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6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4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altLang="zh-CN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DBF184-AE6A-41EB-BBCB-9F86DBF77364}" type="datetimeFigureOut">
              <a:rPr lang="en-US" smtClean="0"/>
              <a:t>2/26/14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00B06FD-12AA-47B0-BCB2-99EE95C24A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NLP Annotations for Crowdsourcing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3612"/>
            <a:ext cx="9144000" cy="1655762"/>
          </a:xfrm>
        </p:spPr>
        <p:txBody>
          <a:bodyPr/>
          <a:lstStyle/>
          <a:p>
            <a:r>
              <a:rPr lang="en-US" dirty="0" err="1" smtClean="0"/>
              <a:t>Hanchuan</a:t>
            </a:r>
            <a:r>
              <a:rPr lang="en-US" dirty="0" smtClean="0"/>
              <a:t> Li, </a:t>
            </a:r>
            <a:r>
              <a:rPr lang="en-US" dirty="0" err="1" smtClean="0"/>
              <a:t>Haichen</a:t>
            </a:r>
            <a:r>
              <a:rPr lang="en-US" dirty="0" smtClean="0"/>
              <a:t> Shen, </a:t>
            </a:r>
            <a:r>
              <a:rPr lang="en-US" dirty="0" err="1" smtClean="0"/>
              <a:t>Shengliang</a:t>
            </a:r>
            <a:r>
              <a:rPr lang="en-US" dirty="0" smtClean="0"/>
              <a:t> Xu and Congle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1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Nature Language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NLP: interaction between computer and human languages</a:t>
            </a:r>
          </a:p>
          <a:p>
            <a:endParaRPr lang="en-US" dirty="0" smtClean="0"/>
          </a:p>
          <a:p>
            <a:r>
              <a:rPr lang="en-US" dirty="0" smtClean="0"/>
              <a:t>Statistical approaches have made great success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7" name="Rounded Rectangle 45"/>
          <p:cNvSpPr/>
          <p:nvPr/>
        </p:nvSpPr>
        <p:spPr>
          <a:xfrm>
            <a:off x="4829664" y="3919541"/>
            <a:ext cx="1462911" cy="971044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Statistical Model</a:t>
            </a:r>
            <a:endParaRPr lang="en-US" sz="2400" dirty="0"/>
          </a:p>
        </p:txBody>
      </p:sp>
      <p:pic>
        <p:nvPicPr>
          <p:cNvPr id="13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03" y="382345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右箭头 10"/>
          <p:cNvSpPr/>
          <p:nvPr/>
        </p:nvSpPr>
        <p:spPr>
          <a:xfrm>
            <a:off x="3295844" y="416030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右箭头 12"/>
          <p:cNvSpPr/>
          <p:nvPr/>
        </p:nvSpPr>
        <p:spPr>
          <a:xfrm>
            <a:off x="6580526" y="415741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343843" y="386914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95720" y="386914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8" name="Picture 4" descr="https://encrypted-tbn1.gstatic.com/images?q=tbn:ANd9GcS538LLr5cRS9XMqCGYB6nsGTW1GrBTi_E7W73iDpKh2Q0PbK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537" y="3597113"/>
            <a:ext cx="1465437" cy="1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368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labeled training data, which is very expensive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" name="Picture 4" descr="https://encrypted-tbn1.gstatic.com/images?q=tbn:ANd9GcS538LLr5cRS9XMqCGYB6nsGTW1GrBTi_E7W73iDpKh2Q0PbK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52" y="2789583"/>
            <a:ext cx="1465437" cy="13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assignmenteditor.com/wp-content/uploads/2012/04/exper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34" y="268313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6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prediction, expert only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060" name="Picture 12" descr="http://assignmenteditor.com/wp-content/uploads/2012/04/exper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034" y="268313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www.linguistik-online.de/17_03/schneiderPict/schneiderFigure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1348"/>
            <a:ext cx="3032744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48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prediction (generate trees/graphs), expert only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linguistik-online.de/17_03/schneiderPict/schneiderFig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811348"/>
            <a:ext cx="3032744" cy="17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encrypted-tbn0.gstatic.com/images?q=tbn:ANd9GcQVNDMveyx07_Np33t8P2YmnqZaX4Vj-g3jbc5N7h4Em5og5LmWJ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6"/>
          <a:stretch/>
        </p:blipFill>
        <p:spPr bwMode="auto">
          <a:xfrm>
            <a:off x="4787349" y="2626389"/>
            <a:ext cx="1724881" cy="212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50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Crowds do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the NLP annotation</a:t>
            </a:r>
            <a:endParaRPr lang="en-US" dirty="0"/>
          </a:p>
        </p:txBody>
      </p:sp>
      <p:pic>
        <p:nvPicPr>
          <p:cNvPr id="4" name="Picture 6" descr="http://assignmenteditor.com/wp-content/uploads/2012/04/news-wi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918" y="3015920"/>
            <a:ext cx="1543098" cy="116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箭头 10"/>
          <p:cNvSpPr/>
          <p:nvPr/>
        </p:nvSpPr>
        <p:spPr>
          <a:xfrm>
            <a:off x="3361159" y="3352777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右箭头 12"/>
          <p:cNvSpPr/>
          <p:nvPr/>
        </p:nvSpPr>
        <p:spPr>
          <a:xfrm>
            <a:off x="6645841" y="3349883"/>
            <a:ext cx="1245869" cy="4953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09158" y="3061610"/>
            <a:ext cx="152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input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1035" y="3061610"/>
            <a:ext cx="1740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output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321" y="240177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linguistik-online.de/17_03/schneiderPict/schneiderFigure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3"/>
          <a:stretch/>
        </p:blipFill>
        <p:spPr bwMode="auto">
          <a:xfrm>
            <a:off x="8188036" y="3753539"/>
            <a:ext cx="3032744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encrypted-tbn2.gstatic.com/images?q=tbn:ANd9GcQSLr3w60WQMw4b_599_lUL1m0BhMHYWcK1AXxgEVGUkHfAhVK16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243" y="2266682"/>
            <a:ext cx="1847850" cy="19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07028" y="4320779"/>
            <a:ext cx="21731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+ visualized toolkit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80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Visualize two categories of annotations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Undo/redo </a:t>
            </a:r>
            <a:endParaRPr lang="en-US" dirty="0"/>
          </a:p>
        </p:txBody>
      </p:sp>
      <p:pic>
        <p:nvPicPr>
          <p:cNvPr id="5" name="Picture 4" descr="http://www.linguistik-online.de/17_03/schneiderPict/schneiderFig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83"/>
          <a:stretch/>
        </p:blipFill>
        <p:spPr bwMode="auto">
          <a:xfrm>
            <a:off x="1620196" y="2633329"/>
            <a:ext cx="3032744" cy="100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63640" y="3706897"/>
            <a:ext cx="2636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Tree construction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9" name="Picture 2" descr="http://nlp.stanford.edu/projects/coref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673" y="2664217"/>
            <a:ext cx="3845306" cy="94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219302" y="3706896"/>
            <a:ext cx="190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Clustering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1641" y="3306932"/>
            <a:ext cx="3099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5"/>
                </a:solidFill>
              </a:rPr>
              <a:t>I</a:t>
            </a:r>
            <a:r>
              <a:rPr lang="en-US" sz="2400" dirty="0" smtClean="0"/>
              <a:t> vote for </a:t>
            </a:r>
            <a:r>
              <a:rPr lang="en-US" sz="2400" dirty="0" err="1" smtClean="0">
                <a:solidFill>
                  <a:schemeClr val="accent5"/>
                </a:solidFill>
              </a:rPr>
              <a:t>Nadar</a:t>
            </a:r>
            <a:r>
              <a:rPr lang="en-US" sz="2400" dirty="0" smtClean="0">
                <a:solidFill>
                  <a:schemeClr val="accent5"/>
                </a:solidFill>
              </a:rPr>
              <a:t> </a:t>
            </a:r>
            <a:r>
              <a:rPr lang="en-US" sz="2400" dirty="0" smtClean="0"/>
              <a:t>because </a:t>
            </a:r>
            <a:r>
              <a:rPr lang="en-US" sz="2400" dirty="0" smtClean="0">
                <a:solidFill>
                  <a:schemeClr val="accent5"/>
                </a:solidFill>
              </a:rPr>
              <a:t>he</a:t>
            </a:r>
            <a:r>
              <a:rPr lang="en-US" sz="2400" dirty="0" smtClean="0"/>
              <a:t> most aligned with </a:t>
            </a:r>
            <a:r>
              <a:rPr lang="en-US" sz="2400" dirty="0" smtClean="0">
                <a:solidFill>
                  <a:schemeClr val="accent5"/>
                </a:solidFill>
              </a:rPr>
              <a:t>my</a:t>
            </a:r>
            <a:r>
              <a:rPr lang="en-US" sz="2400" dirty="0" smtClean="0"/>
              <a:t> values”, </a:t>
            </a:r>
            <a:r>
              <a:rPr lang="en-US" sz="2400" dirty="0" smtClean="0">
                <a:solidFill>
                  <a:schemeClr val="accent5"/>
                </a:solidFill>
              </a:rPr>
              <a:t>she</a:t>
            </a:r>
            <a:r>
              <a:rPr lang="en-US" sz="2400" dirty="0" smtClean="0"/>
              <a:t> said.</a:t>
            </a:r>
            <a:endParaRPr lang="en-US" sz="24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961465" y="3675533"/>
            <a:ext cx="1371660" cy="570131"/>
          </a:xfrm>
          <a:prstGeom prst="wedgeRoundRectCallout">
            <a:avLst>
              <a:gd name="adj1" fmla="val 72191"/>
              <a:gd name="adj2" fmla="val -1531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analyticstraining.com/wp-content/uploads/2011/02/illustration_1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" t="26330" r="56255" b="11270"/>
          <a:stretch/>
        </p:blipFill>
        <p:spPr bwMode="auto">
          <a:xfrm>
            <a:off x="6250641" y="1471910"/>
            <a:ext cx="194982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>
          <a:xfrm>
            <a:off x="9097995" y="2496090"/>
            <a:ext cx="1928594" cy="1053120"/>
          </a:xfrm>
          <a:prstGeom prst="wedgeRoundRectCallout">
            <a:avLst>
              <a:gd name="adj1" fmla="val -68979"/>
              <a:gd name="adj2" fmla="val 306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4871415"/>
            <a:ext cx="309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Link (he, </a:t>
            </a:r>
            <a:r>
              <a:rPr lang="en-US" sz="2400" dirty="0" err="1" smtClean="0"/>
              <a:t>Nadar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Tag (she, “speaker”)</a:t>
            </a:r>
          </a:p>
          <a:p>
            <a:r>
              <a:rPr lang="en-US" sz="2400" dirty="0" smtClean="0"/>
              <a:t>Link (I, my)</a:t>
            </a:r>
            <a:endParaRPr lang="en-US" sz="24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257117" y="5018624"/>
            <a:ext cx="1928594" cy="1053120"/>
          </a:xfrm>
          <a:prstGeom prst="wedgeRoundRectCallout">
            <a:avLst>
              <a:gd name="adj1" fmla="val -68979"/>
              <a:gd name="adj2" fmla="val 3068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History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378824" y="1781739"/>
            <a:ext cx="73958" cy="4699747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967248" y="4443710"/>
            <a:ext cx="5139559" cy="82156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6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Flexibility: easily transferred to other tasks</a:t>
            </a:r>
          </a:p>
          <a:p>
            <a:pPr lvl="1"/>
            <a:r>
              <a:rPr lang="en-US" dirty="0" smtClean="0"/>
              <a:t>Take HTML as input, with target objects tagged. </a:t>
            </a:r>
          </a:p>
          <a:p>
            <a:pPr lvl="1"/>
            <a:r>
              <a:rPr lang="en-US" dirty="0" smtClean="0"/>
              <a:t>Let NLP experts to design the input visualization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55821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83</TotalTime>
  <Words>171</Words>
  <Application>Microsoft Macintosh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Advantage</vt:lpstr>
      <vt:lpstr>Visualize NLP Annotations for Crowdsourcing</vt:lpstr>
      <vt:lpstr>Statistical Nature Language Processing</vt:lpstr>
      <vt:lpstr>But …</vt:lpstr>
      <vt:lpstr>Even worse…</vt:lpstr>
      <vt:lpstr>Even worse…</vt:lpstr>
      <vt:lpstr>Let Crowds do the job</vt:lpstr>
      <vt:lpstr>Goal</vt:lpstr>
      <vt:lpstr>Design</vt:lpstr>
      <vt:lpstr>Question</vt:lpstr>
    </vt:vector>
  </TitlesOfParts>
  <Company>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Visualize NLP Annotations for Crowdsourcing</dc:title>
  <dc:creator>Congle Zhang</dc:creator>
  <cp:lastModifiedBy>Hanchuan Li</cp:lastModifiedBy>
  <cp:revision>9</cp:revision>
  <dcterms:created xsi:type="dcterms:W3CDTF">2014-02-26T22:37:55Z</dcterms:created>
  <dcterms:modified xsi:type="dcterms:W3CDTF">2014-02-27T03:30:34Z</dcterms:modified>
</cp:coreProperties>
</file>