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816" y="2520"/>
      </p:cViewPr>
      <p:guideLst>
        <p:guide orient="horz" pos="11520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1609345" y="10591803"/>
            <a:ext cx="1170372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1609345" y="22213147"/>
            <a:ext cx="1170372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4112240" y="10591803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14112240" y="22238208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4242" y="1219200"/>
            <a:ext cx="11043920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76" y="13716000"/>
            <a:ext cx="10416845" cy="619760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0082" y="1456269"/>
            <a:ext cx="14711677" cy="3121660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498" y="19913603"/>
            <a:ext cx="10416845" cy="12759269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652479" y="34259123"/>
            <a:ext cx="4919830" cy="1947333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49778" y="34259123"/>
            <a:ext cx="10614211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093" y="16662400"/>
            <a:ext cx="12474470" cy="4648203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9299" y="1219200"/>
            <a:ext cx="11074106" cy="33841269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2093" y="21310597"/>
            <a:ext cx="12474470" cy="11455403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652479" y="34259123"/>
            <a:ext cx="4919830" cy="1947333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11200" y="34259123"/>
            <a:ext cx="9616442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68352" y="17977227"/>
            <a:ext cx="70581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818" y="23595104"/>
            <a:ext cx="19811702" cy="4446496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9298" y="1219200"/>
            <a:ext cx="20410845" cy="22335744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818" y="28041597"/>
            <a:ext cx="19811702" cy="4724400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767802" y="12679680"/>
            <a:ext cx="6583680" cy="10875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047078" y="24708224"/>
            <a:ext cx="70581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4239" y="1219200"/>
            <a:ext cx="20438934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75" y="13716000"/>
            <a:ext cx="19781155" cy="619760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501" y="19913603"/>
            <a:ext cx="19774611" cy="12759269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679238" y="33256574"/>
            <a:ext cx="4314874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506" y="33256574"/>
            <a:ext cx="14873936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1767802" y="12666347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767802" y="24188928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4240" y="1219200"/>
            <a:ext cx="13553440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74" y="13716000"/>
            <a:ext cx="12853226" cy="619760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501" y="19913603"/>
            <a:ext cx="12848973" cy="12759269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53600" y="33256574"/>
            <a:ext cx="4314874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506" y="33256574"/>
            <a:ext cx="8290256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798042" y="24185205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4798042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4798042" y="12702203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1770035" y="12702197"/>
            <a:ext cx="6583680" cy="2233574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9600" y="16662400"/>
            <a:ext cx="9948672" cy="4648203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9298" y="12614656"/>
            <a:ext cx="13568381" cy="22335744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9600" y="21310597"/>
            <a:ext cx="9948672" cy="11455403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652479" y="34259123"/>
            <a:ext cx="4919830" cy="1947333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11200" y="34259123"/>
            <a:ext cx="9616442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01155" y="17977227"/>
            <a:ext cx="70581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89296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874000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3762" y="1507061"/>
            <a:ext cx="205471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18352" y="1507061"/>
            <a:ext cx="292608" cy="853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86470" y="5091958"/>
            <a:ext cx="2180218" cy="27580917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5113368"/>
            <a:ext cx="21945600" cy="2765263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219654" y="3334118"/>
            <a:ext cx="1391515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18" y="717179"/>
            <a:ext cx="24180202" cy="5307104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258" y="6024283"/>
            <a:ext cx="24188672" cy="4131733"/>
          </a:xfrm>
        </p:spPr>
        <p:txBody>
          <a:bodyPr vert="horz" lIns="376202" tIns="188101" rIns="376202" bIns="188101" rtlCol="0" anchor="t" anchorCtr="0">
            <a:noAutofit/>
          </a:bodyPr>
          <a:lstStyle>
            <a:lvl1pPr marL="0" indent="0">
              <a:buNone/>
              <a:defRPr kumimoji="0" sz="99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920" y="24664896"/>
            <a:ext cx="12923520" cy="4978400"/>
          </a:xfrm>
        </p:spPr>
        <p:txBody>
          <a:bodyPr>
            <a:normAutofit/>
          </a:bodyPr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1920" y="29667197"/>
            <a:ext cx="12923520" cy="3992283"/>
          </a:xfrm>
        </p:spPr>
        <p:txBody>
          <a:bodyPr>
            <a:normAutofit/>
          </a:bodyPr>
          <a:lstStyle>
            <a:lvl1pPr marL="0" indent="0" algn="l">
              <a:spcBef>
                <a:spcPts val="1234"/>
              </a:spcBef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361922" y="34270083"/>
            <a:ext cx="3944470" cy="1947333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5690" y="34270083"/>
            <a:ext cx="8376621" cy="1947333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4240" y="1219200"/>
            <a:ext cx="13553440" cy="22335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798042" y="12679680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4798042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1767802" y="1267968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490637"/>
            <a:ext cx="9875520" cy="10884827"/>
          </a:xfrm>
        </p:spPr>
        <p:txBody>
          <a:bodyPr lIns="188101" tIns="188101" rIns="188101" anchor="t">
            <a:noAutofit/>
          </a:bodyPr>
          <a:lstStyle>
            <a:lvl1pPr marL="0" indent="0" algn="ctr">
              <a:spcBef>
                <a:spcPts val="2469"/>
              </a:spcBef>
              <a:buNone/>
              <a:defRPr sz="18900">
                <a:solidFill>
                  <a:schemeClr val="bg1"/>
                </a:solidFill>
              </a:defRPr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8502" y="1219200"/>
            <a:ext cx="26242976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16662403"/>
            <a:ext cx="18044160" cy="7264400"/>
          </a:xfrm>
        </p:spPr>
        <p:txBody>
          <a:bodyPr anchor="b" anchorCtr="0">
            <a:normAutofit/>
          </a:bodyPr>
          <a:lstStyle>
            <a:lvl1pPr algn="l">
              <a:defRPr sz="1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0" y="23977603"/>
            <a:ext cx="18044160" cy="800099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234"/>
              </a:spcBef>
              <a:buNone/>
              <a:defRPr sz="5800" cap="none" baseline="0">
                <a:solidFill>
                  <a:schemeClr val="bg1"/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8499" y="33326798"/>
            <a:ext cx="4719021" cy="194733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33326798"/>
            <a:ext cx="18044160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8560" y="33326798"/>
            <a:ext cx="1772922" cy="1947333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1560" y="16590691"/>
            <a:ext cx="834909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5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2" y="1219200"/>
            <a:ext cx="680720" cy="33841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273762" y="1507061"/>
            <a:ext cx="205471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5818352" y="1507061"/>
            <a:ext cx="292608" cy="853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258" y="10591803"/>
            <a:ext cx="11704320" cy="22081067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79610" y="10591803"/>
            <a:ext cx="11704320" cy="22081067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2131" y="13052616"/>
            <a:ext cx="11704320" cy="1962025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79610" y="13052616"/>
            <a:ext cx="11704320" cy="1962025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131" y="11044520"/>
            <a:ext cx="11704320" cy="1721221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79610" y="11044520"/>
            <a:ext cx="11704320" cy="1721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256" y="10591803"/>
            <a:ext cx="2422130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1595256" y="22213147"/>
            <a:ext cx="2422130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578560" y="1291918"/>
            <a:ext cx="1772922" cy="1947333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12240" y="10591803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1595258" y="10591803"/>
            <a:ext cx="11704320" cy="22081067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4112240" y="22238208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5118" y="2581835"/>
            <a:ext cx="24180202" cy="5952565"/>
          </a:xfrm>
          <a:prstGeom prst="rect">
            <a:avLst/>
          </a:prstGeom>
        </p:spPr>
        <p:txBody>
          <a:bodyPr vert="horz" lIns="376202" tIns="188101" rIns="376202" bIns="18810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118" y="10566403"/>
            <a:ext cx="24180202" cy="22106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44790" y="34259123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5459" y="34259123"/>
            <a:ext cx="19593261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78560" y="1291918"/>
            <a:ext cx="1772922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58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3762024" rtl="0" eaLnBrk="1" latinLnBrk="0" hangingPunct="1">
        <a:spcBef>
          <a:spcPct val="0"/>
        </a:spcBef>
        <a:buNone/>
        <a:defRPr sz="14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3762024" rtl="0" eaLnBrk="1" latinLnBrk="0" hangingPunct="1">
        <a:spcBef>
          <a:spcPts val="8228"/>
        </a:spcBef>
        <a:buClr>
          <a:schemeClr val="accent1"/>
        </a:buClr>
        <a:buSzPct val="75000"/>
        <a:buFont typeface="Wingdings" pitchFamily="2" charset="2"/>
        <a:buChar char="n"/>
        <a:defRPr sz="8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81012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821518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62024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702531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66916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59660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753058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846455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etro.kingcounty.gov/am/future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CSE512-14W/fp-cobbc12-cbonnar-pany5-kuksenok" TargetMode="External"/><Relationship Id="rId7" Type="http://schemas.openxmlformats.org/officeDocument/2006/relationships/hyperlink" Target="http://homes.cs.washington.edu/~cbonnar/viz/ibusviz.html" TargetMode="External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168120"/>
            <a:ext cx="29260799" cy="4732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Transit Trails: </a:t>
            </a:r>
            <a:br>
              <a:rPr lang="en-US" dirty="0" smtClean="0"/>
            </a:br>
            <a:r>
              <a:rPr lang="en-US" sz="10300" dirty="0" smtClean="0"/>
              <a:t>How do bus cuts affect </a:t>
            </a:r>
            <a:r>
              <a:rPr lang="en-US" sz="10300" dirty="0" smtClean="0"/>
              <a:t>congestion </a:t>
            </a:r>
            <a:r>
              <a:rPr lang="en-US" sz="10300" dirty="0" smtClean="0"/>
              <a:t>&amp; coverage?</a:t>
            </a:r>
            <a:br>
              <a:rPr lang="en-US" sz="10300" dirty="0" smtClean="0"/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240" y="20636429"/>
            <a:ext cx="9966960" cy="98118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endParaRPr lang="en-US" sz="2400" dirty="0" smtClean="0"/>
          </a:p>
          <a:p>
            <a:pPr algn="ctr"/>
            <a:r>
              <a:rPr lang="en-US" b="1" dirty="0" smtClean="0"/>
              <a:t>User Study</a:t>
            </a:r>
          </a:p>
          <a:p>
            <a:pPr algn="ctr"/>
            <a:endParaRPr lang="en-US" sz="2400" dirty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Semi-structured interviews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8 participants (4 male, 4 female; including Seattle transit experts &amp; transit users)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Feedback on prototype: </a:t>
            </a:r>
          </a:p>
          <a:p>
            <a:pPr marL="2566812" lvl="1" indent="-685800">
              <a:buFont typeface="Arial"/>
              <a:buChar char="•"/>
            </a:pPr>
            <a:r>
              <a:rPr lang="en-US" sz="4800" dirty="0" smtClean="0"/>
              <a:t>Relevance</a:t>
            </a:r>
          </a:p>
          <a:p>
            <a:pPr marL="2566812" lvl="1" indent="-685800">
              <a:buFont typeface="Arial"/>
              <a:buChar char="•"/>
            </a:pPr>
            <a:r>
              <a:rPr lang="en-US" sz="4800" dirty="0" smtClean="0"/>
              <a:t>Interactive features</a:t>
            </a:r>
          </a:p>
          <a:p>
            <a:pPr marL="2566812" lvl="1" indent="-685800">
              <a:buFont typeface="Arial"/>
              <a:buChar char="•"/>
            </a:pPr>
            <a:r>
              <a:rPr lang="en-US" sz="4800" dirty="0" smtClean="0"/>
              <a:t>Color choices</a:t>
            </a:r>
          </a:p>
          <a:p>
            <a:pPr marL="2566812" lvl="1" indent="-685800">
              <a:buFont typeface="Arial"/>
              <a:buChar char="•"/>
            </a:pPr>
            <a:r>
              <a:rPr lang="en-US" sz="4800" dirty="0" smtClean="0"/>
              <a:t>General usability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Desired functionality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14487938" y="4005591"/>
            <a:ext cx="13997434" cy="40142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sz="5400" dirty="0"/>
              <a:t>"The easiest way to understand the cuts is to look at our Sunday schedule. It would be like Sunday schedule, but every </a:t>
            </a:r>
            <a:r>
              <a:rPr lang="en-US" sz="5400" dirty="0" smtClean="0"/>
              <a:t>day</a:t>
            </a:r>
            <a:r>
              <a:rPr lang="en-US" sz="5400" dirty="0" smtClean="0"/>
              <a:t>” </a:t>
            </a:r>
            <a:endParaRPr lang="en-US" sz="2000" dirty="0" smtClean="0"/>
          </a:p>
          <a:p>
            <a:pPr algn="ctr"/>
            <a:r>
              <a:rPr lang="en-US" sz="5400" i="1" kern="1200" dirty="0" smtClean="0">
                <a:solidFill>
                  <a:schemeClr val="lt1"/>
                </a:solidFill>
              </a:rPr>
              <a:t> </a:t>
            </a:r>
            <a:r>
              <a:rPr lang="en-US" sz="4800" i="1" kern="1200" dirty="0" smtClean="0">
                <a:solidFill>
                  <a:schemeClr val="lt1"/>
                </a:solidFill>
              </a:rPr>
              <a:t>Seattle </a:t>
            </a:r>
            <a:r>
              <a:rPr lang="en-US" sz="4800" i="1" kern="1200" dirty="0" smtClean="0">
                <a:solidFill>
                  <a:schemeClr val="lt1"/>
                </a:solidFill>
              </a:rPr>
              <a:t>bus driver, route 31</a:t>
            </a:r>
            <a:endParaRPr sz="4800" i="1" kern="1200" dirty="0">
              <a:solidFill>
                <a:schemeClr val="l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29044" y="30808138"/>
            <a:ext cx="11656328" cy="5308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sz="6600" b="1" dirty="0" smtClean="0"/>
              <a:t>Will Upcoming Transit Cuts Affect You?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4800" dirty="0" smtClean="0"/>
              <a:t>Metro proposes 17% service cut</a:t>
            </a:r>
          </a:p>
          <a:p>
            <a:pPr algn="ctr"/>
            <a:r>
              <a:rPr lang="en-US" sz="4800" dirty="0" smtClean="0">
                <a:hlinkClick r:id="rId2"/>
              </a:rPr>
              <a:t>http</a:t>
            </a:r>
            <a:r>
              <a:rPr lang="en-US" sz="4800" dirty="0">
                <a:hlinkClick r:id="rId2"/>
              </a:rPr>
              <a:t>://metro.kingcounty.gov/am/future</a:t>
            </a:r>
            <a:r>
              <a:rPr lang="en-US" sz="4800" dirty="0" smtClean="0">
                <a:hlinkClick r:id="rId2"/>
              </a:rPr>
              <a:t>/</a:t>
            </a:r>
            <a:endParaRPr sz="4800" dirty="0"/>
          </a:p>
        </p:txBody>
      </p:sp>
      <p:sp>
        <p:nvSpPr>
          <p:cNvPr id="13" name="Rectangle 12"/>
          <p:cNvSpPr/>
          <p:nvPr/>
        </p:nvSpPr>
        <p:spPr>
          <a:xfrm>
            <a:off x="650240" y="4005591"/>
            <a:ext cx="13553440" cy="92786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Problem &amp; Motivation</a:t>
            </a:r>
          </a:p>
          <a:p>
            <a:pPr algn="ctr"/>
            <a:endParaRPr lang="en-US" sz="2400" dirty="0" smtClean="0">
              <a:solidFill>
                <a:schemeClr val="accent6"/>
              </a:solidFill>
            </a:endParaRPr>
          </a:p>
          <a:p>
            <a:pPr algn="ctr"/>
            <a:r>
              <a:rPr lang="en-US" sz="4800" dirty="0" smtClean="0">
                <a:solidFill>
                  <a:schemeClr val="accent6"/>
                </a:solidFill>
              </a:rPr>
              <a:t>Cuts and changes </a:t>
            </a:r>
            <a:r>
              <a:rPr lang="en-US" sz="4800" dirty="0" smtClean="0"/>
              <a:t>to bus routes and schedules have complicated effects on quality of bus service across large areas and on bus delays and road congestion. </a:t>
            </a:r>
          </a:p>
          <a:p>
            <a:pPr algn="ctr"/>
            <a:endParaRPr lang="en-US" sz="2400" dirty="0"/>
          </a:p>
          <a:p>
            <a:pPr algn="ctr"/>
            <a:r>
              <a:rPr lang="en-US" sz="4800" dirty="0" smtClean="0"/>
              <a:t>It is useful to leverage </a:t>
            </a:r>
            <a:r>
              <a:rPr lang="en-US" sz="4800" dirty="0" smtClean="0">
                <a:solidFill>
                  <a:srgbClr val="A3A101"/>
                </a:solidFill>
              </a:rPr>
              <a:t>historical data </a:t>
            </a:r>
            <a:r>
              <a:rPr lang="en-US" sz="4800" dirty="0" smtClean="0"/>
              <a:t>to demonstrate how </a:t>
            </a:r>
            <a:r>
              <a:rPr lang="en-US" sz="4800" dirty="0" smtClean="0">
                <a:solidFill>
                  <a:srgbClr val="A3A101"/>
                </a:solidFill>
              </a:rPr>
              <a:t>congestion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A3A101"/>
                </a:solidFill>
              </a:rPr>
              <a:t>coverage</a:t>
            </a:r>
            <a:r>
              <a:rPr lang="en-US" sz="4800" dirty="0" smtClean="0"/>
              <a:t> changed as the result of route changes. This could help </a:t>
            </a:r>
            <a:r>
              <a:rPr lang="en-US" sz="4800" dirty="0" smtClean="0">
                <a:solidFill>
                  <a:srgbClr val="A3A101"/>
                </a:solidFill>
              </a:rPr>
              <a:t>inform future transit policy decisions</a:t>
            </a:r>
            <a:r>
              <a:rPr lang="en-US" sz="4800" dirty="0" smtClean="0"/>
              <a:t>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080" y="33640127"/>
            <a:ext cx="2501900" cy="250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00" y="33640127"/>
            <a:ext cx="2467474" cy="2501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7142" y="31136193"/>
            <a:ext cx="4246242" cy="208915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4674" y="33835008"/>
            <a:ext cx="9966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Camille Cobb, Caitlin </a:t>
            </a:r>
            <a:r>
              <a:rPr lang="en-US" sz="4000" b="1" dirty="0" err="1" smtClean="0"/>
              <a:t>Bonnar</a:t>
            </a:r>
            <a:r>
              <a:rPr lang="en-US" sz="4000" b="1" dirty="0" smtClean="0"/>
              <a:t>, </a:t>
            </a:r>
          </a:p>
          <a:p>
            <a:pPr algn="ctr"/>
            <a:r>
              <a:rPr lang="en-US" sz="4000" b="1" dirty="0" smtClean="0"/>
              <a:t>Yi Pan, Katie </a:t>
            </a:r>
            <a:r>
              <a:rPr lang="en-US" sz="4000" b="1" dirty="0" err="1" smtClean="0"/>
              <a:t>Kuksenok</a:t>
            </a:r>
            <a:r>
              <a:rPr lang="en-US" sz="4000" b="1" dirty="0" smtClean="0"/>
              <a:t> </a:t>
            </a:r>
          </a:p>
          <a:p>
            <a:pPr algn="ctr"/>
            <a:r>
              <a:rPr lang="en-US" sz="4000" dirty="0" smtClean="0"/>
              <a:t>{</a:t>
            </a:r>
            <a:r>
              <a:rPr lang="en-US" sz="4000" dirty="0" smtClean="0"/>
              <a:t>cobbc12, </a:t>
            </a:r>
            <a:r>
              <a:rPr lang="en-US" sz="4000" dirty="0" err="1" smtClean="0"/>
              <a:t>cbonnar</a:t>
            </a:r>
            <a:r>
              <a:rPr lang="en-US" sz="4000" dirty="0" smtClean="0"/>
              <a:t>, pany5, </a:t>
            </a:r>
            <a:r>
              <a:rPr lang="en-US" sz="4000" dirty="0" err="1" smtClean="0"/>
              <a:t>kuksenok</a:t>
            </a:r>
            <a:r>
              <a:rPr lang="en-US" sz="4000" dirty="0" smtClean="0"/>
              <a:t>}</a:t>
            </a:r>
          </a:p>
          <a:p>
            <a:pPr algn="ctr"/>
            <a:r>
              <a:rPr lang="en-US" sz="4000" dirty="0" smtClean="0"/>
              <a:t>@</a:t>
            </a:r>
            <a:r>
              <a:rPr lang="en-US" sz="4000" dirty="0" err="1" smtClean="0"/>
              <a:t>cs.washington.edu</a:t>
            </a:r>
            <a:endParaRPr lang="en-US" sz="40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650240" y="30808138"/>
            <a:ext cx="9916160" cy="418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CSE 512 Final </a:t>
            </a:r>
            <a:r>
              <a:rPr lang="en-US" sz="4800" dirty="0" smtClean="0"/>
              <a:t>Project</a:t>
            </a:r>
            <a:endParaRPr lang="en-US" sz="2400" dirty="0" smtClean="0">
              <a:hlinkClick r:id="rId6"/>
            </a:endParaRPr>
          </a:p>
          <a:p>
            <a:pPr algn="ctr"/>
            <a:endParaRPr lang="en-US" sz="1000" dirty="0" smtClean="0">
              <a:hlinkClick r:id="rId6"/>
            </a:endParaRPr>
          </a:p>
          <a:p>
            <a:pPr algn="ctr"/>
            <a:r>
              <a:rPr lang="en-US" sz="3000" dirty="0" smtClean="0">
                <a:hlinkClick r:id="rId6"/>
              </a:rPr>
              <a:t>https</a:t>
            </a:r>
            <a:r>
              <a:rPr lang="en-US" sz="3000" dirty="0">
                <a:hlinkClick r:id="rId6"/>
              </a:rPr>
              <a:t>://github.com/CSE512-14W/fp-cobbc12-cbonnar-pany5-</a:t>
            </a:r>
            <a:r>
              <a:rPr lang="en-US" sz="3000" dirty="0" smtClean="0">
                <a:hlinkClick r:id="rId6"/>
              </a:rPr>
              <a:t>kuksenok</a:t>
            </a:r>
            <a:endParaRPr lang="en-US" sz="3000" dirty="0" smtClean="0"/>
          </a:p>
          <a:p>
            <a:pPr algn="ctr"/>
            <a:endParaRPr lang="en-US" sz="1000" dirty="0" smtClean="0">
              <a:hlinkClick r:id="rId7"/>
            </a:endParaRPr>
          </a:p>
          <a:p>
            <a:pPr algn="ctr"/>
            <a:r>
              <a:rPr lang="en-US" sz="3000" dirty="0" smtClean="0">
                <a:hlinkClick r:id="rId7"/>
              </a:rPr>
              <a:t>http</a:t>
            </a:r>
            <a:r>
              <a:rPr lang="en-US" sz="3000" dirty="0">
                <a:hlinkClick r:id="rId7"/>
              </a:rPr>
              <a:t>://homes.cs.washington.edu/~cbonnar/viz/</a:t>
            </a:r>
            <a:r>
              <a:rPr lang="en-US" sz="3000" dirty="0" smtClean="0">
                <a:hlinkClick r:id="rId7"/>
              </a:rPr>
              <a:t>ibusviz.html</a:t>
            </a:r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4800" dirty="0" smtClean="0"/>
              <a:t>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14487938" y="8303767"/>
            <a:ext cx="13997434" cy="120745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lang="en-US" sz="1600" b="1" dirty="0" smtClean="0"/>
          </a:p>
          <a:p>
            <a:pPr algn="ctr"/>
            <a:r>
              <a:rPr lang="en-US" sz="6600" b="1" dirty="0" smtClean="0"/>
              <a:t>Design Inspiration &amp; </a:t>
            </a:r>
          </a:p>
          <a:p>
            <a:pPr algn="ctr"/>
            <a:r>
              <a:rPr lang="en-US" sz="6600" b="1" dirty="0" smtClean="0"/>
              <a:t>           Initial Prototypes</a:t>
            </a:r>
          </a:p>
          <a:p>
            <a:pPr algn="ctr"/>
            <a:endParaRPr lang="en-US" sz="2400" b="1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15079030" y="10162157"/>
            <a:ext cx="3339753" cy="2038318"/>
            <a:chOff x="129980" y="-1382559"/>
            <a:chExt cx="3339753" cy="203831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980" y="-1356502"/>
              <a:ext cx="3303461" cy="2012261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166273" y="-1382559"/>
              <a:ext cx="3303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All the Ships in the World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@ Google I/O 2013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7007840" y="11653885"/>
            <a:ext cx="2917360" cy="2847417"/>
            <a:chOff x="5029202" y="1602813"/>
            <a:chExt cx="2917360" cy="284741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9"/>
            <a:srcRect r="32741"/>
            <a:stretch/>
          </p:blipFill>
          <p:spPr>
            <a:xfrm>
              <a:off x="5029202" y="1602813"/>
              <a:ext cx="2917360" cy="2847417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5736762" y="1698153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Taxi Heat Map NYC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825028" y="14181167"/>
            <a:ext cx="3593755" cy="2176975"/>
            <a:chOff x="2524098" y="3446126"/>
            <a:chExt cx="3284227" cy="183200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8276" y="3446126"/>
              <a:ext cx="3225620" cy="1832001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524098" y="4540564"/>
              <a:ext cx="3284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Dots on the Bus: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San Francisco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 rot="235906">
            <a:off x="15684327" y="9184578"/>
            <a:ext cx="1314894" cy="1008318"/>
          </a:xfrm>
          <a:custGeom>
            <a:avLst/>
            <a:gdLst>
              <a:gd name="connsiteX0" fmla="*/ 1501168 w 1501168"/>
              <a:gd name="connsiteY0" fmla="*/ 51632 h 1437087"/>
              <a:gd name="connsiteX1" fmla="*/ 138858 w 1501168"/>
              <a:gd name="connsiteY1" fmla="*/ 167087 h 1437087"/>
              <a:gd name="connsiteX2" fmla="*/ 115768 w 1501168"/>
              <a:gd name="connsiteY2" fmla="*/ 1437087 h 143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168" h="1437087">
                <a:moveTo>
                  <a:pt x="1501168" y="51632"/>
                </a:moveTo>
                <a:cubicBezTo>
                  <a:pt x="935463" y="-6095"/>
                  <a:pt x="369758" y="-63822"/>
                  <a:pt x="138858" y="167087"/>
                </a:cubicBezTo>
                <a:cubicBezTo>
                  <a:pt x="-92042" y="397996"/>
                  <a:pt x="11863" y="917541"/>
                  <a:pt x="115768" y="1437087"/>
                </a:cubicBezTo>
              </a:path>
            </a:pathLst>
          </a:custGeom>
          <a:ln w="127000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 rot="18214948">
            <a:off x="20924485" y="10955955"/>
            <a:ext cx="1387162" cy="1676240"/>
          </a:xfrm>
          <a:custGeom>
            <a:avLst/>
            <a:gdLst>
              <a:gd name="connsiteX0" fmla="*/ 1501168 w 1501168"/>
              <a:gd name="connsiteY0" fmla="*/ 51632 h 1437087"/>
              <a:gd name="connsiteX1" fmla="*/ 138858 w 1501168"/>
              <a:gd name="connsiteY1" fmla="*/ 167087 h 1437087"/>
              <a:gd name="connsiteX2" fmla="*/ 115768 w 1501168"/>
              <a:gd name="connsiteY2" fmla="*/ 1437087 h 143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168" h="1437087">
                <a:moveTo>
                  <a:pt x="1501168" y="51632"/>
                </a:moveTo>
                <a:cubicBezTo>
                  <a:pt x="935463" y="-6095"/>
                  <a:pt x="369758" y="-63822"/>
                  <a:pt x="138858" y="167087"/>
                </a:cubicBezTo>
                <a:cubicBezTo>
                  <a:pt x="-92042" y="397996"/>
                  <a:pt x="11863" y="917541"/>
                  <a:pt x="115768" y="1437087"/>
                </a:cubicBezTo>
              </a:path>
            </a:pathLst>
          </a:custGeom>
          <a:ln w="127000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 descr="OriginalIdea cop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549" y="15105114"/>
            <a:ext cx="8357133" cy="501168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20231391" y="20636429"/>
            <a:ext cx="8253981" cy="98118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endParaRPr lang="en-US" sz="2400" dirty="0" smtClean="0"/>
          </a:p>
          <a:p>
            <a:pPr algn="ctr"/>
            <a:r>
              <a:rPr lang="en-US" sz="6600" b="1" dirty="0" smtClean="0"/>
              <a:t>Future Directions</a:t>
            </a:r>
          </a:p>
          <a:p>
            <a:pPr algn="ctr"/>
            <a:endParaRPr lang="en-US" sz="2400" b="1" dirty="0" smtClean="0"/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More complete data collection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Animation to show movement during time intervals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Filter by route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Show bus frequencies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“Bus score” metrics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Show multi-day averages</a:t>
            </a:r>
            <a:endParaRPr lang="en-US" sz="4800" b="1" dirty="0" smtClean="0"/>
          </a:p>
          <a:p>
            <a:pPr marL="685800" indent="-685800">
              <a:buFont typeface="Arial"/>
              <a:buChar char="•"/>
            </a:pPr>
            <a:endParaRPr lang="en-US" sz="4800" b="1" dirty="0" smtClean="0"/>
          </a:p>
        </p:txBody>
      </p:sp>
      <p:sp>
        <p:nvSpPr>
          <p:cNvPr id="116" name="Rectangle 115"/>
          <p:cNvSpPr/>
          <p:nvPr/>
        </p:nvSpPr>
        <p:spPr>
          <a:xfrm>
            <a:off x="10905447" y="20636429"/>
            <a:ext cx="9019753" cy="98118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endParaRPr lang="en-US" sz="2400" dirty="0" smtClean="0"/>
          </a:p>
          <a:p>
            <a:pPr algn="ctr"/>
            <a:r>
              <a:rPr lang="en-US" sz="6600" b="1" dirty="0" smtClean="0"/>
              <a:t>Design Improvements</a:t>
            </a:r>
          </a:p>
          <a:p>
            <a:pPr algn="ctr"/>
            <a:endParaRPr lang="en-US" sz="2400" dirty="0"/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Default to “day” </a:t>
            </a:r>
            <a:r>
              <a:rPr lang="en-US" sz="4800" b="1" dirty="0" smtClean="0"/>
              <a:t>view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Make maps bigger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Do not require click to st</a:t>
            </a:r>
            <a:r>
              <a:rPr lang="en-US" sz="4800" b="1" dirty="0" smtClean="0"/>
              <a:t>et time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Ability to sync maps &amp; times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Add legend</a:t>
            </a:r>
          </a:p>
          <a:p>
            <a:pPr marL="685800" indent="-685800">
              <a:buFont typeface="Arial"/>
              <a:buChar char="•"/>
            </a:pPr>
            <a:r>
              <a:rPr lang="en-US" sz="4800" b="1" dirty="0" smtClean="0"/>
              <a:t>Day selection by day of week</a:t>
            </a:r>
            <a:endParaRPr lang="en-US" sz="4800" b="1" dirty="0" smtClean="0"/>
          </a:p>
        </p:txBody>
      </p:sp>
      <p:sp>
        <p:nvSpPr>
          <p:cNvPr id="117" name="Rectangle 116"/>
          <p:cNvSpPr/>
          <p:nvPr/>
        </p:nvSpPr>
        <p:spPr>
          <a:xfrm>
            <a:off x="650240" y="13645686"/>
            <a:ext cx="13553440" cy="67325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chemeClr val="bg1"/>
                </a:solidFill>
              </a:rPr>
              <a:t>Approach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Focus on Feb 2012 transit change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Data from several pre-/post-change days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Two maps enable comparison for different days/times of day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Colored dots represent locations and delays of buses</a:t>
            </a:r>
            <a:endParaRPr lang="en-US" sz="4800" dirty="0" smtClean="0"/>
          </a:p>
        </p:txBody>
      </p:sp>
      <p:pic>
        <p:nvPicPr>
          <p:cNvPr id="118" name="Picture 117" descr="Slide7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056" y="11203463"/>
            <a:ext cx="5975239" cy="4481429"/>
          </a:xfrm>
          <a:prstGeom prst="rect">
            <a:avLst/>
          </a:prstGeom>
          <a:ln w="3175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1265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283</TotalTime>
  <Words>341</Words>
  <Application>Microsoft Macintosh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Transit Trails:  How do bus cuts affect congestion &amp; coverage? 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Trails:  How do bus cuts affect congestion &amp; coverage? </dc:title>
  <dc:creator>Camille Cobb</dc:creator>
  <cp:lastModifiedBy>Camille Cobb</cp:lastModifiedBy>
  <cp:revision>34</cp:revision>
  <dcterms:created xsi:type="dcterms:W3CDTF">2014-03-09T07:29:42Z</dcterms:created>
  <dcterms:modified xsi:type="dcterms:W3CDTF">2014-03-13T03:18:10Z</dcterms:modified>
</cp:coreProperties>
</file>