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29260800" cy="36576000"/>
  <p:notesSz cx="31151513" cy="52438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400" kern="1200">
        <a:solidFill>
          <a:schemeClr val="tx1"/>
        </a:solidFill>
        <a:latin typeface="Tiepolo Black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400" kern="1200">
        <a:solidFill>
          <a:schemeClr val="tx1"/>
        </a:solidFill>
        <a:latin typeface="Tiepolo Black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400" kern="1200">
        <a:solidFill>
          <a:schemeClr val="tx1"/>
        </a:solidFill>
        <a:latin typeface="Tiepolo Black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400" kern="1200">
        <a:solidFill>
          <a:schemeClr val="tx1"/>
        </a:solidFill>
        <a:latin typeface="Tiepolo Black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400" kern="1200">
        <a:solidFill>
          <a:schemeClr val="tx1"/>
        </a:solidFill>
        <a:latin typeface="Tiepolo Black" pitchFamily="18" charset="0"/>
        <a:ea typeface="+mn-ea"/>
        <a:cs typeface="+mn-cs"/>
      </a:defRPr>
    </a:lvl5pPr>
    <a:lvl6pPr marL="2286000" algn="l" defTabSz="914400" rtl="0" eaLnBrk="1" latinLnBrk="0" hangingPunct="1">
      <a:defRPr sz="14400" kern="1200">
        <a:solidFill>
          <a:schemeClr val="tx1"/>
        </a:solidFill>
        <a:latin typeface="Tiepolo Black" pitchFamily="18" charset="0"/>
        <a:ea typeface="+mn-ea"/>
        <a:cs typeface="+mn-cs"/>
      </a:defRPr>
    </a:lvl6pPr>
    <a:lvl7pPr marL="2743200" algn="l" defTabSz="914400" rtl="0" eaLnBrk="1" latinLnBrk="0" hangingPunct="1">
      <a:defRPr sz="14400" kern="1200">
        <a:solidFill>
          <a:schemeClr val="tx1"/>
        </a:solidFill>
        <a:latin typeface="Tiepolo Black" pitchFamily="18" charset="0"/>
        <a:ea typeface="+mn-ea"/>
        <a:cs typeface="+mn-cs"/>
      </a:defRPr>
    </a:lvl7pPr>
    <a:lvl8pPr marL="3200400" algn="l" defTabSz="914400" rtl="0" eaLnBrk="1" latinLnBrk="0" hangingPunct="1">
      <a:defRPr sz="14400" kern="1200">
        <a:solidFill>
          <a:schemeClr val="tx1"/>
        </a:solidFill>
        <a:latin typeface="Tiepolo Black" pitchFamily="18" charset="0"/>
        <a:ea typeface="+mn-ea"/>
        <a:cs typeface="+mn-cs"/>
      </a:defRPr>
    </a:lvl8pPr>
    <a:lvl9pPr marL="3657600" algn="l" defTabSz="914400" rtl="0" eaLnBrk="1" latinLnBrk="0" hangingPunct="1">
      <a:defRPr sz="14400" kern="1200">
        <a:solidFill>
          <a:schemeClr val="tx1"/>
        </a:solidFill>
        <a:latin typeface="Tiepolo Black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6" autoAdjust="0"/>
    <p:restoredTop sz="90929"/>
  </p:normalViewPr>
  <p:slideViewPr>
    <p:cSldViewPr>
      <p:cViewPr>
        <p:scale>
          <a:sx n="35" d="100"/>
          <a:sy n="35" d="100"/>
        </p:scale>
        <p:origin x="-1120" y="-88"/>
      </p:cViewPr>
      <p:guideLst>
        <p:guide orient="horz" pos="11520"/>
        <p:guide pos="92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496925" cy="261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7602" tIns="238804" rIns="477602" bIns="238804" numCol="1" anchor="t" anchorCtr="0" compatLnSpc="1">
            <a:prstTxWarp prst="textNoShape">
              <a:avLst/>
            </a:prstTxWarp>
          </a:bodyPr>
          <a:lstStyle>
            <a:lvl1pPr defTabSz="4776788">
              <a:defRPr sz="61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7654588" y="0"/>
            <a:ext cx="13496925" cy="261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7602" tIns="238804" rIns="477602" bIns="238804" numCol="1" anchor="t" anchorCtr="0" compatLnSpc="1">
            <a:prstTxWarp prst="textNoShape">
              <a:avLst/>
            </a:prstTxWarp>
          </a:bodyPr>
          <a:lstStyle>
            <a:lvl1pPr algn="r" defTabSz="4776788">
              <a:defRPr sz="61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9820513"/>
            <a:ext cx="13496925" cy="261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7602" tIns="238804" rIns="477602" bIns="238804" numCol="1" anchor="b" anchorCtr="0" compatLnSpc="1">
            <a:prstTxWarp prst="textNoShape">
              <a:avLst/>
            </a:prstTxWarp>
          </a:bodyPr>
          <a:lstStyle>
            <a:lvl1pPr defTabSz="4776788">
              <a:defRPr sz="6100"/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654588" y="49820513"/>
            <a:ext cx="13496925" cy="261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7602" tIns="238804" rIns="477602" bIns="238804" numCol="1" anchor="b" anchorCtr="0" compatLnSpc="1">
            <a:prstTxWarp prst="textNoShape">
              <a:avLst/>
            </a:prstTxWarp>
          </a:bodyPr>
          <a:lstStyle>
            <a:lvl1pPr algn="r" defTabSz="4776788">
              <a:defRPr sz="6100"/>
            </a:lvl1pPr>
          </a:lstStyle>
          <a:p>
            <a:fld id="{5280A009-6A99-4063-9CEF-0033C1F233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84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3925" y="11361738"/>
            <a:ext cx="24872950" cy="78406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9438" y="20726400"/>
            <a:ext cx="20481925" cy="9347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ED0114-CD0A-4578-B3C4-921CF9F2D8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439A05-20E8-458A-A8CF-62ADFA44A9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48638" y="3254375"/>
            <a:ext cx="6218237" cy="29257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3254375"/>
            <a:ext cx="18502313" cy="29257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88E77-750E-419E-BDCC-DFE06945BA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2A8A58-CF95-41E9-BF18-826A9943EA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400" y="23502938"/>
            <a:ext cx="24871363" cy="72644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400" y="15501938"/>
            <a:ext cx="24871363" cy="80010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7A841-AD63-4ABC-AF5D-2B50691AC6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3925" y="10572750"/>
            <a:ext cx="12360275" cy="21939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06600" y="10572750"/>
            <a:ext cx="12360275" cy="21939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995B3-BC75-4403-9942-620BF787CE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675" y="8186738"/>
            <a:ext cx="12928600" cy="3413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675" y="11599863"/>
            <a:ext cx="12928600" cy="2107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63763" y="8186738"/>
            <a:ext cx="12933362" cy="3413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63763" y="11599863"/>
            <a:ext cx="12933362" cy="2107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5A01F2-9C40-48C1-8D80-2278BEE23E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DF3DD8-BEF1-4E57-A9CE-72AC8061B5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E4A3C-881C-4B82-9413-5AA9B0DF3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55738"/>
            <a:ext cx="9626600" cy="6197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9525" y="1455738"/>
            <a:ext cx="16357600" cy="31216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675" y="7653338"/>
            <a:ext cx="9626600" cy="2501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017D56-F530-43FC-AC47-DF154BD8C5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638" y="25603200"/>
            <a:ext cx="17556162" cy="3022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35638" y="3268663"/>
            <a:ext cx="17556162" cy="21945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5638" y="28625800"/>
            <a:ext cx="17556162" cy="4292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C4C4C8-07DE-4FB6-806E-CE59F8F064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3925" y="3254375"/>
            <a:ext cx="2487295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3925" y="10572750"/>
            <a:ext cx="24872950" cy="2193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3925" y="33321625"/>
            <a:ext cx="6096000" cy="244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998075" y="33321625"/>
            <a:ext cx="9264650" cy="244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970875" y="33321625"/>
            <a:ext cx="6096000" cy="244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67808825-10D7-4F1F-96B1-F178F3FA4E1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744200"/>
            <a:ext cx="14020800" cy="7432886"/>
          </a:xfrm>
          <a:prstGeom prst="rect">
            <a:avLst/>
          </a:prstGeom>
        </p:spPr>
      </p:pic>
      <p:sp>
        <p:nvSpPr>
          <p:cNvPr id="53" name="Text Box 85"/>
          <p:cNvSpPr txBox="1">
            <a:spLocks noChangeArrowheads="1"/>
          </p:cNvSpPr>
          <p:nvPr/>
        </p:nvSpPr>
        <p:spPr bwMode="auto">
          <a:xfrm>
            <a:off x="228600" y="996454"/>
            <a:ext cx="28797250" cy="2127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5968" tIns="62984" rIns="125968" bIns="62984">
            <a:prstTxWarp prst="textNoShape">
              <a:avLst/>
            </a:prstTxWarp>
            <a:spAutoFit/>
          </a:bodyPr>
          <a:lstStyle/>
          <a:p>
            <a:pPr algn="ctr" defTabSz="3130154"/>
            <a:r>
              <a:rPr lang="en-US" sz="13000" dirty="0" err="1">
                <a:latin typeface="Neo Sans Intel Medium" charset="0"/>
              </a:rPr>
              <a:t>Voronoi</a:t>
            </a:r>
            <a:r>
              <a:rPr lang="en-US" sz="13000" dirty="0">
                <a:latin typeface="Neo Sans Intel Medium" charset="0"/>
              </a:rPr>
              <a:t> </a:t>
            </a:r>
            <a:r>
              <a:rPr lang="en-US" sz="13000" dirty="0" err="1">
                <a:latin typeface="Neo Sans Intel Medium" charset="0"/>
              </a:rPr>
              <a:t>Treemaps</a:t>
            </a:r>
            <a:r>
              <a:rPr lang="en-US" sz="13000" dirty="0">
                <a:latin typeface="Neo Sans Intel Medium" charset="0"/>
              </a:rPr>
              <a:t> in D3</a:t>
            </a:r>
            <a:endParaRPr lang="en-US" sz="13000" dirty="0">
              <a:latin typeface="Neo Sans Intel Medium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35814000"/>
            <a:ext cx="29260800" cy="76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Neo Sans Intel Medium" pitchFamily="34" charset="0"/>
              </a:rPr>
              <a:t>CSE 512: Data Visualization</a:t>
            </a:r>
            <a:endParaRPr lang="en-US" sz="3600" dirty="0">
              <a:latin typeface="Neo Sans Intel Medium" pitchFamily="34" charset="0"/>
            </a:endParaRP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0" y="0"/>
            <a:ext cx="0" cy="304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0" y="1588"/>
            <a:ext cx="3048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>
            <a:off x="29260800" y="0"/>
            <a:ext cx="0" cy="304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28956000" y="0"/>
            <a:ext cx="3048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192000" y="35814000"/>
            <a:ext cx="17068800" cy="76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 smtClean="0">
                <a:latin typeface="Neo Sans Intel Medium" pitchFamily="34" charset="0"/>
              </a:rPr>
              <a:t>University of Washington</a:t>
            </a:r>
            <a:endParaRPr lang="en-US" sz="3600" dirty="0">
              <a:latin typeface="Neo Sans Intel Medium" pitchFamily="34" charset="0"/>
            </a:endParaRPr>
          </a:p>
        </p:txBody>
      </p:sp>
      <p:sp>
        <p:nvSpPr>
          <p:cNvPr id="54" name="Text Box 86"/>
          <p:cNvSpPr txBox="1">
            <a:spLocks noChangeArrowheads="1"/>
          </p:cNvSpPr>
          <p:nvPr/>
        </p:nvSpPr>
        <p:spPr bwMode="auto">
          <a:xfrm>
            <a:off x="754062" y="3429000"/>
            <a:ext cx="27746325" cy="2179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5968" tIns="62984" rIns="125968" bIns="62984">
            <a:prstTxWarp prst="textNoShape">
              <a:avLst/>
            </a:prstTxWarp>
            <a:spAutoFit/>
          </a:bodyPr>
          <a:lstStyle/>
          <a:p>
            <a:pPr algn="ctr" defTabSz="3130154">
              <a:spcBef>
                <a:spcPts val="0"/>
              </a:spcBef>
            </a:pPr>
            <a:r>
              <a:rPr lang="en-US" sz="8000" baseline="-25000" dirty="0"/>
              <a:t>Paul Vines   Peter Henry</a:t>
            </a:r>
          </a:p>
          <a:p>
            <a:pPr algn="ctr" defTabSz="3130154">
              <a:spcBef>
                <a:spcPts val="0"/>
              </a:spcBef>
            </a:pPr>
            <a:r>
              <a:rPr lang="en-US" sz="6000" baseline="-25000" dirty="0"/>
              <a:t>University of Washington Computer Science and Engineering Department</a:t>
            </a:r>
          </a:p>
          <a:p>
            <a:pPr algn="ctr" defTabSz="3130154">
              <a:spcBef>
                <a:spcPts val="0"/>
              </a:spcBef>
            </a:pPr>
            <a:r>
              <a:rPr lang="en-US" sz="6000" baseline="-25000" dirty="0" err="1"/>
              <a:t>plvines@cs.washington.edu</a:t>
            </a:r>
            <a:r>
              <a:rPr lang="en-US" sz="6000" baseline="-25000" dirty="0"/>
              <a:t>   </a:t>
            </a:r>
            <a:r>
              <a:rPr lang="en-US" sz="6000" baseline="-25000" dirty="0" err="1"/>
              <a:t>peter@cs.washington.edu</a:t>
            </a:r>
            <a:endParaRPr lang="en-US" sz="6000" baseline="-25000" dirty="0"/>
          </a:p>
        </p:txBody>
      </p:sp>
      <p:sp>
        <p:nvSpPr>
          <p:cNvPr id="55" name="TextBox 30"/>
          <p:cNvSpPr txBox="1">
            <a:spLocks noChangeArrowheads="1"/>
          </p:cNvSpPr>
          <p:nvPr/>
        </p:nvSpPr>
        <p:spPr bwMode="auto">
          <a:xfrm>
            <a:off x="754062" y="6400800"/>
            <a:ext cx="277463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5968" tIns="62984" rIns="125968" bIns="62984" anchor="t">
            <a:prstTxWarp prst="textNoShape">
              <a:avLst/>
            </a:prstTxWarp>
          </a:bodyPr>
          <a:lstStyle/>
          <a:p>
            <a:r>
              <a:rPr lang="en-US" sz="5000" dirty="0" err="1" smtClean="0">
                <a:solidFill>
                  <a:schemeClr val="bg2"/>
                </a:solidFill>
                <a:ea typeface="Neo Sans Intel" charset="0"/>
                <a:cs typeface="Neo Sans Intel" charset="0"/>
              </a:rPr>
              <a:t>Treemaps</a:t>
            </a:r>
            <a:r>
              <a:rPr lang="en-US" sz="5000" dirty="0" smtClean="0">
                <a:solidFill>
                  <a:schemeClr val="bg2"/>
                </a:solidFill>
                <a:ea typeface="Neo Sans Intel" charset="0"/>
                <a:cs typeface="Neo Sans Intel" charset="0"/>
              </a:rPr>
              <a:t> are a space-filling visualization of hierarchical data.  They can be computed quickly, but are </a:t>
            </a:r>
            <a:r>
              <a:rPr lang="en-US" sz="5000" dirty="0" smtClean="0">
                <a:solidFill>
                  <a:schemeClr val="bg2"/>
                </a:solidFill>
                <a:ea typeface="Neo Sans Intel" charset="0"/>
                <a:cs typeface="Neo Sans Intel" charset="0"/>
              </a:rPr>
              <a:t>usually limited to rectangular regions.  </a:t>
            </a:r>
            <a:r>
              <a:rPr lang="en-US" sz="5000" dirty="0" err="1" smtClean="0">
                <a:solidFill>
                  <a:schemeClr val="bg2"/>
                </a:solidFill>
                <a:ea typeface="Neo Sans Intel" charset="0"/>
                <a:cs typeface="Neo Sans Intel" charset="0"/>
              </a:rPr>
              <a:t>Voronoi</a:t>
            </a:r>
            <a:r>
              <a:rPr lang="en-US" sz="5000" dirty="0" smtClean="0">
                <a:solidFill>
                  <a:schemeClr val="bg2"/>
                </a:solidFill>
                <a:ea typeface="Neo Sans Intel" charset="0"/>
                <a:cs typeface="Neo Sans Intel" charset="0"/>
              </a:rPr>
              <a:t> diagrams are a partitioning of space into regions based on nearest-neighbor seed points.  </a:t>
            </a:r>
            <a:r>
              <a:rPr lang="en-US" sz="5000" i="1" dirty="0" err="1" smtClean="0">
                <a:solidFill>
                  <a:schemeClr val="bg2"/>
                </a:solidFill>
                <a:ea typeface="Neo Sans Intel" charset="0"/>
                <a:cs typeface="Neo Sans Intel" charset="0"/>
              </a:rPr>
              <a:t>Voronoi</a:t>
            </a:r>
            <a:r>
              <a:rPr lang="en-US" sz="5000" i="1" dirty="0" smtClean="0">
                <a:solidFill>
                  <a:schemeClr val="bg2"/>
                </a:solidFill>
                <a:ea typeface="Neo Sans Intel" charset="0"/>
                <a:cs typeface="Neo Sans Intel" charset="0"/>
              </a:rPr>
              <a:t> </a:t>
            </a:r>
            <a:r>
              <a:rPr lang="en-US" sz="5000" i="1" dirty="0" err="1">
                <a:solidFill>
                  <a:schemeClr val="bg2"/>
                </a:solidFill>
                <a:ea typeface="Neo Sans Intel" charset="0"/>
                <a:cs typeface="Neo Sans Intel" charset="0"/>
              </a:rPr>
              <a:t>T</a:t>
            </a:r>
            <a:r>
              <a:rPr lang="en-US" sz="5000" i="1" dirty="0" err="1" smtClean="0">
                <a:solidFill>
                  <a:schemeClr val="bg2"/>
                </a:solidFill>
                <a:ea typeface="Neo Sans Intel" charset="0"/>
                <a:cs typeface="Neo Sans Intel" charset="0"/>
              </a:rPr>
              <a:t>reemaps</a:t>
            </a:r>
            <a:r>
              <a:rPr lang="en-US" sz="5000" i="1" dirty="0" smtClean="0">
                <a:solidFill>
                  <a:schemeClr val="bg2"/>
                </a:solidFill>
                <a:ea typeface="Neo Sans Intel" charset="0"/>
                <a:cs typeface="Neo Sans Intel" charset="0"/>
              </a:rPr>
              <a:t> </a:t>
            </a:r>
            <a:r>
              <a:rPr lang="en-US" sz="5000" dirty="0" smtClean="0">
                <a:solidFill>
                  <a:schemeClr val="bg2"/>
                </a:solidFill>
                <a:ea typeface="Neo Sans Intel" charset="0"/>
                <a:cs typeface="Neo Sans Intel" charset="0"/>
              </a:rPr>
              <a:t>are an alternative </a:t>
            </a:r>
            <a:r>
              <a:rPr lang="en-US" sz="5000" dirty="0" err="1" smtClean="0">
                <a:solidFill>
                  <a:schemeClr val="bg2"/>
                </a:solidFill>
                <a:ea typeface="Neo Sans Intel" charset="0"/>
                <a:cs typeface="Neo Sans Intel" charset="0"/>
              </a:rPr>
              <a:t>treemap</a:t>
            </a:r>
            <a:r>
              <a:rPr lang="en-US" sz="5000" dirty="0" smtClean="0">
                <a:solidFill>
                  <a:schemeClr val="bg2"/>
                </a:solidFill>
                <a:ea typeface="Neo Sans Intel" charset="0"/>
                <a:cs typeface="Neo Sans Intel" charset="0"/>
              </a:rPr>
              <a:t> formulation allowing for arbitrary polygon regions and better apprehension of hierarchical structure, and our goal is to bring this visualization component into D3 using JavaScript.</a:t>
            </a:r>
            <a:endParaRPr lang="en-US" sz="5000" dirty="0">
              <a:solidFill>
                <a:schemeClr val="bg2"/>
              </a:solidFill>
              <a:ea typeface="Neo Sans Intel" charset="0"/>
              <a:cs typeface="Neo Sans Intel" charset="0"/>
            </a:endParaRPr>
          </a:p>
        </p:txBody>
      </p:sp>
      <p:sp>
        <p:nvSpPr>
          <p:cNvPr id="46" name="TextBox 37"/>
          <p:cNvSpPr txBox="1">
            <a:spLocks noChangeArrowheads="1"/>
          </p:cNvSpPr>
          <p:nvPr/>
        </p:nvSpPr>
        <p:spPr bwMode="auto">
          <a:xfrm>
            <a:off x="762000" y="18059400"/>
            <a:ext cx="134112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5968" tIns="62984" rIns="125968" bIns="62984">
            <a:prstTxWarp prst="textNoShape">
              <a:avLst/>
            </a:prstTxWarp>
          </a:bodyPr>
          <a:lstStyle/>
          <a:p>
            <a:pPr algn="ctr">
              <a:spcAft>
                <a:spcPts val="2475"/>
              </a:spcAft>
            </a:pPr>
            <a:r>
              <a:rPr lang="en-US" sz="4400" dirty="0" err="1" smtClean="0">
                <a:solidFill>
                  <a:schemeClr val="bg2"/>
                </a:solidFill>
                <a:ea typeface="Neo Sans Intel Medium" charset="0"/>
              </a:rPr>
              <a:t>Treemaps</a:t>
            </a:r>
            <a:r>
              <a:rPr lang="en-US" sz="4400" dirty="0" smtClean="0">
                <a:solidFill>
                  <a:schemeClr val="bg2"/>
                </a:solidFill>
                <a:ea typeface="Neo Sans Intel Medium" charset="0"/>
              </a:rPr>
              <a:t> [Johnson &amp; </a:t>
            </a:r>
            <a:r>
              <a:rPr lang="en-US" sz="4400" dirty="0" err="1" smtClean="0">
                <a:solidFill>
                  <a:schemeClr val="bg2"/>
                </a:solidFill>
                <a:ea typeface="Neo Sans Intel Medium" charset="0"/>
              </a:rPr>
              <a:t>Schneiderman</a:t>
            </a:r>
            <a:r>
              <a:rPr lang="en-US" sz="4400" dirty="0" smtClean="0">
                <a:solidFill>
                  <a:schemeClr val="bg2"/>
                </a:solidFill>
                <a:ea typeface="Neo Sans Intel Medium" charset="0"/>
              </a:rPr>
              <a:t> 1991] are already popular and available in D3 </a:t>
            </a:r>
            <a:endParaRPr lang="en-US" sz="4400" dirty="0">
              <a:solidFill>
                <a:schemeClr val="bg2"/>
              </a:solidFill>
              <a:ea typeface="Neo Sans Intel" charset="0"/>
              <a:cs typeface="Neo Sans Intel" charset="0"/>
            </a:endParaRPr>
          </a:p>
          <a:p>
            <a:pPr>
              <a:spcAft>
                <a:spcPts val="1650"/>
              </a:spcAft>
            </a:pPr>
            <a:endParaRPr lang="en-US" sz="4400" dirty="0">
              <a:ea typeface="Neo Sans Intel" charset="0"/>
              <a:cs typeface="Neo Sans Inte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10" y="152400"/>
            <a:ext cx="4053990" cy="411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20052323"/>
            <a:ext cx="4126342" cy="4114800"/>
          </a:xfrm>
          <a:prstGeom prst="rect">
            <a:avLst/>
          </a:prstGeom>
        </p:spPr>
      </p:pic>
      <p:sp>
        <p:nvSpPr>
          <p:cNvPr id="44" name="TextBox 37"/>
          <p:cNvSpPr txBox="1">
            <a:spLocks noChangeArrowheads="1"/>
          </p:cNvSpPr>
          <p:nvPr/>
        </p:nvSpPr>
        <p:spPr bwMode="auto">
          <a:xfrm>
            <a:off x="914400" y="24307800"/>
            <a:ext cx="134112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5968" tIns="62984" rIns="125968" bIns="62984">
            <a:prstTxWarp prst="textNoShape">
              <a:avLst/>
            </a:prstTxWarp>
          </a:bodyPr>
          <a:lstStyle/>
          <a:p>
            <a:pPr algn="ctr">
              <a:spcAft>
                <a:spcPts val="2475"/>
              </a:spcAft>
            </a:pPr>
            <a:r>
              <a:rPr lang="en-US" sz="4400" dirty="0" smtClean="0">
                <a:solidFill>
                  <a:schemeClr val="bg2"/>
                </a:solidFill>
                <a:ea typeface="Neo Sans Intel Medium" charset="0"/>
              </a:rPr>
              <a:t>The original algorithm suffered from poor aspect ratio.  Later </a:t>
            </a:r>
            <a:r>
              <a:rPr lang="en-US" sz="4400" dirty="0" err="1" smtClean="0">
                <a:solidFill>
                  <a:schemeClr val="bg2"/>
                </a:solidFill>
                <a:ea typeface="Neo Sans Intel Medium" charset="0"/>
              </a:rPr>
              <a:t>squarification</a:t>
            </a:r>
            <a:r>
              <a:rPr lang="en-US" sz="4400" dirty="0" smtClean="0">
                <a:solidFill>
                  <a:schemeClr val="bg2"/>
                </a:solidFill>
                <a:ea typeface="Neo Sans Intel Medium" charset="0"/>
              </a:rPr>
              <a:t> [</a:t>
            </a:r>
            <a:r>
              <a:rPr lang="en-US" sz="4400" dirty="0" err="1" smtClean="0">
                <a:solidFill>
                  <a:schemeClr val="bg2"/>
                </a:solidFill>
                <a:ea typeface="Neo Sans Intel Medium" charset="0"/>
              </a:rPr>
              <a:t>Bruls</a:t>
            </a:r>
            <a:r>
              <a:rPr lang="en-US" sz="4400" dirty="0" smtClean="0">
                <a:solidFill>
                  <a:schemeClr val="bg2"/>
                </a:solidFill>
                <a:ea typeface="Neo Sans Intel Medium" charset="0"/>
              </a:rPr>
              <a:t> 2000] addresses this, but the hierarchical structure may be unclear.</a:t>
            </a:r>
            <a:endParaRPr lang="en-US" sz="4400" dirty="0">
              <a:solidFill>
                <a:schemeClr val="bg2"/>
              </a:solidFill>
              <a:ea typeface="Neo Sans Intel" charset="0"/>
              <a:cs typeface="Neo Sans Intel" charset="0"/>
            </a:endParaRPr>
          </a:p>
          <a:p>
            <a:pPr>
              <a:spcAft>
                <a:spcPts val="1650"/>
              </a:spcAft>
            </a:pPr>
            <a:endParaRPr lang="en-US" sz="4400" dirty="0">
              <a:ea typeface="Neo Sans Intel" charset="0"/>
              <a:cs typeface="Neo Sans Inte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600" y="20028647"/>
            <a:ext cx="4103306" cy="4114800"/>
          </a:xfrm>
          <a:prstGeom prst="rect">
            <a:avLst/>
          </a:prstGeom>
        </p:spPr>
      </p:pic>
      <p:sp>
        <p:nvSpPr>
          <p:cNvPr id="49" name="TextBox 37"/>
          <p:cNvSpPr txBox="1">
            <a:spLocks noChangeArrowheads="1"/>
          </p:cNvSpPr>
          <p:nvPr/>
        </p:nvSpPr>
        <p:spPr bwMode="auto">
          <a:xfrm>
            <a:off x="762000" y="32766000"/>
            <a:ext cx="137922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5968" tIns="62984" rIns="125968" bIns="62984">
            <a:prstTxWarp prst="textNoShape">
              <a:avLst/>
            </a:prstTxWarp>
          </a:bodyPr>
          <a:lstStyle/>
          <a:p>
            <a:pPr algn="ctr">
              <a:spcAft>
                <a:spcPts val="2475"/>
              </a:spcAft>
            </a:pPr>
            <a:r>
              <a:rPr lang="en-US" sz="4400" dirty="0" err="1" smtClean="0">
                <a:solidFill>
                  <a:schemeClr val="bg2"/>
                </a:solidFill>
                <a:ea typeface="Neo Sans Intel Medium" charset="0"/>
              </a:rPr>
              <a:t>Voronoi</a:t>
            </a:r>
            <a:r>
              <a:rPr lang="en-US" sz="4400" dirty="0" smtClean="0">
                <a:solidFill>
                  <a:schemeClr val="bg2"/>
                </a:solidFill>
                <a:ea typeface="Neo Sans Intel Medium" charset="0"/>
              </a:rPr>
              <a:t> </a:t>
            </a:r>
            <a:r>
              <a:rPr lang="en-US" sz="4400" dirty="0" err="1" smtClean="0">
                <a:solidFill>
                  <a:schemeClr val="bg2"/>
                </a:solidFill>
                <a:ea typeface="Neo Sans Intel Medium" charset="0"/>
              </a:rPr>
              <a:t>Treemaps</a:t>
            </a:r>
            <a:r>
              <a:rPr lang="en-US" sz="4400" dirty="0" smtClean="0">
                <a:solidFill>
                  <a:schemeClr val="bg2"/>
                </a:solidFill>
                <a:ea typeface="Neo Sans Intel Medium" charset="0"/>
              </a:rPr>
              <a:t> [</a:t>
            </a:r>
            <a:r>
              <a:rPr lang="en-US" sz="4400" dirty="0" err="1" smtClean="0">
                <a:solidFill>
                  <a:schemeClr val="bg2"/>
                </a:solidFill>
                <a:ea typeface="Neo Sans Intel Medium" charset="0"/>
              </a:rPr>
              <a:t>Balzer</a:t>
            </a:r>
            <a:r>
              <a:rPr lang="en-US" sz="4400" dirty="0" smtClean="0">
                <a:solidFill>
                  <a:schemeClr val="bg2"/>
                </a:solidFill>
                <a:ea typeface="Neo Sans Intel Medium" charset="0"/>
              </a:rPr>
              <a:t> &amp; </a:t>
            </a:r>
            <a:r>
              <a:rPr lang="en-US" sz="4400" dirty="0" err="1" smtClean="0">
                <a:solidFill>
                  <a:schemeClr val="bg2"/>
                </a:solidFill>
                <a:ea typeface="Neo Sans Intel Medium" charset="0"/>
              </a:rPr>
              <a:t>Deussen</a:t>
            </a:r>
            <a:r>
              <a:rPr lang="en-US" sz="4400" dirty="0" smtClean="0">
                <a:solidFill>
                  <a:schemeClr val="bg2"/>
                </a:solidFill>
                <a:ea typeface="Neo Sans Intel Medium" charset="0"/>
              </a:rPr>
              <a:t> 2005] take on arbitrary shapes, and the hierarchical boundaries are more visually apparent.  However, the iterative optimization </a:t>
            </a:r>
            <a:r>
              <a:rPr lang="en-US" sz="4400" dirty="0" smtClean="0">
                <a:solidFill>
                  <a:schemeClr val="bg2"/>
                </a:solidFill>
                <a:ea typeface="Neo Sans Intel Medium" charset="0"/>
              </a:rPr>
              <a:t>takes </a:t>
            </a:r>
            <a:r>
              <a:rPr lang="en-US" sz="4400" dirty="0" smtClean="0">
                <a:solidFill>
                  <a:schemeClr val="bg2"/>
                </a:solidFill>
                <a:ea typeface="Neo Sans Intel Medium" charset="0"/>
              </a:rPr>
              <a:t>multiple minutes for large diagrams.</a:t>
            </a:r>
            <a:endParaRPr lang="en-US" sz="4400" dirty="0">
              <a:solidFill>
                <a:schemeClr val="bg2"/>
              </a:solidFill>
              <a:ea typeface="Neo Sans Intel" charset="0"/>
              <a:cs typeface="Neo Sans Intel" charset="0"/>
            </a:endParaRPr>
          </a:p>
          <a:p>
            <a:pPr>
              <a:spcAft>
                <a:spcPts val="1650"/>
              </a:spcAft>
            </a:pPr>
            <a:endParaRPr lang="en-US" sz="4400" dirty="0">
              <a:ea typeface="Neo Sans Intel" charset="0"/>
              <a:cs typeface="Neo Sans Inte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200" y="26936674"/>
            <a:ext cx="11734800" cy="5753126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4935200" y="19354800"/>
            <a:ext cx="13690600" cy="7421563"/>
            <a:chOff x="14859000" y="10744200"/>
            <a:chExt cx="13690600" cy="7421563"/>
          </a:xfrm>
        </p:grpSpPr>
        <p:sp>
          <p:nvSpPr>
            <p:cNvPr id="47" name="TextBox 37"/>
            <p:cNvSpPr txBox="1">
              <a:spLocks noChangeArrowheads="1"/>
            </p:cNvSpPr>
            <p:nvPr/>
          </p:nvSpPr>
          <p:spPr bwMode="auto">
            <a:xfrm>
              <a:off x="14859000" y="17221200"/>
              <a:ext cx="13663612" cy="944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5968" tIns="62984" rIns="125968" bIns="62984">
              <a:prstTxWarp prst="textNoShape">
                <a:avLst/>
              </a:prstTxWarp>
            </a:bodyPr>
            <a:lstStyle/>
            <a:p>
              <a:pPr algn="ctr">
                <a:spcAft>
                  <a:spcPts val="0"/>
                </a:spcAft>
              </a:pPr>
              <a:r>
                <a:rPr lang="en-US" sz="4400" dirty="0" smtClean="0">
                  <a:solidFill>
                    <a:schemeClr val="bg2"/>
                  </a:solidFill>
                  <a:ea typeface="Neo Sans Intel Medium" charset="0"/>
                </a:rPr>
                <a:t>A faster, resolution independent algorithm</a:t>
              </a:r>
              <a:r>
                <a:rPr lang="en-US" sz="4400" dirty="0">
                  <a:solidFill>
                    <a:schemeClr val="bg2"/>
                  </a:solidFill>
                  <a:ea typeface="Neo Sans Intel Medium" charset="0"/>
                </a:rPr>
                <a:t> </a:t>
              </a:r>
              <a:r>
                <a:rPr lang="en-US" sz="4400" dirty="0" smtClean="0">
                  <a:solidFill>
                    <a:schemeClr val="bg2"/>
                  </a:solidFill>
                  <a:ea typeface="Neo Sans Intel Medium" charset="0"/>
                </a:rPr>
                <a:t>[</a:t>
              </a:r>
              <a:r>
                <a:rPr lang="en-US" sz="4400" dirty="0" err="1" smtClean="0">
                  <a:solidFill>
                    <a:schemeClr val="bg2"/>
                  </a:solidFill>
                  <a:ea typeface="Neo Sans Intel Medium" charset="0"/>
                </a:rPr>
                <a:t>Nocaj</a:t>
              </a:r>
              <a:r>
                <a:rPr lang="en-US" sz="4400" dirty="0" smtClean="0">
                  <a:solidFill>
                    <a:schemeClr val="bg2"/>
                  </a:solidFill>
                  <a:ea typeface="Neo Sans Intel Medium" charset="0"/>
                </a:rPr>
                <a:t> &amp; </a:t>
              </a:r>
              <a:r>
                <a:rPr lang="en-US" sz="4400" dirty="0" err="1" smtClean="0">
                  <a:solidFill>
                    <a:schemeClr val="bg2"/>
                  </a:solidFill>
                  <a:ea typeface="Neo Sans Intel Medium" charset="0"/>
                </a:rPr>
                <a:t>Brandes</a:t>
              </a:r>
              <a:r>
                <a:rPr lang="en-US" sz="4400" dirty="0" smtClean="0">
                  <a:solidFill>
                    <a:schemeClr val="bg2"/>
                  </a:solidFill>
                  <a:ea typeface="Neo Sans Intel Medium" charset="0"/>
                </a:rPr>
                <a:t> 2012] makes interactive computation of true </a:t>
              </a:r>
              <a:r>
                <a:rPr lang="en-US" sz="4400" dirty="0" err="1" smtClean="0">
                  <a:solidFill>
                    <a:schemeClr val="bg2"/>
                  </a:solidFill>
                  <a:ea typeface="Neo Sans Intel Medium" charset="0"/>
                </a:rPr>
                <a:t>Voronoi</a:t>
              </a:r>
              <a:r>
                <a:rPr lang="en-US" sz="4400" dirty="0" smtClean="0">
                  <a:solidFill>
                    <a:schemeClr val="bg2"/>
                  </a:solidFill>
                  <a:ea typeface="Neo Sans Intel Medium" charset="0"/>
                </a:rPr>
                <a:t> </a:t>
              </a:r>
              <a:r>
                <a:rPr lang="en-US" sz="4400" dirty="0" err="1" smtClean="0">
                  <a:solidFill>
                    <a:schemeClr val="bg2"/>
                  </a:solidFill>
                  <a:ea typeface="Neo Sans Intel Medium" charset="0"/>
                </a:rPr>
                <a:t>Treemaps</a:t>
              </a:r>
              <a:r>
                <a:rPr lang="en-US" sz="4400" dirty="0" smtClean="0">
                  <a:solidFill>
                    <a:schemeClr val="bg2"/>
                  </a:solidFill>
                  <a:ea typeface="Neo Sans Intel Medium" charset="0"/>
                </a:rPr>
                <a:t> viable.</a:t>
              </a:r>
              <a:endParaRPr lang="en-US" sz="4400" dirty="0">
                <a:solidFill>
                  <a:schemeClr val="bg2"/>
                </a:solidFill>
                <a:ea typeface="Neo Sans Intel" charset="0"/>
                <a:cs typeface="Neo Sans Intel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621000" y="10744200"/>
              <a:ext cx="12928600" cy="6388100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14935200" y="11049000"/>
            <a:ext cx="13663612" cy="6126163"/>
            <a:chOff x="14859000" y="19096037"/>
            <a:chExt cx="13663612" cy="6126163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1259800" y="19172237"/>
              <a:ext cx="7186162" cy="47752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535802" y="19096037"/>
              <a:ext cx="4885798" cy="4876800"/>
            </a:xfrm>
            <a:prstGeom prst="rect">
              <a:avLst/>
            </a:prstGeom>
          </p:spPr>
        </p:pic>
        <p:sp>
          <p:nvSpPr>
            <p:cNvPr id="52" name="TextBox 37"/>
            <p:cNvSpPr txBox="1">
              <a:spLocks noChangeArrowheads="1"/>
            </p:cNvSpPr>
            <p:nvPr/>
          </p:nvSpPr>
          <p:spPr bwMode="auto">
            <a:xfrm>
              <a:off x="14859000" y="24277637"/>
              <a:ext cx="13663612" cy="944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5968" tIns="62984" rIns="125968" bIns="62984">
              <a:prstTxWarp prst="textNoShape">
                <a:avLst/>
              </a:prstTxWarp>
            </a:bodyPr>
            <a:lstStyle/>
            <a:p>
              <a:pPr algn="ctr">
                <a:spcAft>
                  <a:spcPts val="0"/>
                </a:spcAft>
              </a:pPr>
              <a:r>
                <a:rPr lang="en-US" sz="4400" dirty="0" smtClean="0">
                  <a:solidFill>
                    <a:schemeClr val="bg2"/>
                  </a:solidFill>
                  <a:ea typeface="Neo Sans Intel Medium" charset="0"/>
                </a:rPr>
                <a:t>A heuristic, force-directed approach was previously </a:t>
              </a:r>
              <a:r>
                <a:rPr lang="en-US" sz="4400" dirty="0">
                  <a:solidFill>
                    <a:schemeClr val="bg2"/>
                  </a:solidFill>
                  <a:ea typeface="Neo Sans Intel Medium" charset="0"/>
                </a:rPr>
                <a:t>used in [</a:t>
              </a:r>
              <a:r>
                <a:rPr lang="en-US" sz="4400" dirty="0" smtClean="0">
                  <a:solidFill>
                    <a:schemeClr val="bg2"/>
                  </a:solidFill>
                  <a:ea typeface="Neo Sans Intel Medium" charset="0"/>
                </a:rPr>
                <a:t>Horn 2009] for </a:t>
              </a:r>
              <a:r>
                <a:rPr lang="en-US" sz="4400" dirty="0" smtClean="0">
                  <a:solidFill>
                    <a:schemeClr val="bg2"/>
                  </a:solidFill>
                  <a:ea typeface="Neo Sans Intel Medium" charset="0"/>
                </a:rPr>
                <a:t>interactive browsing of an encyclopedia of life.  </a:t>
              </a:r>
              <a:r>
                <a:rPr lang="en-US" sz="4400" dirty="0" smtClean="0">
                  <a:solidFill>
                    <a:schemeClr val="bg2"/>
                  </a:solidFill>
                  <a:ea typeface="Neo Sans Intel Medium" charset="0"/>
                </a:rPr>
                <a:t>We would like to enable such interactive visualization for the web using D3.</a:t>
              </a:r>
              <a:endParaRPr lang="en-US" sz="4400" dirty="0">
                <a:solidFill>
                  <a:schemeClr val="bg2"/>
                </a:solidFill>
                <a:ea typeface="Neo Sans Intel" charset="0"/>
                <a:cs typeface="Neo Sans Intel" charset="0"/>
              </a:endParaRPr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507200" y="28144137"/>
            <a:ext cx="5410200" cy="5536263"/>
          </a:xfrm>
          <a:prstGeom prst="rect">
            <a:avLst/>
          </a:prstGeom>
        </p:spPr>
      </p:pic>
      <p:sp>
        <p:nvSpPr>
          <p:cNvPr id="56" name="TextBox 37"/>
          <p:cNvSpPr txBox="1">
            <a:spLocks noChangeArrowheads="1"/>
          </p:cNvSpPr>
          <p:nvPr/>
        </p:nvSpPr>
        <p:spPr bwMode="auto">
          <a:xfrm>
            <a:off x="14935200" y="33421637"/>
            <a:ext cx="13663612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5968" tIns="62984" rIns="125968" bIns="62984">
            <a:prstTxWarp prst="textNoShape">
              <a:avLst/>
            </a:prstTxWarp>
          </a:bodyPr>
          <a:lstStyle/>
          <a:p>
            <a:pPr algn="ctr">
              <a:spcAft>
                <a:spcPts val="0"/>
              </a:spcAft>
            </a:pPr>
            <a:r>
              <a:rPr lang="en-US" sz="4400" dirty="0" smtClean="0">
                <a:solidFill>
                  <a:schemeClr val="bg2"/>
                </a:solidFill>
                <a:ea typeface="Neo Sans Intel Medium" charset="0"/>
              </a:rPr>
              <a:t>Due to bugs in our implementation, we are currently limited to at most three sites.  Recursive generation will be straightforward once the bugs are gone.</a:t>
            </a:r>
            <a:endParaRPr lang="en-US" sz="4400" dirty="0">
              <a:solidFill>
                <a:schemeClr val="bg2"/>
              </a:solidFill>
              <a:ea typeface="Neo Sans Intel" charset="0"/>
              <a:cs typeface="Neo Sans Inte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266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cse dept. 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dougz</dc:creator>
  <cp:lastModifiedBy>Peter Henry</cp:lastModifiedBy>
  <cp:revision>133</cp:revision>
  <cp:lastPrinted>2014-03-13T23:21:35Z</cp:lastPrinted>
  <dcterms:created xsi:type="dcterms:W3CDTF">2010-10-26T00:04:27Z</dcterms:created>
  <dcterms:modified xsi:type="dcterms:W3CDTF">2014-03-13T23:58:33Z</dcterms:modified>
</cp:coreProperties>
</file>