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</p:sldIdLst>
  <p:sldSz cx="36576000" cy="27432000"/>
  <p:notesSz cx="6858000" cy="9144000"/>
  <p:embeddedFontLst>
    <p:embeddedFont>
      <p:font typeface="Calibri Light" panose="020F0302020204030204" pitchFamily="34" charset="0"/>
      <p:regular r:id="rId3"/>
      <p:italic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B2D6"/>
    <a:srgbClr val="D3D3D3"/>
    <a:srgbClr val="ADD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>
        <p:scale>
          <a:sx n="30" d="100"/>
          <a:sy n="30" d="100"/>
        </p:scale>
        <p:origin x="408" y="-696"/>
      </p:cViewPr>
      <p:guideLst>
        <p:guide orient="horz" pos="864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48AD-4C4C-43FA-A4DF-9B4BDB32F6C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2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48AD-4C4C-43FA-A4DF-9B4BDB32F6C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7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48AD-4C4C-43FA-A4DF-9B4BDB32F6C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48AD-4C4C-43FA-A4DF-9B4BDB32F6C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48AD-4C4C-43FA-A4DF-9B4BDB32F6C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4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48AD-4C4C-43FA-A4DF-9B4BDB32F6C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48AD-4C4C-43FA-A4DF-9B4BDB32F6C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1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48AD-4C4C-43FA-A4DF-9B4BDB32F6C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6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48AD-4C4C-43FA-A4DF-9B4BDB32F6C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48AD-4C4C-43FA-A4DF-9B4BDB32F6C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4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48AD-4C4C-43FA-A4DF-9B4BDB32F6C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2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C48AD-4C4C-43FA-A4DF-9B4BDB32F6C6}" type="datetimeFigureOut">
              <a:rPr lang="en-US" smtClean="0"/>
              <a:t>6/5/2015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62EDB-4D92-4042-B958-309FD3CF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2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icture 2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7150" y="9449197"/>
            <a:ext cx="6378955" cy="901792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221" y="10010016"/>
            <a:ext cx="3810532" cy="8573696"/>
          </a:xfrm>
          <a:prstGeom prst="rect">
            <a:avLst/>
          </a:prstGeom>
        </p:spPr>
      </p:pic>
      <p:sp>
        <p:nvSpPr>
          <p:cNvPr id="53" name="Rounded Rectangle 52"/>
          <p:cNvSpPr/>
          <p:nvPr/>
        </p:nvSpPr>
        <p:spPr>
          <a:xfrm>
            <a:off x="23966572" y="20121018"/>
            <a:ext cx="12234997" cy="69326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160" tIns="0" rIns="13716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536" dirty="0" err="1" smtClean="0"/>
              <a:t>SciDB</a:t>
            </a:r>
            <a:r>
              <a:rPr lang="en-US" sz="4536" dirty="0" smtClean="0"/>
              <a:t> Plan &amp; Profiling Subsystem</a:t>
            </a:r>
            <a:endParaRPr lang="en-US" sz="4536" dirty="0"/>
          </a:p>
        </p:txBody>
      </p:sp>
      <p:grpSp>
        <p:nvGrpSpPr>
          <p:cNvPr id="30" name="Group 29"/>
          <p:cNvGrpSpPr/>
          <p:nvPr/>
        </p:nvGrpSpPr>
        <p:grpSpPr>
          <a:xfrm>
            <a:off x="30911946" y="13906655"/>
            <a:ext cx="5289623" cy="2318531"/>
            <a:chOff x="28239333" y="10874553"/>
            <a:chExt cx="5289623" cy="2318531"/>
          </a:xfrm>
        </p:grpSpPr>
        <p:sp>
          <p:nvSpPr>
            <p:cNvPr id="54" name="Rounded Rectangle 53"/>
            <p:cNvSpPr/>
            <p:nvPr/>
          </p:nvSpPr>
          <p:spPr>
            <a:xfrm>
              <a:off x="28239333" y="10874553"/>
              <a:ext cx="5289623" cy="23185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400" dirty="0" err="1" smtClean="0"/>
                <a:t>HybridPerfopticon</a:t>
              </a:r>
              <a:endParaRPr lang="en-US" sz="4400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28790875" y="11855461"/>
              <a:ext cx="3788594" cy="1010643"/>
              <a:chOff x="9379051" y="-1570316"/>
              <a:chExt cx="2893524" cy="698644"/>
            </a:xfrm>
            <a:solidFill>
              <a:schemeClr val="bg1"/>
            </a:solidFill>
          </p:grpSpPr>
          <p:sp>
            <p:nvSpPr>
              <p:cNvPr id="98" name="Rounded Rectangle 97"/>
              <p:cNvSpPr/>
              <p:nvPr/>
            </p:nvSpPr>
            <p:spPr>
              <a:xfrm>
                <a:off x="9379051" y="-1570315"/>
                <a:ext cx="1399404" cy="698643"/>
              </a:xfrm>
              <a:prstGeom prst="round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800" dirty="0"/>
                  <a:t>Interface Enhancements</a:t>
                </a:r>
              </a:p>
            </p:txBody>
          </p:sp>
          <p:sp>
            <p:nvSpPr>
              <p:cNvPr id="99" name="Rounded Rectangle 98"/>
              <p:cNvSpPr/>
              <p:nvPr/>
            </p:nvSpPr>
            <p:spPr>
              <a:xfrm>
                <a:off x="11101320" y="-1570316"/>
                <a:ext cx="1171255" cy="698643"/>
              </a:xfrm>
              <a:prstGeom prst="round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800" dirty="0"/>
                  <a:t>Plan Multiplexing</a:t>
                </a:r>
              </a:p>
            </p:txBody>
          </p:sp>
        </p:grpSp>
      </p:grpSp>
      <p:cxnSp>
        <p:nvCxnSpPr>
          <p:cNvPr id="57" name="Straight Arrow Connector 56"/>
          <p:cNvCxnSpPr>
            <a:stCxn id="54" idx="2"/>
            <a:endCxn id="56" idx="0"/>
          </p:cNvCxnSpPr>
          <p:nvPr/>
        </p:nvCxnSpPr>
        <p:spPr>
          <a:xfrm>
            <a:off x="33556758" y="16225186"/>
            <a:ext cx="0" cy="982362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30911946" y="17207548"/>
            <a:ext cx="5289623" cy="2318532"/>
            <a:chOff x="28239333" y="14175446"/>
            <a:chExt cx="5289623" cy="2318532"/>
          </a:xfrm>
        </p:grpSpPr>
        <p:sp>
          <p:nvSpPr>
            <p:cNvPr id="56" name="Rounded Rectangle 55"/>
            <p:cNvSpPr/>
            <p:nvPr/>
          </p:nvSpPr>
          <p:spPr>
            <a:xfrm>
              <a:off x="28239333" y="14175446"/>
              <a:ext cx="5289623" cy="23185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536" dirty="0"/>
                <a:t>Hybrid Server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29186131" y="15178726"/>
              <a:ext cx="3430343" cy="1010646"/>
              <a:chOff x="4083224" y="2024398"/>
              <a:chExt cx="2619911" cy="698646"/>
            </a:xfrm>
            <a:solidFill>
              <a:schemeClr val="bg1"/>
            </a:solidFill>
          </p:grpSpPr>
          <p:sp>
            <p:nvSpPr>
              <p:cNvPr id="96" name="Rounded Rectangle 95"/>
              <p:cNvSpPr/>
              <p:nvPr/>
            </p:nvSpPr>
            <p:spPr>
              <a:xfrm>
                <a:off x="4083224" y="2024401"/>
                <a:ext cx="1171255" cy="698643"/>
              </a:xfrm>
              <a:prstGeom prst="round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800" dirty="0"/>
                  <a:t>Hybrid </a:t>
                </a:r>
              </a:p>
              <a:p>
                <a:pPr algn="ctr"/>
                <a:r>
                  <a:rPr lang="en-US" sz="1800" dirty="0"/>
                  <a:t>Plan Aggregator</a:t>
                </a:r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5531880" y="2024398"/>
                <a:ext cx="1171255" cy="698643"/>
              </a:xfrm>
              <a:prstGeom prst="round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800" dirty="0"/>
                  <a:t>Hybrid Profiling Multiplexer</a:t>
                </a:r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32302662" y="16397266"/>
            <a:ext cx="1017419" cy="623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HTTP</a:t>
            </a:r>
            <a:endParaRPr lang="en-US" sz="4536" dirty="0"/>
          </a:p>
        </p:txBody>
      </p:sp>
      <p:sp>
        <p:nvSpPr>
          <p:cNvPr id="62" name="TextBox 61"/>
          <p:cNvSpPr txBox="1"/>
          <p:nvPr/>
        </p:nvSpPr>
        <p:spPr>
          <a:xfrm>
            <a:off x="27758426" y="19110390"/>
            <a:ext cx="1017419" cy="623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HTTP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4657484" y="23123183"/>
            <a:ext cx="2819000" cy="84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SciDBLog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4657484" y="21278403"/>
            <a:ext cx="2819000" cy="84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SciDBParser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8298100" y="21264163"/>
            <a:ext cx="2819000" cy="84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298099" y="23123183"/>
            <a:ext cx="2819000" cy="84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Physical</a:t>
            </a:r>
          </a:p>
          <a:p>
            <a:pPr algn="ctr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QueryPlan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Isosceles Triangle 67"/>
          <p:cNvSpPr>
            <a:spLocks noChangeAspect="1"/>
          </p:cNvSpPr>
          <p:nvPr/>
        </p:nvSpPr>
        <p:spPr>
          <a:xfrm rot="16200000">
            <a:off x="31032557" y="21475460"/>
            <a:ext cx="617284" cy="42063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>
            <a:stCxn id="68" idx="3"/>
            <a:endCxn id="82" idx="0"/>
          </p:cNvCxnSpPr>
          <p:nvPr/>
        </p:nvCxnSpPr>
        <p:spPr>
          <a:xfrm>
            <a:off x="31551517" y="21685778"/>
            <a:ext cx="1801291" cy="774287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31943308" y="22460065"/>
            <a:ext cx="3881658" cy="4437887"/>
            <a:chOff x="16549405" y="6149936"/>
            <a:chExt cx="4446902" cy="4601779"/>
          </a:xfrm>
        </p:grpSpPr>
        <p:sp>
          <p:nvSpPr>
            <p:cNvPr id="82" name="Rectangle 81"/>
            <p:cNvSpPr/>
            <p:nvPr/>
          </p:nvSpPr>
          <p:spPr>
            <a:xfrm>
              <a:off x="16549405" y="6149936"/>
              <a:ext cx="3229501" cy="8743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QueryStatement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7766806" y="8077609"/>
              <a:ext cx="3229501" cy="8743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InitializedQueryStatement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7766805" y="9311294"/>
              <a:ext cx="3229501" cy="8743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CommittedQuery</a:t>
              </a:r>
              <a:endPara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7" name="Isosceles Triangle 86"/>
            <p:cNvSpPr>
              <a:spLocks noChangeAspect="1"/>
            </p:cNvSpPr>
            <p:nvPr/>
          </p:nvSpPr>
          <p:spPr>
            <a:xfrm>
              <a:off x="16549405" y="7044402"/>
              <a:ext cx="640080" cy="48188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88" name="Straight Connector 66"/>
            <p:cNvCxnSpPr>
              <a:stCxn id="87" idx="3"/>
              <a:endCxn id="83" idx="1"/>
            </p:cNvCxnSpPr>
            <p:nvPr/>
          </p:nvCxnSpPr>
          <p:spPr>
            <a:xfrm rot="16200000" flipH="1">
              <a:off x="16823872" y="7571862"/>
              <a:ext cx="988506" cy="897361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66"/>
            <p:cNvCxnSpPr>
              <a:stCxn id="87" idx="3"/>
              <a:endCxn id="84" idx="1"/>
            </p:cNvCxnSpPr>
            <p:nvPr/>
          </p:nvCxnSpPr>
          <p:spPr>
            <a:xfrm rot="16200000" flipH="1">
              <a:off x="16207030" y="8188705"/>
              <a:ext cx="2222191" cy="897360"/>
            </a:xfrm>
            <a:prstGeom prst="bent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19335834" y="10366221"/>
              <a:ext cx="91440" cy="385494"/>
              <a:chOff x="14535150" y="1400487"/>
              <a:chExt cx="91440" cy="385494"/>
            </a:xfrm>
          </p:grpSpPr>
          <p:sp>
            <p:nvSpPr>
              <p:cNvPr id="93" name="Oval 92"/>
              <p:cNvSpPr>
                <a:spLocks noChangeAspect="1"/>
              </p:cNvSpPr>
              <p:nvPr/>
            </p:nvSpPr>
            <p:spPr>
              <a:xfrm>
                <a:off x="14535150" y="1400487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94" name="Oval 93"/>
              <p:cNvSpPr>
                <a:spLocks noChangeAspect="1"/>
              </p:cNvSpPr>
              <p:nvPr/>
            </p:nvSpPr>
            <p:spPr>
              <a:xfrm>
                <a:off x="14535150" y="1547508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95" name="Oval 94"/>
              <p:cNvSpPr>
                <a:spLocks noChangeAspect="1"/>
              </p:cNvSpPr>
              <p:nvPr/>
            </p:nvSpPr>
            <p:spPr>
              <a:xfrm>
                <a:off x="14535150" y="1694541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</p:grpSp>
      <p:cxnSp>
        <p:nvCxnSpPr>
          <p:cNvPr id="71" name="Straight Arrow Connector 14"/>
          <p:cNvCxnSpPr>
            <a:stCxn id="56" idx="2"/>
            <a:endCxn id="31" idx="0"/>
          </p:cNvCxnSpPr>
          <p:nvPr/>
        </p:nvCxnSpPr>
        <p:spPr>
          <a:xfrm rot="5400000">
            <a:off x="33100946" y="19661108"/>
            <a:ext cx="590841" cy="320785"/>
          </a:xfrm>
          <a:prstGeom prst="curvedConnector3">
            <a:avLst>
              <a:gd name="adj1" fmla="val 50000"/>
            </a:avLst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14"/>
          <p:cNvCxnSpPr>
            <a:stCxn id="65" idx="2"/>
            <a:endCxn id="64" idx="0"/>
          </p:cNvCxnSpPr>
          <p:nvPr/>
        </p:nvCxnSpPr>
        <p:spPr>
          <a:xfrm rot="5400000">
            <a:off x="25566211" y="22622410"/>
            <a:ext cx="1001547" cy="1"/>
          </a:xfrm>
          <a:prstGeom prst="curvedConnector3">
            <a:avLst>
              <a:gd name="adj1" fmla="val 50000"/>
            </a:avLst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14"/>
          <p:cNvCxnSpPr>
            <a:stCxn id="64" idx="2"/>
            <a:endCxn id="63" idx="4"/>
          </p:cNvCxnSpPr>
          <p:nvPr/>
        </p:nvCxnSpPr>
        <p:spPr>
          <a:xfrm rot="5400000" flipH="1">
            <a:off x="24046167" y="21945600"/>
            <a:ext cx="644917" cy="3396716"/>
          </a:xfrm>
          <a:prstGeom prst="curvedConnector4">
            <a:avLst>
              <a:gd name="adj1" fmla="val -35446"/>
              <a:gd name="adj2" fmla="val 70748"/>
            </a:avLst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14"/>
          <p:cNvCxnSpPr>
            <a:stCxn id="65" idx="3"/>
            <a:endCxn id="67" idx="1"/>
          </p:cNvCxnSpPr>
          <p:nvPr/>
        </p:nvCxnSpPr>
        <p:spPr>
          <a:xfrm>
            <a:off x="27476485" y="21700020"/>
            <a:ext cx="821614" cy="1844780"/>
          </a:xfrm>
          <a:prstGeom prst="curvedConnector3">
            <a:avLst>
              <a:gd name="adj1" fmla="val 50000"/>
            </a:avLst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14"/>
          <p:cNvCxnSpPr>
            <a:stCxn id="65" idx="3"/>
            <a:endCxn id="66" idx="1"/>
          </p:cNvCxnSpPr>
          <p:nvPr/>
        </p:nvCxnSpPr>
        <p:spPr>
          <a:xfrm flipV="1">
            <a:off x="27476485" y="21685780"/>
            <a:ext cx="821615" cy="14240"/>
          </a:xfrm>
          <a:prstGeom prst="curvedConnector3">
            <a:avLst>
              <a:gd name="adj1" fmla="val 50000"/>
            </a:avLst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8298098" y="25502677"/>
            <a:ext cx="2819000" cy="84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7" name="Straight Arrow Connector 14"/>
          <p:cNvCxnSpPr>
            <a:endCxn id="76" idx="0"/>
          </p:cNvCxnSpPr>
          <p:nvPr/>
        </p:nvCxnSpPr>
        <p:spPr>
          <a:xfrm rot="16200000" flipH="1">
            <a:off x="28952148" y="24747227"/>
            <a:ext cx="1510899" cy="1"/>
          </a:xfrm>
          <a:prstGeom prst="curvedConnector3">
            <a:avLst>
              <a:gd name="adj1" fmla="val 50000"/>
            </a:avLst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4655326" y="25502677"/>
            <a:ext cx="2819000" cy="843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PlanProfile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9" name="Straight Arrow Connector 14"/>
          <p:cNvCxnSpPr>
            <a:stCxn id="67" idx="2"/>
            <a:endCxn id="78" idx="0"/>
          </p:cNvCxnSpPr>
          <p:nvPr/>
        </p:nvCxnSpPr>
        <p:spPr>
          <a:xfrm rot="5400000">
            <a:off x="27118083" y="22913160"/>
            <a:ext cx="1536261" cy="3642773"/>
          </a:xfrm>
          <a:prstGeom prst="curvedConnector3">
            <a:avLst>
              <a:gd name="adj1" fmla="val 50000"/>
            </a:avLst>
          </a:pr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19307610" y="20419614"/>
            <a:ext cx="3362657" cy="1505232"/>
            <a:chOff x="19307610" y="19445584"/>
            <a:chExt cx="3362657" cy="1505232"/>
          </a:xfrm>
        </p:grpSpPr>
        <p:sp>
          <p:nvSpPr>
            <p:cNvPr id="60" name="Rounded Rectangle 59"/>
            <p:cNvSpPr/>
            <p:nvPr/>
          </p:nvSpPr>
          <p:spPr>
            <a:xfrm>
              <a:off x="19307610" y="19445584"/>
              <a:ext cx="3362657" cy="15052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00" dirty="0"/>
            </a:p>
          </p:txBody>
        </p:sp>
        <p:pic>
          <p:nvPicPr>
            <p:cNvPr id="80" name="Picture 2" descr="myria-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9976" y="19764348"/>
              <a:ext cx="2617926" cy="86770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Group 111"/>
          <p:cNvGrpSpPr/>
          <p:nvPr/>
        </p:nvGrpSpPr>
        <p:grpSpPr>
          <a:xfrm>
            <a:off x="19307610" y="22162233"/>
            <a:ext cx="3362658" cy="2318532"/>
            <a:chOff x="19307610" y="22162233"/>
            <a:chExt cx="3362658" cy="2318532"/>
          </a:xfrm>
        </p:grpSpPr>
        <p:sp>
          <p:nvSpPr>
            <p:cNvPr id="63" name="Can 62"/>
            <p:cNvSpPr/>
            <p:nvPr/>
          </p:nvSpPr>
          <p:spPr>
            <a:xfrm>
              <a:off x="19307610" y="22162233"/>
              <a:ext cx="3362658" cy="2318532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400" dirty="0"/>
            </a:p>
            <a:p>
              <a:pPr algn="ctr"/>
              <a:r>
                <a:rPr lang="en-US" sz="4400" dirty="0"/>
                <a:t>Logs</a:t>
              </a:r>
            </a:p>
          </p:txBody>
        </p:sp>
        <p:pic>
          <p:nvPicPr>
            <p:cNvPr id="81" name="Picture 4" descr="http://scidb.cs.washington.edu/sci-db.gif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79976" y="22898351"/>
              <a:ext cx="2613691" cy="63167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2203315" y="520930"/>
            <a:ext cx="32169371" cy="4362122"/>
            <a:chOff x="1015999" y="520930"/>
            <a:chExt cx="32169371" cy="4362122"/>
          </a:xfrm>
        </p:grpSpPr>
        <p:grpSp>
          <p:nvGrpSpPr>
            <p:cNvPr id="100" name="Shape 100"/>
            <p:cNvGrpSpPr/>
            <p:nvPr/>
          </p:nvGrpSpPr>
          <p:grpSpPr>
            <a:xfrm>
              <a:off x="1015999" y="520930"/>
              <a:ext cx="5952679" cy="4362122"/>
              <a:chOff x="1595660" y="720252"/>
              <a:chExt cx="5952679" cy="4362122"/>
            </a:xfrm>
          </p:grpSpPr>
          <p:pic>
            <p:nvPicPr>
              <p:cNvPr id="101" name="Shape 101"/>
              <p:cNvPicPr preferRelativeResize="0"/>
              <p:nvPr/>
            </p:nvPicPr>
            <p:blipFill rotWithShape="1">
              <a:blip r:embed="rId6">
                <a:alphaModFix/>
              </a:blip>
              <a:srcRect l="2458" t="3996" r="6830" b="2176"/>
              <a:stretch/>
            </p:blipFill>
            <p:spPr>
              <a:xfrm rot="-6041380">
                <a:off x="6025521" y="1304450"/>
                <a:ext cx="932774" cy="19740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Shape 102"/>
              <p:cNvPicPr preferRelativeResize="0"/>
              <p:nvPr/>
            </p:nvPicPr>
            <p:blipFill rotWithShape="1">
              <a:blip r:embed="rId6">
                <a:alphaModFix/>
              </a:blip>
              <a:srcRect l="2458" t="3996" r="6830" b="2176"/>
              <a:stretch/>
            </p:blipFill>
            <p:spPr>
              <a:xfrm>
                <a:off x="3741998" y="1231077"/>
                <a:ext cx="1693474" cy="1974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3" name="Shape 103"/>
              <p:cNvPicPr preferRelativeResize="0"/>
              <p:nvPr/>
            </p:nvPicPr>
            <p:blipFill rotWithShape="1">
              <a:blip r:embed="rId6">
                <a:alphaModFix/>
              </a:blip>
              <a:srcRect l="2458" t="3996" r="6830" b="2176"/>
              <a:stretch/>
            </p:blipFill>
            <p:spPr>
              <a:xfrm rot="6283427">
                <a:off x="2202446" y="1304450"/>
                <a:ext cx="932775" cy="19740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4" name="Shape 104"/>
              <p:cNvPicPr preferRelativeResize="0"/>
              <p:nvPr/>
            </p:nvPicPr>
            <p:blipFill rotWithShape="1">
              <a:blip r:embed="rId6">
                <a:alphaModFix/>
              </a:blip>
              <a:srcRect l="2458" t="3996" r="6830" b="2176"/>
              <a:stretch/>
            </p:blipFill>
            <p:spPr>
              <a:xfrm>
                <a:off x="4822837" y="3108275"/>
                <a:ext cx="932774" cy="1974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Shape 105"/>
              <p:cNvPicPr preferRelativeResize="0"/>
              <p:nvPr/>
            </p:nvPicPr>
            <p:blipFill rotWithShape="1">
              <a:blip r:embed="rId6">
                <a:alphaModFix/>
              </a:blip>
              <a:srcRect l="2458" t="3996" r="6830" b="2176"/>
              <a:stretch/>
            </p:blipFill>
            <p:spPr>
              <a:xfrm>
                <a:off x="3388387" y="3108275"/>
                <a:ext cx="932774" cy="1974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Shape 106"/>
              <p:cNvPicPr preferRelativeResize="0"/>
              <p:nvPr/>
            </p:nvPicPr>
            <p:blipFill rotWithShape="1">
              <a:blip r:embed="rId7">
                <a:alphaModFix/>
              </a:blip>
              <a:srcRect b="3716"/>
              <a:stretch/>
            </p:blipFill>
            <p:spPr>
              <a:xfrm>
                <a:off x="4001850" y="720252"/>
                <a:ext cx="1140300" cy="7719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7" name="Shape 107"/>
              <p:cNvCxnSpPr/>
              <p:nvPr/>
            </p:nvCxnSpPr>
            <p:spPr>
              <a:xfrm rot="10800000" flipH="1">
                <a:off x="5557099" y="2742525"/>
                <a:ext cx="146100" cy="488700"/>
              </a:xfrm>
              <a:prstGeom prst="curvedConnector2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stealth" w="lg" len="lg"/>
              </a:ln>
            </p:spPr>
          </p:cxnSp>
          <p:cxnSp>
            <p:nvCxnSpPr>
              <p:cNvPr id="108" name="Shape 108"/>
              <p:cNvCxnSpPr>
                <a:stCxn id="102" idx="2"/>
              </p:cNvCxnSpPr>
              <p:nvPr/>
            </p:nvCxnSpPr>
            <p:spPr>
              <a:xfrm rot="5400000">
                <a:off x="4349935" y="3007777"/>
                <a:ext cx="41400" cy="436200"/>
              </a:xfrm>
              <a:prstGeom prst="curvedConnector2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stealth" w="lg" len="lg"/>
              </a:ln>
            </p:spPr>
          </p:cxnSp>
          <p:cxnSp>
            <p:nvCxnSpPr>
              <p:cNvPr id="109" name="Shape 109"/>
              <p:cNvCxnSpPr>
                <a:stCxn id="105" idx="2"/>
              </p:cNvCxnSpPr>
              <p:nvPr/>
            </p:nvCxnSpPr>
            <p:spPr>
              <a:xfrm rot="-5400000">
                <a:off x="3499274" y="3586575"/>
                <a:ext cx="1851300" cy="1140300"/>
              </a:xfrm>
              <a:prstGeom prst="curvedConnector4">
                <a:avLst>
                  <a:gd name="adj1" fmla="val 3318"/>
                  <a:gd name="adj2" fmla="val 59811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stealth" w="lg" len="lg"/>
              </a:ln>
            </p:spPr>
          </p:cxnSp>
          <p:cxnSp>
            <p:nvCxnSpPr>
              <p:cNvPr id="110" name="Shape 110"/>
              <p:cNvCxnSpPr/>
              <p:nvPr/>
            </p:nvCxnSpPr>
            <p:spPr>
              <a:xfrm rot="5400000" flipH="1">
                <a:off x="3395658" y="2867617"/>
                <a:ext cx="440700" cy="122700"/>
              </a:xfrm>
              <a:prstGeom prst="curvedConnector2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stealth" w="lg" len="lg"/>
              </a:ln>
            </p:spPr>
          </p:cxnSp>
        </p:grpSp>
        <p:grpSp>
          <p:nvGrpSpPr>
            <p:cNvPr id="15" name="Group 14"/>
            <p:cNvGrpSpPr/>
            <p:nvPr/>
          </p:nvGrpSpPr>
          <p:grpSpPr>
            <a:xfrm>
              <a:off x="7317703" y="882564"/>
              <a:ext cx="25867667" cy="3708832"/>
              <a:chOff x="7317703" y="882564"/>
              <a:chExt cx="25867667" cy="3708832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7317703" y="882564"/>
                <a:ext cx="11909029" cy="1862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500" dirty="0" err="1">
                    <a:solidFill>
                      <a:srgbClr val="C00000"/>
                    </a:solidFill>
                    <a:latin typeface="Arial"/>
                    <a:cs typeface="Arial"/>
                  </a:rPr>
                  <a:t>Hybrid</a:t>
                </a:r>
                <a:r>
                  <a:rPr lang="en-US" sz="11500" dirty="0" err="1">
                    <a:latin typeface="Arial"/>
                    <a:cs typeface="Arial"/>
                  </a:rPr>
                  <a:t>Perfopticon</a:t>
                </a:r>
                <a:endParaRPr lang="en-US" sz="11500" dirty="0">
                  <a:latin typeface="Arial"/>
                  <a:cs typeface="Arial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317703" y="2622308"/>
                <a:ext cx="25867667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6600" dirty="0" smtClean="0">
                    <a:latin typeface="Arial"/>
                    <a:cs typeface="Arial"/>
                  </a:rPr>
                  <a:t>Query Visualization for Hybrid Distributed Database Systems</a:t>
                </a:r>
                <a:endParaRPr lang="en-US" dirty="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317703" y="3760399"/>
                <a:ext cx="905568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" sz="4800" dirty="0" smtClean="0">
                    <a:latin typeface="Arial"/>
                    <a:cs typeface="Arial"/>
                  </a:rPr>
                  <a:t>Brandon </a:t>
                </a:r>
                <a:r>
                  <a:rPr lang="en" sz="4800" dirty="0">
                    <a:latin typeface="Arial"/>
                    <a:cs typeface="Arial"/>
                  </a:rPr>
                  <a:t>Haynes &amp; Shrainik Jain</a:t>
                </a:r>
              </a:p>
            </p:txBody>
          </p:sp>
        </p:grpSp>
      </p:grpSp>
      <p:sp>
        <p:nvSpPr>
          <p:cNvPr id="131" name="TextBox 130"/>
          <p:cNvSpPr txBox="1"/>
          <p:nvPr/>
        </p:nvSpPr>
        <p:spPr>
          <a:xfrm>
            <a:off x="10048334" y="8589661"/>
            <a:ext cx="26086239" cy="193852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571528" indent="-571528">
              <a:spcAft>
                <a:spcPts val="800"/>
              </a:spcAft>
              <a:buSzPct val="100000"/>
              <a:buFont typeface="Wingdings" panose="05000000000000000000" pitchFamily="2" charset="2"/>
              <a:buChar char=""/>
            </a:pPr>
            <a:endParaRPr lang="en-US" sz="3200" dirty="0" smtClean="0"/>
          </a:p>
        </p:txBody>
      </p:sp>
      <p:grpSp>
        <p:nvGrpSpPr>
          <p:cNvPr id="35" name="Group 34"/>
          <p:cNvGrpSpPr/>
          <p:nvPr/>
        </p:nvGrpSpPr>
        <p:grpSpPr>
          <a:xfrm>
            <a:off x="-76587" y="5162639"/>
            <a:ext cx="36211160" cy="4257304"/>
            <a:chOff x="-76587" y="5162639"/>
            <a:chExt cx="36211160" cy="4257304"/>
          </a:xfrm>
        </p:grpSpPr>
        <p:sp>
          <p:nvSpPr>
            <p:cNvPr id="111" name="Rectangle 25"/>
            <p:cNvSpPr>
              <a:spLocks noChangeArrowheads="1"/>
            </p:cNvSpPr>
            <p:nvPr/>
          </p:nvSpPr>
          <p:spPr bwMode="auto">
            <a:xfrm rot="16200000">
              <a:off x="-1695779" y="6781831"/>
              <a:ext cx="4257304" cy="1018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50358" tIns="75179" rIns="150358" bIns="75179" anchor="ctr"/>
            <a:lstStyle/>
            <a:p>
              <a:pPr marL="91440" algn="ctr">
                <a:lnSpc>
                  <a:spcPct val="130000"/>
                </a:lnSpc>
                <a:spcAft>
                  <a:spcPts val="947"/>
                </a:spcAft>
                <a:tabLst>
                  <a:tab pos="240636" algn="l"/>
                  <a:tab pos="322185" algn="l"/>
                </a:tabLst>
              </a:pPr>
              <a:r>
                <a:rPr lang="en-GB" sz="5400" b="1" kern="0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993176" y="5206264"/>
              <a:ext cx="35141397" cy="4170052"/>
              <a:chOff x="993176" y="6283164"/>
              <a:chExt cx="35141397" cy="4170052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10844241" y="6329903"/>
                <a:ext cx="25290332" cy="1938528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571528" indent="-571528">
                  <a:spcAft>
                    <a:spcPts val="800"/>
                  </a:spcAft>
                  <a:buSzPct val="100000"/>
                  <a:buFont typeface="Wingdings" panose="05000000000000000000" pitchFamily="2" charset="2"/>
                  <a:buChar char=""/>
                </a:pPr>
                <a:r>
                  <a:rPr lang="en-US" sz="3200" dirty="0" smtClean="0"/>
                  <a:t>No system currently exists that visualizes and profiles queries across multiple database systems (a “hybrid” database system)</a:t>
                </a:r>
              </a:p>
              <a:p>
                <a:pPr marL="571528" indent="-571528">
                  <a:spcAft>
                    <a:spcPts val="800"/>
                  </a:spcAft>
                  <a:buSzPct val="100000"/>
                  <a:buFont typeface="Wingdings" panose="05000000000000000000" pitchFamily="2" charset="2"/>
                  <a:buChar char=""/>
                </a:pPr>
                <a:r>
                  <a:rPr lang="en-US" sz="3200" dirty="0" smtClean="0"/>
                  <a:t>We extended the </a:t>
                </a:r>
                <a:r>
                  <a:rPr lang="en-US" sz="3200" dirty="0" err="1" smtClean="0"/>
                  <a:t>Perfopticon</a:t>
                </a:r>
                <a:r>
                  <a:rPr lang="en-US" sz="3200" dirty="0" smtClean="0"/>
                  <a:t> (Moritz, </a:t>
                </a:r>
                <a:r>
                  <a:rPr lang="en-US" sz="3200" dirty="0" err="1" smtClean="0"/>
                  <a:t>Halperin</a:t>
                </a:r>
                <a:r>
                  <a:rPr lang="en-US" sz="3200" dirty="0" smtClean="0"/>
                  <a:t>, Howe &amp; </a:t>
                </a:r>
                <a:r>
                  <a:rPr lang="en-US" sz="3200" dirty="0" err="1" smtClean="0"/>
                  <a:t>Heer</a:t>
                </a:r>
                <a:r>
                  <a:rPr lang="en-US" sz="3200" dirty="0" smtClean="0"/>
                  <a:t>, 2015) framework to multiplex plans drawn from arbitrary remote database systems</a:t>
                </a:r>
              </a:p>
              <a:p>
                <a:pPr marL="571528" indent="-571528">
                  <a:spcAft>
                    <a:spcPts val="800"/>
                  </a:spcAft>
                  <a:buSzPct val="100000"/>
                  <a:buFont typeface="Wingdings" panose="05000000000000000000" pitchFamily="2" charset="2"/>
                  <a:buChar char=""/>
                </a:pPr>
                <a:r>
                  <a:rPr lang="en-US" sz="3200" dirty="0" smtClean="0"/>
                  <a:t>Our system highlights the relevant components of each system-specific query plan and identifies data flowing into and out of each system</a:t>
                </a: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993176" y="8514110"/>
                <a:ext cx="9271708" cy="1939106"/>
                <a:chOff x="993176" y="8496533"/>
                <a:chExt cx="9271708" cy="1939106"/>
              </a:xfrm>
            </p:grpSpPr>
            <p:sp>
              <p:nvSpPr>
                <p:cNvPr id="126" name="TextBox 125"/>
                <p:cNvSpPr txBox="1"/>
                <p:nvPr/>
              </p:nvSpPr>
              <p:spPr>
                <a:xfrm>
                  <a:off x="993176" y="8496533"/>
                  <a:ext cx="8856472" cy="1938992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 algn="ctr"/>
                  <a:r>
                    <a:rPr lang="en-US" sz="4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Motivation</a:t>
                  </a:r>
                  <a:endParaRPr lang="en-US" sz="4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3600" dirty="0" smtClean="0"/>
                    <a:t>What techniques are required to transform disparate plans into a common format?</a:t>
                  </a:r>
                  <a:endParaRPr lang="en-US" sz="3600" dirty="0"/>
                </a:p>
              </p:txBody>
            </p:sp>
            <p:grpSp>
              <p:nvGrpSpPr>
                <p:cNvPr id="127" name="Group 126"/>
                <p:cNvGrpSpPr/>
                <p:nvPr/>
              </p:nvGrpSpPr>
              <p:grpSpPr>
                <a:xfrm>
                  <a:off x="9595427" y="8496647"/>
                  <a:ext cx="669457" cy="1938992"/>
                  <a:chOff x="8411751" y="2296743"/>
                  <a:chExt cx="669457" cy="1938992"/>
                </a:xfrm>
              </p:grpSpPr>
              <p:sp>
                <p:nvSpPr>
                  <p:cNvPr id="128" name="Right Brace 127"/>
                  <p:cNvSpPr/>
                  <p:nvPr/>
                </p:nvSpPr>
                <p:spPr>
                  <a:xfrm flipH="1">
                    <a:off x="8766805" y="2296743"/>
                    <a:ext cx="314403" cy="1938992"/>
                  </a:xfrm>
                  <a:prstGeom prst="rightBrace">
                    <a:avLst>
                      <a:gd name="adj1" fmla="val 99071"/>
                      <a:gd name="adj2" fmla="val 50000"/>
                    </a:avLst>
                  </a:prstGeom>
                  <a:ln w="571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 flipH="1">
                    <a:off x="8411751" y="3101828"/>
                    <a:ext cx="287339" cy="32774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" name="Group 2"/>
              <p:cNvGrpSpPr/>
              <p:nvPr/>
            </p:nvGrpSpPr>
            <p:grpSpPr>
              <a:xfrm>
                <a:off x="994593" y="6283164"/>
                <a:ext cx="9270291" cy="2032006"/>
                <a:chOff x="994593" y="6285786"/>
                <a:chExt cx="9270291" cy="2032006"/>
              </a:xfrm>
            </p:grpSpPr>
            <p:grpSp>
              <p:nvGrpSpPr>
                <p:cNvPr id="132" name="Group 131"/>
                <p:cNvGrpSpPr/>
                <p:nvPr/>
              </p:nvGrpSpPr>
              <p:grpSpPr>
                <a:xfrm>
                  <a:off x="9595427" y="6378800"/>
                  <a:ext cx="669457" cy="1938992"/>
                  <a:chOff x="8411751" y="2296743"/>
                  <a:chExt cx="669457" cy="1938992"/>
                </a:xfrm>
              </p:grpSpPr>
              <p:sp>
                <p:nvSpPr>
                  <p:cNvPr id="133" name="Right Brace 132"/>
                  <p:cNvSpPr/>
                  <p:nvPr/>
                </p:nvSpPr>
                <p:spPr>
                  <a:xfrm flipH="1">
                    <a:off x="8766805" y="2296743"/>
                    <a:ext cx="314403" cy="1938992"/>
                  </a:xfrm>
                  <a:prstGeom prst="rightBrace">
                    <a:avLst>
                      <a:gd name="adj1" fmla="val 99071"/>
                      <a:gd name="adj2" fmla="val 50000"/>
                    </a:avLst>
                  </a:prstGeom>
                  <a:ln w="5715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Rectangle 133"/>
                  <p:cNvSpPr/>
                  <p:nvPr/>
                </p:nvSpPr>
                <p:spPr>
                  <a:xfrm flipH="1">
                    <a:off x="8411751" y="3101828"/>
                    <a:ext cx="287339" cy="32774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9" name="TextBox 118"/>
                <p:cNvSpPr txBox="1"/>
                <p:nvPr/>
              </p:nvSpPr>
              <p:spPr>
                <a:xfrm>
                  <a:off x="994593" y="6285786"/>
                  <a:ext cx="8855055" cy="193899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rIns="0" rtlCol="0">
                  <a:spAutoFit/>
                </a:bodyPr>
                <a:lstStyle/>
                <a:p>
                  <a:pPr algn="ctr"/>
                  <a:r>
                    <a:rPr lang="en-US" sz="4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Problem Statement</a:t>
                  </a:r>
                  <a:endParaRPr lang="en-US" sz="4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3600" dirty="0" smtClean="0"/>
                    <a:t>Can existing query visualization techniques be extended across multiple database systems?</a:t>
                  </a:r>
                  <a:endParaRPr lang="en-US" sz="3600" dirty="0"/>
                </a:p>
              </p:txBody>
            </p:sp>
          </p:grpSp>
          <p:sp>
            <p:nvSpPr>
              <p:cNvPr id="135" name="TextBox 134"/>
              <p:cNvSpPr txBox="1"/>
              <p:nvPr/>
            </p:nvSpPr>
            <p:spPr>
              <a:xfrm>
                <a:off x="10844241" y="8514399"/>
                <a:ext cx="25290332" cy="1938528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571528" indent="-571528">
                  <a:spcAft>
                    <a:spcPts val="800"/>
                  </a:spcAft>
                  <a:buSzPct val="100000"/>
                  <a:buFont typeface="Wingdings" panose="05000000000000000000" pitchFamily="2" charset="2"/>
                  <a:buChar char=""/>
                </a:pPr>
                <a:r>
                  <a:rPr lang="en-US" sz="3200" dirty="0" err="1" smtClean="0"/>
                  <a:t>Perfopticon’s</a:t>
                </a:r>
                <a:r>
                  <a:rPr lang="en-US" sz="3200" dirty="0" smtClean="0"/>
                  <a:t> intended extension method requires extensive operator instrumentation and other timing metrics.  Since these data are largely already present in the logging infrastructure, can we use it as a ready source of profiling metrics?</a:t>
                </a:r>
                <a:endParaRPr lang="en-US" sz="3200" dirty="0" smtClean="0"/>
              </a:p>
              <a:p>
                <a:pPr marL="571528" indent="-571528">
                  <a:spcAft>
                    <a:spcPts val="800"/>
                  </a:spcAft>
                  <a:buSzPct val="100000"/>
                  <a:buFont typeface="Wingdings" panose="05000000000000000000" pitchFamily="2" charset="2"/>
                  <a:buChar char=""/>
                </a:pPr>
                <a:r>
                  <a:rPr lang="en-US" sz="3200" dirty="0" smtClean="0"/>
                  <a:t>Coordination of multiple database plans requires changes to the </a:t>
                </a:r>
                <a:r>
                  <a:rPr lang="en-US" sz="3200" dirty="0" err="1" smtClean="0"/>
                  <a:t>Perfopticon</a:t>
                </a:r>
                <a:r>
                  <a:rPr lang="en-US" sz="3200" dirty="0" smtClean="0"/>
                  <a:t> system, and converting profiling metrics to a common format is error-prone</a:t>
                </a:r>
                <a:endParaRPr lang="en-US" sz="3200" dirty="0" smtClean="0"/>
              </a:p>
            </p:txBody>
          </p:sp>
        </p:grpSp>
      </p:grpSp>
      <p:sp>
        <p:nvSpPr>
          <p:cNvPr id="136" name="Rectangle 25"/>
          <p:cNvSpPr>
            <a:spLocks noChangeArrowheads="1"/>
          </p:cNvSpPr>
          <p:nvPr/>
        </p:nvSpPr>
        <p:spPr bwMode="auto">
          <a:xfrm rot="16200000">
            <a:off x="-1695778" y="13911912"/>
            <a:ext cx="4257304" cy="101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50358" tIns="75179" rIns="150358" bIns="75179" anchor="ctr"/>
          <a:lstStyle/>
          <a:p>
            <a:pPr marL="91440" algn="ctr">
              <a:lnSpc>
                <a:spcPct val="130000"/>
              </a:lnSpc>
              <a:spcAft>
                <a:spcPts val="947"/>
              </a:spcAft>
              <a:tabLst>
                <a:tab pos="240636" algn="l"/>
                <a:tab pos="322185" algn="l"/>
              </a:tabLst>
            </a:pPr>
            <a:r>
              <a:rPr lang="en-GB" sz="5400" b="1" kern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US" sz="2400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396766" y="10157152"/>
            <a:ext cx="141844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We extended </a:t>
            </a:r>
            <a:r>
              <a:rPr lang="en-US" sz="3600" dirty="0" err="1" smtClean="0"/>
              <a:t>Perfopticon</a:t>
            </a:r>
            <a:r>
              <a:rPr lang="en-US" sz="3600" dirty="0" smtClean="0"/>
              <a:t> to display plans from the </a:t>
            </a:r>
            <a:r>
              <a:rPr lang="en-US" sz="3600" dirty="0" err="1" smtClean="0"/>
              <a:t>Myria</a:t>
            </a:r>
            <a:r>
              <a:rPr lang="en-US" sz="3600" dirty="0" smtClean="0"/>
              <a:t> and </a:t>
            </a:r>
            <a:r>
              <a:rPr lang="en-US" sz="3600" dirty="0" err="1" smtClean="0"/>
              <a:t>SciDB</a:t>
            </a:r>
            <a:r>
              <a:rPr lang="en-US" sz="3600" dirty="0" smtClean="0"/>
              <a:t> database management systems.  Plans from each system are combined into a “hybrid plan” and each component is assigned an origin system.  The individual plans within each hybrid plan may contain additional metadata relevant to that system.  These plans are fed into </a:t>
            </a:r>
            <a:r>
              <a:rPr lang="en-US" sz="3600" dirty="0" err="1" smtClean="0"/>
              <a:t>HybridPerfopticon</a:t>
            </a:r>
            <a:r>
              <a:rPr lang="en-US" sz="3600" dirty="0" smtClean="0"/>
              <a:t> for visualization.</a:t>
            </a:r>
            <a:endParaRPr lang="en-US" sz="3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493874" y="13720078"/>
            <a:ext cx="3828606" cy="3078189"/>
            <a:chOff x="1493874" y="13383196"/>
            <a:chExt cx="3828606" cy="3078189"/>
          </a:xfrm>
        </p:grpSpPr>
        <p:sp>
          <p:nvSpPr>
            <p:cNvPr id="138" name="Rounded Rectangle 137"/>
            <p:cNvSpPr/>
            <p:nvPr/>
          </p:nvSpPr>
          <p:spPr>
            <a:xfrm>
              <a:off x="1533885" y="13383196"/>
              <a:ext cx="3788595" cy="120377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400" dirty="0" err="1" smtClean="0"/>
                <a:t>Myria</a:t>
              </a:r>
              <a:r>
                <a:rPr lang="en-US" sz="4400" dirty="0" smtClean="0"/>
                <a:t> Plan</a:t>
              </a:r>
              <a:endParaRPr lang="en-US" sz="4400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1493874" y="15257615"/>
              <a:ext cx="3788595" cy="120377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400" dirty="0" err="1" smtClean="0"/>
                <a:t>SciDB</a:t>
              </a:r>
              <a:r>
                <a:rPr lang="en-US" sz="4400" dirty="0" smtClean="0"/>
                <a:t> Plan</a:t>
              </a:r>
              <a:endParaRPr lang="en-US" sz="4400" dirty="0"/>
            </a:p>
          </p:txBody>
        </p:sp>
      </p:grpSp>
      <p:sp>
        <p:nvSpPr>
          <p:cNvPr id="140" name="Rounded Rectangle 139"/>
          <p:cNvSpPr/>
          <p:nvPr/>
        </p:nvSpPr>
        <p:spPr>
          <a:xfrm>
            <a:off x="5874021" y="14657287"/>
            <a:ext cx="3788595" cy="120377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/>
              <a:t>Hybrid Plan</a:t>
            </a:r>
            <a:endParaRPr lang="en-US" sz="4400" dirty="0"/>
          </a:p>
        </p:txBody>
      </p:sp>
      <p:cxnSp>
        <p:nvCxnSpPr>
          <p:cNvPr id="12" name="Straight Arrow Connector 11"/>
          <p:cNvCxnSpPr>
            <a:stCxn id="138" idx="3"/>
          </p:cNvCxnSpPr>
          <p:nvPr/>
        </p:nvCxnSpPr>
        <p:spPr>
          <a:xfrm>
            <a:off x="5322480" y="14321963"/>
            <a:ext cx="428767" cy="941493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1"/>
          <p:cNvCxnSpPr>
            <a:stCxn id="139" idx="3"/>
          </p:cNvCxnSpPr>
          <p:nvPr/>
        </p:nvCxnSpPr>
        <p:spPr>
          <a:xfrm flipV="1">
            <a:off x="5282469" y="15263456"/>
            <a:ext cx="468778" cy="93292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1"/>
          <p:cNvCxnSpPr/>
          <p:nvPr/>
        </p:nvCxnSpPr>
        <p:spPr>
          <a:xfrm>
            <a:off x="5774251" y="15259172"/>
            <a:ext cx="99770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0253102" y="14657287"/>
            <a:ext cx="3788595" cy="120377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 smtClean="0"/>
              <a:t>Hybrid </a:t>
            </a:r>
            <a:r>
              <a:rPr lang="en-US" sz="4400" dirty="0" err="1" smtClean="0"/>
              <a:t>Perfopticon</a:t>
            </a:r>
            <a:endParaRPr lang="en-US" sz="4400" dirty="0"/>
          </a:p>
        </p:txBody>
      </p:sp>
      <p:cxnSp>
        <p:nvCxnSpPr>
          <p:cNvPr id="144" name="Straight Arrow Connector 11"/>
          <p:cNvCxnSpPr>
            <a:stCxn id="140" idx="3"/>
            <a:endCxn id="143" idx="1"/>
          </p:cNvCxnSpPr>
          <p:nvPr/>
        </p:nvCxnSpPr>
        <p:spPr>
          <a:xfrm>
            <a:off x="9662616" y="15259172"/>
            <a:ext cx="590486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29780" y="14735269"/>
            <a:ext cx="570052" cy="389779"/>
          </a:xfrm>
          <a:prstGeom prst="rect">
            <a:avLst/>
          </a:prstGeom>
        </p:spPr>
      </p:pic>
      <p:cxnSp>
        <p:nvCxnSpPr>
          <p:cNvPr id="145" name="Straight Arrow Connector 11"/>
          <p:cNvCxnSpPr>
            <a:stCxn id="143" idx="3"/>
          </p:cNvCxnSpPr>
          <p:nvPr/>
        </p:nvCxnSpPr>
        <p:spPr>
          <a:xfrm flipV="1">
            <a:off x="14041697" y="12395905"/>
            <a:ext cx="1585961" cy="2863267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1"/>
          <p:cNvCxnSpPr>
            <a:stCxn id="143" idx="3"/>
          </p:cNvCxnSpPr>
          <p:nvPr/>
        </p:nvCxnSpPr>
        <p:spPr>
          <a:xfrm>
            <a:off x="14041697" y="15259172"/>
            <a:ext cx="1585961" cy="131865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Rectangle 25"/>
          <p:cNvSpPr>
            <a:spLocks noChangeArrowheads="1"/>
          </p:cNvSpPr>
          <p:nvPr/>
        </p:nvSpPr>
        <p:spPr bwMode="auto">
          <a:xfrm rot="16200000">
            <a:off x="-3817379" y="22851186"/>
            <a:ext cx="8321612" cy="84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50358" tIns="75179" rIns="150358" bIns="75179" anchor="ctr"/>
          <a:lstStyle/>
          <a:p>
            <a:pPr marL="91440" algn="ctr">
              <a:lnSpc>
                <a:spcPct val="130000"/>
              </a:lnSpc>
              <a:spcAft>
                <a:spcPts val="947"/>
              </a:spcAft>
              <a:tabLst>
                <a:tab pos="240636" algn="l"/>
                <a:tab pos="322185" algn="l"/>
              </a:tabLst>
            </a:pPr>
            <a:r>
              <a:rPr lang="en-GB" sz="5400" b="1" kern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400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8573753" y="9563385"/>
            <a:ext cx="4435683" cy="1607269"/>
            <a:chOff x="20251536" y="9376027"/>
            <a:chExt cx="4435683" cy="1607269"/>
          </a:xfrm>
        </p:grpSpPr>
        <p:sp>
          <p:nvSpPr>
            <p:cNvPr id="36" name="Line Callout 1 35"/>
            <p:cNvSpPr/>
            <p:nvPr/>
          </p:nvSpPr>
          <p:spPr>
            <a:xfrm>
              <a:off x="20251536" y="9376027"/>
              <a:ext cx="4435683" cy="1607269"/>
            </a:xfrm>
            <a:prstGeom prst="borderCallout1">
              <a:avLst>
                <a:gd name="adj1" fmla="val 47196"/>
                <a:gd name="adj2" fmla="val -5078"/>
                <a:gd name="adj3" fmla="val 91852"/>
                <a:gd name="adj4" fmla="val -2959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/>
                <a:t>Plan fragments are color-coded by database system</a:t>
              </a:r>
              <a:endParaRPr lang="en-US" sz="2400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20589911" y="10358954"/>
              <a:ext cx="3758932" cy="458186"/>
              <a:chOff x="20347410" y="10356937"/>
              <a:chExt cx="3758932" cy="458186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20347410" y="10356937"/>
                <a:ext cx="1867002" cy="457200"/>
                <a:chOff x="20347410" y="10356937"/>
                <a:chExt cx="1867002" cy="457200"/>
              </a:xfrm>
            </p:grpSpPr>
            <p:pic>
              <p:nvPicPr>
                <p:cNvPr id="152" name="Picture 4" descr="http://scidb.cs.washington.edu/sci-db.gif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804610" y="10411413"/>
                  <a:ext cx="1409802" cy="34071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9" name="Oval 38"/>
                <p:cNvSpPr>
                  <a:spLocks noChangeAspect="1"/>
                </p:cNvSpPr>
                <p:nvPr/>
              </p:nvSpPr>
              <p:spPr>
                <a:xfrm>
                  <a:off x="20347410" y="10356937"/>
                  <a:ext cx="457200" cy="457200"/>
                </a:xfrm>
                <a:prstGeom prst="ellipse">
                  <a:avLst/>
                </a:prstGeom>
                <a:solidFill>
                  <a:srgbClr val="ADD8E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22443012" y="10357923"/>
                <a:ext cx="1663330" cy="457200"/>
                <a:chOff x="22443012" y="10357923"/>
                <a:chExt cx="1663330" cy="457200"/>
              </a:xfrm>
            </p:grpSpPr>
            <p:pic>
              <p:nvPicPr>
                <p:cNvPr id="151" name="Picture 2" descr="myria-logo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996086" y="10397777"/>
                  <a:ext cx="1110256" cy="3679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3" name="Oval 152"/>
                <p:cNvSpPr>
                  <a:spLocks noChangeAspect="1"/>
                </p:cNvSpPr>
                <p:nvPr/>
              </p:nvSpPr>
              <p:spPr>
                <a:xfrm>
                  <a:off x="22443012" y="10357923"/>
                  <a:ext cx="457200" cy="457200"/>
                </a:xfrm>
                <a:prstGeom prst="ellipse">
                  <a:avLst/>
                </a:prstGeom>
                <a:solidFill>
                  <a:srgbClr val="CAB2D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4" name="Group 23"/>
          <p:cNvGrpSpPr/>
          <p:nvPr/>
        </p:nvGrpSpPr>
        <p:grpSpPr>
          <a:xfrm>
            <a:off x="18573753" y="11411347"/>
            <a:ext cx="4455656" cy="2067640"/>
            <a:chOff x="21247323" y="11506549"/>
            <a:chExt cx="4455656" cy="2067640"/>
          </a:xfrm>
        </p:grpSpPr>
        <p:sp>
          <p:nvSpPr>
            <p:cNvPr id="150" name="Line Callout 1 149"/>
            <p:cNvSpPr/>
            <p:nvPr/>
          </p:nvSpPr>
          <p:spPr>
            <a:xfrm>
              <a:off x="21247323" y="11506549"/>
              <a:ext cx="4435683" cy="2050720"/>
            </a:xfrm>
            <a:prstGeom prst="borderCallout1">
              <a:avLst>
                <a:gd name="adj1" fmla="val 47196"/>
                <a:gd name="adj2" fmla="val -5078"/>
                <a:gd name="adj3" fmla="val 69110"/>
                <a:gd name="adj4" fmla="val -4017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/>
                <a:t>Cardinalities of database transfers are contextually width-encoded</a:t>
              </a:r>
              <a:endParaRPr lang="en-US" sz="2400" baseline="30000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21462521" y="12395905"/>
              <a:ext cx="0" cy="61886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1462521" y="12477388"/>
              <a:ext cx="2038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No data transfer </a:t>
              </a:r>
              <a:endParaRPr lang="en-US" sz="1800" dirty="0"/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23966572" y="12418703"/>
              <a:ext cx="0" cy="618865"/>
            </a:xfrm>
            <a:prstGeom prst="straightConnector1">
              <a:avLst/>
            </a:prstGeom>
            <a:ln w="76200">
              <a:prstDash val="soli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24142460" y="12355304"/>
              <a:ext cx="14549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Dominating transfer</a:t>
              </a:r>
              <a:endParaRPr lang="en-US" sz="1800" dirty="0"/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23307764" y="12463181"/>
              <a:ext cx="363285" cy="420543"/>
            </a:xfrm>
            <a:prstGeom prst="rightArrow">
              <a:avLst/>
            </a:prstGeom>
            <a:solidFill>
              <a:srgbClr val="D3D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1267296" y="13020191"/>
              <a:ext cx="44356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Units of data transfer are counted in contextually-atomic units (e.g., array elements for </a:t>
              </a:r>
              <a:r>
                <a:rPr lang="en-US" sz="1000" dirty="0" err="1" smtClean="0"/>
                <a:t>SciDB</a:t>
              </a:r>
              <a:r>
                <a:rPr lang="en-US" sz="1000" dirty="0" smtClean="0"/>
                <a:t>, tuples for </a:t>
              </a:r>
              <a:r>
                <a:rPr lang="en-US" sz="1000" dirty="0" err="1" smtClean="0"/>
                <a:t>Myria</a:t>
              </a:r>
              <a:r>
                <a:rPr lang="en-US" sz="1000" dirty="0" smtClean="0"/>
                <a:t>) and arrow width is weighted by </a:t>
              </a:r>
              <a:r>
                <a:rPr lang="en-US" sz="1000" dirty="0" smtClean="0"/>
                <a:t>total within-fragment output (or plan, for inter-fragment shuffle/transfers).</a:t>
              </a:r>
              <a:endParaRPr lang="en-US" sz="10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8569989" y="13746015"/>
            <a:ext cx="4435684" cy="1964843"/>
            <a:chOff x="20797494" y="14321288"/>
            <a:chExt cx="4435684" cy="1964843"/>
          </a:xfrm>
        </p:grpSpPr>
        <p:sp>
          <p:nvSpPr>
            <p:cNvPr id="159" name="Line Callout 1 158"/>
            <p:cNvSpPr/>
            <p:nvPr/>
          </p:nvSpPr>
          <p:spPr>
            <a:xfrm>
              <a:off x="20797495" y="14321288"/>
              <a:ext cx="4435683" cy="1964843"/>
            </a:xfrm>
            <a:prstGeom prst="borderCallout1">
              <a:avLst>
                <a:gd name="adj1" fmla="val 47196"/>
                <a:gd name="adj2" fmla="val -5078"/>
                <a:gd name="adj3" fmla="val 58172"/>
                <a:gd name="adj4" fmla="val -3277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/>
                <a:t>Inter-database transfer skew is binned and color-encoded</a:t>
              </a:r>
              <a:endParaRPr lang="en-US" sz="2400" baseline="30000" dirty="0"/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20885793" y="15125048"/>
              <a:ext cx="4259086" cy="649874"/>
              <a:chOff x="20902865" y="15309975"/>
              <a:chExt cx="4259086" cy="649874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21462521" y="15309975"/>
                <a:ext cx="13384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/>
                  <a:t>No transfer skew</a:t>
                </a:r>
                <a:endParaRPr lang="en-US" sz="1800" dirty="0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23706961" y="15313518"/>
                <a:ext cx="14549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/>
                  <a:t>Extreme transfer skew</a:t>
                </a:r>
                <a:endParaRPr lang="en-US" sz="1800" dirty="0"/>
              </a:p>
            </p:txBody>
          </p:sp>
          <p:sp>
            <p:nvSpPr>
              <p:cNvPr id="164" name="Right Arrow 163"/>
              <p:cNvSpPr/>
              <p:nvPr/>
            </p:nvSpPr>
            <p:spPr>
              <a:xfrm>
                <a:off x="22699125" y="15418945"/>
                <a:ext cx="363285" cy="420543"/>
              </a:xfrm>
              <a:prstGeom prst="rightArrow">
                <a:avLst/>
              </a:prstGeom>
              <a:solidFill>
                <a:srgbClr val="D3D3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Isosceles Triangle 165"/>
              <p:cNvSpPr/>
              <p:nvPr/>
            </p:nvSpPr>
            <p:spPr>
              <a:xfrm flipV="1">
                <a:off x="20902865" y="15431112"/>
                <a:ext cx="517489" cy="40005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Isosceles Triangle 166"/>
              <p:cNvSpPr/>
              <p:nvPr/>
            </p:nvSpPr>
            <p:spPr>
              <a:xfrm flipV="1">
                <a:off x="23167653" y="15429191"/>
                <a:ext cx="517489" cy="40005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9" name="TextBox 168"/>
            <p:cNvSpPr txBox="1"/>
            <p:nvPr/>
          </p:nvSpPr>
          <p:spPr>
            <a:xfrm>
              <a:off x="20797494" y="15834831"/>
              <a:ext cx="44356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Skew is displayed as a (normalized) mean over the previous two seconds (in order to avoid distracting </a:t>
              </a:r>
              <a:r>
                <a:rPr lang="en-US" sz="1000" dirty="0"/>
                <a:t>rapid </a:t>
              </a:r>
              <a:r>
                <a:rPr lang="en-US" sz="1000" dirty="0" smtClean="0"/>
                <a:t>fluctuations).</a:t>
              </a:r>
              <a:endParaRPr lang="en-US" sz="1000" dirty="0"/>
            </a:p>
          </p:txBody>
        </p:sp>
      </p:grpSp>
      <p:sp>
        <p:nvSpPr>
          <p:cNvPr id="160" name="Rectangle 25"/>
          <p:cNvSpPr>
            <a:spLocks noChangeArrowheads="1"/>
          </p:cNvSpPr>
          <p:nvPr/>
        </p:nvSpPr>
        <p:spPr bwMode="auto">
          <a:xfrm>
            <a:off x="30716417" y="11968785"/>
            <a:ext cx="5680680" cy="1705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50358" tIns="75179" rIns="150358" bIns="75179" anchor="ctr"/>
          <a:lstStyle/>
          <a:p>
            <a:pPr marL="91440" algn="ctr">
              <a:tabLst>
                <a:tab pos="240636" algn="l"/>
                <a:tab pos="322185" algn="l"/>
              </a:tabLst>
            </a:pPr>
            <a:r>
              <a:rPr lang="en-GB" sz="5400" b="1" kern="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HybridPerfopticon</a:t>
            </a:r>
            <a:r>
              <a:rPr lang="en-GB" sz="5400" b="1" kern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" algn="ctr">
              <a:tabLst>
                <a:tab pos="240636" algn="l"/>
                <a:tab pos="322185" algn="l"/>
              </a:tabLst>
            </a:pPr>
            <a:r>
              <a:rPr lang="en-GB" sz="5400" b="1" kern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2400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821771" y="19038934"/>
            <a:ext cx="8401156" cy="2431435"/>
            <a:chOff x="51822" y="22021805"/>
            <a:chExt cx="8401156" cy="2431435"/>
          </a:xfrm>
        </p:grpSpPr>
        <p:grpSp>
          <p:nvGrpSpPr>
            <p:cNvPr id="173" name="Group 172"/>
            <p:cNvGrpSpPr/>
            <p:nvPr/>
          </p:nvGrpSpPr>
          <p:grpSpPr>
            <a:xfrm flipH="1">
              <a:off x="7796775" y="22298804"/>
              <a:ext cx="656203" cy="1938992"/>
              <a:chOff x="7765421" y="2305596"/>
              <a:chExt cx="656203" cy="1938992"/>
            </a:xfrm>
          </p:grpSpPr>
          <p:sp>
            <p:nvSpPr>
              <p:cNvPr id="175" name="Right Brace 174"/>
              <p:cNvSpPr/>
              <p:nvPr/>
            </p:nvSpPr>
            <p:spPr>
              <a:xfrm>
                <a:off x="7765421" y="2305596"/>
                <a:ext cx="314403" cy="1938992"/>
              </a:xfrm>
              <a:prstGeom prst="rightBrace">
                <a:avLst>
                  <a:gd name="adj1" fmla="val 99071"/>
                  <a:gd name="adj2" fmla="val 50000"/>
                </a:avLst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8138160" y="3110681"/>
                <a:ext cx="283464" cy="327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4" name="TextBox 173"/>
            <p:cNvSpPr txBox="1"/>
            <p:nvPr/>
          </p:nvSpPr>
          <p:spPr>
            <a:xfrm>
              <a:off x="51822" y="22021805"/>
              <a:ext cx="7953863" cy="2431435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Hybrid Query Visualization</a:t>
              </a:r>
              <a:endPara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3600" dirty="0" smtClean="0"/>
                <a:t>We profiled a hybrid version of a complex, real-world query and demonstrated that it is accurately visualized</a:t>
              </a:r>
              <a:endParaRPr lang="en-US" sz="3600" dirty="0" smtClean="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821770" y="24791466"/>
            <a:ext cx="8423419" cy="2341889"/>
            <a:chOff x="29559" y="22298804"/>
            <a:chExt cx="8423419" cy="2341889"/>
          </a:xfrm>
        </p:grpSpPr>
        <p:grpSp>
          <p:nvGrpSpPr>
            <p:cNvPr id="178" name="Group 177"/>
            <p:cNvGrpSpPr/>
            <p:nvPr/>
          </p:nvGrpSpPr>
          <p:grpSpPr>
            <a:xfrm flipH="1">
              <a:off x="7796775" y="22298804"/>
              <a:ext cx="656203" cy="1938992"/>
              <a:chOff x="7765421" y="2305596"/>
              <a:chExt cx="656203" cy="1938992"/>
            </a:xfrm>
          </p:grpSpPr>
          <p:sp>
            <p:nvSpPr>
              <p:cNvPr id="180" name="Right Brace 179"/>
              <p:cNvSpPr/>
              <p:nvPr/>
            </p:nvSpPr>
            <p:spPr>
              <a:xfrm>
                <a:off x="7765421" y="2305596"/>
                <a:ext cx="314403" cy="1938992"/>
              </a:xfrm>
              <a:prstGeom prst="rightBrace">
                <a:avLst>
                  <a:gd name="adj1" fmla="val 99071"/>
                  <a:gd name="adj2" fmla="val 50000"/>
                </a:avLst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8138160" y="3110681"/>
                <a:ext cx="283464" cy="327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9" name="TextBox 178"/>
            <p:cNvSpPr txBox="1"/>
            <p:nvPr/>
          </p:nvSpPr>
          <p:spPr>
            <a:xfrm>
              <a:off x="29559" y="22763256"/>
              <a:ext cx="7953863" cy="1877437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Future Work</a:t>
              </a:r>
            </a:p>
            <a:p>
              <a:pPr algn="ctr"/>
              <a:r>
                <a:rPr lang="en-US" sz="3600" dirty="0" smtClean="0">
                  <a:solidFill>
                    <a:prstClr val="black"/>
                  </a:solidFill>
                </a:rPr>
                <a:t>Additional performance and caching logic is needed</a:t>
              </a:r>
              <a:endPara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9412546" y="24831721"/>
            <a:ext cx="14419881" cy="1938528"/>
          </a:xfrm>
          <a:prstGeom prst="rect">
            <a:avLst/>
          </a:prstGeom>
          <a:noFill/>
        </p:spPr>
        <p:txBody>
          <a:bodyPr wrap="square" rIns="0" rtlCol="0" anchor="ctr">
            <a:noAutofit/>
          </a:bodyPr>
          <a:lstStyle/>
          <a:p>
            <a:pPr marL="571528" indent="-571528">
              <a:spcAft>
                <a:spcPts val="800"/>
              </a:spcAft>
              <a:buSzPct val="100000"/>
              <a:buFont typeface="Wingdings" panose="05000000000000000000" pitchFamily="2" charset="2"/>
              <a:buChar char=""/>
            </a:pPr>
            <a:r>
              <a:rPr lang="en-US" sz="3200" dirty="0" smtClean="0"/>
              <a:t>Additional performance work is needed (e.g., caching parsed logs)</a:t>
            </a:r>
          </a:p>
          <a:p>
            <a:pPr marL="571528" indent="-571528">
              <a:spcAft>
                <a:spcPts val="800"/>
              </a:spcAft>
              <a:buSzPct val="100000"/>
              <a:buFont typeface="Wingdings" panose="05000000000000000000" pitchFamily="2" charset="2"/>
              <a:buChar char=""/>
            </a:pPr>
            <a:r>
              <a:rPr lang="en-US" sz="3200" dirty="0" smtClean="0"/>
              <a:t>The mapping between atomic elements </a:t>
            </a:r>
            <a:r>
              <a:rPr lang="en-US" sz="3200" dirty="0" smtClean="0"/>
              <a:t>(e.g. tuples, graph vertices, array elements) in database systems needs additional refinement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824368" y="22172600"/>
            <a:ext cx="8420821" cy="2461672"/>
            <a:chOff x="32157" y="22298804"/>
            <a:chExt cx="8420821" cy="2461672"/>
          </a:xfrm>
        </p:grpSpPr>
        <p:grpSp>
          <p:nvGrpSpPr>
            <p:cNvPr id="184" name="Group 183"/>
            <p:cNvGrpSpPr/>
            <p:nvPr/>
          </p:nvGrpSpPr>
          <p:grpSpPr>
            <a:xfrm flipH="1">
              <a:off x="7796775" y="22298804"/>
              <a:ext cx="656203" cy="1938992"/>
              <a:chOff x="7765421" y="2305596"/>
              <a:chExt cx="656203" cy="1938992"/>
            </a:xfrm>
          </p:grpSpPr>
          <p:sp>
            <p:nvSpPr>
              <p:cNvPr id="186" name="Right Brace 185"/>
              <p:cNvSpPr/>
              <p:nvPr/>
            </p:nvSpPr>
            <p:spPr>
              <a:xfrm>
                <a:off x="7765421" y="2305596"/>
                <a:ext cx="314403" cy="1938992"/>
              </a:xfrm>
              <a:prstGeom prst="rightBrace">
                <a:avLst>
                  <a:gd name="adj1" fmla="val 99071"/>
                  <a:gd name="adj2" fmla="val 50000"/>
                </a:avLst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8138160" y="3110681"/>
                <a:ext cx="283464" cy="3277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TextBox 184"/>
            <p:cNvSpPr txBox="1"/>
            <p:nvPr/>
          </p:nvSpPr>
          <p:spPr>
            <a:xfrm>
              <a:off x="32157" y="22883039"/>
              <a:ext cx="7953863" cy="1877437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Conclusions</a:t>
              </a:r>
            </a:p>
            <a:p>
              <a:pPr algn="ctr"/>
              <a:r>
                <a:rPr lang="en-US" sz="3600" dirty="0" smtClean="0">
                  <a:solidFill>
                    <a:prstClr val="black"/>
                  </a:solidFill>
                </a:rPr>
                <a:t>Log parsing works well as an easy extension point for new DBMSs</a:t>
              </a:r>
              <a:endPara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31463488" y="20116921"/>
            <a:ext cx="3544969" cy="930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>
            <a:off x="20991443" y="18045836"/>
            <a:ext cx="9919253" cy="2369138"/>
          </a:xfrm>
          <a:custGeom>
            <a:avLst/>
            <a:gdLst>
              <a:gd name="connsiteX0" fmla="*/ 9919253 w 9919253"/>
              <a:gd name="connsiteY0" fmla="*/ 301799 h 2369138"/>
              <a:gd name="connsiteX1" fmla="*/ 9243392 w 9919253"/>
              <a:gd name="connsiteY1" fmla="*/ 43381 h 2369138"/>
              <a:gd name="connsiteX2" fmla="*/ 7673009 w 9919253"/>
              <a:gd name="connsiteY2" fmla="*/ 1096929 h 2369138"/>
              <a:gd name="connsiteX3" fmla="*/ 1987827 w 9919253"/>
              <a:gd name="connsiteY3" fmla="*/ 937903 h 2369138"/>
              <a:gd name="connsiteX4" fmla="*/ 0 w 9919253"/>
              <a:gd name="connsiteY4" fmla="*/ 2369138 h 236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19253" h="2369138">
                <a:moveTo>
                  <a:pt x="9919253" y="301799"/>
                </a:moveTo>
                <a:cubicBezTo>
                  <a:pt x="9768509" y="106329"/>
                  <a:pt x="9617766" y="-89141"/>
                  <a:pt x="9243392" y="43381"/>
                </a:cubicBezTo>
                <a:cubicBezTo>
                  <a:pt x="8869018" y="175903"/>
                  <a:pt x="8882270" y="947842"/>
                  <a:pt x="7673009" y="1096929"/>
                </a:cubicBezTo>
                <a:cubicBezTo>
                  <a:pt x="6463748" y="1246016"/>
                  <a:pt x="3266662" y="725868"/>
                  <a:pt x="1987827" y="937903"/>
                </a:cubicBezTo>
                <a:cubicBezTo>
                  <a:pt x="708992" y="1149938"/>
                  <a:pt x="354496" y="1759538"/>
                  <a:pt x="0" y="2369138"/>
                </a:cubicBezTo>
              </a:path>
            </a:pathLst>
          </a:custGeom>
          <a:ln w="38100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ight Brace 197"/>
          <p:cNvSpPr/>
          <p:nvPr/>
        </p:nvSpPr>
        <p:spPr>
          <a:xfrm flipH="1">
            <a:off x="32137759" y="10528189"/>
            <a:ext cx="314402" cy="395588"/>
          </a:xfrm>
          <a:prstGeom prst="rightBrace">
            <a:avLst>
              <a:gd name="adj1" fmla="val 99071"/>
              <a:gd name="adj2" fmla="val 50000"/>
            </a:avLst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4" name="Group 213"/>
          <p:cNvGrpSpPr/>
          <p:nvPr/>
        </p:nvGrpSpPr>
        <p:grpSpPr>
          <a:xfrm>
            <a:off x="31341199" y="9563385"/>
            <a:ext cx="4435683" cy="1607269"/>
            <a:chOff x="30628318" y="9563385"/>
            <a:chExt cx="4435683" cy="1607269"/>
          </a:xfrm>
        </p:grpSpPr>
        <p:sp>
          <p:nvSpPr>
            <p:cNvPr id="189" name="Line Callout 1 188"/>
            <p:cNvSpPr/>
            <p:nvPr/>
          </p:nvSpPr>
          <p:spPr>
            <a:xfrm>
              <a:off x="30628318" y="9563385"/>
              <a:ext cx="4435683" cy="1607269"/>
            </a:xfrm>
            <a:prstGeom prst="borderCallout1">
              <a:avLst>
                <a:gd name="adj1" fmla="val 47196"/>
                <a:gd name="adj2" fmla="val -5078"/>
                <a:gd name="adj3" fmla="val 31752"/>
                <a:gd name="adj4" fmla="val -3405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/>
                <a:t>Operators from each DBMS are displayed in the detail view</a:t>
              </a:r>
              <a:endParaRPr lang="en-US" sz="2400" dirty="0"/>
            </a:p>
          </p:txBody>
        </p:sp>
        <p:pic>
          <p:nvPicPr>
            <p:cNvPr id="197" name="Picture 4" descr="http://scidb.cs.washington.edu/sci-db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58587" y="10578923"/>
              <a:ext cx="1409802" cy="34071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9" name="TextBox 198"/>
            <p:cNvSpPr txBox="1"/>
            <p:nvPr/>
          </p:nvSpPr>
          <p:spPr>
            <a:xfrm>
              <a:off x="32502028" y="10405407"/>
              <a:ext cx="2486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>
                  <a:latin typeface="Courier" pitchFamily="49" charset="0"/>
                </a:rPr>
                <a:t>impl_save</a:t>
              </a:r>
              <a:r>
                <a:rPr lang="en-US" sz="1200" dirty="0" smtClean="0"/>
                <a:t>, </a:t>
              </a:r>
              <a:r>
                <a:rPr lang="en-US" sz="1000" dirty="0" err="1" smtClean="0">
                  <a:latin typeface="Courier" pitchFamily="49" charset="0"/>
                </a:rPr>
                <a:t>PhysicalRedimension</a:t>
              </a:r>
              <a:r>
                <a:rPr lang="en-US" sz="1200" dirty="0" smtClean="0"/>
                <a:t>,</a:t>
              </a:r>
            </a:p>
            <a:p>
              <a:r>
                <a:rPr lang="en-US" sz="1000" dirty="0" err="1" smtClean="0">
                  <a:latin typeface="Courier" pitchFamily="49" charset="0"/>
                </a:rPr>
                <a:t>physicalStore</a:t>
              </a:r>
              <a:r>
                <a:rPr lang="en-US" sz="1200" dirty="0" smtClean="0"/>
                <a:t>, </a:t>
              </a:r>
              <a:r>
                <a:rPr lang="en-US" sz="1000" dirty="0" err="1" smtClean="0">
                  <a:latin typeface="Courier" pitchFamily="49" charset="0"/>
                </a:rPr>
                <a:t>physical_regrid</a:t>
              </a:r>
              <a:r>
                <a:rPr lang="en-US" sz="1200" dirty="0" smtClean="0"/>
                <a:t>, </a:t>
              </a:r>
            </a:p>
            <a:p>
              <a:r>
                <a:rPr lang="en-US" sz="1000" dirty="0" err="1" smtClean="0">
                  <a:latin typeface="Courier" pitchFamily="49" charset="0"/>
                </a:rPr>
                <a:t>physicalScan</a:t>
              </a:r>
              <a:r>
                <a:rPr lang="en-US" sz="1200" dirty="0" smtClean="0"/>
                <a:t>, …</a:t>
              </a:r>
              <a:endParaRPr lang="en-US" sz="1200" dirty="0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18573753" y="15932224"/>
            <a:ext cx="4435683" cy="2050720"/>
            <a:chOff x="18573753" y="15932224"/>
            <a:chExt cx="4435683" cy="2050720"/>
          </a:xfrm>
        </p:grpSpPr>
        <p:sp>
          <p:nvSpPr>
            <p:cNvPr id="201" name="Line Callout 1 200"/>
            <p:cNvSpPr/>
            <p:nvPr/>
          </p:nvSpPr>
          <p:spPr>
            <a:xfrm>
              <a:off x="18573753" y="15932224"/>
              <a:ext cx="4435683" cy="2050720"/>
            </a:xfrm>
            <a:prstGeom prst="borderCallout1">
              <a:avLst>
                <a:gd name="adj1" fmla="val 35882"/>
                <a:gd name="adj2" fmla="val 104764"/>
                <a:gd name="adj3" fmla="val -68837"/>
                <a:gd name="adj4" fmla="val 12130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dirty="0" smtClean="0"/>
                <a:t>Worker contribution and operator metrics are encoded by DBMS</a:t>
              </a:r>
              <a:endParaRPr lang="en-US" sz="2400" baseline="30000" dirty="0"/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18782071" y="16977923"/>
              <a:ext cx="4058992" cy="811572"/>
              <a:chOff x="18470611" y="16888790"/>
              <a:chExt cx="4058992" cy="811572"/>
            </a:xfrm>
          </p:grpSpPr>
          <p:pic>
            <p:nvPicPr>
              <p:cNvPr id="209" name="Picture 208"/>
              <p:cNvPicPr>
                <a:picLocks noChangeAspect="1"/>
              </p:cNvPicPr>
              <p:nvPr/>
            </p:nvPicPr>
            <p:blipFill rotWithShape="1">
              <a:blip r:embed="rId10"/>
              <a:srcRect l="3420" r="1"/>
              <a:stretch/>
            </p:blipFill>
            <p:spPr>
              <a:xfrm>
                <a:off x="18470611" y="16888790"/>
                <a:ext cx="2013573" cy="811572"/>
              </a:xfrm>
              <a:prstGeom prst="rect">
                <a:avLst/>
              </a:prstGeom>
            </p:spPr>
          </p:pic>
          <p:grpSp>
            <p:nvGrpSpPr>
              <p:cNvPr id="212" name="Group 211"/>
              <p:cNvGrpSpPr/>
              <p:nvPr/>
            </p:nvGrpSpPr>
            <p:grpSpPr>
              <a:xfrm>
                <a:off x="20580033" y="16918992"/>
                <a:ext cx="1949570" cy="779886"/>
                <a:chOff x="20580033" y="16914994"/>
                <a:chExt cx="1949570" cy="779886"/>
              </a:xfrm>
            </p:grpSpPr>
            <p:sp>
              <p:nvSpPr>
                <p:cNvPr id="211" name="Rounded Rectangle 210"/>
                <p:cNvSpPr/>
                <p:nvPr/>
              </p:nvSpPr>
              <p:spPr>
                <a:xfrm>
                  <a:off x="20580033" y="16914994"/>
                  <a:ext cx="1949570" cy="779886"/>
                </a:xfrm>
                <a:prstGeom prst="roundRect">
                  <a:avLst>
                    <a:gd name="adj" fmla="val 7818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10" name="Picture 209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625227" y="16933411"/>
                  <a:ext cx="1859182" cy="709283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215" name="Picture 214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27328" y="18325234"/>
            <a:ext cx="10542595" cy="4730111"/>
          </a:xfrm>
          <a:prstGeom prst="rect">
            <a:avLst/>
          </a:prstGeom>
        </p:spPr>
      </p:pic>
      <p:sp>
        <p:nvSpPr>
          <p:cNvPr id="216" name="TextBox 215"/>
          <p:cNvSpPr txBox="1"/>
          <p:nvPr/>
        </p:nvSpPr>
        <p:spPr>
          <a:xfrm>
            <a:off x="9454100" y="21928804"/>
            <a:ext cx="9721938" cy="2501000"/>
          </a:xfrm>
          <a:prstGeom prst="rect">
            <a:avLst/>
          </a:prstGeom>
          <a:noFill/>
        </p:spPr>
        <p:txBody>
          <a:bodyPr wrap="square" rIns="0" rtlCol="0" anchor="ctr">
            <a:noAutofit/>
          </a:bodyPr>
          <a:lstStyle/>
          <a:p>
            <a:pPr marL="571528" indent="-571528">
              <a:buSzPct val="100000"/>
              <a:buFont typeface="Wingdings" panose="05000000000000000000" pitchFamily="2" charset="2"/>
              <a:buChar char=""/>
            </a:pPr>
            <a:r>
              <a:rPr lang="en-US" sz="3200" dirty="0" smtClean="0"/>
              <a:t>Log parsing is a useful means by</a:t>
            </a:r>
          </a:p>
          <a:p>
            <a:pPr>
              <a:spcAft>
                <a:spcPts val="800"/>
              </a:spcAft>
              <a:buSzPct val="100000"/>
            </a:pPr>
            <a:r>
              <a:rPr lang="en-US" sz="3200" dirty="0" smtClean="0"/>
              <a:t>      which new DBMSs may be introduced</a:t>
            </a:r>
            <a:endParaRPr lang="en-US" sz="3200" dirty="0" smtClean="0"/>
          </a:p>
          <a:p>
            <a:pPr marL="571528" indent="-571528">
              <a:spcAft>
                <a:spcPts val="800"/>
              </a:spcAft>
              <a:buSzPct val="100000"/>
              <a:buFont typeface="Wingdings" panose="05000000000000000000" pitchFamily="2" charset="2"/>
              <a:buChar char=""/>
            </a:pPr>
            <a:r>
              <a:rPr lang="en-US" sz="3200" dirty="0" err="1" smtClean="0"/>
              <a:t>HybridPerfopticon</a:t>
            </a:r>
            <a:r>
              <a:rPr lang="en-US" sz="3200" dirty="0" smtClean="0"/>
              <a:t> is a useful tool with which to visualize and debug hybrid database queries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78968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3355</TotalTime>
  <Words>501</Words>
  <Application>Microsoft Office PowerPoint</Application>
  <PresentationFormat>Custom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Wingdings</vt:lpstr>
      <vt:lpstr>Times New Roman</vt:lpstr>
      <vt:lpstr>Arial</vt:lpstr>
      <vt:lpstr>Calibri Light</vt:lpstr>
      <vt:lpstr>Courier</vt:lpstr>
      <vt:lpstr>Calibri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Haynes</dc:creator>
  <cp:lastModifiedBy>Brandon Haynes</cp:lastModifiedBy>
  <cp:revision>35</cp:revision>
  <dcterms:created xsi:type="dcterms:W3CDTF">2015-06-05T16:01:44Z</dcterms:created>
  <dcterms:modified xsi:type="dcterms:W3CDTF">2015-06-08T01:58:20Z</dcterms:modified>
</cp:coreProperties>
</file>