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55" d="100"/>
          <a:sy n="55" d="100"/>
        </p:scale>
        <p:origin x="1776" y="3512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2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48AD-4C4C-43FA-A4DF-9B4BDB32F6C6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8575003" y="882564"/>
            <a:ext cx="1378756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err="1" smtClean="0">
                <a:solidFill>
                  <a:srgbClr val="800000"/>
                </a:solidFill>
                <a:latin typeface="Syncopate"/>
                <a:cs typeface="Syncopate"/>
              </a:rPr>
              <a:t>Hybrid</a:t>
            </a:r>
            <a:r>
              <a:rPr lang="en-US" sz="11500" dirty="0" err="1" smtClean="0">
                <a:latin typeface="Arial"/>
                <a:cs typeface="Arial"/>
              </a:rPr>
              <a:t>Perfopticon</a:t>
            </a:r>
            <a:endParaRPr lang="en-US" sz="11500" dirty="0">
              <a:latin typeface="Arial"/>
              <a:cs typeface="Arial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93774" y="12954000"/>
            <a:ext cx="18664225" cy="13224911"/>
            <a:chOff x="1429778" y="1622950"/>
            <a:chExt cx="21382096" cy="13713303"/>
          </a:xfrm>
        </p:grpSpPr>
        <p:sp>
          <p:nvSpPr>
            <p:cNvPr id="53" name="Rounded Rectangle 52"/>
            <p:cNvSpPr/>
            <p:nvPr/>
          </p:nvSpPr>
          <p:spPr>
            <a:xfrm>
              <a:off x="8795225" y="6347427"/>
              <a:ext cx="14016649" cy="8988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36" dirty="0" err="1" smtClean="0"/>
                <a:t>SciDB</a:t>
              </a:r>
              <a:r>
                <a:rPr lang="en-US" sz="4536" dirty="0" smtClean="0"/>
                <a:t> Plan &amp; Profiling Subsystem</a:t>
              </a:r>
              <a:endParaRPr lang="en-US" sz="4536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429778" y="1622951"/>
              <a:ext cx="6059894" cy="24041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400" dirty="0"/>
                <a:t>(Hybrid) </a:t>
              </a:r>
              <a:r>
                <a:rPr lang="en-US" sz="4400" dirty="0" err="1"/>
                <a:t>Perfopticon</a:t>
              </a:r>
              <a:endParaRPr lang="en-US" sz="44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061635" y="2640085"/>
              <a:ext cx="4340287" cy="1047966"/>
              <a:chOff x="1880169" y="2024008"/>
              <a:chExt cx="2893524" cy="698644"/>
            </a:xfrm>
            <a:solidFill>
              <a:schemeClr val="bg1"/>
            </a:solidFill>
          </p:grpSpPr>
          <p:sp>
            <p:nvSpPr>
              <p:cNvPr id="98" name="Rounded Rectangle 97"/>
              <p:cNvSpPr/>
              <p:nvPr/>
            </p:nvSpPr>
            <p:spPr>
              <a:xfrm>
                <a:off x="1880169" y="2024009"/>
                <a:ext cx="1399404" cy="69864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/>
                  <a:t>Interface Enhancements</a:t>
                </a: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3602438" y="2024008"/>
                <a:ext cx="1171255" cy="69864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/>
                  <a:t>Plan Multiplexing</a:t>
                </a:r>
              </a:p>
            </p:txBody>
          </p:sp>
        </p:grpSp>
        <p:sp>
          <p:nvSpPr>
            <p:cNvPr id="56" name="Rounded Rectangle 55"/>
            <p:cNvSpPr/>
            <p:nvPr/>
          </p:nvSpPr>
          <p:spPr>
            <a:xfrm>
              <a:off x="9826333" y="1622950"/>
              <a:ext cx="5193587" cy="24041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36" dirty="0"/>
                <a:t>Hybrid Server</a:t>
              </a:r>
            </a:p>
          </p:txBody>
        </p:sp>
        <p:cxnSp>
          <p:nvCxnSpPr>
            <p:cNvPr id="57" name="Straight Arrow Connector 56"/>
            <p:cNvCxnSpPr>
              <a:stCxn id="54" idx="3"/>
              <a:endCxn id="56" idx="1"/>
            </p:cNvCxnSpPr>
            <p:nvPr/>
          </p:nvCxnSpPr>
          <p:spPr>
            <a:xfrm>
              <a:off x="7489672" y="2825028"/>
              <a:ext cx="2336661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10458191" y="2640085"/>
              <a:ext cx="3929868" cy="1047966"/>
              <a:chOff x="1880170" y="2024008"/>
              <a:chExt cx="2619912" cy="698644"/>
            </a:xfrm>
            <a:solidFill>
              <a:schemeClr val="bg1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1880170" y="2024009"/>
                <a:ext cx="1171255" cy="69864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/>
                  <a:t>Hybrid </a:t>
                </a:r>
              </a:p>
              <a:p>
                <a:pPr algn="ctr"/>
                <a:r>
                  <a:rPr lang="en-US" sz="1800" dirty="0"/>
                  <a:t>Plan Aggregator</a:t>
                </a: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328827" y="2024008"/>
                <a:ext cx="1171255" cy="69864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/>
                  <a:t>Hybrid Profiling Multiplexer</a:t>
                </a:r>
              </a:p>
            </p:txBody>
          </p:sp>
        </p:grpSp>
        <p:cxnSp>
          <p:nvCxnSpPr>
            <p:cNvPr id="59" name="Straight Arrow Connector 14"/>
            <p:cNvCxnSpPr>
              <a:stCxn id="56" idx="2"/>
              <a:endCxn id="60" idx="0"/>
            </p:cNvCxnSpPr>
            <p:nvPr/>
          </p:nvCxnSpPr>
          <p:spPr>
            <a:xfrm rot="5400000">
              <a:off x="7120146" y="940596"/>
              <a:ext cx="2216472" cy="8389490"/>
            </a:xfrm>
            <a:prstGeom prst="curvedConnector3">
              <a:avLst>
                <a:gd name="adj1" fmla="val 50000"/>
              </a:avLst>
            </a:prstGeom>
            <a:ln w="381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1429778" y="6243577"/>
              <a:ext cx="5207717" cy="24041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18507" y="2257811"/>
              <a:ext cx="1165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HTTP</a:t>
              </a:r>
              <a:endParaRPr lang="en-US" sz="4536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18506" y="4499019"/>
              <a:ext cx="1165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HTTP</a:t>
              </a:r>
            </a:p>
          </p:txBody>
        </p:sp>
        <p:sp>
          <p:nvSpPr>
            <p:cNvPr id="63" name="Can 62"/>
            <p:cNvSpPr/>
            <p:nvPr/>
          </p:nvSpPr>
          <p:spPr>
            <a:xfrm>
              <a:off x="2107474" y="11489052"/>
              <a:ext cx="3852326" cy="2404155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00" dirty="0"/>
            </a:p>
            <a:p>
              <a:pPr algn="ctr"/>
              <a:r>
                <a:rPr lang="en-US" sz="4400" dirty="0"/>
                <a:t>Logs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592012" y="9818180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SciDBLog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592013" y="7905273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SciDBParser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762772" y="7890507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762771" y="9818180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Physical</a:t>
              </a:r>
            </a:p>
            <a:p>
              <a:pPr algn="ctr"/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QueryPlan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Isosceles Triangle 67"/>
            <p:cNvSpPr>
              <a:spLocks noChangeAspect="1"/>
            </p:cNvSpPr>
            <p:nvPr/>
          </p:nvSpPr>
          <p:spPr>
            <a:xfrm rot="16200000">
              <a:off x="16928965" y="8086747"/>
              <a:ext cx="640080" cy="4818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3"/>
              <a:endCxn id="82" idx="1"/>
            </p:cNvCxnSpPr>
            <p:nvPr/>
          </p:nvCxnSpPr>
          <p:spPr>
            <a:xfrm>
              <a:off x="17489949" y="8327691"/>
              <a:ext cx="443582" cy="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17933531" y="7890507"/>
              <a:ext cx="4446902" cy="7055151"/>
              <a:chOff x="16549405" y="6149936"/>
              <a:chExt cx="4446902" cy="7055151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49405" y="6149936"/>
                <a:ext cx="3229501" cy="874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QueryStatement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7766806" y="8077609"/>
                <a:ext cx="3229501" cy="874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InitializedQueryStatement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766805" y="9311294"/>
                <a:ext cx="3229501" cy="874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ParsedQuery</a:t>
                </a:r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Statement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7766805" y="10544978"/>
                <a:ext cx="3229501" cy="874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CommittedQuery</a:t>
                </a:r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Statement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7766804" y="11778662"/>
                <a:ext cx="3229501" cy="874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ScatterGather</a:t>
                </a:r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Statement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Isosceles Triangle 86"/>
              <p:cNvSpPr>
                <a:spLocks noChangeAspect="1"/>
              </p:cNvSpPr>
              <p:nvPr/>
            </p:nvSpPr>
            <p:spPr>
              <a:xfrm>
                <a:off x="16549405" y="7044402"/>
                <a:ext cx="640080" cy="48188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66"/>
              <p:cNvCxnSpPr>
                <a:stCxn id="87" idx="3"/>
                <a:endCxn id="83" idx="1"/>
              </p:cNvCxnSpPr>
              <p:nvPr/>
            </p:nvCxnSpPr>
            <p:spPr>
              <a:xfrm rot="16200000" flipH="1">
                <a:off x="16823872" y="7571862"/>
                <a:ext cx="988506" cy="897361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66"/>
              <p:cNvCxnSpPr>
                <a:stCxn id="87" idx="3"/>
                <a:endCxn id="84" idx="1"/>
              </p:cNvCxnSpPr>
              <p:nvPr/>
            </p:nvCxnSpPr>
            <p:spPr>
              <a:xfrm rot="16200000" flipH="1">
                <a:off x="16207030" y="8188705"/>
                <a:ext cx="2222191" cy="897360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66"/>
              <p:cNvCxnSpPr>
                <a:stCxn id="87" idx="3"/>
                <a:endCxn id="85" idx="1"/>
              </p:cNvCxnSpPr>
              <p:nvPr/>
            </p:nvCxnSpPr>
            <p:spPr>
              <a:xfrm rot="16200000" flipH="1">
                <a:off x="15590188" y="8805547"/>
                <a:ext cx="3455875" cy="897360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66"/>
              <p:cNvCxnSpPr>
                <a:stCxn id="87" idx="3"/>
                <a:endCxn id="86" idx="1"/>
              </p:cNvCxnSpPr>
              <p:nvPr/>
            </p:nvCxnSpPr>
            <p:spPr>
              <a:xfrm rot="16200000" flipH="1">
                <a:off x="14973345" y="9422389"/>
                <a:ext cx="4689559" cy="897359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" name="Group 91"/>
              <p:cNvGrpSpPr/>
              <p:nvPr/>
            </p:nvGrpSpPr>
            <p:grpSpPr>
              <a:xfrm>
                <a:off x="19335834" y="12819605"/>
                <a:ext cx="91440" cy="385482"/>
                <a:chOff x="14535150" y="3853871"/>
                <a:chExt cx="91440" cy="385482"/>
              </a:xfrm>
            </p:grpSpPr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4535150" y="3853871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14535150" y="4000892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>
                  <a:spLocks noChangeAspect="1"/>
                </p:cNvSpPr>
                <p:nvPr/>
              </p:nvSpPr>
              <p:spPr>
                <a:xfrm>
                  <a:off x="14535150" y="414791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1" name="Straight Arrow Connector 14"/>
            <p:cNvCxnSpPr>
              <a:stCxn id="56" idx="2"/>
              <a:endCxn id="53" idx="0"/>
            </p:cNvCxnSpPr>
            <p:nvPr/>
          </p:nvCxnSpPr>
          <p:spPr>
            <a:xfrm rot="16200000" flipH="1">
              <a:off x="12953177" y="3497054"/>
              <a:ext cx="2320322" cy="3380423"/>
            </a:xfrm>
            <a:prstGeom prst="curvedConnector3">
              <a:avLst>
                <a:gd name="adj1" fmla="val 50000"/>
              </a:avLst>
            </a:prstGeom>
            <a:ln w="381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5" idx="2"/>
              <a:endCxn id="64" idx="0"/>
            </p:cNvCxnSpPr>
            <p:nvPr/>
          </p:nvCxnSpPr>
          <p:spPr>
            <a:xfrm rot="5400000">
              <a:off x="10687497" y="9298913"/>
              <a:ext cx="1038534" cy="1"/>
            </a:xfrm>
            <a:prstGeom prst="curvedConnector3">
              <a:avLst>
                <a:gd name="adj1" fmla="val 50000"/>
              </a:avLst>
            </a:prstGeom>
            <a:ln w="381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14"/>
            <p:cNvCxnSpPr>
              <a:stCxn id="64" idx="2"/>
              <a:endCxn id="63" idx="4"/>
            </p:cNvCxnSpPr>
            <p:nvPr/>
          </p:nvCxnSpPr>
          <p:spPr>
            <a:xfrm rot="5400000">
              <a:off x="7583994" y="9068360"/>
              <a:ext cx="1998577" cy="5246963"/>
            </a:xfrm>
            <a:prstGeom prst="curvedConnector2">
              <a:avLst/>
            </a:prstGeom>
            <a:ln w="381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14"/>
            <p:cNvCxnSpPr>
              <a:stCxn id="65" idx="3"/>
              <a:endCxn id="67" idx="1"/>
            </p:cNvCxnSpPr>
            <p:nvPr/>
          </p:nvCxnSpPr>
          <p:spPr>
            <a:xfrm>
              <a:off x="12821514" y="8342460"/>
              <a:ext cx="941257" cy="1912907"/>
            </a:xfrm>
            <a:prstGeom prst="curvedConnector3">
              <a:avLst>
                <a:gd name="adj1" fmla="val 50000"/>
              </a:avLst>
            </a:prstGeom>
            <a:ln w="381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14"/>
            <p:cNvCxnSpPr>
              <a:stCxn id="65" idx="3"/>
              <a:endCxn id="66" idx="1"/>
            </p:cNvCxnSpPr>
            <p:nvPr/>
          </p:nvCxnSpPr>
          <p:spPr>
            <a:xfrm flipV="1">
              <a:off x="12821514" y="8327694"/>
              <a:ext cx="941258" cy="14766"/>
            </a:xfrm>
            <a:prstGeom prst="curvedConnector3">
              <a:avLst>
                <a:gd name="adj1" fmla="val 50000"/>
              </a:avLst>
            </a:prstGeom>
            <a:ln w="381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3762770" y="12285548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Operator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7" name="Straight Arrow Connector 14"/>
            <p:cNvCxnSpPr>
              <a:endCxn id="76" idx="0"/>
            </p:cNvCxnSpPr>
            <p:nvPr/>
          </p:nvCxnSpPr>
          <p:spPr>
            <a:xfrm rot="16200000" flipH="1">
              <a:off x="14594172" y="11502199"/>
              <a:ext cx="1566696" cy="1"/>
            </a:xfrm>
            <a:prstGeom prst="curvedConnector3">
              <a:avLst>
                <a:gd name="adj1" fmla="val 50000"/>
              </a:avLst>
            </a:prstGeom>
            <a:ln w="381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9589540" y="12285548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PlanProfile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9" name="Straight Arrow Connector 14"/>
            <p:cNvCxnSpPr>
              <a:stCxn id="67" idx="2"/>
              <a:endCxn id="78" idx="0"/>
            </p:cNvCxnSpPr>
            <p:nvPr/>
          </p:nvCxnSpPr>
          <p:spPr>
            <a:xfrm rot="5400000">
              <a:off x="12494410" y="9402435"/>
              <a:ext cx="1592995" cy="4173231"/>
            </a:xfrm>
            <a:prstGeom prst="curvedConnector3">
              <a:avLst>
                <a:gd name="adj1" fmla="val 50000"/>
              </a:avLst>
            </a:prstGeom>
            <a:ln w="38100"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0" name="Picture 2" descr="myria-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473" y="6867805"/>
              <a:ext cx="3852325" cy="115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http://scidb.cs.washington.edu/sci-db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063" y="12252355"/>
              <a:ext cx="2994295" cy="65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Shape 100"/>
          <p:cNvGrpSpPr/>
          <p:nvPr/>
        </p:nvGrpSpPr>
        <p:grpSpPr>
          <a:xfrm>
            <a:off x="2230660" y="508586"/>
            <a:ext cx="5952679" cy="4362122"/>
            <a:chOff x="1595660" y="720252"/>
            <a:chExt cx="5952679" cy="4362122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4">
              <a:alphaModFix/>
            </a:blip>
            <a:srcRect l="2458" t="3996" r="6830" b="2176"/>
            <a:stretch/>
          </p:blipFill>
          <p:spPr>
            <a:xfrm rot="-6041380">
              <a:off x="6025521" y="1304450"/>
              <a:ext cx="932774" cy="197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 l="2458" t="3996" r="6830" b="2176"/>
            <a:stretch/>
          </p:blipFill>
          <p:spPr>
            <a:xfrm>
              <a:off x="3741998" y="1231077"/>
              <a:ext cx="1693474" cy="197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4">
              <a:alphaModFix/>
            </a:blip>
            <a:srcRect l="2458" t="3996" r="6830" b="2176"/>
            <a:stretch/>
          </p:blipFill>
          <p:spPr>
            <a:xfrm rot="6283427">
              <a:off x="2202446" y="1304450"/>
              <a:ext cx="932775" cy="197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 rotWithShape="1">
            <a:blip r:embed="rId4">
              <a:alphaModFix/>
            </a:blip>
            <a:srcRect l="2458" t="3996" r="6830" b="2176"/>
            <a:stretch/>
          </p:blipFill>
          <p:spPr>
            <a:xfrm>
              <a:off x="4822837" y="3108275"/>
              <a:ext cx="932774" cy="197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 l="2458" t="3996" r="6830" b="2176"/>
            <a:stretch/>
          </p:blipFill>
          <p:spPr>
            <a:xfrm>
              <a:off x="3388387" y="3108275"/>
              <a:ext cx="932774" cy="197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 b="3716"/>
            <a:stretch/>
          </p:blipFill>
          <p:spPr>
            <a:xfrm>
              <a:off x="4001850" y="720252"/>
              <a:ext cx="1140300" cy="771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" name="Shape 107"/>
            <p:cNvCxnSpPr/>
            <p:nvPr/>
          </p:nvCxnSpPr>
          <p:spPr>
            <a:xfrm rot="10800000" flipH="1">
              <a:off x="5557099" y="2742525"/>
              <a:ext cx="146100" cy="4887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08" name="Shape 108"/>
            <p:cNvCxnSpPr>
              <a:stCxn id="102" idx="2"/>
            </p:cNvCxnSpPr>
            <p:nvPr/>
          </p:nvCxnSpPr>
          <p:spPr>
            <a:xfrm rot="5400000">
              <a:off x="4349935" y="3007777"/>
              <a:ext cx="41400" cy="4362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09" name="Shape 109"/>
            <p:cNvCxnSpPr>
              <a:stCxn id="105" idx="2"/>
            </p:cNvCxnSpPr>
            <p:nvPr/>
          </p:nvCxnSpPr>
          <p:spPr>
            <a:xfrm rot="-5400000">
              <a:off x="3499274" y="3586575"/>
              <a:ext cx="1851300" cy="1140300"/>
            </a:xfrm>
            <a:prstGeom prst="curvedConnector4">
              <a:avLst>
                <a:gd name="adj1" fmla="val 3318"/>
                <a:gd name="adj2" fmla="val 5981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0" name="Shape 110"/>
            <p:cNvCxnSpPr/>
            <p:nvPr/>
          </p:nvCxnSpPr>
          <p:spPr>
            <a:xfrm rot="5400000" flipH="1">
              <a:off x="3395658" y="2867617"/>
              <a:ext cx="440700" cy="1227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sp>
        <p:nvSpPr>
          <p:cNvPr id="113" name="Rectangle 112"/>
          <p:cNvSpPr/>
          <p:nvPr/>
        </p:nvSpPr>
        <p:spPr>
          <a:xfrm>
            <a:off x="963540" y="11516621"/>
            <a:ext cx="106489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800000"/>
                </a:solidFill>
                <a:latin typeface="Syncopate"/>
                <a:cs typeface="Syncopate"/>
              </a:rPr>
              <a:t>Hybrid</a:t>
            </a:r>
            <a:r>
              <a:rPr lang="en-US" sz="5400" dirty="0" err="1" smtClean="0">
                <a:latin typeface="Arial"/>
                <a:cs typeface="Arial"/>
              </a:rPr>
              <a:t>Perfopticon</a:t>
            </a:r>
            <a:r>
              <a:rPr lang="en-US" sz="5400" dirty="0" smtClean="0">
                <a:latin typeface="Arial"/>
                <a:cs typeface="Arial"/>
              </a:rPr>
              <a:t> Architecture: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1322758" y="22517669"/>
            <a:ext cx="12547025" cy="2477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Future Work:</a:t>
            </a:r>
          </a:p>
          <a:p>
            <a:pPr marL="457200" indent="-457200">
              <a:buFont typeface="Arial"/>
              <a:buChar char="•"/>
            </a:pPr>
            <a:r>
              <a:rPr lang="en-US" sz="3400" dirty="0" smtClean="0">
                <a:latin typeface="Arial"/>
                <a:cs typeface="Arial"/>
              </a:rPr>
              <a:t>Support extension of framework to have additional databases.</a:t>
            </a:r>
          </a:p>
          <a:p>
            <a:pPr marL="457200" indent="-457200">
              <a:buFont typeface="Arial"/>
              <a:buChar char="•"/>
            </a:pPr>
            <a:r>
              <a:rPr lang="en-US" sz="3400" smtClean="0">
                <a:latin typeface="Arial"/>
                <a:cs typeface="Arial"/>
              </a:rPr>
              <a:t>?? </a:t>
            </a:r>
            <a:endParaRPr lang="en-US" sz="3400" dirty="0" smtClean="0">
              <a:latin typeface="Arial"/>
              <a:cs typeface="Arial"/>
            </a:endParaRPr>
          </a:p>
          <a:p>
            <a:endParaRPr lang="en-US" sz="3300" dirty="0"/>
          </a:p>
        </p:txBody>
      </p:sp>
      <p:sp>
        <p:nvSpPr>
          <p:cNvPr id="115" name="Rectangle 114"/>
          <p:cNvSpPr/>
          <p:nvPr/>
        </p:nvSpPr>
        <p:spPr>
          <a:xfrm>
            <a:off x="14280330" y="2705668"/>
            <a:ext cx="201623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i="1" dirty="0" smtClean="0">
                <a:latin typeface="Arial"/>
                <a:cs typeface="Arial"/>
              </a:rPr>
              <a:t>Query Visualization for Hybrid Distributed Databases</a:t>
            </a:r>
            <a:endParaRPr lang="en-US" i="1" dirty="0"/>
          </a:p>
        </p:txBody>
      </p:sp>
      <p:sp>
        <p:nvSpPr>
          <p:cNvPr id="116" name="Rectangle 115"/>
          <p:cNvSpPr/>
          <p:nvPr/>
        </p:nvSpPr>
        <p:spPr>
          <a:xfrm>
            <a:off x="1015999" y="6009352"/>
            <a:ext cx="1714500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>
                <a:latin typeface="Arial"/>
                <a:cs typeface="Arial"/>
              </a:rPr>
              <a:t>While many profiling systems exist that target queries in a single database system</a:t>
            </a:r>
            <a:r>
              <a:rPr lang="en-US" sz="3400" dirty="0" smtClean="0">
                <a:latin typeface="Arial"/>
                <a:cs typeface="Arial"/>
              </a:rPr>
              <a:t>, </a:t>
            </a:r>
            <a:r>
              <a:rPr lang="en-US" sz="3400" dirty="0">
                <a:latin typeface="Arial"/>
                <a:cs typeface="Arial"/>
              </a:rPr>
              <a:t>no system exists that is designed to profile queries in a hybrid database </a:t>
            </a:r>
            <a:r>
              <a:rPr lang="en-US" sz="3400" dirty="0" smtClean="0">
                <a:latin typeface="Arial"/>
                <a:cs typeface="Arial"/>
              </a:rPr>
              <a:t>context where </a:t>
            </a:r>
            <a:r>
              <a:rPr lang="en-US" sz="3400" dirty="0">
                <a:latin typeface="Arial"/>
                <a:cs typeface="Arial"/>
              </a:rPr>
              <a:t>multiple systems operate in parallel and data is shared (in various ways) across </a:t>
            </a:r>
            <a:r>
              <a:rPr lang="en-US" sz="3400" dirty="0" smtClean="0">
                <a:latin typeface="Arial"/>
                <a:cs typeface="Arial"/>
              </a:rPr>
              <a:t>those databases.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89000" y="8548734"/>
            <a:ext cx="17145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>
                <a:latin typeface="Arial"/>
                <a:cs typeface="Arial"/>
              </a:rPr>
              <a:t>We </a:t>
            </a:r>
            <a:r>
              <a:rPr lang="en-US" sz="3400" dirty="0" smtClean="0">
                <a:latin typeface="Arial"/>
                <a:cs typeface="Arial"/>
              </a:rPr>
              <a:t>present an extension to the </a:t>
            </a:r>
            <a:r>
              <a:rPr lang="en-US" sz="3400" dirty="0" err="1" smtClean="0">
                <a:latin typeface="Arial"/>
                <a:cs typeface="Arial"/>
              </a:rPr>
              <a:t>Perfopticon</a:t>
            </a:r>
            <a:r>
              <a:rPr lang="en-US" sz="3400" dirty="0" smtClean="0">
                <a:latin typeface="Arial"/>
                <a:cs typeface="Arial"/>
              </a:rPr>
              <a:t> </a:t>
            </a:r>
            <a:r>
              <a:rPr lang="en-US" sz="3400" dirty="0">
                <a:latin typeface="Arial"/>
                <a:cs typeface="Arial"/>
              </a:rPr>
              <a:t>(Moritz, </a:t>
            </a:r>
            <a:r>
              <a:rPr lang="en-US" sz="3400" dirty="0" err="1">
                <a:latin typeface="Arial"/>
                <a:cs typeface="Arial"/>
              </a:rPr>
              <a:t>Halperin</a:t>
            </a:r>
            <a:r>
              <a:rPr lang="en-US" sz="3400" dirty="0">
                <a:latin typeface="Arial"/>
                <a:cs typeface="Arial"/>
              </a:rPr>
              <a:t>, Howe &amp; </a:t>
            </a:r>
            <a:r>
              <a:rPr lang="en-US" sz="3400" dirty="0" err="1">
                <a:latin typeface="Arial"/>
                <a:cs typeface="Arial"/>
              </a:rPr>
              <a:t>Heer</a:t>
            </a:r>
            <a:r>
              <a:rPr lang="en-US" sz="3400" dirty="0">
                <a:latin typeface="Arial"/>
                <a:cs typeface="Arial"/>
              </a:rPr>
              <a:t>, 2015</a:t>
            </a:r>
            <a:r>
              <a:rPr lang="en-US" sz="3400" dirty="0" smtClean="0">
                <a:latin typeface="Arial"/>
                <a:cs typeface="Arial"/>
              </a:rPr>
              <a:t>) framework</a:t>
            </a:r>
            <a:r>
              <a:rPr lang="en-US" sz="3400" dirty="0">
                <a:latin typeface="Arial"/>
                <a:cs typeface="Arial"/>
              </a:rPr>
              <a:t>, an interactive profiling tool that provides the ability to view database </a:t>
            </a:r>
            <a:r>
              <a:rPr lang="en-US" sz="3400" dirty="0" smtClean="0">
                <a:latin typeface="Arial"/>
                <a:cs typeface="Arial"/>
              </a:rPr>
              <a:t>query performance </a:t>
            </a:r>
            <a:r>
              <a:rPr lang="en-US" sz="3400" dirty="0">
                <a:latin typeface="Arial"/>
                <a:cs typeface="Arial"/>
              </a:rPr>
              <a:t>at varying levels of </a:t>
            </a:r>
            <a:r>
              <a:rPr lang="en-US" sz="3400" dirty="0" smtClean="0">
                <a:latin typeface="Arial"/>
                <a:cs typeface="Arial"/>
              </a:rPr>
              <a:t>detail. We demonstrate a working prototype of this extension for a hybrid database consisting of 2 component database (</a:t>
            </a:r>
            <a:r>
              <a:rPr lang="en-US" sz="3400" dirty="0" err="1" smtClean="0">
                <a:latin typeface="Arial"/>
                <a:cs typeface="Arial"/>
              </a:rPr>
              <a:t>SciDB</a:t>
            </a:r>
            <a:r>
              <a:rPr lang="en-US" sz="3400" dirty="0" smtClean="0">
                <a:latin typeface="Arial"/>
                <a:cs typeface="Arial"/>
              </a:rPr>
              <a:t> and </a:t>
            </a:r>
            <a:r>
              <a:rPr lang="en-US" sz="3400" dirty="0" err="1" smtClean="0">
                <a:latin typeface="Arial"/>
                <a:cs typeface="Arial"/>
              </a:rPr>
              <a:t>Myria</a:t>
            </a:r>
            <a:r>
              <a:rPr lang="en-US" sz="3400" dirty="0" smtClean="0">
                <a:latin typeface="Arial"/>
                <a:cs typeface="Arial"/>
              </a:rPr>
              <a:t>).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4488479" y="4102810"/>
            <a:ext cx="8422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Brandon </a:t>
            </a:r>
            <a:r>
              <a:rPr lang="en" sz="40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Haynes &amp; Shrainik Jain</a:t>
            </a:r>
            <a:endParaRPr lang="en" sz="40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1" name="Picture 120" descr="Screenshot 2015-06-05 10.27.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534" y="8517467"/>
            <a:ext cx="13042900" cy="9296400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20843272" y="7012354"/>
            <a:ext cx="9556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800000"/>
                </a:solidFill>
                <a:latin typeface="Syncopate"/>
                <a:cs typeface="Syncopate"/>
              </a:rPr>
              <a:t>Hybrid</a:t>
            </a:r>
            <a:r>
              <a:rPr lang="en-US" sz="5400" dirty="0" err="1" smtClean="0">
                <a:latin typeface="Arial"/>
                <a:cs typeface="Arial"/>
              </a:rPr>
              <a:t>Perfopticon</a:t>
            </a:r>
            <a:r>
              <a:rPr lang="en-US" sz="5400" dirty="0" smtClean="0">
                <a:latin typeface="Arial"/>
                <a:cs typeface="Arial"/>
              </a:rPr>
              <a:t> in action:</a:t>
            </a:r>
            <a:endParaRPr lang="en-US" sz="5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68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181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Haynes</dc:creator>
  <cp:lastModifiedBy>Shrainik Jain</cp:lastModifiedBy>
  <cp:revision>6</cp:revision>
  <dcterms:created xsi:type="dcterms:W3CDTF">2015-06-05T16:01:44Z</dcterms:created>
  <dcterms:modified xsi:type="dcterms:W3CDTF">2015-06-05T17:29:07Z</dcterms:modified>
</cp:coreProperties>
</file>