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3D3"/>
    <a:srgbClr val="ADD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>
        <p:scale>
          <a:sx n="20" d="100"/>
          <a:sy n="20" d="100"/>
        </p:scale>
        <p:origin x="756" y="18"/>
      </p:cViewPr>
      <p:guideLst>
        <p:guide orient="horz" pos="864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2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7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4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1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6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4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2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C48AD-4C4C-43FA-A4DF-9B4BDB32F6C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2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23966572" y="18384954"/>
            <a:ext cx="12234997" cy="86686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536" dirty="0" err="1" smtClean="0"/>
              <a:t>SciDB</a:t>
            </a:r>
            <a:r>
              <a:rPr lang="en-US" sz="4536" dirty="0" smtClean="0"/>
              <a:t> Plan &amp; Profiling Subsystem</a:t>
            </a:r>
            <a:endParaRPr lang="en-US" sz="4536" dirty="0"/>
          </a:p>
        </p:txBody>
      </p:sp>
      <p:sp>
        <p:nvSpPr>
          <p:cNvPr id="54" name="Rounded Rectangle 53"/>
          <p:cNvSpPr/>
          <p:nvPr/>
        </p:nvSpPr>
        <p:spPr>
          <a:xfrm>
            <a:off x="28239333" y="10874553"/>
            <a:ext cx="5289623" cy="23185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err="1" smtClean="0"/>
              <a:t>HybridPerfopticon</a:t>
            </a:r>
            <a:endParaRPr lang="en-US" sz="44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28790875" y="11855461"/>
            <a:ext cx="3788594" cy="1010643"/>
            <a:chOff x="9379051" y="-1570316"/>
            <a:chExt cx="2893524" cy="698644"/>
          </a:xfrm>
          <a:solidFill>
            <a:schemeClr val="bg1"/>
          </a:solidFill>
        </p:grpSpPr>
        <p:sp>
          <p:nvSpPr>
            <p:cNvPr id="98" name="Rounded Rectangle 97"/>
            <p:cNvSpPr/>
            <p:nvPr/>
          </p:nvSpPr>
          <p:spPr>
            <a:xfrm>
              <a:off x="9379051" y="-1570315"/>
              <a:ext cx="1399404" cy="698643"/>
            </a:xfrm>
            <a:prstGeom prst="round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/>
                <a:t>Interface Enhancements</a:t>
              </a: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1101320" y="-1570316"/>
              <a:ext cx="1171255" cy="698643"/>
            </a:xfrm>
            <a:prstGeom prst="round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/>
                <a:t>Plan Multiplexing</a:t>
              </a:r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28239333" y="14175446"/>
            <a:ext cx="5289623" cy="23185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536" dirty="0"/>
              <a:t>Hybrid Server</a:t>
            </a:r>
          </a:p>
        </p:txBody>
      </p:sp>
      <p:cxnSp>
        <p:nvCxnSpPr>
          <p:cNvPr id="57" name="Straight Arrow Connector 56"/>
          <p:cNvCxnSpPr>
            <a:stCxn id="54" idx="2"/>
            <a:endCxn id="56" idx="0"/>
          </p:cNvCxnSpPr>
          <p:nvPr/>
        </p:nvCxnSpPr>
        <p:spPr>
          <a:xfrm>
            <a:off x="30884145" y="13193084"/>
            <a:ext cx="0" cy="982362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29186131" y="15178726"/>
            <a:ext cx="3430343" cy="1010646"/>
            <a:chOff x="4083224" y="2024398"/>
            <a:chExt cx="2619911" cy="698646"/>
          </a:xfrm>
          <a:solidFill>
            <a:schemeClr val="bg1"/>
          </a:solidFill>
        </p:grpSpPr>
        <p:sp>
          <p:nvSpPr>
            <p:cNvPr id="96" name="Rounded Rectangle 95"/>
            <p:cNvSpPr/>
            <p:nvPr/>
          </p:nvSpPr>
          <p:spPr>
            <a:xfrm>
              <a:off x="4083224" y="2024401"/>
              <a:ext cx="1171255" cy="698643"/>
            </a:xfrm>
            <a:prstGeom prst="round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/>
                <a:t>Hybrid </a:t>
              </a:r>
            </a:p>
            <a:p>
              <a:pPr algn="ctr"/>
              <a:r>
                <a:rPr lang="en-US" sz="1800" dirty="0"/>
                <a:t>Plan Aggregator</a:t>
              </a: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5531880" y="2024398"/>
              <a:ext cx="1171255" cy="698643"/>
            </a:xfrm>
            <a:prstGeom prst="round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/>
                <a:t>Hybrid Profiling Multiplexer</a:t>
              </a:r>
            </a:p>
          </p:txBody>
        </p:sp>
      </p:grpSp>
      <p:cxnSp>
        <p:nvCxnSpPr>
          <p:cNvPr id="59" name="Straight Arrow Connector 14"/>
          <p:cNvCxnSpPr>
            <a:stCxn id="56" idx="2"/>
            <a:endCxn id="60" idx="0"/>
          </p:cNvCxnSpPr>
          <p:nvPr/>
        </p:nvCxnSpPr>
        <p:spPr>
          <a:xfrm rot="5400000">
            <a:off x="24664064" y="12818853"/>
            <a:ext cx="2544956" cy="9895206"/>
          </a:xfrm>
          <a:prstGeom prst="curvedConnector3">
            <a:avLst>
              <a:gd name="adj1" fmla="val 50000"/>
            </a:avLst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18716056" y="19038934"/>
            <a:ext cx="4545766" cy="23185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dirty="0"/>
          </a:p>
        </p:txBody>
      </p:sp>
      <p:sp>
        <p:nvSpPr>
          <p:cNvPr id="61" name="TextBox 60"/>
          <p:cNvSpPr txBox="1"/>
          <p:nvPr/>
        </p:nvSpPr>
        <p:spPr>
          <a:xfrm>
            <a:off x="29630049" y="13365164"/>
            <a:ext cx="1017419" cy="623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HTTP</a:t>
            </a:r>
            <a:endParaRPr lang="en-US" sz="4536" dirty="0"/>
          </a:p>
        </p:txBody>
      </p:sp>
      <p:sp>
        <p:nvSpPr>
          <p:cNvPr id="62" name="TextBox 61"/>
          <p:cNvSpPr txBox="1"/>
          <p:nvPr/>
        </p:nvSpPr>
        <p:spPr>
          <a:xfrm>
            <a:off x="25464597" y="17137203"/>
            <a:ext cx="1017419" cy="623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HTTP</a:t>
            </a:r>
          </a:p>
        </p:txBody>
      </p:sp>
      <p:sp>
        <p:nvSpPr>
          <p:cNvPr id="63" name="Can 62"/>
          <p:cNvSpPr/>
          <p:nvPr/>
        </p:nvSpPr>
        <p:spPr>
          <a:xfrm>
            <a:off x="19307610" y="22162233"/>
            <a:ext cx="3362658" cy="2318532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dirty="0"/>
          </a:p>
          <a:p>
            <a:pPr algn="ctr"/>
            <a:r>
              <a:rPr lang="en-US" sz="4400" dirty="0"/>
              <a:t>Logs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4662080" y="21732098"/>
            <a:ext cx="2819000" cy="84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SciDBLog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4662080" y="19887318"/>
            <a:ext cx="2819000" cy="84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SciDBParser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302696" y="19873078"/>
            <a:ext cx="2819000" cy="84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302695" y="21732098"/>
            <a:ext cx="2819000" cy="84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Physical</a:t>
            </a:r>
          </a:p>
          <a:p>
            <a:pPr algn="ctr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QueryPlan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Isosceles Triangle 67"/>
          <p:cNvSpPr>
            <a:spLocks noChangeAspect="1"/>
          </p:cNvSpPr>
          <p:nvPr/>
        </p:nvSpPr>
        <p:spPr>
          <a:xfrm rot="16200000">
            <a:off x="31037153" y="20084375"/>
            <a:ext cx="617284" cy="42063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>
            <a:stCxn id="68" idx="3"/>
            <a:endCxn id="82" idx="1"/>
          </p:cNvCxnSpPr>
          <p:nvPr/>
        </p:nvCxnSpPr>
        <p:spPr>
          <a:xfrm>
            <a:off x="31556112" y="20294692"/>
            <a:ext cx="387198" cy="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31943311" y="19873078"/>
            <a:ext cx="3881658" cy="6803885"/>
            <a:chOff x="16549405" y="6149936"/>
            <a:chExt cx="4446902" cy="7055151"/>
          </a:xfrm>
        </p:grpSpPr>
        <p:sp>
          <p:nvSpPr>
            <p:cNvPr id="82" name="Rectangle 81"/>
            <p:cNvSpPr/>
            <p:nvPr/>
          </p:nvSpPr>
          <p:spPr>
            <a:xfrm>
              <a:off x="16549405" y="6149936"/>
              <a:ext cx="3229501" cy="8743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QueryStatement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7766806" y="8077609"/>
              <a:ext cx="3229501" cy="8743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InitializedQueryStatement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7766805" y="9311294"/>
              <a:ext cx="3229501" cy="8743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ParsedQuery</a:t>
              </a:r>
              <a:endPara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7766805" y="10544978"/>
              <a:ext cx="3229501" cy="8743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CommittedQuery</a:t>
              </a:r>
              <a:endPara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7766804" y="11778662"/>
              <a:ext cx="3229501" cy="8743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ScatterGather</a:t>
              </a:r>
              <a:endPara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7" name="Isosceles Triangle 86"/>
            <p:cNvSpPr>
              <a:spLocks noChangeAspect="1"/>
            </p:cNvSpPr>
            <p:nvPr/>
          </p:nvSpPr>
          <p:spPr>
            <a:xfrm>
              <a:off x="16549405" y="7044402"/>
              <a:ext cx="640080" cy="48188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88" name="Straight Connector 66"/>
            <p:cNvCxnSpPr>
              <a:stCxn id="87" idx="3"/>
              <a:endCxn id="83" idx="1"/>
            </p:cNvCxnSpPr>
            <p:nvPr/>
          </p:nvCxnSpPr>
          <p:spPr>
            <a:xfrm rot="16200000" flipH="1">
              <a:off x="16823872" y="7571862"/>
              <a:ext cx="988506" cy="897361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66"/>
            <p:cNvCxnSpPr>
              <a:stCxn id="87" idx="3"/>
              <a:endCxn id="84" idx="1"/>
            </p:cNvCxnSpPr>
            <p:nvPr/>
          </p:nvCxnSpPr>
          <p:spPr>
            <a:xfrm rot="16200000" flipH="1">
              <a:off x="16207030" y="8188705"/>
              <a:ext cx="2222191" cy="897360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66"/>
            <p:cNvCxnSpPr>
              <a:stCxn id="87" idx="3"/>
              <a:endCxn id="85" idx="1"/>
            </p:cNvCxnSpPr>
            <p:nvPr/>
          </p:nvCxnSpPr>
          <p:spPr>
            <a:xfrm rot="16200000" flipH="1">
              <a:off x="15590188" y="8805547"/>
              <a:ext cx="3455875" cy="897360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66"/>
            <p:cNvCxnSpPr>
              <a:stCxn id="87" idx="3"/>
              <a:endCxn id="86" idx="1"/>
            </p:cNvCxnSpPr>
            <p:nvPr/>
          </p:nvCxnSpPr>
          <p:spPr>
            <a:xfrm rot="16200000" flipH="1">
              <a:off x="14973345" y="9422389"/>
              <a:ext cx="4689559" cy="897359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19335834" y="12819605"/>
              <a:ext cx="91440" cy="385482"/>
              <a:chOff x="14535150" y="3853871"/>
              <a:chExt cx="91440" cy="385482"/>
            </a:xfrm>
          </p:grpSpPr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>
                <a:off x="14535150" y="385387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94" name="Oval 93"/>
              <p:cNvSpPr>
                <a:spLocks noChangeAspect="1"/>
              </p:cNvSpPr>
              <p:nvPr/>
            </p:nvSpPr>
            <p:spPr>
              <a:xfrm>
                <a:off x="14535150" y="4000892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95" name="Oval 94"/>
              <p:cNvSpPr>
                <a:spLocks noChangeAspect="1"/>
              </p:cNvSpPr>
              <p:nvPr/>
            </p:nvSpPr>
            <p:spPr>
              <a:xfrm>
                <a:off x="14535150" y="4147913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</p:grpSp>
      <p:cxnSp>
        <p:nvCxnSpPr>
          <p:cNvPr id="71" name="Straight Arrow Connector 14"/>
          <p:cNvCxnSpPr>
            <a:stCxn id="56" idx="2"/>
            <a:endCxn id="53" idx="0"/>
          </p:cNvCxnSpPr>
          <p:nvPr/>
        </p:nvCxnSpPr>
        <p:spPr>
          <a:xfrm rot="5400000">
            <a:off x="29538620" y="17039429"/>
            <a:ext cx="1890976" cy="800074"/>
          </a:xfrm>
          <a:prstGeom prst="curvedConnector3">
            <a:avLst>
              <a:gd name="adj1" fmla="val 50000"/>
            </a:avLst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14"/>
          <p:cNvCxnSpPr>
            <a:stCxn id="65" idx="2"/>
            <a:endCxn id="64" idx="0"/>
          </p:cNvCxnSpPr>
          <p:nvPr/>
        </p:nvCxnSpPr>
        <p:spPr>
          <a:xfrm rot="5400000">
            <a:off x="25570807" y="21231325"/>
            <a:ext cx="1001547" cy="1"/>
          </a:xfrm>
          <a:prstGeom prst="curvedConnector3">
            <a:avLst>
              <a:gd name="adj1" fmla="val 50000"/>
            </a:avLst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14"/>
          <p:cNvCxnSpPr>
            <a:stCxn id="64" idx="2"/>
            <a:endCxn id="63" idx="4"/>
          </p:cNvCxnSpPr>
          <p:nvPr/>
        </p:nvCxnSpPr>
        <p:spPr>
          <a:xfrm rot="5400000">
            <a:off x="23997840" y="21247759"/>
            <a:ext cx="746168" cy="3401312"/>
          </a:xfrm>
          <a:prstGeom prst="curvedConnector2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14"/>
          <p:cNvCxnSpPr>
            <a:stCxn id="65" idx="3"/>
            <a:endCxn id="67" idx="1"/>
          </p:cNvCxnSpPr>
          <p:nvPr/>
        </p:nvCxnSpPr>
        <p:spPr>
          <a:xfrm>
            <a:off x="27481081" y="20308935"/>
            <a:ext cx="821614" cy="1844780"/>
          </a:xfrm>
          <a:prstGeom prst="curvedConnector3">
            <a:avLst>
              <a:gd name="adj1" fmla="val 50000"/>
            </a:avLst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14"/>
          <p:cNvCxnSpPr>
            <a:stCxn id="65" idx="3"/>
            <a:endCxn id="66" idx="1"/>
          </p:cNvCxnSpPr>
          <p:nvPr/>
        </p:nvCxnSpPr>
        <p:spPr>
          <a:xfrm flipV="1">
            <a:off x="27481081" y="20294695"/>
            <a:ext cx="821615" cy="14240"/>
          </a:xfrm>
          <a:prstGeom prst="curvedConnector3">
            <a:avLst>
              <a:gd name="adj1" fmla="val 50000"/>
            </a:avLst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8302694" y="24111592"/>
            <a:ext cx="2819000" cy="84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7" name="Straight Arrow Connector 14"/>
          <p:cNvCxnSpPr>
            <a:endCxn id="76" idx="0"/>
          </p:cNvCxnSpPr>
          <p:nvPr/>
        </p:nvCxnSpPr>
        <p:spPr>
          <a:xfrm rot="16200000" flipH="1">
            <a:off x="28956744" y="23356142"/>
            <a:ext cx="1510899" cy="1"/>
          </a:xfrm>
          <a:prstGeom prst="curvedConnector3">
            <a:avLst>
              <a:gd name="adj1" fmla="val 50000"/>
            </a:avLst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4659922" y="24111592"/>
            <a:ext cx="2819000" cy="84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PlanProfile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9" name="Straight Arrow Connector 14"/>
          <p:cNvCxnSpPr>
            <a:stCxn id="67" idx="2"/>
            <a:endCxn id="78" idx="0"/>
          </p:cNvCxnSpPr>
          <p:nvPr/>
        </p:nvCxnSpPr>
        <p:spPr>
          <a:xfrm rot="5400000">
            <a:off x="27122679" y="21522075"/>
            <a:ext cx="1536261" cy="3642773"/>
          </a:xfrm>
          <a:prstGeom prst="curvedConnector3">
            <a:avLst>
              <a:gd name="adj1" fmla="val 50000"/>
            </a:avLst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0" name="Picture 2" descr="myria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610" y="19640930"/>
            <a:ext cx="3362657" cy="11145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http://scidb.cs.washington.edu/sci-d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9976" y="22898351"/>
            <a:ext cx="2613691" cy="6316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2203315" y="520930"/>
            <a:ext cx="32169371" cy="4362122"/>
            <a:chOff x="1015999" y="520930"/>
            <a:chExt cx="32169371" cy="4362122"/>
          </a:xfrm>
        </p:grpSpPr>
        <p:grpSp>
          <p:nvGrpSpPr>
            <p:cNvPr id="100" name="Shape 100"/>
            <p:cNvGrpSpPr/>
            <p:nvPr/>
          </p:nvGrpSpPr>
          <p:grpSpPr>
            <a:xfrm>
              <a:off x="1015999" y="520930"/>
              <a:ext cx="5952679" cy="4362122"/>
              <a:chOff x="1595660" y="720252"/>
              <a:chExt cx="5952679" cy="4362122"/>
            </a:xfrm>
          </p:grpSpPr>
          <p:pic>
            <p:nvPicPr>
              <p:cNvPr id="101" name="Shape 101"/>
              <p:cNvPicPr preferRelativeResize="0"/>
              <p:nvPr/>
            </p:nvPicPr>
            <p:blipFill rotWithShape="1">
              <a:blip r:embed="rId4">
                <a:alphaModFix/>
              </a:blip>
              <a:srcRect l="2458" t="3996" r="6830" b="2176"/>
              <a:stretch/>
            </p:blipFill>
            <p:spPr>
              <a:xfrm rot="-6041380">
                <a:off x="6025521" y="1304450"/>
                <a:ext cx="932774" cy="19740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Shape 102"/>
              <p:cNvPicPr preferRelativeResize="0"/>
              <p:nvPr/>
            </p:nvPicPr>
            <p:blipFill rotWithShape="1">
              <a:blip r:embed="rId4">
                <a:alphaModFix/>
              </a:blip>
              <a:srcRect l="2458" t="3996" r="6830" b="2176"/>
              <a:stretch/>
            </p:blipFill>
            <p:spPr>
              <a:xfrm>
                <a:off x="3741998" y="1231077"/>
                <a:ext cx="1693474" cy="1974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3" name="Shape 103"/>
              <p:cNvPicPr preferRelativeResize="0"/>
              <p:nvPr/>
            </p:nvPicPr>
            <p:blipFill rotWithShape="1">
              <a:blip r:embed="rId4">
                <a:alphaModFix/>
              </a:blip>
              <a:srcRect l="2458" t="3996" r="6830" b="2176"/>
              <a:stretch/>
            </p:blipFill>
            <p:spPr>
              <a:xfrm rot="6283427">
                <a:off x="2202446" y="1304450"/>
                <a:ext cx="932775" cy="19740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" name="Shape 104"/>
              <p:cNvPicPr preferRelativeResize="0"/>
              <p:nvPr/>
            </p:nvPicPr>
            <p:blipFill rotWithShape="1">
              <a:blip r:embed="rId4">
                <a:alphaModFix/>
              </a:blip>
              <a:srcRect l="2458" t="3996" r="6830" b="2176"/>
              <a:stretch/>
            </p:blipFill>
            <p:spPr>
              <a:xfrm>
                <a:off x="4822837" y="3108275"/>
                <a:ext cx="932774" cy="1974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Shape 105"/>
              <p:cNvPicPr preferRelativeResize="0"/>
              <p:nvPr/>
            </p:nvPicPr>
            <p:blipFill rotWithShape="1">
              <a:blip r:embed="rId4">
                <a:alphaModFix/>
              </a:blip>
              <a:srcRect l="2458" t="3996" r="6830" b="2176"/>
              <a:stretch/>
            </p:blipFill>
            <p:spPr>
              <a:xfrm>
                <a:off x="3388387" y="3108275"/>
                <a:ext cx="932774" cy="1974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Shape 106"/>
              <p:cNvPicPr preferRelativeResize="0"/>
              <p:nvPr/>
            </p:nvPicPr>
            <p:blipFill rotWithShape="1">
              <a:blip r:embed="rId5">
                <a:alphaModFix/>
              </a:blip>
              <a:srcRect b="3716"/>
              <a:stretch/>
            </p:blipFill>
            <p:spPr>
              <a:xfrm>
                <a:off x="4001850" y="720252"/>
                <a:ext cx="1140300" cy="7719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7" name="Shape 107"/>
              <p:cNvCxnSpPr/>
              <p:nvPr/>
            </p:nvCxnSpPr>
            <p:spPr>
              <a:xfrm rot="10800000" flipH="1">
                <a:off x="5557099" y="2742525"/>
                <a:ext cx="146100" cy="488700"/>
              </a:xfrm>
              <a:prstGeom prst="curvedConnector2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  <p:cxnSp>
            <p:nvCxnSpPr>
              <p:cNvPr id="108" name="Shape 108"/>
              <p:cNvCxnSpPr>
                <a:stCxn id="102" idx="2"/>
              </p:cNvCxnSpPr>
              <p:nvPr/>
            </p:nvCxnSpPr>
            <p:spPr>
              <a:xfrm rot="5400000">
                <a:off x="4349935" y="3007777"/>
                <a:ext cx="41400" cy="436200"/>
              </a:xfrm>
              <a:prstGeom prst="curvedConnector2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  <p:cxnSp>
            <p:nvCxnSpPr>
              <p:cNvPr id="109" name="Shape 109"/>
              <p:cNvCxnSpPr>
                <a:stCxn id="105" idx="2"/>
              </p:cNvCxnSpPr>
              <p:nvPr/>
            </p:nvCxnSpPr>
            <p:spPr>
              <a:xfrm rot="-5400000">
                <a:off x="3499274" y="3586575"/>
                <a:ext cx="1851300" cy="1140300"/>
              </a:xfrm>
              <a:prstGeom prst="curvedConnector4">
                <a:avLst>
                  <a:gd name="adj1" fmla="val 3318"/>
                  <a:gd name="adj2" fmla="val 59811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  <p:cxnSp>
            <p:nvCxnSpPr>
              <p:cNvPr id="110" name="Shape 110"/>
              <p:cNvCxnSpPr/>
              <p:nvPr/>
            </p:nvCxnSpPr>
            <p:spPr>
              <a:xfrm rot="5400000" flipH="1">
                <a:off x="3395658" y="2867617"/>
                <a:ext cx="440700" cy="122700"/>
              </a:xfrm>
              <a:prstGeom prst="curvedConnector2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</p:grpSp>
        <p:grpSp>
          <p:nvGrpSpPr>
            <p:cNvPr id="15" name="Group 14"/>
            <p:cNvGrpSpPr/>
            <p:nvPr/>
          </p:nvGrpSpPr>
          <p:grpSpPr>
            <a:xfrm>
              <a:off x="7317703" y="882564"/>
              <a:ext cx="25867667" cy="3708832"/>
              <a:chOff x="7317703" y="882564"/>
              <a:chExt cx="25867667" cy="3708832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7317703" y="882564"/>
                <a:ext cx="11909029" cy="1862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500" dirty="0" err="1">
                    <a:solidFill>
                      <a:srgbClr val="C00000"/>
                    </a:solidFill>
                    <a:latin typeface="Arial"/>
                    <a:cs typeface="Arial"/>
                  </a:rPr>
                  <a:t>Hybrid</a:t>
                </a:r>
                <a:r>
                  <a:rPr lang="en-US" sz="11500" dirty="0" err="1">
                    <a:latin typeface="Arial"/>
                    <a:cs typeface="Arial"/>
                  </a:rPr>
                  <a:t>Perfopticon</a:t>
                </a:r>
                <a:endParaRPr lang="en-US" sz="11500" dirty="0">
                  <a:latin typeface="Arial"/>
                  <a:cs typeface="Arial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317703" y="2622308"/>
                <a:ext cx="25867667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6600" dirty="0" smtClean="0">
                    <a:latin typeface="Arial"/>
                    <a:cs typeface="Arial"/>
                  </a:rPr>
                  <a:t>Query Visualization for Hybrid Distributed Database Systems</a:t>
                </a:r>
                <a:endParaRPr lang="en-US" dirty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317703" y="3760399"/>
                <a:ext cx="905568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" sz="4800" dirty="0" smtClean="0">
                    <a:latin typeface="Arial"/>
                    <a:cs typeface="Arial"/>
                  </a:rPr>
                  <a:t>Brandon </a:t>
                </a:r>
                <a:r>
                  <a:rPr lang="en" sz="4800" dirty="0">
                    <a:latin typeface="Arial"/>
                    <a:cs typeface="Arial"/>
                  </a:rPr>
                  <a:t>Haynes &amp; Shrainik Jain</a:t>
                </a:r>
              </a:p>
            </p:txBody>
          </p:sp>
        </p:grpSp>
      </p:grpSp>
      <p:pic>
        <p:nvPicPr>
          <p:cNvPr id="121" name="Picture 120" descr="Screenshot 2015-06-05 10.27.3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7846" y="27693528"/>
            <a:ext cx="9945869" cy="7088974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10048334" y="8589661"/>
            <a:ext cx="26086239" cy="19385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571528" indent="-571528">
              <a:spcAft>
                <a:spcPts val="800"/>
              </a:spcAft>
              <a:buSzPct val="100000"/>
              <a:buFont typeface="Wingdings" panose="05000000000000000000" pitchFamily="2" charset="2"/>
              <a:buChar char=""/>
            </a:pPr>
            <a:endParaRPr lang="en-US" sz="3200" dirty="0" smtClean="0"/>
          </a:p>
        </p:txBody>
      </p:sp>
      <p:grpSp>
        <p:nvGrpSpPr>
          <p:cNvPr id="35" name="Group 34"/>
          <p:cNvGrpSpPr/>
          <p:nvPr/>
        </p:nvGrpSpPr>
        <p:grpSpPr>
          <a:xfrm>
            <a:off x="-76587" y="5162639"/>
            <a:ext cx="36211160" cy="4257304"/>
            <a:chOff x="-76587" y="5162639"/>
            <a:chExt cx="36211160" cy="4257304"/>
          </a:xfrm>
        </p:grpSpPr>
        <p:sp>
          <p:nvSpPr>
            <p:cNvPr id="111" name="Rectangle 25"/>
            <p:cNvSpPr>
              <a:spLocks noChangeArrowheads="1"/>
            </p:cNvSpPr>
            <p:nvPr/>
          </p:nvSpPr>
          <p:spPr bwMode="auto">
            <a:xfrm rot="16200000">
              <a:off x="-1695779" y="6781831"/>
              <a:ext cx="4257304" cy="1018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50358" tIns="75179" rIns="150358" bIns="75179" anchor="ctr"/>
            <a:lstStyle/>
            <a:p>
              <a:pPr marL="91440" algn="ctr">
                <a:lnSpc>
                  <a:spcPct val="130000"/>
                </a:lnSpc>
                <a:spcAft>
                  <a:spcPts val="947"/>
                </a:spcAft>
                <a:tabLst>
                  <a:tab pos="240636" algn="l"/>
                  <a:tab pos="322185" algn="l"/>
                </a:tabLst>
              </a:pPr>
              <a:r>
                <a:rPr lang="en-GB" sz="5400" b="1" kern="0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993176" y="5206264"/>
              <a:ext cx="35141397" cy="4170052"/>
              <a:chOff x="993176" y="6283164"/>
              <a:chExt cx="35141397" cy="4170052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10844241" y="6329903"/>
                <a:ext cx="25290332" cy="1938528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571528" indent="-571528">
                  <a:spcAft>
                    <a:spcPts val="800"/>
                  </a:spcAft>
                  <a:buSzPct val="100000"/>
                  <a:buFont typeface="Wingdings" panose="05000000000000000000" pitchFamily="2" charset="2"/>
                  <a:buChar char=""/>
                </a:pPr>
                <a:r>
                  <a:rPr lang="en-US" sz="3200" dirty="0" smtClean="0"/>
                  <a:t>No system currently exists that visualizes and profiles queries across multiple database systems (a “hybrid” database system)</a:t>
                </a:r>
              </a:p>
              <a:p>
                <a:pPr marL="571528" indent="-571528">
                  <a:spcAft>
                    <a:spcPts val="800"/>
                  </a:spcAft>
                  <a:buSzPct val="100000"/>
                  <a:buFont typeface="Wingdings" panose="05000000000000000000" pitchFamily="2" charset="2"/>
                  <a:buChar char=""/>
                </a:pPr>
                <a:r>
                  <a:rPr lang="en-US" sz="3200" dirty="0" smtClean="0"/>
                  <a:t>We extended the </a:t>
                </a:r>
                <a:r>
                  <a:rPr lang="en-US" sz="3200" dirty="0" err="1" smtClean="0"/>
                  <a:t>Perfopticon</a:t>
                </a:r>
                <a:r>
                  <a:rPr lang="en-US" sz="3200" dirty="0" smtClean="0"/>
                  <a:t> (Moritz, </a:t>
                </a:r>
                <a:r>
                  <a:rPr lang="en-US" sz="3200" dirty="0" err="1" smtClean="0"/>
                  <a:t>Halperin</a:t>
                </a:r>
                <a:r>
                  <a:rPr lang="en-US" sz="3200" dirty="0" smtClean="0"/>
                  <a:t>, Howe &amp; </a:t>
                </a:r>
                <a:r>
                  <a:rPr lang="en-US" sz="3200" dirty="0" err="1" smtClean="0"/>
                  <a:t>Heer</a:t>
                </a:r>
                <a:r>
                  <a:rPr lang="en-US" sz="3200" dirty="0" smtClean="0"/>
                  <a:t>, 2015) framework to multiplex plans drawn from arbitrary remote database systems</a:t>
                </a:r>
              </a:p>
              <a:p>
                <a:pPr marL="571528" indent="-571528">
                  <a:spcAft>
                    <a:spcPts val="800"/>
                  </a:spcAft>
                  <a:buSzPct val="100000"/>
                  <a:buFont typeface="Wingdings" panose="05000000000000000000" pitchFamily="2" charset="2"/>
                  <a:buChar char=""/>
                </a:pPr>
                <a:r>
                  <a:rPr lang="en-US" sz="3200" dirty="0" smtClean="0"/>
                  <a:t>Our system highlights the relevant components of each system-specific query plan and identifies data flowing into and out of each system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993176" y="8514110"/>
                <a:ext cx="9271708" cy="1939106"/>
                <a:chOff x="993176" y="8496533"/>
                <a:chExt cx="9271708" cy="1939106"/>
              </a:xfrm>
            </p:grpSpPr>
            <p:sp>
              <p:nvSpPr>
                <p:cNvPr id="126" name="TextBox 125"/>
                <p:cNvSpPr txBox="1"/>
                <p:nvPr/>
              </p:nvSpPr>
              <p:spPr>
                <a:xfrm>
                  <a:off x="993176" y="8496533"/>
                  <a:ext cx="8856472" cy="193899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 algn="ctr"/>
                  <a:r>
                    <a:rPr lang="en-US" sz="4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Aim 2</a:t>
                  </a:r>
                </a:p>
                <a:p>
                  <a:pPr algn="ctr"/>
                  <a:r>
                    <a:rPr lang="en-US" sz="3600" dirty="0" smtClean="0"/>
                    <a:t>What techniques are required to transform disparate plans into a common format?</a:t>
                  </a:r>
                  <a:endParaRPr lang="en-US" sz="3600" dirty="0"/>
                </a:p>
              </p:txBody>
            </p:sp>
            <p:grpSp>
              <p:nvGrpSpPr>
                <p:cNvPr id="127" name="Group 126"/>
                <p:cNvGrpSpPr/>
                <p:nvPr/>
              </p:nvGrpSpPr>
              <p:grpSpPr>
                <a:xfrm>
                  <a:off x="9595427" y="8496647"/>
                  <a:ext cx="669457" cy="1938992"/>
                  <a:chOff x="8411751" y="2296743"/>
                  <a:chExt cx="669457" cy="1938992"/>
                </a:xfrm>
              </p:grpSpPr>
              <p:sp>
                <p:nvSpPr>
                  <p:cNvPr id="128" name="Right Brace 127"/>
                  <p:cNvSpPr/>
                  <p:nvPr/>
                </p:nvSpPr>
                <p:spPr>
                  <a:xfrm flipH="1">
                    <a:off x="8766805" y="2296743"/>
                    <a:ext cx="314403" cy="1938992"/>
                  </a:xfrm>
                  <a:prstGeom prst="rightBrace">
                    <a:avLst>
                      <a:gd name="adj1" fmla="val 99071"/>
                      <a:gd name="adj2" fmla="val 50000"/>
                    </a:avLst>
                  </a:prstGeom>
                  <a:ln w="571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 flipH="1">
                    <a:off x="8411751" y="3101828"/>
                    <a:ext cx="287339" cy="3277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" name="Group 2"/>
              <p:cNvGrpSpPr/>
              <p:nvPr/>
            </p:nvGrpSpPr>
            <p:grpSpPr>
              <a:xfrm>
                <a:off x="994593" y="6283164"/>
                <a:ext cx="9270291" cy="2032006"/>
                <a:chOff x="994593" y="6285786"/>
                <a:chExt cx="9270291" cy="2032006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9595427" y="6378800"/>
                  <a:ext cx="669457" cy="1938992"/>
                  <a:chOff x="8411751" y="2296743"/>
                  <a:chExt cx="669457" cy="1938992"/>
                </a:xfrm>
              </p:grpSpPr>
              <p:sp>
                <p:nvSpPr>
                  <p:cNvPr id="133" name="Right Brace 132"/>
                  <p:cNvSpPr/>
                  <p:nvPr/>
                </p:nvSpPr>
                <p:spPr>
                  <a:xfrm flipH="1">
                    <a:off x="8766805" y="2296743"/>
                    <a:ext cx="314403" cy="1938992"/>
                  </a:xfrm>
                  <a:prstGeom prst="rightBrace">
                    <a:avLst>
                      <a:gd name="adj1" fmla="val 99071"/>
                      <a:gd name="adj2" fmla="val 50000"/>
                    </a:avLst>
                  </a:prstGeom>
                  <a:ln w="571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 flipH="1">
                    <a:off x="8411751" y="3101828"/>
                    <a:ext cx="287339" cy="3277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9" name="TextBox 118"/>
                <p:cNvSpPr txBox="1"/>
                <p:nvPr/>
              </p:nvSpPr>
              <p:spPr>
                <a:xfrm>
                  <a:off x="994593" y="6285786"/>
                  <a:ext cx="8855055" cy="193899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rIns="0" rtlCol="0">
                  <a:spAutoFit/>
                </a:bodyPr>
                <a:lstStyle/>
                <a:p>
                  <a:pPr algn="ctr"/>
                  <a:r>
                    <a:rPr lang="en-US" sz="4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Aim 1</a:t>
                  </a:r>
                </a:p>
                <a:p>
                  <a:pPr algn="ctr"/>
                  <a:r>
                    <a:rPr lang="en-US" sz="3600" dirty="0" smtClean="0"/>
                    <a:t>Can existing query visualization techniques be extended across multiple database systems?</a:t>
                  </a:r>
                  <a:endParaRPr lang="en-US" sz="3600" dirty="0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10844241" y="8514399"/>
                <a:ext cx="25290332" cy="1938528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571528" indent="-571528">
                  <a:spcAft>
                    <a:spcPts val="800"/>
                  </a:spcAft>
                  <a:buSzPct val="100000"/>
                  <a:buFont typeface="Wingdings" panose="05000000000000000000" pitchFamily="2" charset="2"/>
                  <a:buChar char=""/>
                </a:pPr>
                <a:r>
                  <a:rPr lang="en-US" sz="3200" dirty="0"/>
                  <a:t>TODO </a:t>
                </a:r>
                <a:r>
                  <a:rPr lang="en-US" sz="3200" dirty="0" err="1" smtClean="0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 smtClean="0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 smtClean="0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 smtClean="0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 smtClean="0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 smtClean="0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 smtClean="0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 smtClean="0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 smtClean="0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 smtClean="0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 smtClean="0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 smtClean="0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 smtClean="0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 smtClean="0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 smtClean="0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 smtClean="0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 smtClean="0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 smtClean="0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 smtClean="0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 smtClean="0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TODO</a:t>
                </a:r>
                <a:endParaRPr lang="en-US" sz="3200" dirty="0" smtClean="0"/>
              </a:p>
              <a:p>
                <a:pPr marL="571528" indent="-571528">
                  <a:spcAft>
                    <a:spcPts val="800"/>
                  </a:spcAft>
                  <a:buSzPct val="100000"/>
                  <a:buFont typeface="Wingdings" panose="05000000000000000000" pitchFamily="2" charset="2"/>
                  <a:buChar char=""/>
                </a:pPr>
                <a:r>
                  <a:rPr lang="en-US" sz="3200" dirty="0"/>
                  <a:t>TODO </a:t>
                </a:r>
                <a:r>
                  <a:rPr lang="en-US" sz="3200" dirty="0" err="1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TODO</a:t>
                </a:r>
                <a:r>
                  <a:rPr lang="en-US" sz="3200" dirty="0"/>
                  <a:t> </a:t>
                </a:r>
                <a:r>
                  <a:rPr lang="en-US" sz="3200" dirty="0" err="1" smtClean="0"/>
                  <a:t>TODO</a:t>
                </a:r>
                <a:endParaRPr lang="en-US" sz="3200" dirty="0" smtClean="0"/>
              </a:p>
            </p:txBody>
          </p:sp>
        </p:grpSp>
      </p:grpSp>
      <p:sp>
        <p:nvSpPr>
          <p:cNvPr id="136" name="Rectangle 25"/>
          <p:cNvSpPr>
            <a:spLocks noChangeArrowheads="1"/>
          </p:cNvSpPr>
          <p:nvPr/>
        </p:nvSpPr>
        <p:spPr bwMode="auto">
          <a:xfrm rot="16200000">
            <a:off x="-1695778" y="13911912"/>
            <a:ext cx="4257304" cy="101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50358" tIns="75179" rIns="150358" bIns="75179" anchor="ctr"/>
          <a:lstStyle/>
          <a:p>
            <a:pPr marL="91440" algn="ctr">
              <a:lnSpc>
                <a:spcPct val="130000"/>
              </a:lnSpc>
              <a:spcAft>
                <a:spcPts val="947"/>
              </a:spcAft>
              <a:tabLst>
                <a:tab pos="240636" algn="l"/>
                <a:tab pos="322185" algn="l"/>
              </a:tabLst>
            </a:pPr>
            <a:r>
              <a:rPr lang="en-GB" sz="5400" b="1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Approach &amp; Architecture</a:t>
            </a:r>
            <a:endParaRPr lang="en-US" sz="2400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50782" y="10134523"/>
            <a:ext cx="3810532" cy="8573696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1396766" y="10157152"/>
            <a:ext cx="141844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We extended </a:t>
            </a:r>
            <a:r>
              <a:rPr lang="en-US" sz="3600" dirty="0" err="1" smtClean="0"/>
              <a:t>Perfopticon</a:t>
            </a:r>
            <a:r>
              <a:rPr lang="en-US" sz="3600" dirty="0" smtClean="0"/>
              <a:t> to display plans from the </a:t>
            </a:r>
            <a:r>
              <a:rPr lang="en-US" sz="3600" dirty="0" err="1" smtClean="0"/>
              <a:t>Myria</a:t>
            </a:r>
            <a:r>
              <a:rPr lang="en-US" sz="3600" dirty="0" smtClean="0"/>
              <a:t> and </a:t>
            </a:r>
            <a:r>
              <a:rPr lang="en-US" sz="3600" dirty="0" err="1" smtClean="0"/>
              <a:t>SciDB</a:t>
            </a:r>
            <a:r>
              <a:rPr lang="en-US" sz="3600" dirty="0" smtClean="0"/>
              <a:t> database management systems.  Plans from each system are combined into a “hybrid plan” and each component is assigned an origin system.  The individual plans within each hybrid plan may contain additional metadata relevant to that system.  These plans are fed into </a:t>
            </a:r>
            <a:r>
              <a:rPr lang="en-US" sz="3600" dirty="0" err="1" smtClean="0"/>
              <a:t>HybridPerfopticon</a:t>
            </a:r>
            <a:r>
              <a:rPr lang="en-US" sz="3600" dirty="0" smtClean="0"/>
              <a:t> for visualization.</a:t>
            </a:r>
            <a:endParaRPr lang="en-US" sz="3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493874" y="13720078"/>
            <a:ext cx="3828606" cy="3078189"/>
            <a:chOff x="1493874" y="13383196"/>
            <a:chExt cx="3828606" cy="3078189"/>
          </a:xfrm>
        </p:grpSpPr>
        <p:sp>
          <p:nvSpPr>
            <p:cNvPr id="138" name="Rounded Rectangle 137"/>
            <p:cNvSpPr/>
            <p:nvPr/>
          </p:nvSpPr>
          <p:spPr>
            <a:xfrm>
              <a:off x="1533885" y="13383196"/>
              <a:ext cx="3788595" cy="120377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400" dirty="0" err="1" smtClean="0"/>
                <a:t>Myria</a:t>
              </a:r>
              <a:r>
                <a:rPr lang="en-US" sz="4400" dirty="0" smtClean="0"/>
                <a:t> Plan</a:t>
              </a:r>
              <a:endParaRPr lang="en-US" sz="4400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1493874" y="15257615"/>
              <a:ext cx="3788595" cy="120377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400" dirty="0" err="1" smtClean="0"/>
                <a:t>SciDB</a:t>
              </a:r>
              <a:r>
                <a:rPr lang="en-US" sz="4400" dirty="0" smtClean="0"/>
                <a:t> Plan</a:t>
              </a:r>
              <a:endParaRPr lang="en-US" sz="4400" dirty="0"/>
            </a:p>
          </p:txBody>
        </p:sp>
      </p:grpSp>
      <p:sp>
        <p:nvSpPr>
          <p:cNvPr id="140" name="Rounded Rectangle 139"/>
          <p:cNvSpPr/>
          <p:nvPr/>
        </p:nvSpPr>
        <p:spPr>
          <a:xfrm>
            <a:off x="5874021" y="14657287"/>
            <a:ext cx="3788595" cy="120377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Hybrid Plan</a:t>
            </a:r>
            <a:endParaRPr lang="en-US" sz="4400" dirty="0"/>
          </a:p>
        </p:txBody>
      </p:sp>
      <p:cxnSp>
        <p:nvCxnSpPr>
          <p:cNvPr id="12" name="Straight Arrow Connector 11"/>
          <p:cNvCxnSpPr>
            <a:stCxn id="138" idx="3"/>
          </p:cNvCxnSpPr>
          <p:nvPr/>
        </p:nvCxnSpPr>
        <p:spPr>
          <a:xfrm>
            <a:off x="5322480" y="14321963"/>
            <a:ext cx="428767" cy="94149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1"/>
          <p:cNvCxnSpPr>
            <a:stCxn id="139" idx="3"/>
          </p:cNvCxnSpPr>
          <p:nvPr/>
        </p:nvCxnSpPr>
        <p:spPr>
          <a:xfrm flipV="1">
            <a:off x="5282469" y="15263456"/>
            <a:ext cx="468778" cy="93292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1"/>
          <p:cNvCxnSpPr/>
          <p:nvPr/>
        </p:nvCxnSpPr>
        <p:spPr>
          <a:xfrm>
            <a:off x="5774251" y="15259172"/>
            <a:ext cx="99770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0253102" y="14657287"/>
            <a:ext cx="3788595" cy="120377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Hybrid </a:t>
            </a:r>
            <a:r>
              <a:rPr lang="en-US" sz="4400" dirty="0" err="1" smtClean="0"/>
              <a:t>Perfopticon</a:t>
            </a:r>
            <a:endParaRPr lang="en-US" sz="4400" dirty="0"/>
          </a:p>
        </p:txBody>
      </p:sp>
      <p:cxnSp>
        <p:nvCxnSpPr>
          <p:cNvPr id="144" name="Straight Arrow Connector 11"/>
          <p:cNvCxnSpPr>
            <a:stCxn id="140" idx="3"/>
            <a:endCxn id="143" idx="1"/>
          </p:cNvCxnSpPr>
          <p:nvPr/>
        </p:nvCxnSpPr>
        <p:spPr>
          <a:xfrm>
            <a:off x="9662616" y="15259172"/>
            <a:ext cx="590486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29780" y="14735269"/>
            <a:ext cx="570052" cy="389779"/>
          </a:xfrm>
          <a:prstGeom prst="rect">
            <a:avLst/>
          </a:prstGeom>
        </p:spPr>
      </p:pic>
      <p:cxnSp>
        <p:nvCxnSpPr>
          <p:cNvPr id="145" name="Straight Arrow Connector 11"/>
          <p:cNvCxnSpPr>
            <a:stCxn id="143" idx="3"/>
          </p:cNvCxnSpPr>
          <p:nvPr/>
        </p:nvCxnSpPr>
        <p:spPr>
          <a:xfrm flipV="1">
            <a:off x="14041697" y="12395905"/>
            <a:ext cx="1585961" cy="286326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1"/>
          <p:cNvCxnSpPr>
            <a:stCxn id="143" idx="3"/>
          </p:cNvCxnSpPr>
          <p:nvPr/>
        </p:nvCxnSpPr>
        <p:spPr>
          <a:xfrm>
            <a:off x="14041697" y="15259172"/>
            <a:ext cx="1585961" cy="131865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Rectangle 25"/>
          <p:cNvSpPr>
            <a:spLocks noChangeArrowheads="1"/>
          </p:cNvSpPr>
          <p:nvPr/>
        </p:nvSpPr>
        <p:spPr bwMode="auto">
          <a:xfrm rot="16200000">
            <a:off x="-1695778" y="23198932"/>
            <a:ext cx="4257304" cy="101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50358" tIns="75179" rIns="150358" bIns="75179" anchor="ctr"/>
          <a:lstStyle/>
          <a:p>
            <a:pPr marL="91440" algn="ctr">
              <a:lnSpc>
                <a:spcPct val="130000"/>
              </a:lnSpc>
              <a:spcAft>
                <a:spcPts val="947"/>
              </a:spcAft>
              <a:tabLst>
                <a:tab pos="240636" algn="l"/>
                <a:tab pos="322185" algn="l"/>
              </a:tabLst>
            </a:pPr>
            <a:r>
              <a:rPr lang="en-GB" sz="5400" b="1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400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ine Callout 1 35"/>
          <p:cNvSpPr/>
          <p:nvPr/>
        </p:nvSpPr>
        <p:spPr>
          <a:xfrm>
            <a:off x="20251536" y="9376027"/>
            <a:ext cx="4435683" cy="1607269"/>
          </a:xfrm>
          <a:prstGeom prst="borderCallout1">
            <a:avLst>
              <a:gd name="adj1" fmla="val 47196"/>
              <a:gd name="adj2" fmla="val -5078"/>
              <a:gd name="adj3" fmla="val 167970"/>
              <a:gd name="adj4" fmla="val -650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Plan fragments are color-coded by database system</a:t>
            </a:r>
            <a:endParaRPr lang="en-US" sz="2400" dirty="0"/>
          </a:p>
        </p:txBody>
      </p:sp>
      <p:sp>
        <p:nvSpPr>
          <p:cNvPr id="150" name="Line Callout 1 149"/>
          <p:cNvSpPr/>
          <p:nvPr/>
        </p:nvSpPr>
        <p:spPr>
          <a:xfrm>
            <a:off x="21227349" y="11506549"/>
            <a:ext cx="4435683" cy="2050720"/>
          </a:xfrm>
          <a:prstGeom prst="borderCallout1">
            <a:avLst>
              <a:gd name="adj1" fmla="val 47196"/>
              <a:gd name="adj2" fmla="val -5078"/>
              <a:gd name="adj3" fmla="val 157697"/>
              <a:gd name="adj4" fmla="val -951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Cardinalities of database transfers are contextually width-encoded</a:t>
            </a:r>
            <a:endParaRPr lang="en-US" sz="2400" baseline="300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20589911" y="10358954"/>
            <a:ext cx="3758932" cy="458186"/>
            <a:chOff x="20347410" y="10356937"/>
            <a:chExt cx="3758932" cy="458186"/>
          </a:xfrm>
        </p:grpSpPr>
        <p:grpSp>
          <p:nvGrpSpPr>
            <p:cNvPr id="40" name="Group 39"/>
            <p:cNvGrpSpPr/>
            <p:nvPr/>
          </p:nvGrpSpPr>
          <p:grpSpPr>
            <a:xfrm>
              <a:off x="20347410" y="10356937"/>
              <a:ext cx="1867002" cy="457200"/>
              <a:chOff x="20347410" y="10356937"/>
              <a:chExt cx="1867002" cy="457200"/>
            </a:xfrm>
          </p:grpSpPr>
          <p:pic>
            <p:nvPicPr>
              <p:cNvPr id="152" name="Picture 4" descr="http://scidb.cs.washington.edu/sci-db.gif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04610" y="10411413"/>
                <a:ext cx="1409802" cy="3407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Oval 38"/>
              <p:cNvSpPr>
                <a:spLocks noChangeAspect="1"/>
              </p:cNvSpPr>
              <p:nvPr/>
            </p:nvSpPr>
            <p:spPr>
              <a:xfrm>
                <a:off x="20347410" y="10356937"/>
                <a:ext cx="457200" cy="457200"/>
              </a:xfrm>
              <a:prstGeom prst="ellipse">
                <a:avLst/>
              </a:prstGeom>
              <a:solidFill>
                <a:srgbClr val="ADD8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2443012" y="10357923"/>
              <a:ext cx="1663330" cy="457200"/>
              <a:chOff x="22443012" y="10357923"/>
              <a:chExt cx="1663330" cy="457200"/>
            </a:xfrm>
          </p:grpSpPr>
          <p:pic>
            <p:nvPicPr>
              <p:cNvPr id="151" name="Picture 2" descr="myria-logo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96086" y="10397777"/>
                <a:ext cx="1110256" cy="3679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3" name="Oval 152"/>
              <p:cNvSpPr>
                <a:spLocks noChangeAspect="1"/>
              </p:cNvSpPr>
              <p:nvPr/>
            </p:nvSpPr>
            <p:spPr>
              <a:xfrm>
                <a:off x="22443012" y="10357923"/>
                <a:ext cx="457200" cy="457200"/>
              </a:xfrm>
              <a:prstGeom prst="ellipse">
                <a:avLst/>
              </a:prstGeom>
              <a:solidFill>
                <a:srgbClr val="D3D3D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4" name="Straight Arrow Connector 43"/>
          <p:cNvCxnSpPr/>
          <p:nvPr/>
        </p:nvCxnSpPr>
        <p:spPr>
          <a:xfrm>
            <a:off x="21462521" y="12395905"/>
            <a:ext cx="0" cy="6188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462521" y="12477388"/>
            <a:ext cx="203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No data transfer </a:t>
            </a:r>
            <a:endParaRPr lang="en-US" sz="1800" dirty="0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23966572" y="12418703"/>
            <a:ext cx="0" cy="618865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4142460" y="12355304"/>
            <a:ext cx="1454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Dominating transfer</a:t>
            </a:r>
            <a:endParaRPr lang="en-US" sz="1800" dirty="0"/>
          </a:p>
        </p:txBody>
      </p:sp>
      <p:sp>
        <p:nvSpPr>
          <p:cNvPr id="46" name="Right Arrow 45"/>
          <p:cNvSpPr/>
          <p:nvPr/>
        </p:nvSpPr>
        <p:spPr>
          <a:xfrm>
            <a:off x="23307764" y="12463181"/>
            <a:ext cx="363285" cy="420543"/>
          </a:xfrm>
          <a:prstGeom prst="rightArrow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21267296" y="13020191"/>
            <a:ext cx="4435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Units of data transfer are counted in contextually-atomic units (e.g., array elements for </a:t>
            </a:r>
            <a:r>
              <a:rPr lang="en-US" sz="1000" dirty="0" err="1" smtClean="0"/>
              <a:t>SciDB</a:t>
            </a:r>
            <a:r>
              <a:rPr lang="en-US" sz="1000" dirty="0" smtClean="0"/>
              <a:t>, tuples for </a:t>
            </a:r>
            <a:r>
              <a:rPr lang="en-US" sz="1000" dirty="0" err="1" smtClean="0"/>
              <a:t>Myria</a:t>
            </a:r>
            <a:r>
              <a:rPr lang="en-US" sz="1000" dirty="0" smtClean="0"/>
              <a:t>) and arrow width is weighted by the total element outputs across the entirety of the hybrid plan.</a:t>
            </a:r>
            <a:endParaRPr lang="en-US" sz="1000" dirty="0"/>
          </a:p>
        </p:txBody>
      </p:sp>
      <p:sp>
        <p:nvSpPr>
          <p:cNvPr id="159" name="Line Callout 1 158"/>
          <p:cNvSpPr/>
          <p:nvPr/>
        </p:nvSpPr>
        <p:spPr>
          <a:xfrm>
            <a:off x="20797495" y="14321288"/>
            <a:ext cx="4435683" cy="2050720"/>
          </a:xfrm>
          <a:prstGeom prst="borderCallout1">
            <a:avLst>
              <a:gd name="adj1" fmla="val 47196"/>
              <a:gd name="adj2" fmla="val -5078"/>
              <a:gd name="adj3" fmla="val 35077"/>
              <a:gd name="adj4" fmla="val -842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Inter-database transfer skew is binned and color-encoded</a:t>
            </a:r>
            <a:endParaRPr lang="en-US" sz="2400" baseline="30000" dirty="0"/>
          </a:p>
        </p:txBody>
      </p:sp>
      <p:grpSp>
        <p:nvGrpSpPr>
          <p:cNvPr id="168" name="Group 167"/>
          <p:cNvGrpSpPr/>
          <p:nvPr/>
        </p:nvGrpSpPr>
        <p:grpSpPr>
          <a:xfrm>
            <a:off x="20885793" y="15125048"/>
            <a:ext cx="4259086" cy="649874"/>
            <a:chOff x="20902865" y="15309975"/>
            <a:chExt cx="4259086" cy="649874"/>
          </a:xfrm>
        </p:grpSpPr>
        <p:sp>
          <p:nvSpPr>
            <p:cNvPr id="161" name="TextBox 160"/>
            <p:cNvSpPr txBox="1"/>
            <p:nvPr/>
          </p:nvSpPr>
          <p:spPr>
            <a:xfrm>
              <a:off x="21462521" y="15309975"/>
              <a:ext cx="1338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No transfer skew</a:t>
              </a:r>
              <a:endParaRPr lang="en-US" sz="18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3706961" y="15313518"/>
              <a:ext cx="14549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Extreme transfer skew</a:t>
              </a:r>
              <a:endParaRPr lang="en-US" sz="1800" dirty="0"/>
            </a:p>
          </p:txBody>
        </p:sp>
        <p:sp>
          <p:nvSpPr>
            <p:cNvPr id="164" name="Right Arrow 163"/>
            <p:cNvSpPr/>
            <p:nvPr/>
          </p:nvSpPr>
          <p:spPr>
            <a:xfrm>
              <a:off x="22699125" y="15418945"/>
              <a:ext cx="363285" cy="420543"/>
            </a:xfrm>
            <a:prstGeom prst="rightArrow">
              <a:avLst/>
            </a:prstGeom>
            <a:solidFill>
              <a:srgbClr val="D3D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/>
            <p:cNvSpPr/>
            <p:nvPr/>
          </p:nvSpPr>
          <p:spPr>
            <a:xfrm flipV="1">
              <a:off x="20902865" y="15431112"/>
              <a:ext cx="517489" cy="40005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/>
            <p:cNvSpPr/>
            <p:nvPr/>
          </p:nvSpPr>
          <p:spPr>
            <a:xfrm flipV="1">
              <a:off x="23167653" y="15429191"/>
              <a:ext cx="517489" cy="40005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20797494" y="15834831"/>
            <a:ext cx="4435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Skew is displayed as a (normalized) mean over the previous two seconds (in order to avoid distracting </a:t>
            </a:r>
            <a:r>
              <a:rPr lang="en-US" sz="1000" dirty="0"/>
              <a:t>rapid </a:t>
            </a:r>
            <a:r>
              <a:rPr lang="en-US" sz="1000" dirty="0" smtClean="0"/>
              <a:t>fluctuations).</a:t>
            </a:r>
            <a:endParaRPr lang="en-US" sz="1000" dirty="0"/>
          </a:p>
        </p:txBody>
      </p:sp>
      <p:sp>
        <p:nvSpPr>
          <p:cNvPr id="160" name="Rectangle 25"/>
          <p:cNvSpPr>
            <a:spLocks noChangeArrowheads="1"/>
          </p:cNvSpPr>
          <p:nvPr/>
        </p:nvSpPr>
        <p:spPr bwMode="auto">
          <a:xfrm>
            <a:off x="26482016" y="8402691"/>
            <a:ext cx="8804256" cy="235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50358" tIns="75179" rIns="150358" bIns="75179" anchor="ctr"/>
          <a:lstStyle/>
          <a:p>
            <a:pPr marL="91440" algn="ctr">
              <a:tabLst>
                <a:tab pos="240636" algn="l"/>
                <a:tab pos="322185" algn="l"/>
              </a:tabLst>
            </a:pPr>
            <a:r>
              <a:rPr lang="en-GB" sz="5400" b="1" kern="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HybridPerfopticon</a:t>
            </a:r>
            <a:r>
              <a:rPr lang="en-GB" sz="5400" b="1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" algn="ctr">
              <a:tabLst>
                <a:tab pos="240636" algn="l"/>
                <a:tab pos="322185" algn="l"/>
              </a:tabLst>
            </a:pPr>
            <a:r>
              <a:rPr lang="en-GB" sz="5400" b="1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2400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21791" y="18891924"/>
            <a:ext cx="8004490" cy="5347682"/>
          </a:xfrm>
          <a:prstGeom prst="rect">
            <a:avLst/>
          </a:prstGeom>
        </p:spPr>
      </p:pic>
      <p:grpSp>
        <p:nvGrpSpPr>
          <p:cNvPr id="172" name="Group 171"/>
          <p:cNvGrpSpPr/>
          <p:nvPr/>
        </p:nvGrpSpPr>
        <p:grpSpPr>
          <a:xfrm>
            <a:off x="821771" y="19038934"/>
            <a:ext cx="8401156" cy="2431435"/>
            <a:chOff x="51822" y="22021805"/>
            <a:chExt cx="8401156" cy="2431435"/>
          </a:xfrm>
        </p:grpSpPr>
        <p:grpSp>
          <p:nvGrpSpPr>
            <p:cNvPr id="173" name="Group 172"/>
            <p:cNvGrpSpPr/>
            <p:nvPr/>
          </p:nvGrpSpPr>
          <p:grpSpPr>
            <a:xfrm flipH="1">
              <a:off x="7796775" y="22298804"/>
              <a:ext cx="656203" cy="1938992"/>
              <a:chOff x="7765421" y="2305596"/>
              <a:chExt cx="656203" cy="1938992"/>
            </a:xfrm>
          </p:grpSpPr>
          <p:sp>
            <p:nvSpPr>
              <p:cNvPr id="175" name="Right Brace 174"/>
              <p:cNvSpPr/>
              <p:nvPr/>
            </p:nvSpPr>
            <p:spPr>
              <a:xfrm>
                <a:off x="7765421" y="2305596"/>
                <a:ext cx="314403" cy="1938992"/>
              </a:xfrm>
              <a:prstGeom prst="rightBrace">
                <a:avLst>
                  <a:gd name="adj1" fmla="val 99071"/>
                  <a:gd name="adj2" fmla="val 50000"/>
                </a:avLst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8138160" y="3110681"/>
                <a:ext cx="283464" cy="327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4" name="TextBox 173"/>
            <p:cNvSpPr txBox="1"/>
            <p:nvPr/>
          </p:nvSpPr>
          <p:spPr>
            <a:xfrm>
              <a:off x="51822" y="22021805"/>
              <a:ext cx="7953863" cy="2431435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Hybrid Query Visualization</a:t>
              </a:r>
              <a:endPara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3600" dirty="0" smtClean="0"/>
                <a:t>We profiled a hybrid version of a complex, real-world query and demonstrated that it is accurately visualized.</a:t>
              </a:r>
              <a:endParaRPr lang="en-US" sz="3600" dirty="0" smtClean="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821770" y="24791466"/>
            <a:ext cx="8423419" cy="1938992"/>
            <a:chOff x="29559" y="22298804"/>
            <a:chExt cx="8423419" cy="1938992"/>
          </a:xfrm>
        </p:grpSpPr>
        <p:grpSp>
          <p:nvGrpSpPr>
            <p:cNvPr id="178" name="Group 177"/>
            <p:cNvGrpSpPr/>
            <p:nvPr/>
          </p:nvGrpSpPr>
          <p:grpSpPr>
            <a:xfrm flipH="1">
              <a:off x="7796775" y="22298804"/>
              <a:ext cx="656203" cy="1938992"/>
              <a:chOff x="7765421" y="2305596"/>
              <a:chExt cx="656203" cy="1938992"/>
            </a:xfrm>
          </p:grpSpPr>
          <p:sp>
            <p:nvSpPr>
              <p:cNvPr id="180" name="Right Brace 179"/>
              <p:cNvSpPr/>
              <p:nvPr/>
            </p:nvSpPr>
            <p:spPr>
              <a:xfrm>
                <a:off x="7765421" y="2305596"/>
                <a:ext cx="314403" cy="1938992"/>
              </a:xfrm>
              <a:prstGeom prst="rightBrace">
                <a:avLst>
                  <a:gd name="adj1" fmla="val 99071"/>
                  <a:gd name="adj2" fmla="val 50000"/>
                </a:avLst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8138160" y="3110681"/>
                <a:ext cx="283464" cy="327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9" name="TextBox 178"/>
            <p:cNvSpPr txBox="1"/>
            <p:nvPr/>
          </p:nvSpPr>
          <p:spPr>
            <a:xfrm>
              <a:off x="29559" y="22763256"/>
              <a:ext cx="7953863" cy="769441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Future Work</a:t>
              </a:r>
              <a:endPara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9595427" y="24831721"/>
            <a:ext cx="14198288" cy="19385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571528" indent="-571528">
              <a:spcAft>
                <a:spcPts val="800"/>
              </a:spcAft>
              <a:buSzPct val="100000"/>
              <a:buFont typeface="Wingdings" panose="05000000000000000000" pitchFamily="2" charset="2"/>
              <a:buChar char=""/>
            </a:pPr>
            <a:r>
              <a:rPr lang="en-US" sz="3200" dirty="0" smtClean="0"/>
              <a:t>Extending the log-parsing approach as a first-class extension point in </a:t>
            </a:r>
            <a:r>
              <a:rPr lang="en-US" sz="3200" dirty="0" err="1" smtClean="0"/>
              <a:t>HybridPerfopticon</a:t>
            </a:r>
            <a:r>
              <a:rPr lang="en-US" sz="3200" dirty="0" smtClean="0"/>
              <a:t> would quickly enable the addition of other database systems</a:t>
            </a:r>
          </a:p>
          <a:p>
            <a:pPr marL="571528" indent="-571528">
              <a:spcAft>
                <a:spcPts val="800"/>
              </a:spcAft>
              <a:buSzPct val="100000"/>
              <a:buFont typeface="Wingdings" panose="05000000000000000000" pitchFamily="2" charset="2"/>
              <a:buChar char=""/>
            </a:pPr>
            <a:r>
              <a:rPr lang="en-US" sz="3200" dirty="0" smtClean="0"/>
              <a:t>The mapping between atomic elements </a:t>
            </a:r>
            <a:r>
              <a:rPr lang="en-US" sz="3200" dirty="0" smtClean="0"/>
              <a:t>(e.g. tuples, graph vertices, array elements) in database systems needs additional refinement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844033" y="21895601"/>
            <a:ext cx="8401156" cy="2215991"/>
            <a:chOff x="51822" y="22021805"/>
            <a:chExt cx="8401156" cy="2215991"/>
          </a:xfrm>
        </p:grpSpPr>
        <p:grpSp>
          <p:nvGrpSpPr>
            <p:cNvPr id="184" name="Group 183"/>
            <p:cNvGrpSpPr/>
            <p:nvPr/>
          </p:nvGrpSpPr>
          <p:grpSpPr>
            <a:xfrm flipH="1">
              <a:off x="7796775" y="22298804"/>
              <a:ext cx="656203" cy="1938992"/>
              <a:chOff x="7765421" y="2305596"/>
              <a:chExt cx="656203" cy="1938992"/>
            </a:xfrm>
          </p:grpSpPr>
          <p:sp>
            <p:nvSpPr>
              <p:cNvPr id="186" name="Right Brace 185"/>
              <p:cNvSpPr/>
              <p:nvPr/>
            </p:nvSpPr>
            <p:spPr>
              <a:xfrm>
                <a:off x="7765421" y="2305596"/>
                <a:ext cx="314403" cy="1938992"/>
              </a:xfrm>
              <a:prstGeom prst="rightBrace">
                <a:avLst>
                  <a:gd name="adj1" fmla="val 99071"/>
                  <a:gd name="adj2" fmla="val 50000"/>
                </a:avLst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8138160" y="3110681"/>
                <a:ext cx="283464" cy="327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TextBox 184"/>
            <p:cNvSpPr txBox="1"/>
            <p:nvPr/>
          </p:nvSpPr>
          <p:spPr>
            <a:xfrm>
              <a:off x="51822" y="22021805"/>
              <a:ext cx="7953863" cy="1323439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TODO</a:t>
              </a:r>
            </a:p>
            <a:p>
              <a:pPr algn="ctr"/>
              <a:r>
                <a:rPr lang="en-US" sz="3600" dirty="0" smtClean="0"/>
                <a:t>Or leave blank as bonus </a:t>
              </a:r>
              <a:r>
                <a:rPr lang="en-US" sz="3600" dirty="0" err="1" smtClean="0"/>
                <a:t>whitespae</a:t>
              </a:r>
              <a:endParaRPr lang="en-US" sz="3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78968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425</Words>
  <Application>Microsoft Office PowerPoint</Application>
  <PresentationFormat>Custom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Haynes</dc:creator>
  <cp:lastModifiedBy>Brandon Haynes</cp:lastModifiedBy>
  <cp:revision>20</cp:revision>
  <dcterms:created xsi:type="dcterms:W3CDTF">2015-06-05T16:01:44Z</dcterms:created>
  <dcterms:modified xsi:type="dcterms:W3CDTF">2015-06-05T21:02:37Z</dcterms:modified>
</cp:coreProperties>
</file>