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sldIdLst>
    <p:sldId id="256" r:id="rId2"/>
  </p:sldIdLst>
  <p:sldSz cx="36576000" cy="27432000"/>
  <p:notesSz cx="7010400" cy="9296400"/>
  <p:embeddedFontLst>
    <p:embeddedFont>
      <p:font typeface="Cambria Math" panose="02040503050406030204" pitchFamily="18" charset="0"/>
      <p:regular r:id="rId3"/>
    </p:embeddedFont>
    <p:embeddedFont>
      <p:font typeface="Calibri Light" panose="020F0302020204030204" pitchFamily="34" charset="0"/>
      <p:regular r:id="rId4"/>
      <p:italic r:id="rId5"/>
    </p:embeddedFont>
    <p:embeddedFont>
      <p:font typeface="Calibri" panose="020F0502020204030204" pitchFamily="34" charset="0"/>
      <p:regular r:id="rId6"/>
      <p:bold r:id="rId7"/>
      <p:italic r:id="rId8"/>
      <p:boldItalic r:id="rId9"/>
    </p:embeddedFont>
  </p:embeddedFontLst>
  <p:defaultTextStyle>
    <a:defPPr>
      <a:defRPr lang="en-US"/>
    </a:defPPr>
    <a:lvl1pPr marL="0" algn="l" defTabSz="3072384" rtl="0" eaLnBrk="1" latinLnBrk="0" hangingPunct="1">
      <a:defRPr sz="6048" kern="1200">
        <a:solidFill>
          <a:schemeClr val="tx1"/>
        </a:solidFill>
        <a:latin typeface="+mn-lt"/>
        <a:ea typeface="+mn-ea"/>
        <a:cs typeface="+mn-cs"/>
      </a:defRPr>
    </a:lvl1pPr>
    <a:lvl2pPr marL="1536192" algn="l" defTabSz="3072384" rtl="0" eaLnBrk="1" latinLnBrk="0" hangingPunct="1">
      <a:defRPr sz="6048" kern="1200">
        <a:solidFill>
          <a:schemeClr val="tx1"/>
        </a:solidFill>
        <a:latin typeface="+mn-lt"/>
        <a:ea typeface="+mn-ea"/>
        <a:cs typeface="+mn-cs"/>
      </a:defRPr>
    </a:lvl2pPr>
    <a:lvl3pPr marL="3072384" algn="l" defTabSz="3072384" rtl="0" eaLnBrk="1" latinLnBrk="0" hangingPunct="1">
      <a:defRPr sz="6048" kern="1200">
        <a:solidFill>
          <a:schemeClr val="tx1"/>
        </a:solidFill>
        <a:latin typeface="+mn-lt"/>
        <a:ea typeface="+mn-ea"/>
        <a:cs typeface="+mn-cs"/>
      </a:defRPr>
    </a:lvl3pPr>
    <a:lvl4pPr marL="4608576" algn="l" defTabSz="3072384" rtl="0" eaLnBrk="1" latinLnBrk="0" hangingPunct="1">
      <a:defRPr sz="6048" kern="1200">
        <a:solidFill>
          <a:schemeClr val="tx1"/>
        </a:solidFill>
        <a:latin typeface="+mn-lt"/>
        <a:ea typeface="+mn-ea"/>
        <a:cs typeface="+mn-cs"/>
      </a:defRPr>
    </a:lvl4pPr>
    <a:lvl5pPr marL="6144768" algn="l" defTabSz="3072384" rtl="0" eaLnBrk="1" latinLnBrk="0" hangingPunct="1">
      <a:defRPr sz="6048" kern="1200">
        <a:solidFill>
          <a:schemeClr val="tx1"/>
        </a:solidFill>
        <a:latin typeface="+mn-lt"/>
        <a:ea typeface="+mn-ea"/>
        <a:cs typeface="+mn-cs"/>
      </a:defRPr>
    </a:lvl5pPr>
    <a:lvl6pPr marL="7680960" algn="l" defTabSz="3072384" rtl="0" eaLnBrk="1" latinLnBrk="0" hangingPunct="1">
      <a:defRPr sz="6048" kern="1200">
        <a:solidFill>
          <a:schemeClr val="tx1"/>
        </a:solidFill>
        <a:latin typeface="+mn-lt"/>
        <a:ea typeface="+mn-ea"/>
        <a:cs typeface="+mn-cs"/>
      </a:defRPr>
    </a:lvl6pPr>
    <a:lvl7pPr marL="9217152" algn="l" defTabSz="3072384" rtl="0" eaLnBrk="1" latinLnBrk="0" hangingPunct="1">
      <a:defRPr sz="6048" kern="1200">
        <a:solidFill>
          <a:schemeClr val="tx1"/>
        </a:solidFill>
        <a:latin typeface="+mn-lt"/>
        <a:ea typeface="+mn-ea"/>
        <a:cs typeface="+mn-cs"/>
      </a:defRPr>
    </a:lvl7pPr>
    <a:lvl8pPr marL="10753344" algn="l" defTabSz="3072384" rtl="0" eaLnBrk="1" latinLnBrk="0" hangingPunct="1">
      <a:defRPr sz="6048" kern="1200">
        <a:solidFill>
          <a:schemeClr val="tx1"/>
        </a:solidFill>
        <a:latin typeface="+mn-lt"/>
        <a:ea typeface="+mn-ea"/>
        <a:cs typeface="+mn-cs"/>
      </a:defRPr>
    </a:lvl8pPr>
    <a:lvl9pPr marL="12289536" algn="l" defTabSz="3072384" rtl="0" eaLnBrk="1" latinLnBrk="0" hangingPunct="1">
      <a:defRPr sz="604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0">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B2D6"/>
    <a:srgbClr val="D3D3D3"/>
    <a:srgbClr val="ADD8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1" autoAdjust="0"/>
    <p:restoredTop sz="94660"/>
  </p:normalViewPr>
  <p:slideViewPr>
    <p:cSldViewPr snapToGrid="0">
      <p:cViewPr>
        <p:scale>
          <a:sx n="60" d="100"/>
          <a:sy n="60" d="100"/>
        </p:scale>
        <p:origin x="-2130" y="-3270"/>
      </p:cViewPr>
      <p:guideLst>
        <p:guide orient="horz" pos="8640"/>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13" Type="http://schemas.openxmlformats.org/officeDocument/2006/relationships/tableStyles" Target="tableStyles.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viewProps" Target="viewProps.xml"/><Relationship Id="rId5" Type="http://schemas.openxmlformats.org/officeDocument/2006/relationships/font" Target="fonts/font3.fntdata"/><Relationship Id="rId10" Type="http://schemas.openxmlformats.org/officeDocument/2006/relationships/presProps" Target="presProps.xml"/><Relationship Id="rId4" Type="http://schemas.openxmlformats.org/officeDocument/2006/relationships/font" Target="fonts/font2.fntdata"/><Relationship Id="rId9"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489452"/>
            <a:ext cx="31089600" cy="9550400"/>
          </a:xfrm>
        </p:spPr>
        <p:txBody>
          <a:bodyPr anchor="b"/>
          <a:lstStyle>
            <a:lvl1pPr algn="ctr">
              <a:defRPr sz="24000"/>
            </a:lvl1pPr>
          </a:lstStyle>
          <a:p>
            <a:r>
              <a:rPr lang="en-US" smtClean="0"/>
              <a:t>Click to edit Master title style</a:t>
            </a:r>
            <a:endParaRPr lang="en-US" dirty="0"/>
          </a:p>
        </p:txBody>
      </p:sp>
      <p:sp>
        <p:nvSpPr>
          <p:cNvPr id="3" name="Subtitle 2"/>
          <p:cNvSpPr>
            <a:spLocks noGrp="1"/>
          </p:cNvSpPr>
          <p:nvPr>
            <p:ph type="subTitle" idx="1"/>
          </p:nvPr>
        </p:nvSpPr>
        <p:spPr>
          <a:xfrm>
            <a:off x="4572000" y="14408152"/>
            <a:ext cx="27432000" cy="6623048"/>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4EC48AD-4C4C-43FA-A4DF-9B4BDB32F6C6}" type="datetimeFigureOut">
              <a:rPr lang="en-US" smtClean="0"/>
              <a:t>6/5/2015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762EDB-4D92-4042-B958-309FD3CF6C12}" type="slidenum">
              <a:rPr lang="en-US" smtClean="0"/>
              <a:t>‹#›</a:t>
            </a:fld>
            <a:endParaRPr lang="en-US"/>
          </a:p>
        </p:txBody>
      </p:sp>
    </p:spTree>
    <p:extLst>
      <p:ext uri="{BB962C8B-B14F-4D97-AF65-F5344CB8AC3E}">
        <p14:creationId xmlns:p14="http://schemas.microsoft.com/office/powerpoint/2010/main" val="1607026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EC48AD-4C4C-43FA-A4DF-9B4BDB32F6C6}" type="datetimeFigureOut">
              <a:rPr lang="en-US" smtClean="0"/>
              <a:t>6/5/2015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762EDB-4D92-4042-B958-309FD3CF6C12}" type="slidenum">
              <a:rPr lang="en-US" smtClean="0"/>
              <a:t>‹#›</a:t>
            </a:fld>
            <a:endParaRPr lang="en-US"/>
          </a:p>
        </p:txBody>
      </p:sp>
    </p:spTree>
    <p:extLst>
      <p:ext uri="{BB962C8B-B14F-4D97-AF65-F5344CB8AC3E}">
        <p14:creationId xmlns:p14="http://schemas.microsoft.com/office/powerpoint/2010/main" val="986671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460500"/>
            <a:ext cx="7886700" cy="2324735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14602" y="1460500"/>
            <a:ext cx="23202900" cy="2324735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EC48AD-4C4C-43FA-A4DF-9B4BDB32F6C6}" type="datetimeFigureOut">
              <a:rPr lang="en-US" smtClean="0"/>
              <a:t>6/5/2015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762EDB-4D92-4042-B958-309FD3CF6C12}" type="slidenum">
              <a:rPr lang="en-US" smtClean="0"/>
              <a:t>‹#›</a:t>
            </a:fld>
            <a:endParaRPr lang="en-US"/>
          </a:p>
        </p:txBody>
      </p:sp>
    </p:spTree>
    <p:extLst>
      <p:ext uri="{BB962C8B-B14F-4D97-AF65-F5344CB8AC3E}">
        <p14:creationId xmlns:p14="http://schemas.microsoft.com/office/powerpoint/2010/main" val="286497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EC48AD-4C4C-43FA-A4DF-9B4BDB32F6C6}" type="datetimeFigureOut">
              <a:rPr lang="en-US" smtClean="0"/>
              <a:t>6/5/2015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762EDB-4D92-4042-B958-309FD3CF6C12}" type="slidenum">
              <a:rPr lang="en-US" smtClean="0"/>
              <a:t>‹#›</a:t>
            </a:fld>
            <a:endParaRPr lang="en-US"/>
          </a:p>
        </p:txBody>
      </p:sp>
    </p:spTree>
    <p:extLst>
      <p:ext uri="{BB962C8B-B14F-4D97-AF65-F5344CB8AC3E}">
        <p14:creationId xmlns:p14="http://schemas.microsoft.com/office/powerpoint/2010/main" val="131533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6838958"/>
            <a:ext cx="31546800" cy="11410948"/>
          </a:xfrm>
        </p:spPr>
        <p:txBody>
          <a:bodyPr anchor="b"/>
          <a:lstStyle>
            <a:lvl1pPr>
              <a:defRPr sz="24000"/>
            </a:lvl1pPr>
          </a:lstStyle>
          <a:p>
            <a:r>
              <a:rPr lang="en-US" smtClean="0"/>
              <a:t>Click to edit Master title style</a:t>
            </a:r>
            <a:endParaRPr lang="en-US" dirty="0"/>
          </a:p>
        </p:txBody>
      </p:sp>
      <p:sp>
        <p:nvSpPr>
          <p:cNvPr id="3" name="Text Placeholder 2"/>
          <p:cNvSpPr>
            <a:spLocks noGrp="1"/>
          </p:cNvSpPr>
          <p:nvPr>
            <p:ph type="body" idx="1"/>
          </p:nvPr>
        </p:nvSpPr>
        <p:spPr>
          <a:xfrm>
            <a:off x="2495552" y="18357858"/>
            <a:ext cx="31546800" cy="600074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EC48AD-4C4C-43FA-A4DF-9B4BDB32F6C6}" type="datetimeFigureOut">
              <a:rPr lang="en-US" smtClean="0"/>
              <a:t>6/5/2015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762EDB-4D92-4042-B958-309FD3CF6C12}" type="slidenum">
              <a:rPr lang="en-US" smtClean="0"/>
              <a:t>‹#›</a:t>
            </a:fld>
            <a:endParaRPr lang="en-US"/>
          </a:p>
        </p:txBody>
      </p:sp>
    </p:spTree>
    <p:extLst>
      <p:ext uri="{BB962C8B-B14F-4D97-AF65-F5344CB8AC3E}">
        <p14:creationId xmlns:p14="http://schemas.microsoft.com/office/powerpoint/2010/main" val="634942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14600" y="7302500"/>
            <a:ext cx="15544800" cy="174053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8516600" y="7302500"/>
            <a:ext cx="15544800" cy="174053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4EC48AD-4C4C-43FA-A4DF-9B4BDB32F6C6}" type="datetimeFigureOut">
              <a:rPr lang="en-US" smtClean="0"/>
              <a:t>6/5/2015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762EDB-4D92-4042-B958-309FD3CF6C12}" type="slidenum">
              <a:rPr lang="en-US" smtClean="0"/>
              <a:t>‹#›</a:t>
            </a:fld>
            <a:endParaRPr lang="en-US"/>
          </a:p>
        </p:txBody>
      </p:sp>
    </p:spTree>
    <p:extLst>
      <p:ext uri="{BB962C8B-B14F-4D97-AF65-F5344CB8AC3E}">
        <p14:creationId xmlns:p14="http://schemas.microsoft.com/office/powerpoint/2010/main" val="337164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460506"/>
            <a:ext cx="31546800" cy="530225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519368" y="6724652"/>
            <a:ext cx="15473360"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4" name="Content Placeholder 3"/>
          <p:cNvSpPr>
            <a:spLocks noGrp="1"/>
          </p:cNvSpPr>
          <p:nvPr>
            <p:ph sz="half" idx="2"/>
          </p:nvPr>
        </p:nvSpPr>
        <p:spPr>
          <a:xfrm>
            <a:off x="2519368" y="10020300"/>
            <a:ext cx="15473360" cy="147383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8516602" y="6724652"/>
            <a:ext cx="15549564"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6" name="Content Placeholder 5"/>
          <p:cNvSpPr>
            <a:spLocks noGrp="1"/>
          </p:cNvSpPr>
          <p:nvPr>
            <p:ph sz="quarter" idx="4"/>
          </p:nvPr>
        </p:nvSpPr>
        <p:spPr>
          <a:xfrm>
            <a:off x="18516602" y="10020300"/>
            <a:ext cx="15549564" cy="147383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4EC48AD-4C4C-43FA-A4DF-9B4BDB32F6C6}" type="datetimeFigureOut">
              <a:rPr lang="en-US" smtClean="0"/>
              <a:t>6/5/2015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762EDB-4D92-4042-B958-309FD3CF6C12}" type="slidenum">
              <a:rPr lang="en-US" smtClean="0"/>
              <a:t>‹#›</a:t>
            </a:fld>
            <a:endParaRPr lang="en-US"/>
          </a:p>
        </p:txBody>
      </p:sp>
    </p:spTree>
    <p:extLst>
      <p:ext uri="{BB962C8B-B14F-4D97-AF65-F5344CB8AC3E}">
        <p14:creationId xmlns:p14="http://schemas.microsoft.com/office/powerpoint/2010/main" val="3007013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4EC48AD-4C4C-43FA-A4DF-9B4BDB32F6C6}" type="datetimeFigureOut">
              <a:rPr lang="en-US" smtClean="0"/>
              <a:t>6/5/2015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762EDB-4D92-4042-B958-309FD3CF6C12}" type="slidenum">
              <a:rPr lang="en-US" smtClean="0"/>
              <a:t>‹#›</a:t>
            </a:fld>
            <a:endParaRPr lang="en-US"/>
          </a:p>
        </p:txBody>
      </p:sp>
    </p:spTree>
    <p:extLst>
      <p:ext uri="{BB962C8B-B14F-4D97-AF65-F5344CB8AC3E}">
        <p14:creationId xmlns:p14="http://schemas.microsoft.com/office/powerpoint/2010/main" val="2101269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EC48AD-4C4C-43FA-A4DF-9B4BDB32F6C6}" type="datetimeFigureOut">
              <a:rPr lang="en-US" smtClean="0"/>
              <a:t>6/5/2015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762EDB-4D92-4042-B958-309FD3CF6C12}" type="slidenum">
              <a:rPr lang="en-US" smtClean="0"/>
              <a:t>‹#›</a:t>
            </a:fld>
            <a:endParaRPr lang="en-US"/>
          </a:p>
        </p:txBody>
      </p:sp>
    </p:spTree>
    <p:extLst>
      <p:ext uri="{BB962C8B-B14F-4D97-AF65-F5344CB8AC3E}">
        <p14:creationId xmlns:p14="http://schemas.microsoft.com/office/powerpoint/2010/main" val="3458686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smtClean="0"/>
              <a:t>Click to edit Master title style</a:t>
            </a:r>
            <a:endParaRPr lang="en-US" dirty="0"/>
          </a:p>
        </p:txBody>
      </p:sp>
      <p:sp>
        <p:nvSpPr>
          <p:cNvPr id="3" name="Content Placeholder 2"/>
          <p:cNvSpPr>
            <a:spLocks noGrp="1"/>
          </p:cNvSpPr>
          <p:nvPr>
            <p:ph idx="1"/>
          </p:nvPr>
        </p:nvSpPr>
        <p:spPr>
          <a:xfrm>
            <a:off x="15549564" y="3949706"/>
            <a:ext cx="18516600" cy="19494500"/>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EC48AD-4C4C-43FA-A4DF-9B4BDB32F6C6}" type="datetimeFigureOut">
              <a:rPr lang="en-US" smtClean="0"/>
              <a:t>6/5/2015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762EDB-4D92-4042-B958-309FD3CF6C12}" type="slidenum">
              <a:rPr lang="en-US" smtClean="0"/>
              <a:t>‹#›</a:t>
            </a:fld>
            <a:endParaRPr lang="en-US"/>
          </a:p>
        </p:txBody>
      </p:sp>
    </p:spTree>
    <p:extLst>
      <p:ext uri="{BB962C8B-B14F-4D97-AF65-F5344CB8AC3E}">
        <p14:creationId xmlns:p14="http://schemas.microsoft.com/office/powerpoint/2010/main" val="251434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549564" y="3949706"/>
            <a:ext cx="18516600" cy="19494500"/>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smtClean="0"/>
              <a:t>Click icon to add picture</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EC48AD-4C4C-43FA-A4DF-9B4BDB32F6C6}" type="datetimeFigureOut">
              <a:rPr lang="en-US" smtClean="0"/>
              <a:t>6/5/2015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762EDB-4D92-4042-B958-309FD3CF6C12}" type="slidenum">
              <a:rPr lang="en-US" smtClean="0"/>
              <a:t>‹#›</a:t>
            </a:fld>
            <a:endParaRPr lang="en-US"/>
          </a:p>
        </p:txBody>
      </p:sp>
    </p:spTree>
    <p:extLst>
      <p:ext uri="{BB962C8B-B14F-4D97-AF65-F5344CB8AC3E}">
        <p14:creationId xmlns:p14="http://schemas.microsoft.com/office/powerpoint/2010/main" val="2550427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460506"/>
            <a:ext cx="31546800" cy="530225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14600" y="7302500"/>
            <a:ext cx="31546800" cy="1740535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514600" y="25425406"/>
            <a:ext cx="8229600" cy="1460500"/>
          </a:xfrm>
          <a:prstGeom prst="rect">
            <a:avLst/>
          </a:prstGeom>
        </p:spPr>
        <p:txBody>
          <a:bodyPr vert="horz" lIns="91440" tIns="45720" rIns="91440" bIns="45720" rtlCol="0" anchor="ctr"/>
          <a:lstStyle>
            <a:lvl1pPr algn="l">
              <a:defRPr sz="4800">
                <a:solidFill>
                  <a:schemeClr val="tx1">
                    <a:tint val="75000"/>
                  </a:schemeClr>
                </a:solidFill>
              </a:defRPr>
            </a:lvl1pPr>
          </a:lstStyle>
          <a:p>
            <a:fld id="{B4EC48AD-4C4C-43FA-A4DF-9B4BDB32F6C6}" type="datetimeFigureOut">
              <a:rPr lang="en-US" smtClean="0"/>
              <a:t>6/5/2015</a:t>
            </a:fld>
            <a:endParaRPr lang="en-US"/>
          </a:p>
        </p:txBody>
      </p:sp>
      <p:sp>
        <p:nvSpPr>
          <p:cNvPr id="5" name="Footer Placeholder 4"/>
          <p:cNvSpPr>
            <a:spLocks noGrp="1"/>
          </p:cNvSpPr>
          <p:nvPr>
            <p:ph type="ftr" sz="quarter" idx="3"/>
          </p:nvPr>
        </p:nvSpPr>
        <p:spPr>
          <a:xfrm>
            <a:off x="12115800" y="25425406"/>
            <a:ext cx="12344400" cy="1460500"/>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25425406"/>
            <a:ext cx="8229600" cy="1460500"/>
          </a:xfrm>
          <a:prstGeom prst="rect">
            <a:avLst/>
          </a:prstGeom>
        </p:spPr>
        <p:txBody>
          <a:bodyPr vert="horz" lIns="91440" tIns="45720" rIns="91440" bIns="45720" rtlCol="0" anchor="ctr"/>
          <a:lstStyle>
            <a:lvl1pPr algn="r">
              <a:defRPr sz="4800">
                <a:solidFill>
                  <a:schemeClr val="tx1">
                    <a:tint val="75000"/>
                  </a:schemeClr>
                </a:solidFill>
              </a:defRPr>
            </a:lvl1pPr>
          </a:lstStyle>
          <a:p>
            <a:fld id="{B9762EDB-4D92-4042-B958-309FD3CF6C12}" type="slidenum">
              <a:rPr lang="en-US" smtClean="0"/>
              <a:t>‹#›</a:t>
            </a:fld>
            <a:endParaRPr lang="en-US"/>
          </a:p>
        </p:txBody>
      </p:sp>
    </p:spTree>
    <p:extLst>
      <p:ext uri="{BB962C8B-B14F-4D97-AF65-F5344CB8AC3E}">
        <p14:creationId xmlns:p14="http://schemas.microsoft.com/office/powerpoint/2010/main" val="20174280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jp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gif"/><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Picture 207"/>
          <p:cNvPicPr>
            <a:picLocks noChangeAspect="1"/>
          </p:cNvPicPr>
          <p:nvPr/>
        </p:nvPicPr>
        <p:blipFill>
          <a:blip r:embed="rId2"/>
          <a:stretch>
            <a:fillRect/>
          </a:stretch>
        </p:blipFill>
        <p:spPr>
          <a:xfrm>
            <a:off x="23467150" y="9449197"/>
            <a:ext cx="6378955" cy="9017921"/>
          </a:xfrm>
          <a:prstGeom prst="rect">
            <a:avLst/>
          </a:prstGeom>
        </p:spPr>
      </p:pic>
      <p:pic>
        <p:nvPicPr>
          <p:cNvPr id="23" name="Picture 22"/>
          <p:cNvPicPr>
            <a:picLocks noChangeAspect="1"/>
          </p:cNvPicPr>
          <p:nvPr/>
        </p:nvPicPr>
        <p:blipFill>
          <a:blip r:embed="rId3"/>
          <a:stretch>
            <a:fillRect/>
          </a:stretch>
        </p:blipFill>
        <p:spPr>
          <a:xfrm>
            <a:off x="14763221" y="10010016"/>
            <a:ext cx="3810532" cy="8573696"/>
          </a:xfrm>
          <a:prstGeom prst="rect">
            <a:avLst/>
          </a:prstGeom>
        </p:spPr>
      </p:pic>
      <p:sp>
        <p:nvSpPr>
          <p:cNvPr id="53" name="Rounded Rectangle 52"/>
          <p:cNvSpPr/>
          <p:nvPr/>
        </p:nvSpPr>
        <p:spPr>
          <a:xfrm>
            <a:off x="23966572" y="20121018"/>
            <a:ext cx="12234997" cy="693263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7160" tIns="0" rIns="137160" bIns="68580" numCol="1" spcCol="0" rtlCol="0" fromWordArt="0" anchor="t" anchorCtr="0" forceAA="0" compatLnSpc="1">
            <a:prstTxWarp prst="textNoShape">
              <a:avLst/>
            </a:prstTxWarp>
            <a:noAutofit/>
          </a:bodyPr>
          <a:lstStyle/>
          <a:p>
            <a:pPr algn="ctr"/>
            <a:r>
              <a:rPr lang="en-US" sz="4536" dirty="0" err="1" smtClean="0"/>
              <a:t>SciDB</a:t>
            </a:r>
            <a:r>
              <a:rPr lang="en-US" sz="4536" dirty="0" smtClean="0"/>
              <a:t> Plan &amp; Profiling Subsystem</a:t>
            </a:r>
            <a:endParaRPr lang="en-US" sz="4536" dirty="0"/>
          </a:p>
        </p:txBody>
      </p:sp>
      <p:sp>
        <p:nvSpPr>
          <p:cNvPr id="54" name="Rounded Rectangle 53"/>
          <p:cNvSpPr/>
          <p:nvPr/>
        </p:nvSpPr>
        <p:spPr>
          <a:xfrm>
            <a:off x="30911946" y="13906655"/>
            <a:ext cx="5289623" cy="2318531"/>
          </a:xfrm>
          <a:prstGeom prst="roundRect">
            <a:avLst/>
          </a:prstGeom>
          <a:no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7160" tIns="68580" rIns="137160" bIns="68580" numCol="1" spcCol="0" rtlCol="0" fromWordArt="0" anchor="t" anchorCtr="0" forceAA="0" compatLnSpc="1">
            <a:prstTxWarp prst="textNoShape">
              <a:avLst/>
            </a:prstTxWarp>
            <a:noAutofit/>
          </a:bodyPr>
          <a:lstStyle/>
          <a:p>
            <a:pPr algn="r"/>
            <a:r>
              <a:rPr lang="en-US" sz="4400" dirty="0" err="1" smtClean="0"/>
              <a:t>HybridPerfopticon</a:t>
            </a:r>
            <a:endParaRPr lang="en-US" sz="4400" dirty="0"/>
          </a:p>
        </p:txBody>
      </p:sp>
      <p:grpSp>
        <p:nvGrpSpPr>
          <p:cNvPr id="55" name="Group 54"/>
          <p:cNvGrpSpPr/>
          <p:nvPr/>
        </p:nvGrpSpPr>
        <p:grpSpPr>
          <a:xfrm>
            <a:off x="31662460" y="14870038"/>
            <a:ext cx="3788594" cy="1010643"/>
            <a:chOff x="9379051" y="-1570316"/>
            <a:chExt cx="2893524" cy="698644"/>
          </a:xfrm>
          <a:noFill/>
        </p:grpSpPr>
        <p:sp>
          <p:nvSpPr>
            <p:cNvPr id="98" name="Rounded Rectangle 97"/>
            <p:cNvSpPr/>
            <p:nvPr/>
          </p:nvSpPr>
          <p:spPr>
            <a:xfrm>
              <a:off x="9379051" y="-1570315"/>
              <a:ext cx="1399404" cy="698643"/>
            </a:xfrm>
            <a:prstGeom prst="roundRect">
              <a:avLst/>
            </a:prstGeom>
            <a:grp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r>
                <a:rPr lang="en-US" sz="1800" dirty="0"/>
                <a:t>Interface Enhancements</a:t>
              </a:r>
            </a:p>
          </p:txBody>
        </p:sp>
        <p:sp>
          <p:nvSpPr>
            <p:cNvPr id="99" name="Rounded Rectangle 98"/>
            <p:cNvSpPr/>
            <p:nvPr/>
          </p:nvSpPr>
          <p:spPr>
            <a:xfrm>
              <a:off x="11101320" y="-1570316"/>
              <a:ext cx="1171255" cy="698643"/>
            </a:xfrm>
            <a:prstGeom prst="roundRect">
              <a:avLst/>
            </a:prstGeom>
            <a:grp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r>
                <a:rPr lang="en-US" sz="1800" dirty="0"/>
                <a:t>Plan Multiplexing</a:t>
              </a:r>
            </a:p>
          </p:txBody>
        </p:sp>
      </p:grpSp>
      <p:cxnSp>
        <p:nvCxnSpPr>
          <p:cNvPr id="57" name="Straight Arrow Connector 56"/>
          <p:cNvCxnSpPr>
            <a:stCxn id="54" idx="2"/>
            <a:endCxn id="56" idx="0"/>
          </p:cNvCxnSpPr>
          <p:nvPr/>
        </p:nvCxnSpPr>
        <p:spPr>
          <a:xfrm>
            <a:off x="33556758" y="16225186"/>
            <a:ext cx="0" cy="982362"/>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grpSp>
        <p:nvGrpSpPr>
          <p:cNvPr id="29" name="Group 28"/>
          <p:cNvGrpSpPr/>
          <p:nvPr/>
        </p:nvGrpSpPr>
        <p:grpSpPr>
          <a:xfrm>
            <a:off x="30911946" y="17207548"/>
            <a:ext cx="5289623" cy="2318532"/>
            <a:chOff x="28239333" y="14175446"/>
            <a:chExt cx="5289623" cy="2318532"/>
          </a:xfrm>
        </p:grpSpPr>
        <p:sp>
          <p:nvSpPr>
            <p:cNvPr id="56" name="Rounded Rectangle 55"/>
            <p:cNvSpPr/>
            <p:nvPr/>
          </p:nvSpPr>
          <p:spPr>
            <a:xfrm>
              <a:off x="28239333" y="14175446"/>
              <a:ext cx="5289623" cy="2318532"/>
            </a:xfrm>
            <a:prstGeom prst="round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7160" tIns="68580" rIns="137160" bIns="68580" numCol="1" spcCol="0" rtlCol="0" fromWordArt="0" anchor="t" anchorCtr="0" forceAA="0" compatLnSpc="1">
              <a:prstTxWarp prst="textNoShape">
                <a:avLst/>
              </a:prstTxWarp>
              <a:noAutofit/>
            </a:bodyPr>
            <a:lstStyle/>
            <a:p>
              <a:pPr algn="ctr"/>
              <a:r>
                <a:rPr lang="en-US" sz="4536" dirty="0"/>
                <a:t>Hybrid Server</a:t>
              </a:r>
            </a:p>
          </p:txBody>
        </p:sp>
        <p:grpSp>
          <p:nvGrpSpPr>
            <p:cNvPr id="58" name="Group 57"/>
            <p:cNvGrpSpPr/>
            <p:nvPr/>
          </p:nvGrpSpPr>
          <p:grpSpPr>
            <a:xfrm>
              <a:off x="29186131" y="15178726"/>
              <a:ext cx="3430343" cy="1010646"/>
              <a:chOff x="4083224" y="2024398"/>
              <a:chExt cx="2619911" cy="698646"/>
            </a:xfrm>
            <a:solidFill>
              <a:schemeClr val="bg1"/>
            </a:solidFill>
          </p:grpSpPr>
          <p:sp>
            <p:nvSpPr>
              <p:cNvPr id="96" name="Rounded Rectangle 95"/>
              <p:cNvSpPr/>
              <p:nvPr/>
            </p:nvSpPr>
            <p:spPr>
              <a:xfrm>
                <a:off x="4083224" y="2024401"/>
                <a:ext cx="1171255" cy="698643"/>
              </a:xfrm>
              <a:prstGeom prst="roundRect">
                <a:avLst/>
              </a:prstGeom>
              <a:grp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r>
                  <a:rPr lang="en-US" sz="1800" dirty="0"/>
                  <a:t>Hybrid </a:t>
                </a:r>
              </a:p>
              <a:p>
                <a:pPr algn="ctr"/>
                <a:r>
                  <a:rPr lang="en-US" sz="1800" dirty="0"/>
                  <a:t>Plan Aggregator</a:t>
                </a:r>
              </a:p>
            </p:txBody>
          </p:sp>
          <p:sp>
            <p:nvSpPr>
              <p:cNvPr id="97" name="Rounded Rectangle 96"/>
              <p:cNvSpPr/>
              <p:nvPr/>
            </p:nvSpPr>
            <p:spPr>
              <a:xfrm>
                <a:off x="5531880" y="2024398"/>
                <a:ext cx="1171255" cy="698643"/>
              </a:xfrm>
              <a:prstGeom prst="roundRect">
                <a:avLst/>
              </a:prstGeom>
              <a:grp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r>
                  <a:rPr lang="en-US" sz="1800" dirty="0"/>
                  <a:t>Hybrid Profiling Multiplexer</a:t>
                </a:r>
              </a:p>
            </p:txBody>
          </p:sp>
        </p:grpSp>
      </p:grpSp>
      <p:sp>
        <p:nvSpPr>
          <p:cNvPr id="61" name="TextBox 60"/>
          <p:cNvSpPr txBox="1"/>
          <p:nvPr/>
        </p:nvSpPr>
        <p:spPr>
          <a:xfrm>
            <a:off x="32302662" y="16397266"/>
            <a:ext cx="1017419" cy="623312"/>
          </a:xfrm>
          <a:prstGeom prst="rect">
            <a:avLst/>
          </a:prstGeom>
          <a:noFill/>
        </p:spPr>
        <p:txBody>
          <a:bodyPr wrap="none" rtlCol="0">
            <a:spAutoFit/>
          </a:bodyPr>
          <a:lstStyle/>
          <a:p>
            <a:r>
              <a:rPr lang="en-US" sz="3600" dirty="0"/>
              <a:t>HTTP</a:t>
            </a:r>
            <a:endParaRPr lang="en-US" sz="4536" dirty="0"/>
          </a:p>
        </p:txBody>
      </p:sp>
      <p:sp>
        <p:nvSpPr>
          <p:cNvPr id="62" name="TextBox 61"/>
          <p:cNvSpPr txBox="1"/>
          <p:nvPr/>
        </p:nvSpPr>
        <p:spPr>
          <a:xfrm>
            <a:off x="27758426" y="19110390"/>
            <a:ext cx="1017419" cy="623312"/>
          </a:xfrm>
          <a:prstGeom prst="rect">
            <a:avLst/>
          </a:prstGeom>
          <a:noFill/>
        </p:spPr>
        <p:txBody>
          <a:bodyPr wrap="none" rtlCol="0">
            <a:spAutoFit/>
          </a:bodyPr>
          <a:lstStyle/>
          <a:p>
            <a:r>
              <a:rPr lang="en-US" sz="3600" dirty="0"/>
              <a:t>HTTP</a:t>
            </a:r>
          </a:p>
        </p:txBody>
      </p:sp>
      <p:sp>
        <p:nvSpPr>
          <p:cNvPr id="64" name="Rectangle 63"/>
          <p:cNvSpPr/>
          <p:nvPr/>
        </p:nvSpPr>
        <p:spPr>
          <a:xfrm>
            <a:off x="24657484" y="23123183"/>
            <a:ext cx="2819000" cy="843233"/>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r>
              <a:rPr lang="en-US" sz="2000" dirty="0" err="1">
                <a:latin typeface="Courier New" panose="02070309020205020404" pitchFamily="49" charset="0"/>
                <a:cs typeface="Courier New" panose="02070309020205020404" pitchFamily="49" charset="0"/>
              </a:rPr>
              <a:t>SciDBLog</a:t>
            </a:r>
            <a:endParaRPr lang="en-US" sz="2000" dirty="0">
              <a:latin typeface="Courier New" panose="02070309020205020404" pitchFamily="49" charset="0"/>
              <a:cs typeface="Courier New" panose="02070309020205020404" pitchFamily="49" charset="0"/>
            </a:endParaRPr>
          </a:p>
        </p:txBody>
      </p:sp>
      <p:sp>
        <p:nvSpPr>
          <p:cNvPr id="65" name="Rectangle 64"/>
          <p:cNvSpPr/>
          <p:nvPr/>
        </p:nvSpPr>
        <p:spPr>
          <a:xfrm>
            <a:off x="24657484" y="21278403"/>
            <a:ext cx="2819000" cy="843233"/>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r>
              <a:rPr lang="en-US" sz="2000" dirty="0" err="1" smtClean="0">
                <a:latin typeface="Courier New" panose="02070309020205020404" pitchFamily="49" charset="0"/>
                <a:cs typeface="Courier New" panose="02070309020205020404" pitchFamily="49" charset="0"/>
              </a:rPr>
              <a:t>SciDBParser</a:t>
            </a:r>
            <a:endParaRPr lang="en-US" sz="2000" dirty="0">
              <a:latin typeface="Courier New" panose="02070309020205020404" pitchFamily="49" charset="0"/>
              <a:cs typeface="Courier New" panose="02070309020205020404" pitchFamily="49" charset="0"/>
            </a:endParaRPr>
          </a:p>
        </p:txBody>
      </p:sp>
      <p:sp>
        <p:nvSpPr>
          <p:cNvPr id="66" name="Rectangle 65"/>
          <p:cNvSpPr/>
          <p:nvPr/>
        </p:nvSpPr>
        <p:spPr>
          <a:xfrm>
            <a:off x="28298100" y="21264163"/>
            <a:ext cx="2819000" cy="843233"/>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r>
              <a:rPr lang="en-US" sz="2000" dirty="0">
                <a:latin typeface="Courier New" panose="02070309020205020404" pitchFamily="49" charset="0"/>
                <a:cs typeface="Courier New" panose="02070309020205020404" pitchFamily="49" charset="0"/>
              </a:rPr>
              <a:t>Statement</a:t>
            </a:r>
          </a:p>
        </p:txBody>
      </p:sp>
      <p:sp>
        <p:nvSpPr>
          <p:cNvPr id="67" name="Rectangle 66"/>
          <p:cNvSpPr/>
          <p:nvPr/>
        </p:nvSpPr>
        <p:spPr>
          <a:xfrm>
            <a:off x="28298099" y="23123183"/>
            <a:ext cx="2819000" cy="843233"/>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r>
              <a:rPr lang="en-US" sz="2000" dirty="0" smtClean="0">
                <a:latin typeface="Courier New" panose="02070309020205020404" pitchFamily="49" charset="0"/>
                <a:cs typeface="Courier New" panose="02070309020205020404" pitchFamily="49" charset="0"/>
              </a:rPr>
              <a:t>Physical</a:t>
            </a:r>
          </a:p>
          <a:p>
            <a:pPr algn="ctr"/>
            <a:r>
              <a:rPr lang="en-US" sz="2000" dirty="0" err="1" smtClean="0">
                <a:latin typeface="Courier New" panose="02070309020205020404" pitchFamily="49" charset="0"/>
                <a:cs typeface="Courier New" panose="02070309020205020404" pitchFamily="49" charset="0"/>
              </a:rPr>
              <a:t>QueryPlan</a:t>
            </a:r>
            <a:endParaRPr lang="en-US" sz="2000" dirty="0">
              <a:latin typeface="Courier New" panose="02070309020205020404" pitchFamily="49" charset="0"/>
              <a:cs typeface="Courier New" panose="02070309020205020404" pitchFamily="49" charset="0"/>
            </a:endParaRPr>
          </a:p>
        </p:txBody>
      </p:sp>
      <p:sp>
        <p:nvSpPr>
          <p:cNvPr id="68" name="Isosceles Triangle 67"/>
          <p:cNvSpPr>
            <a:spLocks noChangeAspect="1"/>
          </p:cNvSpPr>
          <p:nvPr/>
        </p:nvSpPr>
        <p:spPr>
          <a:xfrm rot="16200000">
            <a:off x="31032557" y="21475460"/>
            <a:ext cx="617284" cy="420635"/>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9" name="Straight Connector 68"/>
          <p:cNvCxnSpPr>
            <a:stCxn id="68" idx="3"/>
            <a:endCxn id="82" idx="0"/>
          </p:cNvCxnSpPr>
          <p:nvPr/>
        </p:nvCxnSpPr>
        <p:spPr>
          <a:xfrm>
            <a:off x="31551517" y="21685778"/>
            <a:ext cx="1801291" cy="774287"/>
          </a:xfrm>
          <a:prstGeom prst="bentConnector2">
            <a:avLst/>
          </a:prstGeom>
        </p:spPr>
        <p:style>
          <a:lnRef idx="3">
            <a:schemeClr val="dk1"/>
          </a:lnRef>
          <a:fillRef idx="0">
            <a:schemeClr val="dk1"/>
          </a:fillRef>
          <a:effectRef idx="2">
            <a:schemeClr val="dk1"/>
          </a:effectRef>
          <a:fontRef idx="minor">
            <a:schemeClr val="tx1"/>
          </a:fontRef>
        </p:style>
      </p:cxnSp>
      <p:grpSp>
        <p:nvGrpSpPr>
          <p:cNvPr id="70" name="Group 69"/>
          <p:cNvGrpSpPr/>
          <p:nvPr/>
        </p:nvGrpSpPr>
        <p:grpSpPr>
          <a:xfrm>
            <a:off x="31943308" y="22460065"/>
            <a:ext cx="3881658" cy="4437887"/>
            <a:chOff x="16549405" y="6149936"/>
            <a:chExt cx="4446902" cy="4601779"/>
          </a:xfrm>
        </p:grpSpPr>
        <p:sp>
          <p:nvSpPr>
            <p:cNvPr id="82" name="Rectangle 81"/>
            <p:cNvSpPr/>
            <p:nvPr/>
          </p:nvSpPr>
          <p:spPr>
            <a:xfrm>
              <a:off x="16549405" y="6149936"/>
              <a:ext cx="3229501" cy="874373"/>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r>
                <a:rPr lang="en-US" sz="2000" dirty="0" err="1">
                  <a:latin typeface="Courier New" panose="02070309020205020404" pitchFamily="49" charset="0"/>
                  <a:cs typeface="Courier New" panose="02070309020205020404" pitchFamily="49" charset="0"/>
                </a:rPr>
                <a:t>QueryStatement</a:t>
              </a:r>
              <a:endParaRPr lang="en-US" sz="2000" dirty="0">
                <a:latin typeface="Courier New" panose="02070309020205020404" pitchFamily="49" charset="0"/>
                <a:cs typeface="Courier New" panose="02070309020205020404" pitchFamily="49" charset="0"/>
              </a:endParaRPr>
            </a:p>
          </p:txBody>
        </p:sp>
        <p:sp>
          <p:nvSpPr>
            <p:cNvPr id="83" name="Rectangle 82"/>
            <p:cNvSpPr/>
            <p:nvPr/>
          </p:nvSpPr>
          <p:spPr>
            <a:xfrm>
              <a:off x="17766806" y="8077609"/>
              <a:ext cx="3229501" cy="874373"/>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r>
                <a:rPr lang="en-US" sz="2000" dirty="0" err="1">
                  <a:latin typeface="Courier New" panose="02070309020205020404" pitchFamily="49" charset="0"/>
                  <a:cs typeface="Courier New" panose="02070309020205020404" pitchFamily="49" charset="0"/>
                </a:rPr>
                <a:t>InitializedQueryStatement</a:t>
              </a:r>
              <a:endParaRPr lang="en-US" sz="2000" dirty="0">
                <a:latin typeface="Courier New" panose="02070309020205020404" pitchFamily="49" charset="0"/>
                <a:cs typeface="Courier New" panose="02070309020205020404" pitchFamily="49" charset="0"/>
              </a:endParaRPr>
            </a:p>
          </p:txBody>
        </p:sp>
        <p:sp>
          <p:nvSpPr>
            <p:cNvPr id="84" name="Rectangle 83"/>
            <p:cNvSpPr/>
            <p:nvPr/>
          </p:nvSpPr>
          <p:spPr>
            <a:xfrm>
              <a:off x="17766805" y="9311294"/>
              <a:ext cx="3229501" cy="874373"/>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r>
                <a:rPr lang="en-US" sz="2000" dirty="0" err="1" smtClean="0">
                  <a:latin typeface="Courier New" panose="02070309020205020404" pitchFamily="49" charset="0"/>
                  <a:cs typeface="Courier New" panose="02070309020205020404" pitchFamily="49" charset="0"/>
                </a:rPr>
                <a:t>CommittedQuery</a:t>
              </a:r>
              <a:endParaRPr lang="en-US" sz="2000" dirty="0" smtClean="0">
                <a:latin typeface="Courier New" panose="02070309020205020404" pitchFamily="49" charset="0"/>
                <a:cs typeface="Courier New" panose="02070309020205020404" pitchFamily="49" charset="0"/>
              </a:endParaRPr>
            </a:p>
            <a:p>
              <a:pPr algn="ctr"/>
              <a:r>
                <a:rPr lang="en-US" sz="2000" dirty="0" smtClean="0">
                  <a:latin typeface="Courier New" panose="02070309020205020404" pitchFamily="49" charset="0"/>
                  <a:cs typeface="Courier New" panose="02070309020205020404" pitchFamily="49" charset="0"/>
                </a:rPr>
                <a:t>Statement</a:t>
              </a:r>
              <a:endParaRPr lang="en-US" sz="2000" dirty="0">
                <a:latin typeface="Courier New" panose="02070309020205020404" pitchFamily="49" charset="0"/>
                <a:cs typeface="Courier New" panose="02070309020205020404" pitchFamily="49" charset="0"/>
              </a:endParaRPr>
            </a:p>
          </p:txBody>
        </p:sp>
        <p:sp>
          <p:nvSpPr>
            <p:cNvPr id="87" name="Isosceles Triangle 86"/>
            <p:cNvSpPr>
              <a:spLocks noChangeAspect="1"/>
            </p:cNvSpPr>
            <p:nvPr/>
          </p:nvSpPr>
          <p:spPr>
            <a:xfrm>
              <a:off x="16549405" y="7044402"/>
              <a:ext cx="640080" cy="481888"/>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a:p>
          </p:txBody>
        </p:sp>
        <p:cxnSp>
          <p:nvCxnSpPr>
            <p:cNvPr id="88" name="Straight Connector 66"/>
            <p:cNvCxnSpPr>
              <a:stCxn id="87" idx="3"/>
              <a:endCxn id="83" idx="1"/>
            </p:cNvCxnSpPr>
            <p:nvPr/>
          </p:nvCxnSpPr>
          <p:spPr>
            <a:xfrm rot="16200000" flipH="1">
              <a:off x="16823872" y="7571862"/>
              <a:ext cx="988506" cy="897361"/>
            </a:xfrm>
            <a:prstGeom prst="bentConnector2">
              <a:avLst/>
            </a:prstGeom>
          </p:spPr>
          <p:style>
            <a:lnRef idx="3">
              <a:schemeClr val="dk1"/>
            </a:lnRef>
            <a:fillRef idx="0">
              <a:schemeClr val="dk1"/>
            </a:fillRef>
            <a:effectRef idx="2">
              <a:schemeClr val="dk1"/>
            </a:effectRef>
            <a:fontRef idx="minor">
              <a:schemeClr val="tx1"/>
            </a:fontRef>
          </p:style>
        </p:cxnSp>
        <p:cxnSp>
          <p:nvCxnSpPr>
            <p:cNvPr id="89" name="Straight Connector 66"/>
            <p:cNvCxnSpPr>
              <a:stCxn id="87" idx="3"/>
              <a:endCxn id="84" idx="1"/>
            </p:cNvCxnSpPr>
            <p:nvPr/>
          </p:nvCxnSpPr>
          <p:spPr>
            <a:xfrm rot="16200000" flipH="1">
              <a:off x="16207030" y="8188705"/>
              <a:ext cx="2222191" cy="897360"/>
            </a:xfrm>
            <a:prstGeom prst="bentConnector2">
              <a:avLst/>
            </a:prstGeom>
          </p:spPr>
          <p:style>
            <a:lnRef idx="3">
              <a:schemeClr val="dk1"/>
            </a:lnRef>
            <a:fillRef idx="0">
              <a:schemeClr val="dk1"/>
            </a:fillRef>
            <a:effectRef idx="2">
              <a:schemeClr val="dk1"/>
            </a:effectRef>
            <a:fontRef idx="minor">
              <a:schemeClr val="tx1"/>
            </a:fontRef>
          </p:style>
        </p:cxnSp>
        <p:grpSp>
          <p:nvGrpSpPr>
            <p:cNvPr id="92" name="Group 91"/>
            <p:cNvGrpSpPr/>
            <p:nvPr/>
          </p:nvGrpSpPr>
          <p:grpSpPr>
            <a:xfrm>
              <a:off x="19335834" y="10366221"/>
              <a:ext cx="91440" cy="385494"/>
              <a:chOff x="14535150" y="1400487"/>
              <a:chExt cx="91440" cy="385494"/>
            </a:xfrm>
          </p:grpSpPr>
          <p:sp>
            <p:nvSpPr>
              <p:cNvPr id="93" name="Oval 92"/>
              <p:cNvSpPr>
                <a:spLocks noChangeAspect="1"/>
              </p:cNvSpPr>
              <p:nvPr/>
            </p:nvSpPr>
            <p:spPr>
              <a:xfrm>
                <a:off x="14535150" y="1400487"/>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a:p>
            </p:txBody>
          </p:sp>
          <p:sp>
            <p:nvSpPr>
              <p:cNvPr id="94" name="Oval 93"/>
              <p:cNvSpPr>
                <a:spLocks noChangeAspect="1"/>
              </p:cNvSpPr>
              <p:nvPr/>
            </p:nvSpPr>
            <p:spPr>
              <a:xfrm>
                <a:off x="14535150" y="1547508"/>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a:p>
            </p:txBody>
          </p:sp>
          <p:sp>
            <p:nvSpPr>
              <p:cNvPr id="95" name="Oval 94"/>
              <p:cNvSpPr>
                <a:spLocks noChangeAspect="1"/>
              </p:cNvSpPr>
              <p:nvPr/>
            </p:nvSpPr>
            <p:spPr>
              <a:xfrm>
                <a:off x="14535150" y="1694541"/>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a:p>
            </p:txBody>
          </p:sp>
        </p:grpSp>
      </p:grpSp>
      <p:cxnSp>
        <p:nvCxnSpPr>
          <p:cNvPr id="71" name="Straight Arrow Connector 14"/>
          <p:cNvCxnSpPr>
            <a:stCxn id="56" idx="2"/>
            <a:endCxn id="31" idx="0"/>
          </p:cNvCxnSpPr>
          <p:nvPr/>
        </p:nvCxnSpPr>
        <p:spPr>
          <a:xfrm rot="5400000">
            <a:off x="33100946" y="19661108"/>
            <a:ext cx="590841" cy="320785"/>
          </a:xfrm>
          <a:prstGeom prst="curvedConnector3">
            <a:avLst>
              <a:gd name="adj1" fmla="val 50000"/>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72" name="Straight Arrow Connector 14"/>
          <p:cNvCxnSpPr>
            <a:stCxn id="65" idx="2"/>
            <a:endCxn id="64" idx="0"/>
          </p:cNvCxnSpPr>
          <p:nvPr/>
        </p:nvCxnSpPr>
        <p:spPr>
          <a:xfrm rot="5400000">
            <a:off x="25566211" y="22622410"/>
            <a:ext cx="1001547" cy="1"/>
          </a:xfrm>
          <a:prstGeom prst="curvedConnector3">
            <a:avLst>
              <a:gd name="adj1" fmla="val 50000"/>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73" name="Straight Arrow Connector 14"/>
          <p:cNvCxnSpPr>
            <a:stCxn id="64" idx="2"/>
            <a:endCxn id="63" idx="4"/>
          </p:cNvCxnSpPr>
          <p:nvPr/>
        </p:nvCxnSpPr>
        <p:spPr>
          <a:xfrm rot="5400000" flipH="1">
            <a:off x="24046167" y="21945600"/>
            <a:ext cx="644917" cy="3396716"/>
          </a:xfrm>
          <a:prstGeom prst="curvedConnector4">
            <a:avLst>
              <a:gd name="adj1" fmla="val -35446"/>
              <a:gd name="adj2" fmla="val 70748"/>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74" name="Straight Arrow Connector 14"/>
          <p:cNvCxnSpPr>
            <a:stCxn id="65" idx="3"/>
            <a:endCxn id="67" idx="1"/>
          </p:cNvCxnSpPr>
          <p:nvPr/>
        </p:nvCxnSpPr>
        <p:spPr>
          <a:xfrm>
            <a:off x="27476485" y="21700020"/>
            <a:ext cx="821614" cy="1844780"/>
          </a:xfrm>
          <a:prstGeom prst="curvedConnector3">
            <a:avLst>
              <a:gd name="adj1" fmla="val 50000"/>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75" name="Straight Arrow Connector 14"/>
          <p:cNvCxnSpPr>
            <a:stCxn id="65" idx="3"/>
            <a:endCxn id="66" idx="1"/>
          </p:cNvCxnSpPr>
          <p:nvPr/>
        </p:nvCxnSpPr>
        <p:spPr>
          <a:xfrm flipV="1">
            <a:off x="27476485" y="21685780"/>
            <a:ext cx="821615" cy="14240"/>
          </a:xfrm>
          <a:prstGeom prst="curvedConnector3">
            <a:avLst>
              <a:gd name="adj1" fmla="val 50000"/>
            </a:avLst>
          </a:prstGeom>
          <a:ln w="38100">
            <a:tailEnd type="stealth" w="lg" len="lg"/>
          </a:ln>
        </p:spPr>
        <p:style>
          <a:lnRef idx="3">
            <a:schemeClr val="dk1"/>
          </a:lnRef>
          <a:fillRef idx="0">
            <a:schemeClr val="dk1"/>
          </a:fillRef>
          <a:effectRef idx="2">
            <a:schemeClr val="dk1"/>
          </a:effectRef>
          <a:fontRef idx="minor">
            <a:schemeClr val="tx1"/>
          </a:fontRef>
        </p:style>
      </p:cxnSp>
      <p:sp>
        <p:nvSpPr>
          <p:cNvPr id="76" name="Rectangle 75"/>
          <p:cNvSpPr/>
          <p:nvPr/>
        </p:nvSpPr>
        <p:spPr>
          <a:xfrm>
            <a:off x="28298098" y="25502677"/>
            <a:ext cx="2819000" cy="843233"/>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r>
              <a:rPr lang="en-US" sz="2000" dirty="0" smtClean="0">
                <a:latin typeface="Courier New" panose="02070309020205020404" pitchFamily="49" charset="0"/>
                <a:cs typeface="Courier New" panose="02070309020205020404" pitchFamily="49" charset="0"/>
              </a:rPr>
              <a:t>Operator</a:t>
            </a:r>
            <a:endParaRPr lang="en-US" sz="2000" dirty="0">
              <a:latin typeface="Courier New" panose="02070309020205020404" pitchFamily="49" charset="0"/>
              <a:cs typeface="Courier New" panose="02070309020205020404" pitchFamily="49" charset="0"/>
            </a:endParaRPr>
          </a:p>
        </p:txBody>
      </p:sp>
      <p:cxnSp>
        <p:nvCxnSpPr>
          <p:cNvPr id="77" name="Straight Arrow Connector 14"/>
          <p:cNvCxnSpPr>
            <a:endCxn id="76" idx="0"/>
          </p:cNvCxnSpPr>
          <p:nvPr/>
        </p:nvCxnSpPr>
        <p:spPr>
          <a:xfrm rot="16200000" flipH="1">
            <a:off x="28952148" y="24747227"/>
            <a:ext cx="1510899" cy="1"/>
          </a:xfrm>
          <a:prstGeom prst="curvedConnector3">
            <a:avLst>
              <a:gd name="adj1" fmla="val 50000"/>
            </a:avLst>
          </a:prstGeom>
          <a:ln w="38100">
            <a:tailEnd type="stealth" w="lg" len="lg"/>
          </a:ln>
        </p:spPr>
        <p:style>
          <a:lnRef idx="3">
            <a:schemeClr val="dk1"/>
          </a:lnRef>
          <a:fillRef idx="0">
            <a:schemeClr val="dk1"/>
          </a:fillRef>
          <a:effectRef idx="2">
            <a:schemeClr val="dk1"/>
          </a:effectRef>
          <a:fontRef idx="minor">
            <a:schemeClr val="tx1"/>
          </a:fontRef>
        </p:style>
      </p:cxnSp>
      <p:sp>
        <p:nvSpPr>
          <p:cNvPr id="78" name="Rectangle 77"/>
          <p:cNvSpPr/>
          <p:nvPr/>
        </p:nvSpPr>
        <p:spPr>
          <a:xfrm>
            <a:off x="24655326" y="25502677"/>
            <a:ext cx="2819000" cy="843233"/>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r>
              <a:rPr lang="en-US" sz="2000" dirty="0" err="1" smtClean="0">
                <a:latin typeface="Courier New" panose="02070309020205020404" pitchFamily="49" charset="0"/>
                <a:cs typeface="Courier New" panose="02070309020205020404" pitchFamily="49" charset="0"/>
              </a:rPr>
              <a:t>PlanProfile</a:t>
            </a:r>
            <a:endParaRPr lang="en-US" sz="2000" dirty="0">
              <a:latin typeface="Courier New" panose="02070309020205020404" pitchFamily="49" charset="0"/>
              <a:cs typeface="Courier New" panose="02070309020205020404" pitchFamily="49" charset="0"/>
            </a:endParaRPr>
          </a:p>
        </p:txBody>
      </p:sp>
      <p:cxnSp>
        <p:nvCxnSpPr>
          <p:cNvPr id="79" name="Straight Arrow Connector 14"/>
          <p:cNvCxnSpPr>
            <a:stCxn id="67" idx="2"/>
            <a:endCxn id="78" idx="0"/>
          </p:cNvCxnSpPr>
          <p:nvPr/>
        </p:nvCxnSpPr>
        <p:spPr>
          <a:xfrm rot="5400000">
            <a:off x="27118083" y="22913160"/>
            <a:ext cx="1536261" cy="3642773"/>
          </a:xfrm>
          <a:prstGeom prst="curvedConnector3">
            <a:avLst>
              <a:gd name="adj1" fmla="val 50000"/>
            </a:avLst>
          </a:prstGeom>
          <a:ln w="38100">
            <a:tailEnd type="stealth" w="lg" len="lg"/>
          </a:ln>
        </p:spPr>
        <p:style>
          <a:lnRef idx="3">
            <a:schemeClr val="dk1"/>
          </a:lnRef>
          <a:fillRef idx="0">
            <a:schemeClr val="dk1"/>
          </a:fillRef>
          <a:effectRef idx="2">
            <a:schemeClr val="dk1"/>
          </a:effectRef>
          <a:fontRef idx="minor">
            <a:schemeClr val="tx1"/>
          </a:fontRef>
        </p:style>
      </p:cxnSp>
      <p:grpSp>
        <p:nvGrpSpPr>
          <p:cNvPr id="52" name="Group 51"/>
          <p:cNvGrpSpPr/>
          <p:nvPr/>
        </p:nvGrpSpPr>
        <p:grpSpPr>
          <a:xfrm>
            <a:off x="19307610" y="20419614"/>
            <a:ext cx="3362657" cy="1505232"/>
            <a:chOff x="19307610" y="19445584"/>
            <a:chExt cx="3362657" cy="1505232"/>
          </a:xfrm>
          <a:noFill/>
        </p:grpSpPr>
        <p:sp>
          <p:nvSpPr>
            <p:cNvPr id="60" name="Rounded Rectangle 59"/>
            <p:cNvSpPr/>
            <p:nvPr/>
          </p:nvSpPr>
          <p:spPr>
            <a:xfrm>
              <a:off x="19307610" y="19445584"/>
              <a:ext cx="3362657" cy="1505232"/>
            </a:xfrm>
            <a:prstGeom prst="roundRect">
              <a:avLst/>
            </a:prstGeom>
            <a:grp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7160" tIns="68580" rIns="137160" bIns="68580" numCol="1" spcCol="0" rtlCol="0" fromWordArt="0" anchor="t" anchorCtr="0" forceAA="0" compatLnSpc="1">
              <a:prstTxWarp prst="textNoShape">
                <a:avLst/>
              </a:prstTxWarp>
              <a:noAutofit/>
            </a:bodyPr>
            <a:lstStyle/>
            <a:p>
              <a:pPr algn="ctr"/>
              <a:endParaRPr lang="en-US" sz="4400" dirty="0"/>
            </a:p>
          </p:txBody>
        </p:sp>
        <p:pic>
          <p:nvPicPr>
            <p:cNvPr id="80" name="Picture 2" descr="myria-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79976" y="19764348"/>
              <a:ext cx="2617926" cy="867702"/>
            </a:xfrm>
            <a:prstGeom prst="rect">
              <a:avLst/>
            </a:prstGeom>
            <a:grpFill/>
            <a:extLst>
              <a:ext uri="{909E8E84-426E-40dd-AFC4-6F175D3DCCD1}">
                <a14:hiddenFill xmlns="" xmlns:a14="http://schemas.microsoft.com/office/drawing/2010/main">
                  <a:solidFill>
                    <a:srgbClr val="FFFFFF"/>
                  </a:solidFill>
                </a14:hiddenFill>
              </a:ext>
            </a:extLst>
          </p:spPr>
        </p:pic>
      </p:grpSp>
      <p:grpSp>
        <p:nvGrpSpPr>
          <p:cNvPr id="112" name="Group 111"/>
          <p:cNvGrpSpPr/>
          <p:nvPr/>
        </p:nvGrpSpPr>
        <p:grpSpPr>
          <a:xfrm>
            <a:off x="19307610" y="22162233"/>
            <a:ext cx="3362658" cy="2318532"/>
            <a:chOff x="19307610" y="22162233"/>
            <a:chExt cx="3362658" cy="2318532"/>
          </a:xfrm>
          <a:noFill/>
        </p:grpSpPr>
        <p:sp>
          <p:nvSpPr>
            <p:cNvPr id="63" name="Can 62"/>
            <p:cNvSpPr/>
            <p:nvPr/>
          </p:nvSpPr>
          <p:spPr>
            <a:xfrm>
              <a:off x="19307610" y="22162233"/>
              <a:ext cx="3362658" cy="2318532"/>
            </a:xfrm>
            <a:prstGeom prst="can">
              <a:avLst/>
            </a:prstGeom>
            <a:grp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7160" tIns="68580" rIns="137160" bIns="68580" numCol="1" spcCol="0" rtlCol="0" fromWordArt="0" anchor="t" anchorCtr="0" forceAA="0" compatLnSpc="1">
              <a:prstTxWarp prst="textNoShape">
                <a:avLst/>
              </a:prstTxWarp>
              <a:noAutofit/>
            </a:bodyPr>
            <a:lstStyle/>
            <a:p>
              <a:pPr algn="ctr"/>
              <a:endParaRPr lang="en-US" sz="4400" dirty="0"/>
            </a:p>
            <a:p>
              <a:pPr algn="ctr"/>
              <a:r>
                <a:rPr lang="en-US" sz="4400" dirty="0"/>
                <a:t>Logs</a:t>
              </a:r>
            </a:p>
          </p:txBody>
        </p:sp>
        <p:pic>
          <p:nvPicPr>
            <p:cNvPr id="81" name="Picture 4" descr="http://scidb.cs.washington.edu/sci-db.gif"/>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679976" y="22898351"/>
              <a:ext cx="2613691" cy="631674"/>
            </a:xfrm>
            <a:prstGeom prst="rect">
              <a:avLst/>
            </a:prstGeom>
            <a:grpFill/>
            <a:extLst>
              <a:ext uri="{909E8E84-426E-40dd-AFC4-6F175D3DCCD1}">
                <a14:hiddenFill xmlns="" xmlns:a14="http://schemas.microsoft.com/office/drawing/2010/main">
                  <a:solidFill>
                    <a:srgbClr val="FFFFFF"/>
                  </a:solidFill>
                </a14:hiddenFill>
              </a:ext>
            </a:extLst>
          </p:spPr>
        </p:pic>
      </p:grpSp>
      <p:grpSp>
        <p:nvGrpSpPr>
          <p:cNvPr id="16" name="Group 15"/>
          <p:cNvGrpSpPr/>
          <p:nvPr/>
        </p:nvGrpSpPr>
        <p:grpSpPr>
          <a:xfrm>
            <a:off x="2203315" y="520930"/>
            <a:ext cx="32169371" cy="4362122"/>
            <a:chOff x="1015999" y="520930"/>
            <a:chExt cx="32169371" cy="4362122"/>
          </a:xfrm>
        </p:grpSpPr>
        <p:grpSp>
          <p:nvGrpSpPr>
            <p:cNvPr id="100" name="Shape 100"/>
            <p:cNvGrpSpPr/>
            <p:nvPr/>
          </p:nvGrpSpPr>
          <p:grpSpPr>
            <a:xfrm>
              <a:off x="1015999" y="520930"/>
              <a:ext cx="5952679" cy="4362122"/>
              <a:chOff x="1595660" y="720252"/>
              <a:chExt cx="5952679" cy="4362122"/>
            </a:xfrm>
          </p:grpSpPr>
          <p:pic>
            <p:nvPicPr>
              <p:cNvPr id="101" name="Shape 101"/>
              <p:cNvPicPr preferRelativeResize="0"/>
              <p:nvPr/>
            </p:nvPicPr>
            <p:blipFill rotWithShape="1">
              <a:blip r:embed="rId6">
                <a:alphaModFix/>
              </a:blip>
              <a:srcRect l="2458" t="3996" r="6830" b="2176"/>
              <a:stretch/>
            </p:blipFill>
            <p:spPr>
              <a:xfrm rot="-6041380">
                <a:off x="6025521" y="1304450"/>
                <a:ext cx="932774" cy="1974099"/>
              </a:xfrm>
              <a:prstGeom prst="rect">
                <a:avLst/>
              </a:prstGeom>
              <a:noFill/>
              <a:ln>
                <a:noFill/>
              </a:ln>
            </p:spPr>
          </p:pic>
          <p:pic>
            <p:nvPicPr>
              <p:cNvPr id="102" name="Shape 102"/>
              <p:cNvPicPr preferRelativeResize="0"/>
              <p:nvPr/>
            </p:nvPicPr>
            <p:blipFill rotWithShape="1">
              <a:blip r:embed="rId6">
                <a:alphaModFix/>
              </a:blip>
              <a:srcRect l="2458" t="3996" r="6830" b="2176"/>
              <a:stretch/>
            </p:blipFill>
            <p:spPr>
              <a:xfrm>
                <a:off x="3741998" y="1231077"/>
                <a:ext cx="1693474" cy="1974100"/>
              </a:xfrm>
              <a:prstGeom prst="rect">
                <a:avLst/>
              </a:prstGeom>
              <a:noFill/>
              <a:ln>
                <a:noFill/>
              </a:ln>
            </p:spPr>
          </p:pic>
          <p:pic>
            <p:nvPicPr>
              <p:cNvPr id="103" name="Shape 103"/>
              <p:cNvPicPr preferRelativeResize="0"/>
              <p:nvPr/>
            </p:nvPicPr>
            <p:blipFill rotWithShape="1">
              <a:blip r:embed="rId6">
                <a:alphaModFix/>
              </a:blip>
              <a:srcRect l="2458" t="3996" r="6830" b="2176"/>
              <a:stretch/>
            </p:blipFill>
            <p:spPr>
              <a:xfrm rot="6283427">
                <a:off x="2202446" y="1304450"/>
                <a:ext cx="932775" cy="1974099"/>
              </a:xfrm>
              <a:prstGeom prst="rect">
                <a:avLst/>
              </a:prstGeom>
              <a:noFill/>
              <a:ln>
                <a:noFill/>
              </a:ln>
            </p:spPr>
          </p:pic>
          <p:pic>
            <p:nvPicPr>
              <p:cNvPr id="104" name="Shape 104"/>
              <p:cNvPicPr preferRelativeResize="0"/>
              <p:nvPr/>
            </p:nvPicPr>
            <p:blipFill rotWithShape="1">
              <a:blip r:embed="rId6">
                <a:alphaModFix/>
              </a:blip>
              <a:srcRect l="2458" t="3996" r="6830" b="2176"/>
              <a:stretch/>
            </p:blipFill>
            <p:spPr>
              <a:xfrm>
                <a:off x="4822837" y="3108275"/>
                <a:ext cx="932774" cy="1974100"/>
              </a:xfrm>
              <a:prstGeom prst="rect">
                <a:avLst/>
              </a:prstGeom>
              <a:noFill/>
              <a:ln>
                <a:noFill/>
              </a:ln>
            </p:spPr>
          </p:pic>
          <p:pic>
            <p:nvPicPr>
              <p:cNvPr id="105" name="Shape 105"/>
              <p:cNvPicPr preferRelativeResize="0"/>
              <p:nvPr/>
            </p:nvPicPr>
            <p:blipFill rotWithShape="1">
              <a:blip r:embed="rId6">
                <a:alphaModFix/>
              </a:blip>
              <a:srcRect l="2458" t="3996" r="6830" b="2176"/>
              <a:stretch/>
            </p:blipFill>
            <p:spPr>
              <a:xfrm>
                <a:off x="3388387" y="3108275"/>
                <a:ext cx="932774" cy="1974100"/>
              </a:xfrm>
              <a:prstGeom prst="rect">
                <a:avLst/>
              </a:prstGeom>
              <a:noFill/>
              <a:ln>
                <a:noFill/>
              </a:ln>
            </p:spPr>
          </p:pic>
          <p:pic>
            <p:nvPicPr>
              <p:cNvPr id="106" name="Shape 106"/>
              <p:cNvPicPr preferRelativeResize="0"/>
              <p:nvPr/>
            </p:nvPicPr>
            <p:blipFill rotWithShape="1">
              <a:blip r:embed="rId7">
                <a:alphaModFix/>
              </a:blip>
              <a:srcRect b="3716"/>
              <a:stretch/>
            </p:blipFill>
            <p:spPr>
              <a:xfrm>
                <a:off x="4001850" y="720252"/>
                <a:ext cx="1140300" cy="771900"/>
              </a:xfrm>
              <a:prstGeom prst="rect">
                <a:avLst/>
              </a:prstGeom>
              <a:noFill/>
              <a:ln>
                <a:noFill/>
              </a:ln>
            </p:spPr>
          </p:pic>
          <p:cxnSp>
            <p:nvCxnSpPr>
              <p:cNvPr id="107" name="Shape 107"/>
              <p:cNvCxnSpPr/>
              <p:nvPr/>
            </p:nvCxnSpPr>
            <p:spPr>
              <a:xfrm rot="10800000" flipH="1">
                <a:off x="5557099" y="2742525"/>
                <a:ext cx="146100" cy="488700"/>
              </a:xfrm>
              <a:prstGeom prst="curvedConnector2">
                <a:avLst/>
              </a:prstGeom>
              <a:noFill/>
              <a:ln w="19050" cap="flat" cmpd="sng">
                <a:solidFill>
                  <a:schemeClr val="dk2"/>
                </a:solidFill>
                <a:prstDash val="solid"/>
                <a:round/>
                <a:headEnd type="none" w="lg" len="lg"/>
                <a:tailEnd type="stealth" w="lg" len="lg"/>
              </a:ln>
            </p:spPr>
          </p:cxnSp>
          <p:cxnSp>
            <p:nvCxnSpPr>
              <p:cNvPr id="108" name="Shape 108"/>
              <p:cNvCxnSpPr>
                <a:stCxn id="102" idx="2"/>
              </p:cNvCxnSpPr>
              <p:nvPr/>
            </p:nvCxnSpPr>
            <p:spPr>
              <a:xfrm rot="5400000">
                <a:off x="4349935" y="3007777"/>
                <a:ext cx="41400" cy="436200"/>
              </a:xfrm>
              <a:prstGeom prst="curvedConnector2">
                <a:avLst/>
              </a:prstGeom>
              <a:noFill/>
              <a:ln w="19050" cap="flat" cmpd="sng">
                <a:solidFill>
                  <a:schemeClr val="dk2"/>
                </a:solidFill>
                <a:prstDash val="solid"/>
                <a:round/>
                <a:headEnd type="none" w="lg" len="lg"/>
                <a:tailEnd type="stealth" w="lg" len="lg"/>
              </a:ln>
            </p:spPr>
          </p:cxnSp>
          <p:cxnSp>
            <p:nvCxnSpPr>
              <p:cNvPr id="109" name="Shape 109"/>
              <p:cNvCxnSpPr>
                <a:stCxn id="105" idx="2"/>
              </p:cNvCxnSpPr>
              <p:nvPr/>
            </p:nvCxnSpPr>
            <p:spPr>
              <a:xfrm rot="-5400000">
                <a:off x="3499274" y="3586575"/>
                <a:ext cx="1851300" cy="1140300"/>
              </a:xfrm>
              <a:prstGeom prst="curvedConnector4">
                <a:avLst>
                  <a:gd name="adj1" fmla="val 3318"/>
                  <a:gd name="adj2" fmla="val 59811"/>
                </a:avLst>
              </a:prstGeom>
              <a:noFill/>
              <a:ln w="19050" cap="flat" cmpd="sng">
                <a:solidFill>
                  <a:schemeClr val="dk2"/>
                </a:solidFill>
                <a:prstDash val="solid"/>
                <a:round/>
                <a:headEnd type="none" w="lg" len="lg"/>
                <a:tailEnd type="stealth" w="lg" len="lg"/>
              </a:ln>
            </p:spPr>
          </p:cxnSp>
          <p:cxnSp>
            <p:nvCxnSpPr>
              <p:cNvPr id="110" name="Shape 110"/>
              <p:cNvCxnSpPr/>
              <p:nvPr/>
            </p:nvCxnSpPr>
            <p:spPr>
              <a:xfrm rot="5400000" flipH="1">
                <a:off x="3395658" y="2867617"/>
                <a:ext cx="440700" cy="122700"/>
              </a:xfrm>
              <a:prstGeom prst="curvedConnector2">
                <a:avLst/>
              </a:prstGeom>
              <a:noFill/>
              <a:ln w="19050" cap="flat" cmpd="sng">
                <a:solidFill>
                  <a:schemeClr val="dk2"/>
                </a:solidFill>
                <a:prstDash val="solid"/>
                <a:round/>
                <a:headEnd type="none" w="lg" len="lg"/>
                <a:tailEnd type="stealth" w="lg" len="lg"/>
              </a:ln>
            </p:spPr>
          </p:cxnSp>
        </p:grpSp>
        <p:grpSp>
          <p:nvGrpSpPr>
            <p:cNvPr id="15" name="Group 14"/>
            <p:cNvGrpSpPr/>
            <p:nvPr/>
          </p:nvGrpSpPr>
          <p:grpSpPr>
            <a:xfrm>
              <a:off x="7317703" y="882564"/>
              <a:ext cx="25867667" cy="3708832"/>
              <a:chOff x="7317703" y="882564"/>
              <a:chExt cx="25867667" cy="3708832"/>
            </a:xfrm>
          </p:grpSpPr>
          <p:sp>
            <p:nvSpPr>
              <p:cNvPr id="51" name="Rectangle 50"/>
              <p:cNvSpPr/>
              <p:nvPr/>
            </p:nvSpPr>
            <p:spPr>
              <a:xfrm>
                <a:off x="7317703" y="882564"/>
                <a:ext cx="11909029" cy="1862048"/>
              </a:xfrm>
              <a:prstGeom prst="rect">
                <a:avLst/>
              </a:prstGeom>
            </p:spPr>
            <p:txBody>
              <a:bodyPr wrap="none">
                <a:spAutoFit/>
              </a:bodyPr>
              <a:lstStyle/>
              <a:p>
                <a:r>
                  <a:rPr lang="en-US" sz="11500" dirty="0" err="1">
                    <a:solidFill>
                      <a:srgbClr val="C00000"/>
                    </a:solidFill>
                    <a:latin typeface="Arial"/>
                    <a:cs typeface="Arial"/>
                  </a:rPr>
                  <a:t>Hybrid</a:t>
                </a:r>
                <a:r>
                  <a:rPr lang="en-US" sz="11500" dirty="0" err="1">
                    <a:latin typeface="Arial"/>
                    <a:cs typeface="Arial"/>
                  </a:rPr>
                  <a:t>Perfopticon</a:t>
                </a:r>
                <a:endParaRPr lang="en-US" sz="11500" dirty="0">
                  <a:latin typeface="Arial"/>
                  <a:cs typeface="Arial"/>
                </a:endParaRPr>
              </a:p>
            </p:txBody>
          </p:sp>
          <p:sp>
            <p:nvSpPr>
              <p:cNvPr id="115" name="Rectangle 114"/>
              <p:cNvSpPr/>
              <p:nvPr/>
            </p:nvSpPr>
            <p:spPr>
              <a:xfrm>
                <a:off x="7317703" y="2622308"/>
                <a:ext cx="25867667" cy="1107996"/>
              </a:xfrm>
              <a:prstGeom prst="rect">
                <a:avLst/>
              </a:prstGeom>
            </p:spPr>
            <p:txBody>
              <a:bodyPr wrap="square">
                <a:spAutoFit/>
              </a:bodyPr>
              <a:lstStyle/>
              <a:p>
                <a:r>
                  <a:rPr lang="en-US" sz="6600" dirty="0" smtClean="0">
                    <a:latin typeface="Arial"/>
                    <a:cs typeface="Arial"/>
                  </a:rPr>
                  <a:t>Query Visualization for Hybrid Distributed Database Systems</a:t>
                </a:r>
                <a:endParaRPr lang="en-US" dirty="0"/>
              </a:p>
            </p:txBody>
          </p:sp>
          <p:sp>
            <p:nvSpPr>
              <p:cNvPr id="120" name="Rectangle 119"/>
              <p:cNvSpPr/>
              <p:nvPr/>
            </p:nvSpPr>
            <p:spPr>
              <a:xfrm>
                <a:off x="7317703" y="3760399"/>
                <a:ext cx="9055684" cy="830997"/>
              </a:xfrm>
              <a:prstGeom prst="rect">
                <a:avLst/>
              </a:prstGeom>
            </p:spPr>
            <p:txBody>
              <a:bodyPr wrap="none">
                <a:spAutoFit/>
              </a:bodyPr>
              <a:lstStyle/>
              <a:p>
                <a:pPr>
                  <a:spcBef>
                    <a:spcPts val="0"/>
                  </a:spcBef>
                  <a:buNone/>
                </a:pPr>
                <a:r>
                  <a:rPr lang="en" sz="4800" dirty="0" smtClean="0">
                    <a:latin typeface="Arial"/>
                    <a:cs typeface="Arial"/>
                  </a:rPr>
                  <a:t>Brandon </a:t>
                </a:r>
                <a:r>
                  <a:rPr lang="en" sz="4800" dirty="0">
                    <a:latin typeface="Arial"/>
                    <a:cs typeface="Arial"/>
                  </a:rPr>
                  <a:t>Haynes &amp; Shrainik Jain</a:t>
                </a:r>
              </a:p>
            </p:txBody>
          </p:sp>
        </p:grpSp>
      </p:grpSp>
      <p:sp>
        <p:nvSpPr>
          <p:cNvPr id="131" name="TextBox 130"/>
          <p:cNvSpPr txBox="1"/>
          <p:nvPr/>
        </p:nvSpPr>
        <p:spPr>
          <a:xfrm>
            <a:off x="10048334" y="8589661"/>
            <a:ext cx="26086239" cy="1938528"/>
          </a:xfrm>
          <a:prstGeom prst="rect">
            <a:avLst/>
          </a:prstGeom>
          <a:noFill/>
        </p:spPr>
        <p:txBody>
          <a:bodyPr wrap="square" rtlCol="0" anchor="ctr">
            <a:noAutofit/>
          </a:bodyPr>
          <a:lstStyle/>
          <a:p>
            <a:pPr marL="571528" indent="-571528">
              <a:spcAft>
                <a:spcPts val="800"/>
              </a:spcAft>
              <a:buSzPct val="100000"/>
              <a:buFont typeface="Wingdings" panose="05000000000000000000" pitchFamily="2" charset="2"/>
              <a:buChar char=""/>
            </a:pPr>
            <a:endParaRPr lang="en-US" sz="3200" dirty="0" smtClean="0"/>
          </a:p>
        </p:txBody>
      </p:sp>
      <p:grpSp>
        <p:nvGrpSpPr>
          <p:cNvPr id="35" name="Group 34"/>
          <p:cNvGrpSpPr/>
          <p:nvPr/>
        </p:nvGrpSpPr>
        <p:grpSpPr>
          <a:xfrm>
            <a:off x="-76587" y="5162639"/>
            <a:ext cx="36211160" cy="4767561"/>
            <a:chOff x="-76587" y="5162639"/>
            <a:chExt cx="36211160" cy="4767561"/>
          </a:xfrm>
        </p:grpSpPr>
        <p:sp>
          <p:nvSpPr>
            <p:cNvPr id="111" name="Rectangle 25"/>
            <p:cNvSpPr>
              <a:spLocks noChangeArrowheads="1"/>
            </p:cNvSpPr>
            <p:nvPr/>
          </p:nvSpPr>
          <p:spPr bwMode="auto">
            <a:xfrm rot="16200000">
              <a:off x="-1695779" y="6781831"/>
              <a:ext cx="4257304" cy="1018919"/>
            </a:xfrm>
            <a:prstGeom prst="rect">
              <a:avLst/>
            </a:prstGeom>
            <a:noFill/>
            <a:ln w="9525">
              <a:noFill/>
              <a:miter lim="800000"/>
              <a:headEnd/>
              <a:tailEnd/>
            </a:ln>
          </p:spPr>
          <p:txBody>
            <a:bodyPr wrap="none" lIns="150358" tIns="75179" rIns="150358" bIns="75179" anchor="ctr"/>
            <a:lstStyle/>
            <a:p>
              <a:pPr marL="91440" algn="ctr">
                <a:lnSpc>
                  <a:spcPct val="130000"/>
                </a:lnSpc>
                <a:spcAft>
                  <a:spcPts val="947"/>
                </a:spcAft>
                <a:tabLst>
                  <a:tab pos="240636" algn="l"/>
                  <a:tab pos="322185" algn="l"/>
                </a:tabLst>
              </a:pPr>
              <a:r>
                <a:rPr lang="en-GB" sz="5400" b="1" kern="0" dirty="0" smtClean="0">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US" sz="2400" kern="0" dirty="0">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6" name="Group 5"/>
            <p:cNvGrpSpPr/>
            <p:nvPr/>
          </p:nvGrpSpPr>
          <p:grpSpPr>
            <a:xfrm>
              <a:off x="993176" y="5206264"/>
              <a:ext cx="35141397" cy="4723936"/>
              <a:chOff x="993176" y="6283164"/>
              <a:chExt cx="35141397" cy="4723936"/>
            </a:xfrm>
          </p:grpSpPr>
          <p:sp>
            <p:nvSpPr>
              <p:cNvPr id="130" name="TextBox 129"/>
              <p:cNvSpPr txBox="1"/>
              <p:nvPr/>
            </p:nvSpPr>
            <p:spPr>
              <a:xfrm>
                <a:off x="10844241" y="6329903"/>
                <a:ext cx="25290332" cy="1938528"/>
              </a:xfrm>
              <a:prstGeom prst="rect">
                <a:avLst/>
              </a:prstGeom>
              <a:noFill/>
            </p:spPr>
            <p:txBody>
              <a:bodyPr wrap="square" rtlCol="0" anchor="ctr">
                <a:noAutofit/>
              </a:bodyPr>
              <a:lstStyle/>
              <a:p>
                <a:pPr marL="571528" indent="-571528">
                  <a:spcAft>
                    <a:spcPts val="800"/>
                  </a:spcAft>
                  <a:buSzPct val="100000"/>
                  <a:buFont typeface="Wingdings" panose="05000000000000000000" pitchFamily="2" charset="2"/>
                  <a:buChar char=""/>
                </a:pPr>
                <a:r>
                  <a:rPr lang="en-US" sz="3200" dirty="0" smtClean="0"/>
                  <a:t>No system currently exists that visualizes and profiles queries across multiple database systems (a “hybrid” database system)</a:t>
                </a:r>
              </a:p>
              <a:p>
                <a:pPr marL="571528" indent="-571528">
                  <a:spcAft>
                    <a:spcPts val="800"/>
                  </a:spcAft>
                  <a:buSzPct val="100000"/>
                  <a:buFont typeface="Wingdings" panose="05000000000000000000" pitchFamily="2" charset="2"/>
                  <a:buChar char=""/>
                </a:pPr>
                <a:r>
                  <a:rPr lang="en-US" sz="3200" dirty="0" smtClean="0"/>
                  <a:t>We extended the </a:t>
                </a:r>
                <a:r>
                  <a:rPr lang="en-US" sz="3200" dirty="0" err="1" smtClean="0"/>
                  <a:t>Perfopticon</a:t>
                </a:r>
                <a:r>
                  <a:rPr lang="en-US" sz="3200" dirty="0" smtClean="0"/>
                  <a:t> (Moritz, </a:t>
                </a:r>
                <a:r>
                  <a:rPr lang="en-US" sz="3200" dirty="0" err="1" smtClean="0"/>
                  <a:t>Halperin</a:t>
                </a:r>
                <a:r>
                  <a:rPr lang="en-US" sz="3200" dirty="0" smtClean="0"/>
                  <a:t>, Howe &amp; </a:t>
                </a:r>
                <a:r>
                  <a:rPr lang="en-US" sz="3200" dirty="0" err="1" smtClean="0"/>
                  <a:t>Heer</a:t>
                </a:r>
                <a:r>
                  <a:rPr lang="en-US" sz="3200" dirty="0" smtClean="0"/>
                  <a:t>, 2015) framework to multiplex plans drawn from arbitrary </a:t>
                </a:r>
                <a:r>
                  <a:rPr lang="en-US" sz="3200" dirty="0" smtClean="0"/>
                  <a:t>database </a:t>
                </a:r>
                <a:r>
                  <a:rPr lang="en-US" sz="3200" dirty="0" smtClean="0"/>
                  <a:t>systems</a:t>
                </a:r>
              </a:p>
              <a:p>
                <a:pPr marL="571528" indent="-571528">
                  <a:spcAft>
                    <a:spcPts val="800"/>
                  </a:spcAft>
                  <a:buSzPct val="100000"/>
                  <a:buFont typeface="Wingdings" panose="05000000000000000000" pitchFamily="2" charset="2"/>
                  <a:buChar char=""/>
                </a:pPr>
                <a:r>
                  <a:rPr lang="en-US" sz="3200" dirty="0" smtClean="0"/>
                  <a:t>Our system highlights the relevant components of each system-specific query plan and identifies data flowing into and out of each system</a:t>
                </a:r>
              </a:p>
            </p:txBody>
          </p:sp>
          <p:grpSp>
            <p:nvGrpSpPr>
              <p:cNvPr id="4" name="Group 3"/>
              <p:cNvGrpSpPr/>
              <p:nvPr/>
            </p:nvGrpSpPr>
            <p:grpSpPr>
              <a:xfrm>
                <a:off x="993176" y="8514110"/>
                <a:ext cx="9271708" cy="2492990"/>
                <a:chOff x="993176" y="8496533"/>
                <a:chExt cx="9271708" cy="2492990"/>
              </a:xfrm>
            </p:grpSpPr>
            <p:sp>
              <p:nvSpPr>
                <p:cNvPr id="126" name="TextBox 125"/>
                <p:cNvSpPr txBox="1"/>
                <p:nvPr/>
              </p:nvSpPr>
              <p:spPr>
                <a:xfrm>
                  <a:off x="993176" y="8496533"/>
                  <a:ext cx="8856472" cy="2492990"/>
                </a:xfrm>
                <a:prstGeom prst="rect">
                  <a:avLst/>
                </a:prstGeom>
                <a:noFill/>
              </p:spPr>
              <p:txBody>
                <a:bodyPr wrap="square" lIns="0" rIns="0" rtlCol="0">
                  <a:spAutoFit/>
                </a:bodyPr>
                <a:lstStyle/>
                <a:p>
                  <a:pPr algn="ctr"/>
                  <a:r>
                    <a:rPr lang="en-US" sz="4800" dirty="0" smtClean="0">
                      <a:latin typeface="Times New Roman" panose="02020603050405020304" pitchFamily="18" charset="0"/>
                      <a:cs typeface="Times New Roman" panose="02020603050405020304" pitchFamily="18" charset="0"/>
                    </a:rPr>
                    <a:t>Motivation</a:t>
                  </a:r>
                  <a:endParaRPr lang="en-US" sz="4800" dirty="0" smtClean="0">
                    <a:latin typeface="Times New Roman" panose="02020603050405020304" pitchFamily="18" charset="0"/>
                    <a:cs typeface="Times New Roman" panose="02020603050405020304" pitchFamily="18" charset="0"/>
                  </a:endParaRPr>
                </a:p>
                <a:p>
                  <a:pPr algn="ctr"/>
                  <a:r>
                    <a:rPr lang="en-US" sz="3600" dirty="0" smtClean="0"/>
                    <a:t>What </a:t>
                  </a:r>
                  <a:r>
                    <a:rPr lang="en-US" sz="3600" dirty="0" smtClean="0"/>
                    <a:t>modifications are </a:t>
                  </a:r>
                  <a:r>
                    <a:rPr lang="en-US" sz="3600" dirty="0" smtClean="0"/>
                    <a:t>required </a:t>
                  </a:r>
                  <a:r>
                    <a:rPr lang="en-US" sz="3600" dirty="0" smtClean="0"/>
                    <a:t>to </a:t>
                  </a:r>
                  <a:r>
                    <a:rPr lang="en-US" sz="3600" dirty="0" err="1" smtClean="0"/>
                    <a:t>Perfopticon</a:t>
                  </a:r>
                  <a:r>
                    <a:rPr lang="en-US" sz="3600" dirty="0" smtClean="0"/>
                    <a:t>, and to transform </a:t>
                  </a:r>
                  <a:r>
                    <a:rPr lang="en-US" sz="3600" dirty="0" smtClean="0"/>
                    <a:t>disparate plans into a common format?</a:t>
                  </a:r>
                  <a:endParaRPr lang="en-US" sz="3600" dirty="0"/>
                </a:p>
              </p:txBody>
            </p:sp>
            <p:grpSp>
              <p:nvGrpSpPr>
                <p:cNvPr id="127" name="Group 126"/>
                <p:cNvGrpSpPr/>
                <p:nvPr/>
              </p:nvGrpSpPr>
              <p:grpSpPr>
                <a:xfrm>
                  <a:off x="9595427" y="8496647"/>
                  <a:ext cx="669457" cy="1938992"/>
                  <a:chOff x="8411751" y="2296743"/>
                  <a:chExt cx="669457" cy="1938992"/>
                </a:xfrm>
              </p:grpSpPr>
              <p:sp>
                <p:nvSpPr>
                  <p:cNvPr id="128" name="Right Brace 127"/>
                  <p:cNvSpPr/>
                  <p:nvPr/>
                </p:nvSpPr>
                <p:spPr>
                  <a:xfrm flipH="1">
                    <a:off x="8766805" y="2296743"/>
                    <a:ext cx="314403" cy="1938992"/>
                  </a:xfrm>
                  <a:prstGeom prst="rightBrace">
                    <a:avLst>
                      <a:gd name="adj1" fmla="val 99071"/>
                      <a:gd name="adj2" fmla="val 50000"/>
                    </a:avLst>
                  </a:prstGeom>
                  <a:ln w="57150"/>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29" name="Rectangle 128"/>
                  <p:cNvSpPr/>
                  <p:nvPr/>
                </p:nvSpPr>
                <p:spPr>
                  <a:xfrm flipH="1">
                    <a:off x="8411751" y="3101828"/>
                    <a:ext cx="287339" cy="3277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 name="Group 2"/>
              <p:cNvGrpSpPr/>
              <p:nvPr/>
            </p:nvGrpSpPr>
            <p:grpSpPr>
              <a:xfrm>
                <a:off x="994593" y="6283164"/>
                <a:ext cx="9270291" cy="2032006"/>
                <a:chOff x="994593" y="6285786"/>
                <a:chExt cx="9270291" cy="2032006"/>
              </a:xfrm>
            </p:grpSpPr>
            <p:grpSp>
              <p:nvGrpSpPr>
                <p:cNvPr id="132" name="Group 131"/>
                <p:cNvGrpSpPr/>
                <p:nvPr/>
              </p:nvGrpSpPr>
              <p:grpSpPr>
                <a:xfrm>
                  <a:off x="9595427" y="6378800"/>
                  <a:ext cx="669457" cy="1938992"/>
                  <a:chOff x="8411751" y="2296743"/>
                  <a:chExt cx="669457" cy="1938992"/>
                </a:xfrm>
              </p:grpSpPr>
              <p:sp>
                <p:nvSpPr>
                  <p:cNvPr id="133" name="Right Brace 132"/>
                  <p:cNvSpPr/>
                  <p:nvPr/>
                </p:nvSpPr>
                <p:spPr>
                  <a:xfrm flipH="1">
                    <a:off x="8766805" y="2296743"/>
                    <a:ext cx="314403" cy="1938992"/>
                  </a:xfrm>
                  <a:prstGeom prst="rightBrace">
                    <a:avLst>
                      <a:gd name="adj1" fmla="val 99071"/>
                      <a:gd name="adj2" fmla="val 50000"/>
                    </a:avLst>
                  </a:prstGeom>
                  <a:ln w="57150"/>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34" name="Rectangle 133"/>
                  <p:cNvSpPr/>
                  <p:nvPr/>
                </p:nvSpPr>
                <p:spPr>
                  <a:xfrm flipH="1">
                    <a:off x="8411751" y="3101828"/>
                    <a:ext cx="287339" cy="3277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9" name="TextBox 118"/>
                <p:cNvSpPr txBox="1"/>
                <p:nvPr/>
              </p:nvSpPr>
              <p:spPr>
                <a:xfrm>
                  <a:off x="994593" y="6285786"/>
                  <a:ext cx="8855055" cy="1938992"/>
                </a:xfrm>
                <a:prstGeom prst="rect">
                  <a:avLst/>
                </a:prstGeom>
                <a:solidFill>
                  <a:schemeClr val="bg1"/>
                </a:solidFill>
              </p:spPr>
              <p:txBody>
                <a:bodyPr wrap="square" lIns="0" rIns="0" rtlCol="0">
                  <a:spAutoFit/>
                </a:bodyPr>
                <a:lstStyle/>
                <a:p>
                  <a:pPr algn="ctr"/>
                  <a:r>
                    <a:rPr lang="en-US" sz="4800" dirty="0" smtClean="0">
                      <a:latin typeface="Times New Roman" panose="02020603050405020304" pitchFamily="18" charset="0"/>
                      <a:cs typeface="Times New Roman" panose="02020603050405020304" pitchFamily="18" charset="0"/>
                    </a:rPr>
                    <a:t>Problem Statement</a:t>
                  </a:r>
                  <a:endParaRPr lang="en-US" sz="4800" dirty="0" smtClean="0">
                    <a:latin typeface="Times New Roman" panose="02020603050405020304" pitchFamily="18" charset="0"/>
                    <a:cs typeface="Times New Roman" panose="02020603050405020304" pitchFamily="18" charset="0"/>
                  </a:endParaRPr>
                </a:p>
                <a:p>
                  <a:pPr algn="ctr"/>
                  <a:r>
                    <a:rPr lang="en-US" sz="3600" dirty="0" smtClean="0"/>
                    <a:t>Can existing query visualization techniques be extended across multiple database systems?</a:t>
                  </a:r>
                  <a:endParaRPr lang="en-US" sz="3600" dirty="0"/>
                </a:p>
              </p:txBody>
            </p:sp>
          </p:grpSp>
          <p:sp>
            <p:nvSpPr>
              <p:cNvPr id="135" name="TextBox 134"/>
              <p:cNvSpPr txBox="1"/>
              <p:nvPr/>
            </p:nvSpPr>
            <p:spPr>
              <a:xfrm>
                <a:off x="10844241" y="8514399"/>
                <a:ext cx="25290332" cy="1938528"/>
              </a:xfrm>
              <a:prstGeom prst="rect">
                <a:avLst/>
              </a:prstGeom>
              <a:noFill/>
            </p:spPr>
            <p:txBody>
              <a:bodyPr wrap="square" rtlCol="0" anchor="ctr">
                <a:noAutofit/>
              </a:bodyPr>
              <a:lstStyle/>
              <a:p>
                <a:pPr marL="571528" indent="-571528">
                  <a:spcAft>
                    <a:spcPts val="800"/>
                  </a:spcAft>
                  <a:buSzPct val="100000"/>
                  <a:buFont typeface="Wingdings" panose="05000000000000000000" pitchFamily="2" charset="2"/>
                  <a:buChar char=""/>
                </a:pPr>
                <a:r>
                  <a:rPr lang="en-US" sz="3200" dirty="0" err="1" smtClean="0"/>
                  <a:t>Perfopticon’s</a:t>
                </a:r>
                <a:r>
                  <a:rPr lang="en-US" sz="3200" dirty="0" smtClean="0"/>
                  <a:t> intended extension method requires extensive operator instrumentation and collection of various timing metrics.  Since these data are already present in the logging infrastructure, can we use it as an exclusive source of profiling metrics?</a:t>
                </a:r>
                <a:endParaRPr lang="en-US" sz="3200" dirty="0" smtClean="0"/>
              </a:p>
              <a:p>
                <a:pPr marL="571528" indent="-571528">
                  <a:spcAft>
                    <a:spcPts val="800"/>
                  </a:spcAft>
                  <a:buSzPct val="100000"/>
                  <a:buFont typeface="Wingdings" panose="05000000000000000000" pitchFamily="2" charset="2"/>
                  <a:buChar char=""/>
                </a:pPr>
                <a:r>
                  <a:rPr lang="en-US" sz="3200" dirty="0" smtClean="0"/>
                  <a:t>Coordination of multiple database plans requires changes to the </a:t>
                </a:r>
                <a:r>
                  <a:rPr lang="en-US" sz="3200" dirty="0" err="1" smtClean="0"/>
                  <a:t>Perfopticon</a:t>
                </a:r>
                <a:r>
                  <a:rPr lang="en-US" sz="3200" dirty="0" smtClean="0"/>
                  <a:t> system, and converting profiling metrics to a common format is error-prone</a:t>
                </a:r>
                <a:endParaRPr lang="en-US" sz="3200" dirty="0" smtClean="0"/>
              </a:p>
            </p:txBody>
          </p:sp>
        </p:grpSp>
      </p:grpSp>
      <p:sp>
        <p:nvSpPr>
          <p:cNvPr id="136" name="Rectangle 25"/>
          <p:cNvSpPr>
            <a:spLocks noChangeArrowheads="1"/>
          </p:cNvSpPr>
          <p:nvPr/>
        </p:nvSpPr>
        <p:spPr bwMode="auto">
          <a:xfrm rot="16200000">
            <a:off x="-1695778" y="13911912"/>
            <a:ext cx="4257304" cy="1018919"/>
          </a:xfrm>
          <a:prstGeom prst="rect">
            <a:avLst/>
          </a:prstGeom>
          <a:noFill/>
          <a:ln w="9525">
            <a:noFill/>
            <a:miter lim="800000"/>
            <a:headEnd/>
            <a:tailEnd/>
          </a:ln>
        </p:spPr>
        <p:txBody>
          <a:bodyPr wrap="none" lIns="150358" tIns="75179" rIns="150358" bIns="75179" anchor="ctr"/>
          <a:lstStyle/>
          <a:p>
            <a:pPr marL="91440" algn="ctr">
              <a:lnSpc>
                <a:spcPct val="130000"/>
              </a:lnSpc>
              <a:spcAft>
                <a:spcPts val="947"/>
              </a:spcAft>
              <a:tabLst>
                <a:tab pos="240636" algn="l"/>
                <a:tab pos="322185" algn="l"/>
              </a:tabLst>
            </a:pPr>
            <a:r>
              <a:rPr lang="en-GB" sz="5400" b="1" kern="0" dirty="0" smtClean="0">
                <a:latin typeface="Times New Roman" panose="02020603050405020304" pitchFamily="18" charset="0"/>
                <a:ea typeface="Times New Roman" panose="02020603050405020304" pitchFamily="18" charset="0"/>
                <a:cs typeface="Times New Roman" panose="02020603050405020304" pitchFamily="18" charset="0"/>
              </a:rPr>
              <a:t>Approach</a:t>
            </a:r>
            <a:endParaRPr lang="en-US" sz="2400" kern="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37" name="TextBox 136"/>
          <p:cNvSpPr txBox="1"/>
          <p:nvPr/>
        </p:nvSpPr>
        <p:spPr>
          <a:xfrm>
            <a:off x="1396766" y="10157152"/>
            <a:ext cx="14184452" cy="3416320"/>
          </a:xfrm>
          <a:prstGeom prst="rect">
            <a:avLst/>
          </a:prstGeom>
          <a:noFill/>
        </p:spPr>
        <p:txBody>
          <a:bodyPr wrap="square" rtlCol="0">
            <a:spAutoFit/>
          </a:bodyPr>
          <a:lstStyle/>
          <a:p>
            <a:r>
              <a:rPr lang="en-US" sz="3600" dirty="0" smtClean="0"/>
              <a:t>We extended </a:t>
            </a:r>
            <a:r>
              <a:rPr lang="en-US" sz="3600" dirty="0" err="1" smtClean="0"/>
              <a:t>Perfopticon</a:t>
            </a:r>
            <a:r>
              <a:rPr lang="en-US" sz="3600" dirty="0" smtClean="0"/>
              <a:t> to display plans from the </a:t>
            </a:r>
            <a:r>
              <a:rPr lang="en-US" sz="3600" dirty="0" err="1" smtClean="0"/>
              <a:t>Myria</a:t>
            </a:r>
            <a:r>
              <a:rPr lang="en-US" sz="3600" dirty="0" smtClean="0"/>
              <a:t> and </a:t>
            </a:r>
            <a:r>
              <a:rPr lang="en-US" sz="3600" dirty="0" err="1" smtClean="0"/>
              <a:t>SciDB</a:t>
            </a:r>
            <a:r>
              <a:rPr lang="en-US" sz="3600" dirty="0" smtClean="0"/>
              <a:t> database management systems.  Plans from each system are combined into a “hybrid plan” and each component is assigned an origin system.  The individual plans within each hybrid plan may contain additional metadata relevant to that system.  These plans are fed into </a:t>
            </a:r>
            <a:r>
              <a:rPr lang="en-US" sz="3600" dirty="0" err="1" smtClean="0"/>
              <a:t>HybridPerfopticon</a:t>
            </a:r>
            <a:r>
              <a:rPr lang="en-US" sz="3600" dirty="0" smtClean="0"/>
              <a:t> for visualization.</a:t>
            </a:r>
            <a:endParaRPr lang="en-US" sz="3600" dirty="0"/>
          </a:p>
        </p:txBody>
      </p:sp>
      <p:sp>
        <p:nvSpPr>
          <p:cNvPr id="140" name="Rounded Rectangle 139"/>
          <p:cNvSpPr/>
          <p:nvPr/>
        </p:nvSpPr>
        <p:spPr>
          <a:xfrm>
            <a:off x="5874021" y="14657287"/>
            <a:ext cx="3788595" cy="1203770"/>
          </a:xfrm>
          <a:prstGeom prst="round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r>
              <a:rPr lang="en-US" sz="4400" dirty="0" smtClean="0"/>
              <a:t>Hybrid Plan</a:t>
            </a:r>
            <a:endParaRPr lang="en-US" sz="4400" dirty="0"/>
          </a:p>
        </p:txBody>
      </p:sp>
      <p:cxnSp>
        <p:nvCxnSpPr>
          <p:cNvPr id="12" name="Straight Arrow Connector 11"/>
          <p:cNvCxnSpPr>
            <a:stCxn id="138" idx="3"/>
          </p:cNvCxnSpPr>
          <p:nvPr/>
        </p:nvCxnSpPr>
        <p:spPr>
          <a:xfrm>
            <a:off x="5322480" y="14321963"/>
            <a:ext cx="428767" cy="941493"/>
          </a:xfrm>
          <a:prstGeom prst="curvedConnector3">
            <a:avLst>
              <a:gd name="adj1" fmla="val 50000"/>
            </a:avLst>
          </a:prstGeom>
          <a:ln>
            <a:headEnd type="none" w="med" len="med"/>
            <a:tailEnd type="none" w="lg" len="lg"/>
          </a:ln>
        </p:spPr>
        <p:style>
          <a:lnRef idx="2">
            <a:schemeClr val="dk1"/>
          </a:lnRef>
          <a:fillRef idx="0">
            <a:schemeClr val="dk1"/>
          </a:fillRef>
          <a:effectRef idx="1">
            <a:schemeClr val="dk1"/>
          </a:effectRef>
          <a:fontRef idx="minor">
            <a:schemeClr val="tx1"/>
          </a:fontRef>
        </p:style>
      </p:cxnSp>
      <p:cxnSp>
        <p:nvCxnSpPr>
          <p:cNvPr id="141" name="Straight Arrow Connector 11"/>
          <p:cNvCxnSpPr>
            <a:stCxn id="139" idx="3"/>
          </p:cNvCxnSpPr>
          <p:nvPr/>
        </p:nvCxnSpPr>
        <p:spPr>
          <a:xfrm flipV="1">
            <a:off x="5282469" y="15263456"/>
            <a:ext cx="468778" cy="932926"/>
          </a:xfrm>
          <a:prstGeom prst="curvedConnector3">
            <a:avLst>
              <a:gd name="adj1" fmla="val 50000"/>
            </a:avLst>
          </a:prstGeom>
          <a:ln>
            <a:headEnd type="none" w="med" len="med"/>
            <a:tailEnd type="none" w="lg" len="lg"/>
          </a:ln>
        </p:spPr>
        <p:style>
          <a:lnRef idx="2">
            <a:schemeClr val="dk1"/>
          </a:lnRef>
          <a:fillRef idx="0">
            <a:schemeClr val="dk1"/>
          </a:fillRef>
          <a:effectRef idx="1">
            <a:schemeClr val="dk1"/>
          </a:effectRef>
          <a:fontRef idx="minor">
            <a:schemeClr val="tx1"/>
          </a:fontRef>
        </p:style>
      </p:cxnSp>
      <p:cxnSp>
        <p:nvCxnSpPr>
          <p:cNvPr id="142" name="Straight Arrow Connector 11"/>
          <p:cNvCxnSpPr/>
          <p:nvPr/>
        </p:nvCxnSpPr>
        <p:spPr>
          <a:xfrm>
            <a:off x="5774251" y="15259172"/>
            <a:ext cx="99770" cy="0"/>
          </a:xfrm>
          <a:prstGeom prst="straightConnector1">
            <a:avLst/>
          </a:prstGeom>
          <a:ln>
            <a:headEnd type="none" w="med" len="med"/>
            <a:tailEnd type="triangle" w="lg" len="lg"/>
          </a:ln>
        </p:spPr>
        <p:style>
          <a:lnRef idx="2">
            <a:schemeClr val="dk1"/>
          </a:lnRef>
          <a:fillRef idx="0">
            <a:schemeClr val="dk1"/>
          </a:fillRef>
          <a:effectRef idx="1">
            <a:schemeClr val="dk1"/>
          </a:effectRef>
          <a:fontRef idx="minor">
            <a:schemeClr val="tx1"/>
          </a:fontRef>
        </p:style>
      </p:cxnSp>
      <p:sp>
        <p:nvSpPr>
          <p:cNvPr id="143" name="Rounded Rectangle 142"/>
          <p:cNvSpPr/>
          <p:nvPr/>
        </p:nvSpPr>
        <p:spPr>
          <a:xfrm>
            <a:off x="10253102" y="14657287"/>
            <a:ext cx="3788595" cy="1203770"/>
          </a:xfrm>
          <a:prstGeom prst="round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r>
              <a:rPr lang="en-US" sz="4400" dirty="0" smtClean="0"/>
              <a:t>      Hybrid </a:t>
            </a:r>
            <a:r>
              <a:rPr lang="en-US" sz="4400" dirty="0" err="1" smtClean="0"/>
              <a:t>Perfopticon</a:t>
            </a:r>
            <a:endParaRPr lang="en-US" sz="4400" dirty="0"/>
          </a:p>
        </p:txBody>
      </p:sp>
      <p:cxnSp>
        <p:nvCxnSpPr>
          <p:cNvPr id="144" name="Straight Arrow Connector 11"/>
          <p:cNvCxnSpPr>
            <a:stCxn id="140" idx="3"/>
            <a:endCxn id="143" idx="1"/>
          </p:cNvCxnSpPr>
          <p:nvPr/>
        </p:nvCxnSpPr>
        <p:spPr>
          <a:xfrm>
            <a:off x="9662616" y="15259172"/>
            <a:ext cx="590486" cy="0"/>
          </a:xfrm>
          <a:prstGeom prst="straightConnector1">
            <a:avLst/>
          </a:prstGeom>
          <a:ln>
            <a:headEnd type="none" w="med" len="med"/>
            <a:tailEnd type="triangle" w="lg" len="lg"/>
          </a:ln>
        </p:spPr>
        <p:style>
          <a:lnRef idx="2">
            <a:schemeClr val="dk1"/>
          </a:lnRef>
          <a:fillRef idx="0">
            <a:schemeClr val="dk1"/>
          </a:fillRef>
          <a:effectRef idx="1">
            <a:schemeClr val="dk1"/>
          </a:effectRef>
          <a:fontRef idx="minor">
            <a:schemeClr val="tx1"/>
          </a:fontRef>
        </p:style>
      </p:cxnSp>
      <p:pic>
        <p:nvPicPr>
          <p:cNvPr id="28" name="Picture 27"/>
          <p:cNvPicPr>
            <a:picLocks noChangeAspect="1"/>
          </p:cNvPicPr>
          <p:nvPr/>
        </p:nvPicPr>
        <p:blipFill>
          <a:blip r:embed="rId8"/>
          <a:stretch>
            <a:fillRect/>
          </a:stretch>
        </p:blipFill>
        <p:spPr>
          <a:xfrm>
            <a:off x="11021613" y="14753953"/>
            <a:ext cx="570052" cy="389779"/>
          </a:xfrm>
          <a:prstGeom prst="rect">
            <a:avLst/>
          </a:prstGeom>
        </p:spPr>
      </p:pic>
      <p:cxnSp>
        <p:nvCxnSpPr>
          <p:cNvPr id="145" name="Straight Arrow Connector 11"/>
          <p:cNvCxnSpPr>
            <a:stCxn id="143" idx="3"/>
          </p:cNvCxnSpPr>
          <p:nvPr/>
        </p:nvCxnSpPr>
        <p:spPr>
          <a:xfrm flipV="1">
            <a:off x="14041697" y="12395905"/>
            <a:ext cx="1585961" cy="2863267"/>
          </a:xfrm>
          <a:prstGeom prst="curvedConnector3">
            <a:avLst>
              <a:gd name="adj1" fmla="val 50000"/>
            </a:avLst>
          </a:prstGeom>
          <a:ln>
            <a:headEnd type="none" w="med" len="med"/>
            <a:tailEnd type="triangle" w="lg" len="lg"/>
          </a:ln>
        </p:spPr>
        <p:style>
          <a:lnRef idx="2">
            <a:schemeClr val="dk1"/>
          </a:lnRef>
          <a:fillRef idx="0">
            <a:schemeClr val="dk1"/>
          </a:fillRef>
          <a:effectRef idx="1">
            <a:schemeClr val="dk1"/>
          </a:effectRef>
          <a:fontRef idx="minor">
            <a:schemeClr val="tx1"/>
          </a:fontRef>
        </p:style>
      </p:cxnSp>
      <p:cxnSp>
        <p:nvCxnSpPr>
          <p:cNvPr id="147" name="Straight Arrow Connector 11"/>
          <p:cNvCxnSpPr>
            <a:stCxn id="143" idx="3"/>
          </p:cNvCxnSpPr>
          <p:nvPr/>
        </p:nvCxnSpPr>
        <p:spPr>
          <a:xfrm>
            <a:off x="14041697" y="15259172"/>
            <a:ext cx="1585961" cy="1318655"/>
          </a:xfrm>
          <a:prstGeom prst="curvedConnector3">
            <a:avLst>
              <a:gd name="adj1" fmla="val 50000"/>
            </a:avLst>
          </a:prstGeom>
          <a:ln>
            <a:headEnd type="none" w="med" len="med"/>
            <a:tailEnd type="triangle" w="lg" len="lg"/>
          </a:ln>
        </p:spPr>
        <p:style>
          <a:lnRef idx="2">
            <a:schemeClr val="dk1"/>
          </a:lnRef>
          <a:fillRef idx="0">
            <a:schemeClr val="dk1"/>
          </a:fillRef>
          <a:effectRef idx="1">
            <a:schemeClr val="dk1"/>
          </a:effectRef>
          <a:fontRef idx="minor">
            <a:schemeClr val="tx1"/>
          </a:fontRef>
        </p:style>
      </p:cxnSp>
      <p:sp>
        <p:nvSpPr>
          <p:cNvPr id="149" name="Rectangle 25"/>
          <p:cNvSpPr>
            <a:spLocks noChangeArrowheads="1"/>
          </p:cNvSpPr>
          <p:nvPr/>
        </p:nvSpPr>
        <p:spPr bwMode="auto">
          <a:xfrm rot="16200000">
            <a:off x="-3817379" y="22851186"/>
            <a:ext cx="8321612" cy="840020"/>
          </a:xfrm>
          <a:prstGeom prst="rect">
            <a:avLst/>
          </a:prstGeom>
          <a:noFill/>
          <a:ln w="9525">
            <a:noFill/>
            <a:miter lim="800000"/>
            <a:headEnd/>
            <a:tailEnd/>
          </a:ln>
        </p:spPr>
        <p:txBody>
          <a:bodyPr wrap="none" lIns="150358" tIns="75179" rIns="150358" bIns="75179" anchor="ctr"/>
          <a:lstStyle/>
          <a:p>
            <a:pPr marL="91440" algn="ctr">
              <a:lnSpc>
                <a:spcPct val="130000"/>
              </a:lnSpc>
              <a:spcAft>
                <a:spcPts val="947"/>
              </a:spcAft>
              <a:tabLst>
                <a:tab pos="240636" algn="l"/>
                <a:tab pos="322185" algn="l"/>
              </a:tabLst>
            </a:pPr>
            <a:r>
              <a:rPr lang="en-GB" sz="5400" b="1" kern="0" dirty="0" smtClean="0">
                <a:latin typeface="Times New Roman" panose="02020603050405020304" pitchFamily="18" charset="0"/>
                <a:ea typeface="Times New Roman" panose="02020603050405020304" pitchFamily="18" charset="0"/>
                <a:cs typeface="Times New Roman" panose="02020603050405020304" pitchFamily="18" charset="0"/>
              </a:rPr>
              <a:t>Results</a:t>
            </a:r>
            <a:endParaRPr lang="en-US" sz="2400" kern="0" dirty="0">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26" name="Group 25"/>
          <p:cNvGrpSpPr/>
          <p:nvPr/>
        </p:nvGrpSpPr>
        <p:grpSpPr>
          <a:xfrm>
            <a:off x="18573753" y="9563385"/>
            <a:ext cx="4435683" cy="1607269"/>
            <a:chOff x="20251536" y="9376027"/>
            <a:chExt cx="4435683" cy="1607269"/>
          </a:xfrm>
        </p:grpSpPr>
        <p:sp>
          <p:nvSpPr>
            <p:cNvPr id="36" name="Line Callout 1 35"/>
            <p:cNvSpPr/>
            <p:nvPr/>
          </p:nvSpPr>
          <p:spPr>
            <a:xfrm>
              <a:off x="20251536" y="9376027"/>
              <a:ext cx="4435683" cy="1607269"/>
            </a:xfrm>
            <a:prstGeom prst="borderCallout1">
              <a:avLst>
                <a:gd name="adj1" fmla="val 47196"/>
                <a:gd name="adj2" fmla="val -5078"/>
                <a:gd name="adj3" fmla="val 91852"/>
                <a:gd name="adj4" fmla="val -29590"/>
              </a:avLst>
            </a:prstGeom>
            <a:solidFill>
              <a:schemeClr val="bg1">
                <a:lumMod val="9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t"/>
            <a:lstStyle/>
            <a:p>
              <a:pPr algn="ctr"/>
              <a:r>
                <a:rPr lang="en-US" sz="2400" dirty="0"/>
                <a:t>Plan fragments are color-coded by database system</a:t>
              </a:r>
              <a:endParaRPr lang="en-US" sz="2400" dirty="0"/>
            </a:p>
          </p:txBody>
        </p:sp>
        <p:grpSp>
          <p:nvGrpSpPr>
            <p:cNvPr id="42" name="Group 41"/>
            <p:cNvGrpSpPr/>
            <p:nvPr/>
          </p:nvGrpSpPr>
          <p:grpSpPr>
            <a:xfrm>
              <a:off x="20589911" y="10358954"/>
              <a:ext cx="3758932" cy="458186"/>
              <a:chOff x="20347410" y="10356937"/>
              <a:chExt cx="3758932" cy="458186"/>
            </a:xfrm>
          </p:grpSpPr>
          <p:grpSp>
            <p:nvGrpSpPr>
              <p:cNvPr id="40" name="Group 39"/>
              <p:cNvGrpSpPr/>
              <p:nvPr/>
            </p:nvGrpSpPr>
            <p:grpSpPr>
              <a:xfrm>
                <a:off x="20347410" y="10356937"/>
                <a:ext cx="1867002" cy="457200"/>
                <a:chOff x="20347410" y="10356937"/>
                <a:chExt cx="1867002" cy="457200"/>
              </a:xfrm>
            </p:grpSpPr>
            <p:pic>
              <p:nvPicPr>
                <p:cNvPr id="152" name="Picture 4" descr="http://scidb.cs.washington.edu/sci-db.gif"/>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804610" y="10411413"/>
                  <a:ext cx="1409802" cy="340719"/>
                </a:xfrm>
                <a:prstGeom prst="rect">
                  <a:avLst/>
                </a:prstGeom>
                <a:noFill/>
                <a:extLst>
                  <a:ext uri="{909E8E84-426E-40dd-AFC4-6F175D3DCCD1}">
                    <a14:hiddenFill xmlns="" xmlns:a14="http://schemas.microsoft.com/office/drawing/2010/main">
                      <a:solidFill>
                        <a:srgbClr val="FFFFFF"/>
                      </a:solidFill>
                    </a14:hiddenFill>
                  </a:ext>
                </a:extLst>
              </p:spPr>
            </p:pic>
            <p:sp>
              <p:nvSpPr>
                <p:cNvPr id="39" name="Oval 38"/>
                <p:cNvSpPr>
                  <a:spLocks noChangeAspect="1"/>
                </p:cNvSpPr>
                <p:nvPr/>
              </p:nvSpPr>
              <p:spPr>
                <a:xfrm>
                  <a:off x="20347410" y="10356937"/>
                  <a:ext cx="457200" cy="457200"/>
                </a:xfrm>
                <a:prstGeom prst="ellipse">
                  <a:avLst/>
                </a:prstGeom>
                <a:solidFill>
                  <a:srgbClr val="ADD8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22443012" y="10357923"/>
                <a:ext cx="1663330" cy="457200"/>
                <a:chOff x="22443012" y="10357923"/>
                <a:chExt cx="1663330" cy="457200"/>
              </a:xfrm>
            </p:grpSpPr>
            <p:pic>
              <p:nvPicPr>
                <p:cNvPr id="151" name="Picture 2" descr="myria-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2996086" y="10397777"/>
                  <a:ext cx="1110256" cy="367989"/>
                </a:xfrm>
                <a:prstGeom prst="rect">
                  <a:avLst/>
                </a:prstGeom>
                <a:noFill/>
                <a:extLst>
                  <a:ext uri="{909E8E84-426E-40dd-AFC4-6F175D3DCCD1}">
                    <a14:hiddenFill xmlns="" xmlns:a14="http://schemas.microsoft.com/office/drawing/2010/main">
                      <a:solidFill>
                        <a:srgbClr val="FFFFFF"/>
                      </a:solidFill>
                    </a14:hiddenFill>
                  </a:ext>
                </a:extLst>
              </p:spPr>
            </p:pic>
            <p:sp>
              <p:nvSpPr>
                <p:cNvPr id="153" name="Oval 152"/>
                <p:cNvSpPr>
                  <a:spLocks noChangeAspect="1"/>
                </p:cNvSpPr>
                <p:nvPr/>
              </p:nvSpPr>
              <p:spPr>
                <a:xfrm>
                  <a:off x="22443012" y="10357923"/>
                  <a:ext cx="457200" cy="457200"/>
                </a:xfrm>
                <a:prstGeom prst="ellipse">
                  <a:avLst/>
                </a:prstGeom>
                <a:solidFill>
                  <a:srgbClr val="CAB2D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24" name="Group 23"/>
          <p:cNvGrpSpPr/>
          <p:nvPr/>
        </p:nvGrpSpPr>
        <p:grpSpPr>
          <a:xfrm>
            <a:off x="18573753" y="11411347"/>
            <a:ext cx="4455656" cy="2067640"/>
            <a:chOff x="21247323" y="11506549"/>
            <a:chExt cx="4455656" cy="2067640"/>
          </a:xfrm>
        </p:grpSpPr>
        <p:sp>
          <p:nvSpPr>
            <p:cNvPr id="150" name="Line Callout 1 149"/>
            <p:cNvSpPr/>
            <p:nvPr/>
          </p:nvSpPr>
          <p:spPr>
            <a:xfrm>
              <a:off x="21247323" y="11506549"/>
              <a:ext cx="4435683" cy="2050720"/>
            </a:xfrm>
            <a:prstGeom prst="borderCallout1">
              <a:avLst>
                <a:gd name="adj1" fmla="val 47196"/>
                <a:gd name="adj2" fmla="val -5078"/>
                <a:gd name="adj3" fmla="val 69110"/>
                <a:gd name="adj4" fmla="val -40176"/>
              </a:avLst>
            </a:prstGeom>
            <a:solidFill>
              <a:schemeClr val="bg1">
                <a:lumMod val="9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t"/>
            <a:lstStyle/>
            <a:p>
              <a:pPr algn="ctr"/>
              <a:r>
                <a:rPr lang="en-US" sz="2400" dirty="0"/>
                <a:t>Cardinalities of database transfers are </a:t>
              </a:r>
              <a:r>
                <a:rPr lang="en-US" sz="2400" dirty="0" smtClean="0"/>
                <a:t>dynamically width-encoded</a:t>
              </a:r>
              <a:endParaRPr lang="en-US" sz="2400" dirty="0"/>
            </a:p>
          </p:txBody>
        </p:sp>
        <p:cxnSp>
          <p:nvCxnSpPr>
            <p:cNvPr id="44" name="Straight Arrow Connector 43"/>
            <p:cNvCxnSpPr/>
            <p:nvPr/>
          </p:nvCxnSpPr>
          <p:spPr>
            <a:xfrm>
              <a:off x="21462521" y="12395905"/>
              <a:ext cx="0" cy="618865"/>
            </a:xfrm>
            <a:prstGeom prst="straightConnector1">
              <a:avLst/>
            </a:prstGeom>
            <a:ln>
              <a:prstDash val="dash"/>
              <a:tailEnd type="triangle"/>
            </a:ln>
          </p:spPr>
          <p:style>
            <a:lnRef idx="3">
              <a:schemeClr val="dk1"/>
            </a:lnRef>
            <a:fillRef idx="0">
              <a:schemeClr val="dk1"/>
            </a:fillRef>
            <a:effectRef idx="2">
              <a:schemeClr val="dk1"/>
            </a:effectRef>
            <a:fontRef idx="minor">
              <a:schemeClr val="tx1"/>
            </a:fontRef>
          </p:style>
        </p:cxnSp>
        <p:sp>
          <p:nvSpPr>
            <p:cNvPr id="45" name="TextBox 44"/>
            <p:cNvSpPr txBox="1"/>
            <p:nvPr/>
          </p:nvSpPr>
          <p:spPr>
            <a:xfrm>
              <a:off x="21462521" y="12477388"/>
              <a:ext cx="2038533" cy="369332"/>
            </a:xfrm>
            <a:prstGeom prst="rect">
              <a:avLst/>
            </a:prstGeom>
            <a:noFill/>
          </p:spPr>
          <p:txBody>
            <a:bodyPr wrap="square" rtlCol="0">
              <a:spAutoFit/>
            </a:bodyPr>
            <a:lstStyle/>
            <a:p>
              <a:r>
                <a:rPr lang="en-US" sz="1800" dirty="0" smtClean="0"/>
                <a:t>No data transfer </a:t>
              </a:r>
              <a:endParaRPr lang="en-US" sz="1800" dirty="0"/>
            </a:p>
          </p:txBody>
        </p:sp>
        <p:cxnSp>
          <p:nvCxnSpPr>
            <p:cNvPr id="154" name="Straight Arrow Connector 153"/>
            <p:cNvCxnSpPr/>
            <p:nvPr/>
          </p:nvCxnSpPr>
          <p:spPr>
            <a:xfrm>
              <a:off x="23966572" y="12418703"/>
              <a:ext cx="0" cy="618865"/>
            </a:xfrm>
            <a:prstGeom prst="straightConnector1">
              <a:avLst/>
            </a:prstGeom>
            <a:ln w="76200">
              <a:prstDash val="solid"/>
              <a:tailEnd type="triangle"/>
            </a:ln>
          </p:spPr>
          <p:style>
            <a:lnRef idx="3">
              <a:schemeClr val="dk1"/>
            </a:lnRef>
            <a:fillRef idx="0">
              <a:schemeClr val="dk1"/>
            </a:fillRef>
            <a:effectRef idx="2">
              <a:schemeClr val="dk1"/>
            </a:effectRef>
            <a:fontRef idx="minor">
              <a:schemeClr val="tx1"/>
            </a:fontRef>
          </p:style>
        </p:cxnSp>
        <p:sp>
          <p:nvSpPr>
            <p:cNvPr id="155" name="TextBox 154"/>
            <p:cNvSpPr txBox="1"/>
            <p:nvPr/>
          </p:nvSpPr>
          <p:spPr>
            <a:xfrm>
              <a:off x="24142460" y="12355304"/>
              <a:ext cx="1454990" cy="646331"/>
            </a:xfrm>
            <a:prstGeom prst="rect">
              <a:avLst/>
            </a:prstGeom>
            <a:noFill/>
          </p:spPr>
          <p:txBody>
            <a:bodyPr wrap="square" rtlCol="0">
              <a:spAutoFit/>
            </a:bodyPr>
            <a:lstStyle/>
            <a:p>
              <a:r>
                <a:rPr lang="en-US" sz="1800" dirty="0" smtClean="0"/>
                <a:t>Dominating transfer</a:t>
              </a:r>
              <a:endParaRPr lang="en-US" sz="1800" dirty="0"/>
            </a:p>
          </p:txBody>
        </p:sp>
        <p:sp>
          <p:nvSpPr>
            <p:cNvPr id="46" name="Right Arrow 45"/>
            <p:cNvSpPr/>
            <p:nvPr/>
          </p:nvSpPr>
          <p:spPr>
            <a:xfrm>
              <a:off x="23307764" y="12463181"/>
              <a:ext cx="363285" cy="420543"/>
            </a:xfrm>
            <a:prstGeom prst="rightArrow">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p:cNvSpPr txBox="1"/>
            <p:nvPr/>
          </p:nvSpPr>
          <p:spPr>
            <a:xfrm>
              <a:off x="21267296" y="13020191"/>
              <a:ext cx="4435683" cy="553998"/>
            </a:xfrm>
            <a:prstGeom prst="rect">
              <a:avLst/>
            </a:prstGeom>
            <a:noFill/>
          </p:spPr>
          <p:txBody>
            <a:bodyPr wrap="square" rtlCol="0">
              <a:spAutoFit/>
            </a:bodyPr>
            <a:lstStyle/>
            <a:p>
              <a:r>
                <a:rPr lang="en-US" sz="1000" dirty="0" smtClean="0"/>
                <a:t>Units of data transfer are counted in contextually-atomic units (e.g., array elements for </a:t>
              </a:r>
              <a:r>
                <a:rPr lang="en-US" sz="1000" dirty="0" err="1" smtClean="0"/>
                <a:t>SciDB</a:t>
              </a:r>
              <a:r>
                <a:rPr lang="en-US" sz="1000" dirty="0" smtClean="0"/>
                <a:t>, tuples for </a:t>
              </a:r>
              <a:r>
                <a:rPr lang="en-US" sz="1000" dirty="0" err="1" smtClean="0"/>
                <a:t>Myria</a:t>
              </a:r>
              <a:r>
                <a:rPr lang="en-US" sz="1000" dirty="0" smtClean="0"/>
                <a:t>) and arrow width is weighted by </a:t>
              </a:r>
              <a:r>
                <a:rPr lang="en-US" sz="1000" dirty="0" smtClean="0"/>
                <a:t>total within-fragment output (or plan, for inter-fragment shuffle/transfers).</a:t>
              </a:r>
              <a:endParaRPr lang="en-US" sz="1000" dirty="0"/>
            </a:p>
          </p:txBody>
        </p:sp>
      </p:grpSp>
      <p:grpSp>
        <p:nvGrpSpPr>
          <p:cNvPr id="25" name="Group 24"/>
          <p:cNvGrpSpPr/>
          <p:nvPr/>
        </p:nvGrpSpPr>
        <p:grpSpPr>
          <a:xfrm>
            <a:off x="18569989" y="13746015"/>
            <a:ext cx="4435684" cy="1964843"/>
            <a:chOff x="20797494" y="14321288"/>
            <a:chExt cx="4435684" cy="1964843"/>
          </a:xfrm>
        </p:grpSpPr>
        <p:sp>
          <p:nvSpPr>
            <p:cNvPr id="159" name="Line Callout 1 158"/>
            <p:cNvSpPr/>
            <p:nvPr/>
          </p:nvSpPr>
          <p:spPr>
            <a:xfrm>
              <a:off x="20797495" y="14321288"/>
              <a:ext cx="4435683" cy="1964843"/>
            </a:xfrm>
            <a:prstGeom prst="borderCallout1">
              <a:avLst>
                <a:gd name="adj1" fmla="val 47196"/>
                <a:gd name="adj2" fmla="val -5078"/>
                <a:gd name="adj3" fmla="val 58172"/>
                <a:gd name="adj4" fmla="val -32776"/>
              </a:avLst>
            </a:prstGeom>
            <a:solidFill>
              <a:schemeClr val="bg1">
                <a:lumMod val="9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t"/>
            <a:lstStyle/>
            <a:p>
              <a:pPr algn="ctr"/>
              <a:r>
                <a:rPr lang="en-US" sz="2400" dirty="0"/>
                <a:t>Inter-database transfer skew is binned and color-encoded</a:t>
              </a:r>
              <a:endParaRPr lang="en-US" sz="2400" dirty="0"/>
            </a:p>
          </p:txBody>
        </p:sp>
        <p:grpSp>
          <p:nvGrpSpPr>
            <p:cNvPr id="168" name="Group 167"/>
            <p:cNvGrpSpPr/>
            <p:nvPr/>
          </p:nvGrpSpPr>
          <p:grpSpPr>
            <a:xfrm>
              <a:off x="20885793" y="15125048"/>
              <a:ext cx="4259086" cy="649874"/>
              <a:chOff x="20902865" y="15309975"/>
              <a:chExt cx="4259086" cy="649874"/>
            </a:xfrm>
          </p:grpSpPr>
          <p:sp>
            <p:nvSpPr>
              <p:cNvPr id="161" name="TextBox 160"/>
              <p:cNvSpPr txBox="1"/>
              <p:nvPr/>
            </p:nvSpPr>
            <p:spPr>
              <a:xfrm>
                <a:off x="21462521" y="15309975"/>
                <a:ext cx="1338404" cy="646331"/>
              </a:xfrm>
              <a:prstGeom prst="rect">
                <a:avLst/>
              </a:prstGeom>
              <a:noFill/>
            </p:spPr>
            <p:txBody>
              <a:bodyPr wrap="square" rtlCol="0">
                <a:spAutoFit/>
              </a:bodyPr>
              <a:lstStyle/>
              <a:p>
                <a:r>
                  <a:rPr lang="en-US" sz="1800" dirty="0" smtClean="0"/>
                  <a:t>No transfer skew</a:t>
                </a:r>
                <a:endParaRPr lang="en-US" sz="1800" dirty="0"/>
              </a:p>
            </p:txBody>
          </p:sp>
          <p:sp>
            <p:nvSpPr>
              <p:cNvPr id="163" name="TextBox 162"/>
              <p:cNvSpPr txBox="1"/>
              <p:nvPr/>
            </p:nvSpPr>
            <p:spPr>
              <a:xfrm>
                <a:off x="23706961" y="15313518"/>
                <a:ext cx="1454990" cy="646331"/>
              </a:xfrm>
              <a:prstGeom prst="rect">
                <a:avLst/>
              </a:prstGeom>
              <a:noFill/>
            </p:spPr>
            <p:txBody>
              <a:bodyPr wrap="square" rtlCol="0">
                <a:spAutoFit/>
              </a:bodyPr>
              <a:lstStyle/>
              <a:p>
                <a:r>
                  <a:rPr lang="en-US" sz="1800" dirty="0" smtClean="0"/>
                  <a:t>Extreme transfer skew</a:t>
                </a:r>
                <a:endParaRPr lang="en-US" sz="1800" dirty="0"/>
              </a:p>
            </p:txBody>
          </p:sp>
          <p:sp>
            <p:nvSpPr>
              <p:cNvPr id="164" name="Right Arrow 163"/>
              <p:cNvSpPr/>
              <p:nvPr/>
            </p:nvSpPr>
            <p:spPr>
              <a:xfrm>
                <a:off x="22699125" y="15418945"/>
                <a:ext cx="363285" cy="420543"/>
              </a:xfrm>
              <a:prstGeom prst="rightArrow">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Isosceles Triangle 165"/>
              <p:cNvSpPr/>
              <p:nvPr/>
            </p:nvSpPr>
            <p:spPr>
              <a:xfrm flipV="1">
                <a:off x="20902865" y="15431112"/>
                <a:ext cx="517489" cy="40005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Isosceles Triangle 166"/>
              <p:cNvSpPr/>
              <p:nvPr/>
            </p:nvSpPr>
            <p:spPr>
              <a:xfrm flipV="1">
                <a:off x="23167653" y="15429191"/>
                <a:ext cx="517489" cy="40005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9" name="TextBox 168"/>
            <p:cNvSpPr txBox="1"/>
            <p:nvPr/>
          </p:nvSpPr>
          <p:spPr>
            <a:xfrm>
              <a:off x="20797494" y="15834831"/>
              <a:ext cx="4435683" cy="400110"/>
            </a:xfrm>
            <a:prstGeom prst="rect">
              <a:avLst/>
            </a:prstGeom>
            <a:noFill/>
          </p:spPr>
          <p:txBody>
            <a:bodyPr wrap="square" rtlCol="0">
              <a:spAutoFit/>
            </a:bodyPr>
            <a:lstStyle/>
            <a:p>
              <a:r>
                <a:rPr lang="en-US" sz="1000" dirty="0" smtClean="0"/>
                <a:t>Skew is displayed as a (normalized) mean over the previous two seconds (in order to avoid distracting </a:t>
              </a:r>
              <a:r>
                <a:rPr lang="en-US" sz="1000" dirty="0"/>
                <a:t>rapid </a:t>
              </a:r>
              <a:r>
                <a:rPr lang="en-US" sz="1000" dirty="0" smtClean="0"/>
                <a:t>fluctuations).</a:t>
              </a:r>
              <a:endParaRPr lang="en-US" sz="1000" dirty="0"/>
            </a:p>
          </p:txBody>
        </p:sp>
      </p:grpSp>
      <p:sp>
        <p:nvSpPr>
          <p:cNvPr id="160" name="Rectangle 25"/>
          <p:cNvSpPr>
            <a:spLocks noChangeArrowheads="1"/>
          </p:cNvSpPr>
          <p:nvPr/>
        </p:nvSpPr>
        <p:spPr bwMode="auto">
          <a:xfrm>
            <a:off x="30716417" y="11968785"/>
            <a:ext cx="5680680" cy="1705627"/>
          </a:xfrm>
          <a:prstGeom prst="rect">
            <a:avLst/>
          </a:prstGeom>
          <a:noFill/>
          <a:ln w="9525">
            <a:noFill/>
            <a:miter lim="800000"/>
            <a:headEnd/>
            <a:tailEnd/>
          </a:ln>
        </p:spPr>
        <p:txBody>
          <a:bodyPr wrap="none" lIns="150358" tIns="75179" rIns="150358" bIns="75179" anchor="ctr"/>
          <a:lstStyle/>
          <a:p>
            <a:pPr marL="91440" algn="ctr">
              <a:tabLst>
                <a:tab pos="240636" algn="l"/>
                <a:tab pos="322185" algn="l"/>
              </a:tabLst>
            </a:pPr>
            <a:r>
              <a:rPr lang="en-GB" sz="5400" b="1" kern="0" dirty="0" err="1" smtClean="0">
                <a:latin typeface="Times New Roman" panose="02020603050405020304" pitchFamily="18" charset="0"/>
                <a:ea typeface="Times New Roman" panose="02020603050405020304" pitchFamily="18" charset="0"/>
                <a:cs typeface="Times New Roman" panose="02020603050405020304" pitchFamily="18" charset="0"/>
              </a:rPr>
              <a:t>HybridPerfopticon</a:t>
            </a:r>
            <a:r>
              <a:rPr lang="en-GB" sz="5400" b="1" kern="0" dirty="0" smtClean="0">
                <a:latin typeface="Times New Roman" panose="02020603050405020304" pitchFamily="18" charset="0"/>
                <a:ea typeface="Times New Roman" panose="02020603050405020304" pitchFamily="18" charset="0"/>
                <a:cs typeface="Times New Roman" panose="02020603050405020304" pitchFamily="18" charset="0"/>
              </a:rPr>
              <a:t> </a:t>
            </a:r>
          </a:p>
          <a:p>
            <a:pPr marL="91440" algn="ctr">
              <a:tabLst>
                <a:tab pos="240636" algn="l"/>
                <a:tab pos="322185" algn="l"/>
              </a:tabLst>
            </a:pPr>
            <a:r>
              <a:rPr lang="en-GB" sz="5400" b="1" kern="0" dirty="0" smtClean="0">
                <a:latin typeface="Times New Roman" panose="02020603050405020304" pitchFamily="18" charset="0"/>
                <a:ea typeface="Times New Roman" panose="02020603050405020304" pitchFamily="18" charset="0"/>
                <a:cs typeface="Times New Roman" panose="02020603050405020304" pitchFamily="18" charset="0"/>
              </a:rPr>
              <a:t>Architecture</a:t>
            </a:r>
            <a:endParaRPr lang="en-US" sz="2400" kern="0" dirty="0">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172" name="Group 171"/>
          <p:cNvGrpSpPr/>
          <p:nvPr/>
        </p:nvGrpSpPr>
        <p:grpSpPr>
          <a:xfrm>
            <a:off x="821771" y="19038934"/>
            <a:ext cx="8401156" cy="2431435"/>
            <a:chOff x="51822" y="22021805"/>
            <a:chExt cx="8401156" cy="2431435"/>
          </a:xfrm>
        </p:grpSpPr>
        <p:grpSp>
          <p:nvGrpSpPr>
            <p:cNvPr id="173" name="Group 172"/>
            <p:cNvGrpSpPr/>
            <p:nvPr/>
          </p:nvGrpSpPr>
          <p:grpSpPr>
            <a:xfrm flipH="1">
              <a:off x="7796775" y="22298804"/>
              <a:ext cx="656203" cy="1938992"/>
              <a:chOff x="7765421" y="2305596"/>
              <a:chExt cx="656203" cy="1938992"/>
            </a:xfrm>
          </p:grpSpPr>
          <p:sp>
            <p:nvSpPr>
              <p:cNvPr id="175" name="Right Brace 174"/>
              <p:cNvSpPr/>
              <p:nvPr/>
            </p:nvSpPr>
            <p:spPr>
              <a:xfrm>
                <a:off x="7765421" y="2305596"/>
                <a:ext cx="314403" cy="1938992"/>
              </a:xfrm>
              <a:prstGeom prst="rightBrace">
                <a:avLst>
                  <a:gd name="adj1" fmla="val 99071"/>
                  <a:gd name="adj2" fmla="val 50000"/>
                </a:avLst>
              </a:prstGeom>
              <a:ln w="57150"/>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76" name="Rectangle 175"/>
              <p:cNvSpPr/>
              <p:nvPr/>
            </p:nvSpPr>
            <p:spPr>
              <a:xfrm>
                <a:off x="8138160" y="3110681"/>
                <a:ext cx="283464" cy="3277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4" name="TextBox 173"/>
            <p:cNvSpPr txBox="1"/>
            <p:nvPr/>
          </p:nvSpPr>
          <p:spPr>
            <a:xfrm>
              <a:off x="51822" y="22021805"/>
              <a:ext cx="7953863" cy="2431435"/>
            </a:xfrm>
            <a:prstGeom prst="rect">
              <a:avLst/>
            </a:prstGeom>
            <a:noFill/>
          </p:spPr>
          <p:txBody>
            <a:bodyPr wrap="square" lIns="45720" rIns="45720" rtlCol="0">
              <a:spAutoFit/>
            </a:bodyPr>
            <a:lstStyle/>
            <a:p>
              <a:pPr algn="ctr"/>
              <a:r>
                <a:rPr lang="en-US" sz="4400" dirty="0" smtClean="0">
                  <a:latin typeface="Times New Roman" panose="02020603050405020304" pitchFamily="18" charset="0"/>
                  <a:cs typeface="Times New Roman" panose="02020603050405020304" pitchFamily="18" charset="0"/>
                </a:rPr>
                <a:t>Hybrid Query Visualization</a:t>
              </a:r>
              <a:endParaRPr lang="en-US" sz="4400" dirty="0" smtClean="0">
                <a:latin typeface="Times New Roman" panose="02020603050405020304" pitchFamily="18" charset="0"/>
                <a:cs typeface="Times New Roman" panose="02020603050405020304" pitchFamily="18" charset="0"/>
              </a:endParaRPr>
            </a:p>
            <a:p>
              <a:pPr algn="ctr"/>
              <a:r>
                <a:rPr lang="en-US" sz="3600" dirty="0" smtClean="0"/>
                <a:t>We profiled a hybrid version of a complex, real-world query and demonstrated that it is accurately visualized</a:t>
              </a:r>
              <a:endParaRPr lang="en-US" sz="3600" dirty="0" smtClean="0"/>
            </a:p>
          </p:txBody>
        </p:sp>
      </p:grpSp>
      <p:grpSp>
        <p:nvGrpSpPr>
          <p:cNvPr id="177" name="Group 176"/>
          <p:cNvGrpSpPr/>
          <p:nvPr/>
        </p:nvGrpSpPr>
        <p:grpSpPr>
          <a:xfrm>
            <a:off x="821770" y="24791466"/>
            <a:ext cx="8423419" cy="2341889"/>
            <a:chOff x="29559" y="22298804"/>
            <a:chExt cx="8423419" cy="2341889"/>
          </a:xfrm>
        </p:grpSpPr>
        <p:grpSp>
          <p:nvGrpSpPr>
            <p:cNvPr id="178" name="Group 177"/>
            <p:cNvGrpSpPr/>
            <p:nvPr/>
          </p:nvGrpSpPr>
          <p:grpSpPr>
            <a:xfrm flipH="1">
              <a:off x="7796775" y="22298804"/>
              <a:ext cx="656203" cy="1938992"/>
              <a:chOff x="7765421" y="2305596"/>
              <a:chExt cx="656203" cy="1938992"/>
            </a:xfrm>
          </p:grpSpPr>
          <p:sp>
            <p:nvSpPr>
              <p:cNvPr id="180" name="Right Brace 179"/>
              <p:cNvSpPr/>
              <p:nvPr/>
            </p:nvSpPr>
            <p:spPr>
              <a:xfrm>
                <a:off x="7765421" y="2305596"/>
                <a:ext cx="314403" cy="1938992"/>
              </a:xfrm>
              <a:prstGeom prst="rightBrace">
                <a:avLst>
                  <a:gd name="adj1" fmla="val 99071"/>
                  <a:gd name="adj2" fmla="val 50000"/>
                </a:avLst>
              </a:prstGeom>
              <a:ln w="57150"/>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81" name="Rectangle 180"/>
              <p:cNvSpPr/>
              <p:nvPr/>
            </p:nvSpPr>
            <p:spPr>
              <a:xfrm>
                <a:off x="8138160" y="3110681"/>
                <a:ext cx="283464" cy="3277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9" name="TextBox 178"/>
            <p:cNvSpPr txBox="1"/>
            <p:nvPr/>
          </p:nvSpPr>
          <p:spPr>
            <a:xfrm>
              <a:off x="29559" y="22763256"/>
              <a:ext cx="7953863" cy="1877437"/>
            </a:xfrm>
            <a:prstGeom prst="rect">
              <a:avLst/>
            </a:prstGeom>
            <a:noFill/>
          </p:spPr>
          <p:txBody>
            <a:bodyPr wrap="square" lIns="45720" rIns="45720" rtlCol="0">
              <a:spAutoFit/>
            </a:bodyPr>
            <a:lstStyle/>
            <a:p>
              <a:pPr algn="ctr"/>
              <a:r>
                <a:rPr lang="en-US" sz="4400" dirty="0" smtClean="0">
                  <a:latin typeface="Times New Roman" panose="02020603050405020304" pitchFamily="18" charset="0"/>
                  <a:cs typeface="Times New Roman" panose="02020603050405020304" pitchFamily="18" charset="0"/>
                </a:rPr>
                <a:t>Future Work</a:t>
              </a:r>
            </a:p>
            <a:p>
              <a:pPr algn="ctr"/>
              <a:r>
                <a:rPr lang="en-US" sz="3600" dirty="0" smtClean="0">
                  <a:solidFill>
                    <a:prstClr val="black"/>
                  </a:solidFill>
                </a:rPr>
                <a:t>Additional performance and caching logic is needed</a:t>
              </a:r>
              <a:endParaRPr lang="en-US" sz="4400" dirty="0" smtClean="0">
                <a:latin typeface="Times New Roman" panose="02020603050405020304" pitchFamily="18" charset="0"/>
                <a:cs typeface="Times New Roman" panose="02020603050405020304" pitchFamily="18" charset="0"/>
              </a:endParaRPr>
            </a:p>
          </p:txBody>
        </p:sp>
      </p:grpSp>
      <p:sp>
        <p:nvSpPr>
          <p:cNvPr id="182" name="TextBox 181"/>
          <p:cNvSpPr txBox="1"/>
          <p:nvPr/>
        </p:nvSpPr>
        <p:spPr>
          <a:xfrm>
            <a:off x="9412546" y="24831721"/>
            <a:ext cx="14419881" cy="1938528"/>
          </a:xfrm>
          <a:prstGeom prst="rect">
            <a:avLst/>
          </a:prstGeom>
          <a:noFill/>
        </p:spPr>
        <p:txBody>
          <a:bodyPr wrap="square" rIns="0" rtlCol="0" anchor="ctr">
            <a:noAutofit/>
          </a:bodyPr>
          <a:lstStyle/>
          <a:p>
            <a:pPr marL="571528" indent="-571528">
              <a:spcAft>
                <a:spcPts val="800"/>
              </a:spcAft>
              <a:buSzPct val="100000"/>
              <a:buFont typeface="Wingdings" panose="05000000000000000000" pitchFamily="2" charset="2"/>
              <a:buChar char=""/>
            </a:pPr>
            <a:r>
              <a:rPr lang="en-US" sz="3200" dirty="0" smtClean="0"/>
              <a:t>Additional performance work is needed (e.g., caching parsed logs)</a:t>
            </a:r>
          </a:p>
          <a:p>
            <a:pPr marL="571528" indent="-571528">
              <a:spcAft>
                <a:spcPts val="800"/>
              </a:spcAft>
              <a:buSzPct val="100000"/>
              <a:buFont typeface="Wingdings" panose="05000000000000000000" pitchFamily="2" charset="2"/>
              <a:buChar char=""/>
            </a:pPr>
            <a:r>
              <a:rPr lang="en-US" sz="3200" dirty="0" smtClean="0"/>
              <a:t>The mapping between atomic elements </a:t>
            </a:r>
            <a:r>
              <a:rPr lang="en-US" sz="3200" dirty="0" smtClean="0"/>
              <a:t>(e.g. tuples, graph vertices, array elements) in database systems needs additional refinement</a:t>
            </a:r>
          </a:p>
        </p:txBody>
      </p:sp>
      <p:grpSp>
        <p:nvGrpSpPr>
          <p:cNvPr id="183" name="Group 182"/>
          <p:cNvGrpSpPr/>
          <p:nvPr/>
        </p:nvGrpSpPr>
        <p:grpSpPr>
          <a:xfrm>
            <a:off x="824368" y="22172600"/>
            <a:ext cx="8420821" cy="1938992"/>
            <a:chOff x="32157" y="22298804"/>
            <a:chExt cx="8420821" cy="1938992"/>
          </a:xfrm>
        </p:grpSpPr>
        <p:grpSp>
          <p:nvGrpSpPr>
            <p:cNvPr id="184" name="Group 183"/>
            <p:cNvGrpSpPr/>
            <p:nvPr/>
          </p:nvGrpSpPr>
          <p:grpSpPr>
            <a:xfrm flipH="1">
              <a:off x="7796775" y="22298804"/>
              <a:ext cx="656203" cy="1938992"/>
              <a:chOff x="7765421" y="2305596"/>
              <a:chExt cx="656203" cy="1938992"/>
            </a:xfrm>
          </p:grpSpPr>
          <p:sp>
            <p:nvSpPr>
              <p:cNvPr id="186" name="Right Brace 185"/>
              <p:cNvSpPr/>
              <p:nvPr/>
            </p:nvSpPr>
            <p:spPr>
              <a:xfrm>
                <a:off x="7765421" y="2305596"/>
                <a:ext cx="314403" cy="1938992"/>
              </a:xfrm>
              <a:prstGeom prst="rightBrace">
                <a:avLst>
                  <a:gd name="adj1" fmla="val 99071"/>
                  <a:gd name="adj2" fmla="val 50000"/>
                </a:avLst>
              </a:prstGeom>
              <a:ln w="57150"/>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87" name="Rectangle 186"/>
              <p:cNvSpPr/>
              <p:nvPr/>
            </p:nvSpPr>
            <p:spPr>
              <a:xfrm>
                <a:off x="8138160" y="3110681"/>
                <a:ext cx="283464" cy="3277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5" name="TextBox 184"/>
            <p:cNvSpPr txBox="1"/>
            <p:nvPr/>
          </p:nvSpPr>
          <p:spPr>
            <a:xfrm>
              <a:off x="32157" y="22353653"/>
              <a:ext cx="7953863" cy="1877437"/>
            </a:xfrm>
            <a:prstGeom prst="rect">
              <a:avLst/>
            </a:prstGeom>
            <a:noFill/>
          </p:spPr>
          <p:txBody>
            <a:bodyPr wrap="square" lIns="45720" rIns="45720" rtlCol="0">
              <a:spAutoFit/>
            </a:bodyPr>
            <a:lstStyle/>
            <a:p>
              <a:pPr algn="ctr"/>
              <a:r>
                <a:rPr lang="en-US" sz="4400" dirty="0" smtClean="0">
                  <a:latin typeface="Times New Roman" panose="02020603050405020304" pitchFamily="18" charset="0"/>
                  <a:cs typeface="Times New Roman" panose="02020603050405020304" pitchFamily="18" charset="0"/>
                </a:rPr>
                <a:t>Conclusions</a:t>
              </a:r>
            </a:p>
            <a:p>
              <a:pPr algn="ctr"/>
              <a:r>
                <a:rPr lang="en-US" sz="3600" dirty="0" smtClean="0">
                  <a:solidFill>
                    <a:prstClr val="black"/>
                  </a:solidFill>
                </a:rPr>
                <a:t>Log parsing works well as an easy extension point for new DBMSs</a:t>
              </a:r>
              <a:endParaRPr lang="en-US" sz="4400" dirty="0" smtClean="0">
                <a:latin typeface="Times New Roman" panose="02020603050405020304" pitchFamily="18" charset="0"/>
                <a:cs typeface="Times New Roman" panose="02020603050405020304" pitchFamily="18" charset="0"/>
              </a:endParaRPr>
            </a:p>
          </p:txBody>
        </p:sp>
      </p:grpSp>
      <p:sp>
        <p:nvSpPr>
          <p:cNvPr id="31" name="Rectangle 30"/>
          <p:cNvSpPr/>
          <p:nvPr/>
        </p:nvSpPr>
        <p:spPr>
          <a:xfrm>
            <a:off x="31463488" y="20116921"/>
            <a:ext cx="3544969" cy="9309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123"/>
          <p:cNvSpPr/>
          <p:nvPr/>
        </p:nvSpPr>
        <p:spPr>
          <a:xfrm>
            <a:off x="20991443" y="18045836"/>
            <a:ext cx="9919253" cy="2369138"/>
          </a:xfrm>
          <a:custGeom>
            <a:avLst/>
            <a:gdLst>
              <a:gd name="connsiteX0" fmla="*/ 9919253 w 9919253"/>
              <a:gd name="connsiteY0" fmla="*/ 301799 h 2369138"/>
              <a:gd name="connsiteX1" fmla="*/ 9243392 w 9919253"/>
              <a:gd name="connsiteY1" fmla="*/ 43381 h 2369138"/>
              <a:gd name="connsiteX2" fmla="*/ 7673009 w 9919253"/>
              <a:gd name="connsiteY2" fmla="*/ 1096929 h 2369138"/>
              <a:gd name="connsiteX3" fmla="*/ 1987827 w 9919253"/>
              <a:gd name="connsiteY3" fmla="*/ 937903 h 2369138"/>
              <a:gd name="connsiteX4" fmla="*/ 0 w 9919253"/>
              <a:gd name="connsiteY4" fmla="*/ 2369138 h 2369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9253" h="2369138">
                <a:moveTo>
                  <a:pt x="9919253" y="301799"/>
                </a:moveTo>
                <a:cubicBezTo>
                  <a:pt x="9768509" y="106329"/>
                  <a:pt x="9617766" y="-89141"/>
                  <a:pt x="9243392" y="43381"/>
                </a:cubicBezTo>
                <a:cubicBezTo>
                  <a:pt x="8869018" y="175903"/>
                  <a:pt x="8882270" y="947842"/>
                  <a:pt x="7673009" y="1096929"/>
                </a:cubicBezTo>
                <a:cubicBezTo>
                  <a:pt x="6463748" y="1246016"/>
                  <a:pt x="3266662" y="725868"/>
                  <a:pt x="1987827" y="937903"/>
                </a:cubicBezTo>
                <a:cubicBezTo>
                  <a:pt x="708992" y="1149938"/>
                  <a:pt x="354496" y="1759538"/>
                  <a:pt x="0" y="2369138"/>
                </a:cubicBezTo>
              </a:path>
            </a:pathLst>
          </a:custGeom>
          <a:ln w="38100">
            <a:tailEnd type="stealth"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98" name="Right Brace 197"/>
          <p:cNvSpPr/>
          <p:nvPr/>
        </p:nvSpPr>
        <p:spPr>
          <a:xfrm flipH="1">
            <a:off x="32137759" y="10528189"/>
            <a:ext cx="314402" cy="395588"/>
          </a:xfrm>
          <a:prstGeom prst="rightBrace">
            <a:avLst>
              <a:gd name="adj1" fmla="val 99071"/>
              <a:gd name="adj2" fmla="val 50000"/>
            </a:avLst>
          </a:prstGeom>
          <a:ln w="57150"/>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grpSp>
        <p:nvGrpSpPr>
          <p:cNvPr id="214" name="Group 213"/>
          <p:cNvGrpSpPr/>
          <p:nvPr/>
        </p:nvGrpSpPr>
        <p:grpSpPr>
          <a:xfrm>
            <a:off x="31341199" y="9563385"/>
            <a:ext cx="4435683" cy="1607269"/>
            <a:chOff x="30628318" y="9563385"/>
            <a:chExt cx="4435683" cy="1607269"/>
          </a:xfrm>
        </p:grpSpPr>
        <p:sp>
          <p:nvSpPr>
            <p:cNvPr id="189" name="Line Callout 1 188"/>
            <p:cNvSpPr/>
            <p:nvPr/>
          </p:nvSpPr>
          <p:spPr>
            <a:xfrm>
              <a:off x="30628318" y="9563385"/>
              <a:ext cx="4435683" cy="1607269"/>
            </a:xfrm>
            <a:prstGeom prst="borderCallout1">
              <a:avLst>
                <a:gd name="adj1" fmla="val 47196"/>
                <a:gd name="adj2" fmla="val -5078"/>
                <a:gd name="adj3" fmla="val 31752"/>
                <a:gd name="adj4" fmla="val -34051"/>
              </a:avLst>
            </a:prstGeom>
            <a:solidFill>
              <a:schemeClr val="bg1">
                <a:lumMod val="9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t"/>
            <a:lstStyle/>
            <a:p>
              <a:pPr algn="ctr"/>
              <a:r>
                <a:rPr lang="en-US" sz="2400" dirty="0" smtClean="0"/>
                <a:t>Operators from each DBMS are displayed in the detail view</a:t>
              </a:r>
              <a:endParaRPr lang="en-US" sz="2400" dirty="0"/>
            </a:p>
          </p:txBody>
        </p:sp>
        <p:pic>
          <p:nvPicPr>
            <p:cNvPr id="197" name="Picture 4" descr="http://scidb.cs.washington.edu/sci-db.gif"/>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758587" y="10578923"/>
              <a:ext cx="1409802" cy="340719"/>
            </a:xfrm>
            <a:prstGeom prst="rect">
              <a:avLst/>
            </a:prstGeom>
            <a:noFill/>
            <a:extLst>
              <a:ext uri="{909E8E84-426E-40dd-AFC4-6F175D3DCCD1}">
                <a14:hiddenFill xmlns="" xmlns:a14="http://schemas.microsoft.com/office/drawing/2010/main">
                  <a:solidFill>
                    <a:srgbClr val="FFFFFF"/>
                  </a:solidFill>
                </a14:hiddenFill>
              </a:ext>
            </a:extLst>
          </p:spPr>
        </p:pic>
        <p:sp>
          <p:nvSpPr>
            <p:cNvPr id="199" name="TextBox 198"/>
            <p:cNvSpPr txBox="1"/>
            <p:nvPr/>
          </p:nvSpPr>
          <p:spPr>
            <a:xfrm>
              <a:off x="32502028" y="10405407"/>
              <a:ext cx="2486578" cy="646331"/>
            </a:xfrm>
            <a:prstGeom prst="rect">
              <a:avLst/>
            </a:prstGeom>
            <a:noFill/>
          </p:spPr>
          <p:txBody>
            <a:bodyPr wrap="none" rtlCol="0">
              <a:spAutoFit/>
            </a:bodyPr>
            <a:lstStyle/>
            <a:p>
              <a:r>
                <a:rPr lang="en-US" sz="1000" dirty="0" err="1" smtClean="0">
                  <a:latin typeface="Courier" pitchFamily="49" charset="0"/>
                </a:rPr>
                <a:t>impl_save</a:t>
              </a:r>
              <a:r>
                <a:rPr lang="en-US" sz="1200" dirty="0" smtClean="0"/>
                <a:t>, </a:t>
              </a:r>
              <a:r>
                <a:rPr lang="en-US" sz="1000" dirty="0" err="1" smtClean="0">
                  <a:latin typeface="Courier" pitchFamily="49" charset="0"/>
                </a:rPr>
                <a:t>PhysicalRedimension</a:t>
              </a:r>
              <a:r>
                <a:rPr lang="en-US" sz="1200" dirty="0" smtClean="0"/>
                <a:t>,</a:t>
              </a:r>
            </a:p>
            <a:p>
              <a:r>
                <a:rPr lang="en-US" sz="1000" dirty="0" err="1" smtClean="0">
                  <a:latin typeface="Courier" pitchFamily="49" charset="0"/>
                </a:rPr>
                <a:t>physicalStore</a:t>
              </a:r>
              <a:r>
                <a:rPr lang="en-US" sz="1200" dirty="0" smtClean="0"/>
                <a:t>, </a:t>
              </a:r>
              <a:r>
                <a:rPr lang="en-US" sz="1000" dirty="0" err="1" smtClean="0">
                  <a:latin typeface="Courier" pitchFamily="49" charset="0"/>
                </a:rPr>
                <a:t>physical_regrid</a:t>
              </a:r>
              <a:r>
                <a:rPr lang="en-US" sz="1200" dirty="0" smtClean="0"/>
                <a:t>, </a:t>
              </a:r>
            </a:p>
            <a:p>
              <a:r>
                <a:rPr lang="en-US" sz="1000" dirty="0" err="1" smtClean="0">
                  <a:latin typeface="Courier" pitchFamily="49" charset="0"/>
                </a:rPr>
                <a:t>physicalScan</a:t>
              </a:r>
              <a:r>
                <a:rPr lang="en-US" sz="1200" dirty="0" smtClean="0"/>
                <a:t>, …</a:t>
              </a:r>
              <a:endParaRPr lang="en-US" sz="1200" dirty="0"/>
            </a:p>
          </p:txBody>
        </p:sp>
      </p:grpSp>
      <p:grpSp>
        <p:nvGrpSpPr>
          <p:cNvPr id="217" name="Group 216"/>
          <p:cNvGrpSpPr/>
          <p:nvPr/>
        </p:nvGrpSpPr>
        <p:grpSpPr>
          <a:xfrm>
            <a:off x="18573753" y="15932224"/>
            <a:ext cx="4435683" cy="2050720"/>
            <a:chOff x="18573753" y="15932224"/>
            <a:chExt cx="4435683" cy="2050720"/>
          </a:xfrm>
        </p:grpSpPr>
        <p:sp>
          <p:nvSpPr>
            <p:cNvPr id="201" name="Line Callout 1 200"/>
            <p:cNvSpPr/>
            <p:nvPr/>
          </p:nvSpPr>
          <p:spPr>
            <a:xfrm>
              <a:off x="18573753" y="15932224"/>
              <a:ext cx="4435683" cy="2050720"/>
            </a:xfrm>
            <a:prstGeom prst="borderCallout1">
              <a:avLst>
                <a:gd name="adj1" fmla="val 35882"/>
                <a:gd name="adj2" fmla="val 104764"/>
                <a:gd name="adj3" fmla="val -68837"/>
                <a:gd name="adj4" fmla="val 121307"/>
              </a:avLst>
            </a:prstGeom>
            <a:solidFill>
              <a:schemeClr val="bg1">
                <a:lumMod val="9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t"/>
            <a:lstStyle/>
            <a:p>
              <a:pPr algn="ctr"/>
              <a:r>
                <a:rPr lang="en-US" sz="2400" dirty="0"/>
                <a:t>Worker contribution and operator metrics are encoded by DBMS</a:t>
              </a:r>
              <a:endParaRPr lang="en-US" sz="2400" dirty="0"/>
            </a:p>
          </p:txBody>
        </p:sp>
        <p:grpSp>
          <p:nvGrpSpPr>
            <p:cNvPr id="213" name="Group 212"/>
            <p:cNvGrpSpPr/>
            <p:nvPr/>
          </p:nvGrpSpPr>
          <p:grpSpPr>
            <a:xfrm>
              <a:off x="18782071" y="16977923"/>
              <a:ext cx="4058992" cy="811572"/>
              <a:chOff x="18470611" y="16888790"/>
              <a:chExt cx="4058992" cy="811572"/>
            </a:xfrm>
          </p:grpSpPr>
          <p:pic>
            <p:nvPicPr>
              <p:cNvPr id="209" name="Picture 208"/>
              <p:cNvPicPr>
                <a:picLocks noChangeAspect="1"/>
              </p:cNvPicPr>
              <p:nvPr/>
            </p:nvPicPr>
            <p:blipFill rotWithShape="1">
              <a:blip r:embed="rId10"/>
              <a:srcRect l="3420" r="1"/>
              <a:stretch/>
            </p:blipFill>
            <p:spPr>
              <a:xfrm>
                <a:off x="18470611" y="16888790"/>
                <a:ext cx="2013573" cy="811572"/>
              </a:xfrm>
              <a:prstGeom prst="rect">
                <a:avLst/>
              </a:prstGeom>
            </p:spPr>
          </p:pic>
          <p:grpSp>
            <p:nvGrpSpPr>
              <p:cNvPr id="212" name="Group 211"/>
              <p:cNvGrpSpPr/>
              <p:nvPr/>
            </p:nvGrpSpPr>
            <p:grpSpPr>
              <a:xfrm>
                <a:off x="20580033" y="16918992"/>
                <a:ext cx="1949570" cy="779886"/>
                <a:chOff x="20580033" y="16914994"/>
                <a:chExt cx="1949570" cy="779886"/>
              </a:xfrm>
            </p:grpSpPr>
            <p:sp>
              <p:nvSpPr>
                <p:cNvPr id="211" name="Rounded Rectangle 210"/>
                <p:cNvSpPr/>
                <p:nvPr/>
              </p:nvSpPr>
              <p:spPr>
                <a:xfrm>
                  <a:off x="20580033" y="16914994"/>
                  <a:ext cx="1949570" cy="779886"/>
                </a:xfrm>
                <a:prstGeom prst="roundRect">
                  <a:avLst>
                    <a:gd name="adj" fmla="val 7818"/>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10" name="Picture 209"/>
                <p:cNvPicPr>
                  <a:picLocks noChangeAspect="1"/>
                </p:cNvPicPr>
                <p:nvPr/>
              </p:nvPicPr>
              <p:blipFill>
                <a:blip r:embed="rId11"/>
                <a:stretch>
                  <a:fillRect/>
                </a:stretch>
              </p:blipFill>
              <p:spPr>
                <a:xfrm>
                  <a:off x="20625227" y="16933411"/>
                  <a:ext cx="1859182" cy="709283"/>
                </a:xfrm>
                <a:prstGeom prst="rect">
                  <a:avLst/>
                </a:prstGeom>
              </p:spPr>
            </p:pic>
          </p:grpSp>
        </p:grpSp>
      </p:grpSp>
      <p:pic>
        <p:nvPicPr>
          <p:cNvPr id="215" name="Picture 214"/>
          <p:cNvPicPr>
            <a:picLocks noChangeAspect="1"/>
          </p:cNvPicPr>
          <p:nvPr/>
        </p:nvPicPr>
        <p:blipFill>
          <a:blip r:embed="rId12">
            <a:clrChange>
              <a:clrFrom>
                <a:srgbClr val="FFFFFF"/>
              </a:clrFrom>
              <a:clrTo>
                <a:srgbClr val="FFFFFF">
                  <a:alpha val="0"/>
                </a:srgbClr>
              </a:clrTo>
            </a:clrChange>
          </a:blip>
          <a:stretch>
            <a:fillRect/>
          </a:stretch>
        </p:blipFill>
        <p:spPr>
          <a:xfrm>
            <a:off x="9727328" y="18325234"/>
            <a:ext cx="10542595" cy="4730111"/>
          </a:xfrm>
          <a:prstGeom prst="rect">
            <a:avLst/>
          </a:prstGeom>
        </p:spPr>
      </p:pic>
      <p:sp>
        <p:nvSpPr>
          <p:cNvPr id="216" name="TextBox 215"/>
          <p:cNvSpPr txBox="1"/>
          <p:nvPr/>
        </p:nvSpPr>
        <p:spPr>
          <a:xfrm>
            <a:off x="9454100" y="21928804"/>
            <a:ext cx="9721938" cy="2501000"/>
          </a:xfrm>
          <a:prstGeom prst="rect">
            <a:avLst/>
          </a:prstGeom>
          <a:noFill/>
        </p:spPr>
        <p:txBody>
          <a:bodyPr wrap="square" rIns="0" rtlCol="0" anchor="ctr">
            <a:noAutofit/>
          </a:bodyPr>
          <a:lstStyle/>
          <a:p>
            <a:pPr marL="571528" indent="-571528">
              <a:buSzPct val="100000"/>
              <a:buFont typeface="Wingdings" panose="05000000000000000000" pitchFamily="2" charset="2"/>
              <a:buChar char=""/>
            </a:pPr>
            <a:r>
              <a:rPr lang="en-US" sz="3200" dirty="0" smtClean="0"/>
              <a:t>Log parsing is a useful means by</a:t>
            </a:r>
          </a:p>
          <a:p>
            <a:pPr>
              <a:spcAft>
                <a:spcPts val="800"/>
              </a:spcAft>
              <a:buSzPct val="100000"/>
            </a:pPr>
            <a:r>
              <a:rPr lang="en-US" sz="3200" dirty="0" smtClean="0"/>
              <a:t>      which new DBMSs may be introduced</a:t>
            </a:r>
            <a:endParaRPr lang="en-US" sz="3200" dirty="0" smtClean="0"/>
          </a:p>
          <a:p>
            <a:pPr marL="571528" indent="-571528">
              <a:spcAft>
                <a:spcPts val="800"/>
              </a:spcAft>
              <a:buSzPct val="100000"/>
              <a:buFont typeface="Wingdings" panose="05000000000000000000" pitchFamily="2" charset="2"/>
              <a:buChar char=""/>
            </a:pPr>
            <a:r>
              <a:rPr lang="en-US" sz="3200" dirty="0" err="1" smtClean="0"/>
              <a:t>HybridPerfopticon</a:t>
            </a:r>
            <a:r>
              <a:rPr lang="en-US" sz="3200" dirty="0" smtClean="0"/>
              <a:t> is a useful tool with which to visualize and debug hybrid database queries</a:t>
            </a:r>
            <a:endParaRPr lang="en-US" sz="3200" dirty="0" smtClean="0"/>
          </a:p>
        </p:txBody>
      </p:sp>
      <p:sp>
        <p:nvSpPr>
          <p:cNvPr id="218" name="TextBox 217"/>
          <p:cNvSpPr txBox="1"/>
          <p:nvPr/>
        </p:nvSpPr>
        <p:spPr>
          <a:xfrm>
            <a:off x="12515594" y="17931332"/>
            <a:ext cx="2424062" cy="246221"/>
          </a:xfrm>
          <a:prstGeom prst="rect">
            <a:avLst/>
          </a:prstGeom>
          <a:noFill/>
        </p:spPr>
        <p:txBody>
          <a:bodyPr wrap="none" rtlCol="0">
            <a:spAutoFit/>
          </a:bodyPr>
          <a:lstStyle/>
          <a:p>
            <a:r>
              <a:rPr lang="en-US" sz="1000" dirty="0" smtClean="0"/>
              <a:t>(</a:t>
            </a:r>
            <a:r>
              <a:rPr lang="en-US" sz="1000" dirty="0" err="1" smtClean="0"/>
              <a:t>Harr</a:t>
            </a:r>
            <a:r>
              <a:rPr lang="en-US" sz="1000" dirty="0" smtClean="0"/>
              <a:t>) Discrete Wavelet Transform in </a:t>
            </a:r>
            <a:r>
              <a:rPr lang="en-US" sz="1000" dirty="0" err="1" smtClean="0"/>
              <a:t>SciDB</a:t>
            </a:r>
            <a:endParaRPr lang="en-US" sz="1000" dirty="0"/>
          </a:p>
        </p:txBody>
      </p:sp>
      <p:sp>
        <p:nvSpPr>
          <p:cNvPr id="219" name="Rectangle 218"/>
          <p:cNvSpPr/>
          <p:nvPr/>
        </p:nvSpPr>
        <p:spPr>
          <a:xfrm>
            <a:off x="13588109" y="18354203"/>
            <a:ext cx="441865" cy="2500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2" name="Straight Arrow Connector 221"/>
          <p:cNvCxnSpPr>
            <a:stCxn id="218" idx="1"/>
            <a:endCxn id="219" idx="0"/>
          </p:cNvCxnSpPr>
          <p:nvPr/>
        </p:nvCxnSpPr>
        <p:spPr>
          <a:xfrm rot="10800000" flipH="1" flipV="1">
            <a:off x="12515594" y="18054443"/>
            <a:ext cx="1293448" cy="299760"/>
          </a:xfrm>
          <a:prstGeom prst="curvedConnector4">
            <a:avLst>
              <a:gd name="adj1" fmla="val -37518"/>
              <a:gd name="adj2" fmla="val 70535"/>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25" name="TextBox 224"/>
              <p:cNvSpPr txBox="1"/>
              <p:nvPr/>
            </p:nvSpPr>
            <p:spPr>
              <a:xfrm>
                <a:off x="8987217" y="17980241"/>
                <a:ext cx="1395511" cy="246221"/>
              </a:xfrm>
              <a:prstGeom prst="rect">
                <a:avLst/>
              </a:prstGeom>
              <a:noFill/>
            </p:spPr>
            <p:txBody>
              <a:bodyPr wrap="none" rtlCol="0">
                <a:spAutoFit/>
              </a:bodyPr>
              <a:lstStyle/>
              <a:p>
                <a:pPr algn="r"/>
                <a:r>
                  <a:rPr lang="en-US" sz="1000" dirty="0" smtClean="0"/>
                  <a:t>TF-IDF &amp; </a:t>
                </a:r>
                <a14:m>
                  <m:oMath xmlns:m="http://schemas.openxmlformats.org/officeDocument/2006/math">
                    <m:r>
                      <a:rPr lang="en-US" sz="1000" b="0" i="1" smtClean="0">
                        <a:latin typeface="Cambria Math" panose="02040503050406030204" pitchFamily="18" charset="0"/>
                      </a:rPr>
                      <m:t>𝑘</m:t>
                    </m:r>
                  </m:oMath>
                </a14:m>
                <a:r>
                  <a:rPr lang="en-US" sz="1000" dirty="0" smtClean="0"/>
                  <a:t>-NN in </a:t>
                </a:r>
                <a:r>
                  <a:rPr lang="en-US" sz="1000" dirty="0" err="1" smtClean="0"/>
                  <a:t>Myria</a:t>
                </a:r>
                <a:endParaRPr lang="en-US" sz="1000" dirty="0"/>
              </a:p>
            </p:txBody>
          </p:sp>
        </mc:Choice>
        <mc:Fallback>
          <p:sp>
            <p:nvSpPr>
              <p:cNvPr id="225" name="TextBox 224"/>
              <p:cNvSpPr txBox="1">
                <a:spLocks noRot="1" noChangeAspect="1" noMove="1" noResize="1" noEditPoints="1" noAdjustHandles="1" noChangeArrowheads="1" noChangeShapeType="1" noTextEdit="1"/>
              </p:cNvSpPr>
              <p:nvPr/>
            </p:nvSpPr>
            <p:spPr>
              <a:xfrm>
                <a:off x="8987217" y="17980241"/>
                <a:ext cx="1395511" cy="246221"/>
              </a:xfrm>
              <a:prstGeom prst="rect">
                <a:avLst/>
              </a:prstGeom>
              <a:blipFill rotWithShape="0">
                <a:blip r:embed="rId13"/>
                <a:stretch>
                  <a:fillRect b="-15000"/>
                </a:stretch>
              </a:blipFill>
            </p:spPr>
            <p:txBody>
              <a:bodyPr/>
              <a:lstStyle/>
              <a:p>
                <a:r>
                  <a:rPr lang="en-US">
                    <a:noFill/>
                  </a:rPr>
                  <a:t> </a:t>
                </a:r>
              </a:p>
            </p:txBody>
          </p:sp>
        </mc:Fallback>
      </mc:AlternateContent>
      <p:sp>
        <p:nvSpPr>
          <p:cNvPr id="226" name="Rectangle 225"/>
          <p:cNvSpPr/>
          <p:nvPr/>
        </p:nvSpPr>
        <p:spPr>
          <a:xfrm>
            <a:off x="9754873" y="18761502"/>
            <a:ext cx="441865" cy="2500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7" name="Straight Arrow Connector 221"/>
          <p:cNvCxnSpPr>
            <a:stCxn id="225" idx="3"/>
            <a:endCxn id="226" idx="1"/>
          </p:cNvCxnSpPr>
          <p:nvPr/>
        </p:nvCxnSpPr>
        <p:spPr>
          <a:xfrm flipH="1">
            <a:off x="9754873" y="18103352"/>
            <a:ext cx="627855" cy="783181"/>
          </a:xfrm>
          <a:prstGeom prst="curvedConnector5">
            <a:avLst>
              <a:gd name="adj1" fmla="val -36410"/>
              <a:gd name="adj2" fmla="val 49877"/>
              <a:gd name="adj3" fmla="val 136410"/>
            </a:avLst>
          </a:prstGeom>
          <a:ln>
            <a:tailEnd type="triangle"/>
          </a:ln>
        </p:spPr>
        <p:style>
          <a:lnRef idx="1">
            <a:schemeClr val="dk1"/>
          </a:lnRef>
          <a:fillRef idx="0">
            <a:schemeClr val="dk1"/>
          </a:fillRef>
          <a:effectRef idx="0">
            <a:schemeClr val="dk1"/>
          </a:effectRef>
          <a:fontRef idx="minor">
            <a:schemeClr val="tx1"/>
          </a:fontRef>
        </p:style>
      </p:cxnSp>
      <p:sp>
        <p:nvSpPr>
          <p:cNvPr id="232" name="TextBox 231"/>
          <p:cNvSpPr txBox="1"/>
          <p:nvPr/>
        </p:nvSpPr>
        <p:spPr>
          <a:xfrm>
            <a:off x="9544899" y="20891440"/>
            <a:ext cx="2234021" cy="830997"/>
          </a:xfrm>
          <a:prstGeom prst="rect">
            <a:avLst/>
          </a:prstGeom>
          <a:noFill/>
        </p:spPr>
        <p:txBody>
          <a:bodyPr wrap="square" lIns="45720" rIns="45720" rtlCol="0">
            <a:spAutoFit/>
          </a:bodyPr>
          <a:lstStyle/>
          <a:p>
            <a:pPr algn="ctr"/>
            <a:r>
              <a:rPr lang="en-US" sz="1600" dirty="0" smtClean="0"/>
              <a:t>Visualization of a complex hybrid query from Saeed &amp; Mark (2011)</a:t>
            </a:r>
            <a:endParaRPr lang="en-US" sz="1600" dirty="0" smtClean="0"/>
          </a:p>
        </p:txBody>
      </p:sp>
      <p:grpSp>
        <p:nvGrpSpPr>
          <p:cNvPr id="241" name="Group 240"/>
          <p:cNvGrpSpPr/>
          <p:nvPr/>
        </p:nvGrpSpPr>
        <p:grpSpPr>
          <a:xfrm>
            <a:off x="1493874" y="13720078"/>
            <a:ext cx="3828606" cy="3078189"/>
            <a:chOff x="1493874" y="13720078"/>
            <a:chExt cx="3828606" cy="3078189"/>
          </a:xfrm>
        </p:grpSpPr>
        <p:grpSp>
          <p:nvGrpSpPr>
            <p:cNvPr id="240" name="Group 239"/>
            <p:cNvGrpSpPr/>
            <p:nvPr/>
          </p:nvGrpSpPr>
          <p:grpSpPr>
            <a:xfrm>
              <a:off x="1493874" y="13720078"/>
              <a:ext cx="3828606" cy="3078189"/>
              <a:chOff x="1493874" y="13720078"/>
              <a:chExt cx="3828606" cy="3078189"/>
            </a:xfrm>
          </p:grpSpPr>
          <p:grpSp>
            <p:nvGrpSpPr>
              <p:cNvPr id="10" name="Group 9"/>
              <p:cNvGrpSpPr/>
              <p:nvPr/>
            </p:nvGrpSpPr>
            <p:grpSpPr>
              <a:xfrm>
                <a:off x="1493874" y="13720078"/>
                <a:ext cx="3828606" cy="3078189"/>
                <a:chOff x="1493874" y="13383196"/>
                <a:chExt cx="3828606" cy="3078189"/>
              </a:xfrm>
            </p:grpSpPr>
            <p:sp>
              <p:nvSpPr>
                <p:cNvPr id="138" name="Rounded Rectangle 137"/>
                <p:cNvSpPr/>
                <p:nvPr/>
              </p:nvSpPr>
              <p:spPr>
                <a:xfrm>
                  <a:off x="1533885" y="13383196"/>
                  <a:ext cx="3788595" cy="1203770"/>
                </a:xfrm>
                <a:prstGeom prst="round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r>
                    <a:rPr lang="en-US" sz="4400" dirty="0" smtClean="0"/>
                    <a:t>               Plan</a:t>
                  </a:r>
                  <a:endParaRPr lang="en-US" sz="4400" dirty="0"/>
                </a:p>
              </p:txBody>
            </p:sp>
            <p:sp>
              <p:nvSpPr>
                <p:cNvPr id="139" name="Rounded Rectangle 138"/>
                <p:cNvSpPr/>
                <p:nvPr/>
              </p:nvSpPr>
              <p:spPr>
                <a:xfrm>
                  <a:off x="1493874" y="15257615"/>
                  <a:ext cx="3788595" cy="1203770"/>
                </a:xfrm>
                <a:prstGeom prst="round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r>
                    <a:rPr lang="en-US" sz="4400" dirty="0" smtClean="0"/>
                    <a:t>               Plan</a:t>
                  </a:r>
                  <a:endParaRPr lang="en-US" sz="4400" dirty="0"/>
                </a:p>
              </p:txBody>
            </p:sp>
          </p:grpSp>
          <p:pic>
            <p:nvPicPr>
              <p:cNvPr id="237" name="Picture 4" descr="http://scidb.cs.washington.edu/sci-db.gif"/>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62539" y="15967077"/>
                <a:ext cx="2135969" cy="516218"/>
              </a:xfrm>
              <a:prstGeom prst="rect">
                <a:avLst/>
              </a:prstGeom>
              <a:noFill/>
              <a:extLst>
                <a:ext uri="{909E8E84-426E-40dd-AFC4-6F175D3DCCD1}">
                  <a14:hiddenFill xmlns="" xmlns:a14="http://schemas.microsoft.com/office/drawing/2010/main">
                    <a:solidFill>
                      <a:srgbClr val="FFFFFF"/>
                    </a:solidFill>
                  </a14:hiddenFill>
                </a:ext>
              </a:extLst>
            </p:spPr>
          </p:pic>
        </p:grpSp>
        <p:pic>
          <p:nvPicPr>
            <p:cNvPr id="239" name="Picture 2" descr="myria-logo"/>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930757" y="13990664"/>
              <a:ext cx="1847657" cy="612399"/>
            </a:xfrm>
            <a:prstGeom prst="rect">
              <a:avLst/>
            </a:prstGeom>
            <a:noFill/>
            <a:extLst>
              <a:ext uri="{909E8E84-426E-40dd-AFC4-6F175D3DCCD1}">
                <a14:hiddenFill xmlns="" xmlns:a14="http://schemas.microsoft.com/office/drawing/2010/main">
                  <a:solidFill>
                    <a:srgbClr val="FFFFFF"/>
                  </a:solidFill>
                </a14:hiddenFill>
              </a:ext>
            </a:extLst>
          </p:spPr>
        </p:pic>
      </p:grpSp>
      <p:pic>
        <p:nvPicPr>
          <p:cNvPr id="242" name="Picture 241"/>
          <p:cNvPicPr>
            <a:picLocks noChangeAspect="1"/>
          </p:cNvPicPr>
          <p:nvPr/>
        </p:nvPicPr>
        <p:blipFill>
          <a:blip r:embed="rId8"/>
          <a:stretch>
            <a:fillRect/>
          </a:stretch>
        </p:blipFill>
        <p:spPr>
          <a:xfrm>
            <a:off x="31141864" y="14252083"/>
            <a:ext cx="570052" cy="389779"/>
          </a:xfrm>
          <a:prstGeom prst="rect">
            <a:avLst/>
          </a:prstGeom>
        </p:spPr>
      </p:pic>
    </p:spTree>
    <p:extLst>
      <p:ext uri="{BB962C8B-B14F-4D97-AF65-F5344CB8AC3E}">
        <p14:creationId xmlns:p14="http://schemas.microsoft.com/office/powerpoint/2010/main" val="7896845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4306</TotalTime>
  <Words>534</Words>
  <Application>Microsoft Office PowerPoint</Application>
  <PresentationFormat>Custom</PresentationFormat>
  <Paragraphs>73</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Wingdings</vt:lpstr>
      <vt:lpstr>Times New Roman</vt:lpstr>
      <vt:lpstr>Arial</vt:lpstr>
      <vt:lpstr>Cambria Math</vt:lpstr>
      <vt:lpstr>Calibri Light</vt:lpstr>
      <vt:lpstr>Courier</vt:lpstr>
      <vt:lpstr>Calibri</vt:lpstr>
      <vt:lpstr>Courier New</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 Haynes</dc:creator>
  <cp:lastModifiedBy>Brandon Haynes</cp:lastModifiedBy>
  <cp:revision>40</cp:revision>
  <cp:lastPrinted>2015-06-08T16:38:17Z</cp:lastPrinted>
  <dcterms:created xsi:type="dcterms:W3CDTF">2015-06-05T16:01:44Z</dcterms:created>
  <dcterms:modified xsi:type="dcterms:W3CDTF">2015-06-08T17:49:16Z</dcterms:modified>
</cp:coreProperties>
</file>