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29260800" cy="21945600"/>
  <p:notesSz cx="6858000" cy="9144000"/>
  <p:defaultTextStyle>
    <a:lvl1pPr>
      <a:defRPr sz="1600">
        <a:latin typeface="Times New Roman"/>
        <a:ea typeface="Times New Roman"/>
        <a:cs typeface="Times New Roman"/>
        <a:sym typeface="Times New Roman"/>
      </a:defRPr>
    </a:lvl1pPr>
    <a:lvl2pPr indent="457200">
      <a:defRPr sz="1600">
        <a:latin typeface="Times New Roman"/>
        <a:ea typeface="Times New Roman"/>
        <a:cs typeface="Times New Roman"/>
        <a:sym typeface="Times New Roman"/>
      </a:defRPr>
    </a:lvl2pPr>
    <a:lvl3pPr indent="914400">
      <a:defRPr sz="1600">
        <a:latin typeface="Times New Roman"/>
        <a:ea typeface="Times New Roman"/>
        <a:cs typeface="Times New Roman"/>
        <a:sym typeface="Times New Roman"/>
      </a:defRPr>
    </a:lvl3pPr>
    <a:lvl4pPr indent="1371600">
      <a:defRPr sz="1600">
        <a:latin typeface="Times New Roman"/>
        <a:ea typeface="Times New Roman"/>
        <a:cs typeface="Times New Roman"/>
        <a:sym typeface="Times New Roman"/>
      </a:defRPr>
    </a:lvl4pPr>
    <a:lvl5pPr indent="1828800">
      <a:defRPr sz="1600">
        <a:latin typeface="Times New Roman"/>
        <a:ea typeface="Times New Roman"/>
        <a:cs typeface="Times New Roman"/>
        <a:sym typeface="Times New Roman"/>
      </a:defRPr>
    </a:lvl5pPr>
    <a:lvl6pPr>
      <a:defRPr sz="1600">
        <a:latin typeface="Times New Roman"/>
        <a:ea typeface="Times New Roman"/>
        <a:cs typeface="Times New Roman"/>
        <a:sym typeface="Times New Roman"/>
      </a:defRPr>
    </a:lvl6pPr>
    <a:lvl7pPr>
      <a:defRPr sz="1600">
        <a:latin typeface="Times New Roman"/>
        <a:ea typeface="Times New Roman"/>
        <a:cs typeface="Times New Roman"/>
        <a:sym typeface="Times New Roman"/>
      </a:defRPr>
    </a:lvl7pPr>
    <a:lvl8pPr>
      <a:defRPr sz="1600">
        <a:latin typeface="Times New Roman"/>
        <a:ea typeface="Times New Roman"/>
        <a:cs typeface="Times New Roman"/>
        <a:sym typeface="Times New Roman"/>
      </a:defRPr>
    </a:lvl8pPr>
    <a:lvl9pPr>
      <a:defRPr sz="1600">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ECDD"/>
          </a:solidFill>
        </a:fill>
      </a:tcStyle>
    </a:wholeTbl>
    <a:band2H>
      <a:tcTxStyle b="def" i="def"/>
      <a:tcStyle>
        <a:tcBdr/>
        <a:fill>
          <a:solidFill>
            <a:srgbClr val="E6F6EF"/>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firstRow>
  </a:tblStyle>
  <a:tblStyle styleId="{C7B018BB-80A7-4F77-B60F-C8B233D01FF8}"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b="def" i="def"/>
      <a:tcStyle>
        <a:tcBdr/>
        <a:fill>
          <a:solidFill>
            <a:srgbClr val="FFFFFF"/>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E6"/>
          </a:solidFill>
        </a:fill>
      </a:tcStyle>
    </a:wholeTbl>
    <a:band2H>
      <a:tcTxStyle b="def" i="def"/>
      <a:tcStyle>
        <a:tcBdr/>
        <a:fill>
          <a:solidFill>
            <a:srgbClr val="E7E7F3"/>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B9"/>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B9"/>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B9"/>
          </a:solidFill>
        </a:fill>
      </a:tcStyle>
    </a:firstRow>
  </a:tblStyle>
  <a:tblStyle styleId="{CF821DB8-F4EB-4A41-A1BA-3FCAFE7338EE}" styleName="">
    <a:tblBg/>
    <a:wholeTbl>
      <a:tcTxStyle b="on" i="on">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Times New Roman"/>
          <a:ea typeface="Times New Roman"/>
          <a:cs typeface="Times New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CC99"/>
          </a:solidFill>
        </a:fill>
      </a:tcStyle>
    </a:firstCol>
    <a:lastRow>
      <a:tcTxStyle b="on" i="on">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imes New Roman"/>
          <a:ea typeface="Times New Roman"/>
          <a:cs typeface="Times New Roman"/>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0CC99"/>
          </a:solidFill>
        </a:fill>
      </a:tcStyle>
    </a:firstRow>
  </a:tblStyle>
  <a:tblStyle styleId="{33BA23B1-9221-436E-865A-0063620EA4FD}"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
          <p:cNvSpPr/>
          <p:nvPr>
            <p:ph type="sldImg"/>
          </p:nvPr>
        </p:nvSpPr>
        <p:spPr>
          <a:xfrm>
            <a:off x="1143000" y="685800"/>
            <a:ext cx="4572000" cy="3429000"/>
          </a:xfrm>
          <a:prstGeom prst="rect">
            <a:avLst/>
          </a:prstGeom>
        </p:spPr>
        <p:txBody>
          <a:bodyPr/>
          <a:lstStyle/>
          <a:p>
            <a:pPr lvl="0"/>
          </a:p>
        </p:txBody>
      </p:sp>
      <p:sp>
        <p:nvSpPr>
          <p:cNvPr id="6" name="Shape 6"/>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 name="Shape 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sldNum" sz="quarter" idx="2"/>
          </p:nvPr>
        </p:nvSpPr>
        <p:spPr>
          <a:xfrm>
            <a:off x="20969287" y="19994562"/>
            <a:ext cx="6096001" cy="909575"/>
          </a:xfrm>
          <a:prstGeom prst="rect">
            <a:avLst/>
          </a:prstGeom>
          <a:ln w="12700">
            <a:miter lim="400000"/>
          </a:ln>
        </p:spPr>
        <p:txBody>
          <a:bodyPr lIns="142805" tIns="142805" rIns="142805" bIns="142805">
            <a:spAutoFit/>
          </a:bodyPr>
          <a:lstStyle>
            <a:lvl1pPr algn="r" defTabSz="2855912">
              <a:defRPr sz="4400"/>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spd="med" advClick="1"/>
  <p:txStyles>
    <p:titleStyle>
      <a:lvl1pPr algn="ctr" defTabSz="2855912">
        <a:defRPr sz="13700">
          <a:latin typeface="Times New Roman"/>
          <a:ea typeface="Times New Roman"/>
          <a:cs typeface="Times New Roman"/>
          <a:sym typeface="Times New Roman"/>
        </a:defRPr>
      </a:lvl1pPr>
      <a:lvl2pPr algn="ctr" defTabSz="2855912">
        <a:defRPr sz="13700">
          <a:latin typeface="Times New Roman"/>
          <a:ea typeface="Times New Roman"/>
          <a:cs typeface="Times New Roman"/>
          <a:sym typeface="Times New Roman"/>
        </a:defRPr>
      </a:lvl2pPr>
      <a:lvl3pPr algn="ctr" defTabSz="2855912">
        <a:defRPr sz="13700">
          <a:latin typeface="Times New Roman"/>
          <a:ea typeface="Times New Roman"/>
          <a:cs typeface="Times New Roman"/>
          <a:sym typeface="Times New Roman"/>
        </a:defRPr>
      </a:lvl3pPr>
      <a:lvl4pPr algn="ctr" defTabSz="2855912">
        <a:defRPr sz="13700">
          <a:latin typeface="Times New Roman"/>
          <a:ea typeface="Times New Roman"/>
          <a:cs typeface="Times New Roman"/>
          <a:sym typeface="Times New Roman"/>
        </a:defRPr>
      </a:lvl4pPr>
      <a:lvl5pPr algn="ctr" defTabSz="2855912">
        <a:defRPr sz="13700">
          <a:latin typeface="Times New Roman"/>
          <a:ea typeface="Times New Roman"/>
          <a:cs typeface="Times New Roman"/>
          <a:sym typeface="Times New Roman"/>
        </a:defRPr>
      </a:lvl5pPr>
      <a:lvl6pPr indent="457200" algn="ctr" defTabSz="2855912">
        <a:defRPr sz="13700">
          <a:latin typeface="Times New Roman"/>
          <a:ea typeface="Times New Roman"/>
          <a:cs typeface="Times New Roman"/>
          <a:sym typeface="Times New Roman"/>
        </a:defRPr>
      </a:lvl6pPr>
      <a:lvl7pPr indent="914400" algn="ctr" defTabSz="2855912">
        <a:defRPr sz="13700">
          <a:latin typeface="Times New Roman"/>
          <a:ea typeface="Times New Roman"/>
          <a:cs typeface="Times New Roman"/>
          <a:sym typeface="Times New Roman"/>
        </a:defRPr>
      </a:lvl7pPr>
      <a:lvl8pPr indent="1371600" algn="ctr" defTabSz="2855912">
        <a:defRPr sz="13700">
          <a:latin typeface="Times New Roman"/>
          <a:ea typeface="Times New Roman"/>
          <a:cs typeface="Times New Roman"/>
          <a:sym typeface="Times New Roman"/>
        </a:defRPr>
      </a:lvl8pPr>
      <a:lvl9pPr indent="1828800" algn="ctr" defTabSz="2855912">
        <a:defRPr sz="13700">
          <a:latin typeface="Times New Roman"/>
          <a:ea typeface="Times New Roman"/>
          <a:cs typeface="Times New Roman"/>
          <a:sym typeface="Times New Roman"/>
        </a:defRPr>
      </a:lvl9pPr>
    </p:titleStyle>
    <p:bodyStyle>
      <a:lvl1pPr marL="1071562" indent="-1071562" defTabSz="2855912">
        <a:spcBef>
          <a:spcPts val="2400"/>
        </a:spcBef>
        <a:buSzPct val="100000"/>
        <a:buChar char="»"/>
        <a:defRPr sz="10000">
          <a:latin typeface="Times New Roman"/>
          <a:ea typeface="Times New Roman"/>
          <a:cs typeface="Times New Roman"/>
          <a:sym typeface="Times New Roman"/>
        </a:defRPr>
      </a:lvl1pPr>
      <a:lvl2pPr marL="2454475" indent="-1027313" defTabSz="2855912">
        <a:spcBef>
          <a:spcPts val="2400"/>
        </a:spcBef>
        <a:buSzPct val="100000"/>
        <a:buChar char="–"/>
        <a:defRPr sz="10000">
          <a:latin typeface="Times New Roman"/>
          <a:ea typeface="Times New Roman"/>
          <a:cs typeface="Times New Roman"/>
          <a:sym typeface="Times New Roman"/>
        </a:defRPr>
      </a:lvl2pPr>
      <a:lvl3pPr marL="3808412" indent="-952500" defTabSz="2855912">
        <a:spcBef>
          <a:spcPts val="2400"/>
        </a:spcBef>
        <a:buSzPct val="100000"/>
        <a:buChar char="•"/>
        <a:defRPr sz="10000">
          <a:latin typeface="Times New Roman"/>
          <a:ea typeface="Times New Roman"/>
          <a:cs typeface="Times New Roman"/>
          <a:sym typeface="Times New Roman"/>
        </a:defRPr>
      </a:lvl3pPr>
      <a:lvl4pPr marL="5417003" indent="-1133928" defTabSz="2855912">
        <a:spcBef>
          <a:spcPts val="2400"/>
        </a:spcBef>
        <a:buSzPct val="100000"/>
        <a:buChar char="–"/>
        <a:defRPr sz="10000">
          <a:latin typeface="Times New Roman"/>
          <a:ea typeface="Times New Roman"/>
          <a:cs typeface="Times New Roman"/>
          <a:sym typeface="Times New Roman"/>
        </a:defRPr>
      </a:lvl4pPr>
      <a:lvl5pPr marL="9680575" indent="-3968750" defTabSz="2855912">
        <a:spcBef>
          <a:spcPts val="2400"/>
        </a:spcBef>
        <a:buSzPct val="100000"/>
        <a:buChar char="»"/>
        <a:defRPr sz="10000">
          <a:latin typeface="Times New Roman"/>
          <a:ea typeface="Times New Roman"/>
          <a:cs typeface="Times New Roman"/>
          <a:sym typeface="Times New Roman"/>
        </a:defRPr>
      </a:lvl5pPr>
      <a:lvl6pPr marL="10137775" indent="-3968750" defTabSz="2855912">
        <a:spcBef>
          <a:spcPts val="2400"/>
        </a:spcBef>
        <a:buSzPct val="100000"/>
        <a:buChar char="•"/>
        <a:defRPr sz="10000">
          <a:latin typeface="Times New Roman"/>
          <a:ea typeface="Times New Roman"/>
          <a:cs typeface="Times New Roman"/>
          <a:sym typeface="Times New Roman"/>
        </a:defRPr>
      </a:lvl6pPr>
      <a:lvl7pPr marL="10594975" indent="-3968750" defTabSz="2855912">
        <a:spcBef>
          <a:spcPts val="2400"/>
        </a:spcBef>
        <a:buSzPct val="100000"/>
        <a:buChar char="•"/>
        <a:defRPr sz="10000">
          <a:latin typeface="Times New Roman"/>
          <a:ea typeface="Times New Roman"/>
          <a:cs typeface="Times New Roman"/>
          <a:sym typeface="Times New Roman"/>
        </a:defRPr>
      </a:lvl7pPr>
      <a:lvl8pPr marL="11052175" indent="-3968750" defTabSz="2855912">
        <a:spcBef>
          <a:spcPts val="2400"/>
        </a:spcBef>
        <a:buSzPct val="100000"/>
        <a:buChar char="•"/>
        <a:defRPr sz="10000">
          <a:latin typeface="Times New Roman"/>
          <a:ea typeface="Times New Roman"/>
          <a:cs typeface="Times New Roman"/>
          <a:sym typeface="Times New Roman"/>
        </a:defRPr>
      </a:lvl8pPr>
      <a:lvl9pPr marL="11509375" indent="-3968750" defTabSz="2855912">
        <a:spcBef>
          <a:spcPts val="2400"/>
        </a:spcBef>
        <a:buSzPct val="100000"/>
        <a:buChar char="•"/>
        <a:defRPr sz="10000">
          <a:latin typeface="Times New Roman"/>
          <a:ea typeface="Times New Roman"/>
          <a:cs typeface="Times New Roman"/>
          <a:sym typeface="Times New Roman"/>
        </a:defRPr>
      </a:lvl9pPr>
    </p:bodyStyle>
    <p:otherStyle>
      <a:lvl1pPr algn="r" defTabSz="2855912">
        <a:defRPr sz="4400">
          <a:solidFill>
            <a:schemeClr val="tx1"/>
          </a:solidFill>
          <a:latin typeface="+mn-lt"/>
          <a:ea typeface="+mn-ea"/>
          <a:cs typeface="+mn-cs"/>
          <a:sym typeface="Times New Roman"/>
        </a:defRPr>
      </a:lvl1pPr>
      <a:lvl2pPr indent="457200" algn="r" defTabSz="2855912">
        <a:defRPr sz="4400">
          <a:solidFill>
            <a:schemeClr val="tx1"/>
          </a:solidFill>
          <a:latin typeface="+mn-lt"/>
          <a:ea typeface="+mn-ea"/>
          <a:cs typeface="+mn-cs"/>
          <a:sym typeface="Times New Roman"/>
        </a:defRPr>
      </a:lvl2pPr>
      <a:lvl3pPr indent="914400" algn="r" defTabSz="2855912">
        <a:defRPr sz="4400">
          <a:solidFill>
            <a:schemeClr val="tx1"/>
          </a:solidFill>
          <a:latin typeface="+mn-lt"/>
          <a:ea typeface="+mn-ea"/>
          <a:cs typeface="+mn-cs"/>
          <a:sym typeface="Times New Roman"/>
        </a:defRPr>
      </a:lvl3pPr>
      <a:lvl4pPr indent="1371600" algn="r" defTabSz="2855912">
        <a:defRPr sz="4400">
          <a:solidFill>
            <a:schemeClr val="tx1"/>
          </a:solidFill>
          <a:latin typeface="+mn-lt"/>
          <a:ea typeface="+mn-ea"/>
          <a:cs typeface="+mn-cs"/>
          <a:sym typeface="Times New Roman"/>
        </a:defRPr>
      </a:lvl4pPr>
      <a:lvl5pPr indent="1828800" algn="r" defTabSz="2855912">
        <a:defRPr sz="4400">
          <a:solidFill>
            <a:schemeClr val="tx1"/>
          </a:solidFill>
          <a:latin typeface="+mn-lt"/>
          <a:ea typeface="+mn-ea"/>
          <a:cs typeface="+mn-cs"/>
          <a:sym typeface="Times New Roman"/>
        </a:defRPr>
      </a:lvl5pPr>
      <a:lvl6pPr algn="r" defTabSz="2855912">
        <a:defRPr sz="4400">
          <a:solidFill>
            <a:schemeClr val="tx1"/>
          </a:solidFill>
          <a:latin typeface="+mn-lt"/>
          <a:ea typeface="+mn-ea"/>
          <a:cs typeface="+mn-cs"/>
          <a:sym typeface="Times New Roman"/>
        </a:defRPr>
      </a:lvl6pPr>
      <a:lvl7pPr algn="r" defTabSz="2855912">
        <a:defRPr sz="4400">
          <a:solidFill>
            <a:schemeClr val="tx1"/>
          </a:solidFill>
          <a:latin typeface="+mn-lt"/>
          <a:ea typeface="+mn-ea"/>
          <a:cs typeface="+mn-cs"/>
          <a:sym typeface="Times New Roman"/>
        </a:defRPr>
      </a:lvl7pPr>
      <a:lvl8pPr algn="r" defTabSz="2855912">
        <a:defRPr sz="4400">
          <a:solidFill>
            <a:schemeClr val="tx1"/>
          </a:solidFill>
          <a:latin typeface="+mn-lt"/>
          <a:ea typeface="+mn-ea"/>
          <a:cs typeface="+mn-cs"/>
          <a:sym typeface="Times New Roman"/>
        </a:defRPr>
      </a:lvl8pPr>
      <a:lvl9pPr algn="r" defTabSz="2855912">
        <a:defRPr sz="4400">
          <a:solidFill>
            <a:schemeClr val="tx1"/>
          </a:solidFill>
          <a:latin typeface="+mn-lt"/>
          <a:ea typeface="+mn-ea"/>
          <a:cs typeface="+mn-cs"/>
          <a:sym typeface="Times New Roman"/>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 name="background3.jpg" descr="background3.jpg"/>
          <p:cNvPicPr/>
          <p:nvPr/>
        </p:nvPicPr>
        <p:blipFill>
          <a:blip r:embed="rId2">
            <a:extLst/>
          </a:blip>
          <a:stretch>
            <a:fillRect/>
          </a:stretch>
        </p:blipFill>
        <p:spPr>
          <a:xfrm>
            <a:off x="0" y="0"/>
            <a:ext cx="29260800" cy="21945600"/>
          </a:xfrm>
          <a:prstGeom prst="rect">
            <a:avLst/>
          </a:prstGeom>
          <a:ln w="12700">
            <a:miter lim="400000"/>
          </a:ln>
        </p:spPr>
      </p:pic>
      <p:sp>
        <p:nvSpPr>
          <p:cNvPr id="9" name="Shape 9"/>
          <p:cNvSpPr/>
          <p:nvPr>
            <p:ph type="title" idx="4294967295"/>
          </p:nvPr>
        </p:nvSpPr>
        <p:spPr>
          <a:xfrm>
            <a:off x="7068343" y="261937"/>
            <a:ext cx="15657514" cy="2362201"/>
          </a:xfrm>
          <a:prstGeom prst="rect">
            <a:avLst/>
          </a:prstGeom>
          <a:ln w="12700">
            <a:miter lim="400000"/>
          </a:ln>
          <a:extLst>
            <a:ext uri="{C572A759-6A51-4108-AA02-DFA0A04FC94B}">
              <ma14:wrappingTextBoxFlag xmlns:ma14="http://schemas.microsoft.com/office/mac/drawingml/2011/main" val="1"/>
            </a:ext>
          </a:extLst>
        </p:spPr>
        <p:txBody>
          <a:bodyPr lIns="55561" tIns="55561" rIns="55561" bIns="55561" anchor="ctr">
            <a:normAutofit fontScale="100000" lnSpcReduction="0"/>
          </a:bodyPr>
          <a:lstStyle/>
          <a:p>
            <a:pPr lvl="0" defTabSz="2684557">
              <a:defRPr sz="1800"/>
            </a:pPr>
            <a:r>
              <a:rPr b="1" sz="7519">
                <a:latin typeface="Athelas"/>
                <a:ea typeface="Athelas"/>
                <a:cs typeface="Athelas"/>
                <a:sym typeface="Athelas"/>
              </a:rPr>
              <a:t>Instagram Post Data Analysis</a:t>
            </a:r>
            <a:endParaRPr b="1" sz="7519">
              <a:latin typeface="Athelas"/>
              <a:ea typeface="Athelas"/>
              <a:cs typeface="Athelas"/>
              <a:sym typeface="Athelas"/>
            </a:endParaRPr>
          </a:p>
          <a:p>
            <a:pPr lvl="0" defTabSz="2684557">
              <a:defRPr sz="1800"/>
            </a:pPr>
            <a:r>
              <a:rPr sz="3759">
                <a:latin typeface="Charter"/>
                <a:ea typeface="Charter"/>
                <a:cs typeface="Charter"/>
                <a:sym typeface="Charter"/>
              </a:rPr>
              <a:t>Yanling He, Xian Yang, Xiaoyi Zhang</a:t>
            </a:r>
            <a:br>
              <a:rPr sz="3759">
                <a:latin typeface="Charter"/>
                <a:ea typeface="Charter"/>
                <a:cs typeface="Charter"/>
                <a:sym typeface="Charter"/>
              </a:rPr>
            </a:br>
            <a:r>
              <a:rPr sz="3759">
                <a:latin typeface="Charter"/>
                <a:ea typeface="Charter"/>
                <a:cs typeface="Charter"/>
                <a:sym typeface="Charter"/>
              </a:rPr>
              <a:t>Department of Computer Science &amp; Engineering, University of Washington</a:t>
            </a:r>
          </a:p>
        </p:txBody>
      </p:sp>
      <p:sp>
        <p:nvSpPr>
          <p:cNvPr id="10" name="Shape 10"/>
          <p:cNvSpPr/>
          <p:nvPr/>
        </p:nvSpPr>
        <p:spPr>
          <a:xfrm>
            <a:off x="18745200" y="2921000"/>
            <a:ext cx="9455150" cy="942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6000">
                <a:latin typeface="Athelas"/>
                <a:ea typeface="Athelas"/>
                <a:cs typeface="Athelas"/>
                <a:sym typeface="Athelas"/>
              </a:defRPr>
            </a:lvl1pPr>
          </a:lstStyle>
          <a:p>
            <a:pPr lvl="0">
              <a:defRPr sz="1800"/>
            </a:pPr>
            <a:r>
              <a:rPr sz="6000"/>
              <a:t>Approach Details &amp; Results</a:t>
            </a:r>
          </a:p>
        </p:txBody>
      </p:sp>
      <p:sp>
        <p:nvSpPr>
          <p:cNvPr id="11" name="Shape 11"/>
          <p:cNvSpPr/>
          <p:nvPr/>
        </p:nvSpPr>
        <p:spPr>
          <a:xfrm>
            <a:off x="304800" y="2857500"/>
            <a:ext cx="4876800" cy="942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6000">
                <a:latin typeface="Athelas"/>
                <a:ea typeface="Athelas"/>
                <a:cs typeface="Athelas"/>
                <a:sym typeface="Athelas"/>
              </a:defRPr>
            </a:lvl1pPr>
          </a:lstStyle>
          <a:p>
            <a:pPr lvl="0">
              <a:defRPr sz="1800"/>
            </a:pPr>
            <a:r>
              <a:rPr sz="6000"/>
              <a:t>Introduction</a:t>
            </a:r>
          </a:p>
        </p:txBody>
      </p:sp>
      <p:sp>
        <p:nvSpPr>
          <p:cNvPr id="12" name="Shape 12"/>
          <p:cNvSpPr/>
          <p:nvPr/>
        </p:nvSpPr>
        <p:spPr>
          <a:xfrm>
            <a:off x="431800" y="15100300"/>
            <a:ext cx="9220200" cy="942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6000">
                <a:latin typeface="Athelas"/>
                <a:ea typeface="Athelas"/>
                <a:cs typeface="Athelas"/>
                <a:sym typeface="Athelas"/>
              </a:defRPr>
            </a:lvl1pPr>
          </a:lstStyle>
          <a:p>
            <a:pPr lvl="0">
              <a:defRPr sz="1800"/>
            </a:pPr>
            <a:r>
              <a:rPr sz="6000"/>
              <a:t>Future Work</a:t>
            </a:r>
          </a:p>
        </p:txBody>
      </p:sp>
      <p:sp>
        <p:nvSpPr>
          <p:cNvPr id="13" name="Shape 13"/>
          <p:cNvSpPr/>
          <p:nvPr/>
        </p:nvSpPr>
        <p:spPr>
          <a:xfrm>
            <a:off x="8610600" y="2895600"/>
            <a:ext cx="6137656" cy="9423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6000">
                <a:latin typeface="Athelas"/>
                <a:ea typeface="Athelas"/>
                <a:cs typeface="Athelas"/>
                <a:sym typeface="Athelas"/>
              </a:defRPr>
            </a:lvl1pPr>
          </a:lstStyle>
          <a:p>
            <a:pPr lvl="0">
              <a:defRPr sz="1800"/>
            </a:pPr>
            <a:r>
              <a:rPr sz="6000"/>
              <a:t>Data &amp; Techniques</a:t>
            </a:r>
          </a:p>
        </p:txBody>
      </p:sp>
      <p:graphicFrame>
        <p:nvGraphicFramePr>
          <p:cNvPr id="14" name="Table 14"/>
          <p:cNvGraphicFramePr/>
          <p:nvPr/>
        </p:nvGraphicFramePr>
        <p:xfrm>
          <a:off x="513853" y="19669839"/>
          <a:ext cx="17664163" cy="188355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7651462"/>
              </a:tblGrid>
              <a:tr h="564813">
                <a:tc>
                  <a:txBody>
                    <a:bodyPr/>
                    <a:lstStyle/>
                    <a:p>
                      <a:pPr lvl="0" algn="ctr" defTabSz="457200">
                        <a:defRPr b="0" i="0" sz="1800"/>
                      </a:pPr>
                      <a:r>
                        <a:rPr b="1" sz="3200">
                          <a:solidFill>
                            <a:srgbClr val="FFFFFF"/>
                          </a:solidFill>
                        </a:rPr>
                        <a:t>Reference</a:t>
                      </a:r>
                    </a:p>
                  </a:txBody>
                  <a:tcPr marL="45702" marR="45702" marT="45702" marB="45702" anchor="t" anchorCtr="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r h="326508">
                <a:tc>
                  <a:txBody>
                    <a:bodyPr/>
                    <a:lstStyle/>
                    <a:p>
                      <a:pPr lvl="0" algn="ctr" defTabSz="457200">
                        <a:defRPr b="0" i="0" sz="1800"/>
                      </a:pPr>
                      <a:r>
                        <a:rPr b="1"/>
                        <a:t>D3.js</a:t>
                      </a:r>
                      <a:r>
                        <a:t>: http://d3js.org/</a:t>
                      </a:r>
                    </a:p>
                  </a:txBody>
                  <a:tcPr marL="45719" marR="45719" marT="45719" marB="45719" anchor="t" anchorCtr="0" horzOverflow="overflow">
                    <a:lnL w="12700">
                      <a:solidFill>
                        <a:srgbClr val="FFFFFF"/>
                      </a:solidFill>
                      <a:round/>
                    </a:lnL>
                    <a:lnR w="12700">
                      <a:solidFill>
                        <a:srgbClr val="FFFFFF"/>
                      </a:solidFill>
                      <a:round/>
                    </a:lnR>
                    <a:lnT w="38100">
                      <a:solidFill>
                        <a:srgbClr val="FFFFFF"/>
                      </a:solidFill>
                      <a:round/>
                    </a:lnT>
                    <a:lnB w="12700">
                      <a:solidFill>
                        <a:srgbClr val="FFFFFF"/>
                      </a:solidFill>
                      <a:round/>
                    </a:lnB>
                    <a:solidFill>
                      <a:srgbClr val="E2F4EC"/>
                    </a:solidFill>
                  </a:tcPr>
                </a:tc>
              </a:tr>
              <a:tr h="326508">
                <a:tc>
                  <a:txBody>
                    <a:bodyPr/>
                    <a:lstStyle/>
                    <a:p>
                      <a:pPr lvl="0" algn="ctr" defTabSz="457200">
                        <a:defRPr b="0" i="0" sz="1800"/>
                      </a:pPr>
                      <a:r>
                        <a:rPr b="1"/>
                        <a:t>Data Maps</a:t>
                      </a:r>
                      <a:r>
                        <a:t>: http://datamaps.github.io/</a:t>
                      </a:r>
                    </a:p>
                  </a:txBody>
                  <a:tcPr marL="45719" marR="45719" marT="45719" marB="45719" anchor="t" anchorCtr="0"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solidFill>
                      <a:srgbClr val="F1FAF6"/>
                    </a:solidFill>
                  </a:tcPr>
                </a:tc>
              </a:tr>
              <a:tr h="326508">
                <a:tc>
                  <a:txBody>
                    <a:bodyPr/>
                    <a:lstStyle/>
                    <a:p>
                      <a:pPr lvl="0" algn="ctr" defTabSz="457200">
                        <a:defRPr b="0" i="0" sz="1800"/>
                      </a:pPr>
                      <a:r>
                        <a:rPr b="1"/>
                        <a:t>Word Cloud</a:t>
                      </a:r>
                      <a:r>
                        <a:t>: https://github.com/jasondavies/d3-cloud</a:t>
                      </a:r>
                    </a:p>
                  </a:txBody>
                  <a:tcPr marL="45702" marR="45702" marT="45702" marB="45702" anchor="t" anchorCtr="0"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solidFill>
                      <a:srgbClr val="E2F4EC"/>
                    </a:solidFill>
                  </a:tcPr>
                </a:tc>
              </a:tr>
              <a:tr h="326508">
                <a:tc>
                  <a:txBody>
                    <a:bodyPr/>
                    <a:lstStyle/>
                    <a:p>
                      <a:pPr lvl="0" algn="ctr" defTabSz="457200">
                        <a:defRPr b="0" i="0" sz="1800"/>
                      </a:pPr>
                      <a:r>
                        <a:rPr b="1"/>
                        <a:t>Aster Plot</a:t>
                      </a:r>
                      <a:r>
                        <a:t>: http://bl.ocks.org/bbest/2de0e25d4840c68f2db1</a:t>
                      </a:r>
                    </a:p>
                  </a:txBody>
                  <a:tcPr marL="45702" marR="45702" marT="45702" marB="45702" anchor="t" anchorCtr="0"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solidFill>
                      <a:srgbClr val="F5FFFD"/>
                    </a:solidFill>
                  </a:tcPr>
                </a:tc>
              </a:tr>
            </a:tbl>
          </a:graphicData>
        </a:graphic>
      </p:graphicFrame>
      <p:graphicFrame>
        <p:nvGraphicFramePr>
          <p:cNvPr id="15" name="Table 15"/>
          <p:cNvGraphicFramePr/>
          <p:nvPr/>
        </p:nvGraphicFramePr>
        <p:xfrm>
          <a:off x="18897600" y="3898900"/>
          <a:ext cx="9906000" cy="126609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906000"/>
              </a:tblGrid>
              <a:tr h="579437">
                <a:tc>
                  <a:txBody>
                    <a:bodyPr/>
                    <a:lstStyle/>
                    <a:p>
                      <a:pPr lvl="0" algn="ctr" defTabSz="457200">
                        <a:defRPr b="0" i="0" sz="1800"/>
                      </a:pPr>
                      <a:r>
                        <a:rPr b="1" sz="3200">
                          <a:solidFill>
                            <a:srgbClr val="FFFFFF"/>
                          </a:solidFill>
                        </a:rPr>
                        <a:t>Map Navigation</a:t>
                      </a:r>
                    </a:p>
                  </a:txBody>
                  <a:tcPr marL="45702" marR="45702" marT="45702" marB="45702" anchor="t" anchorCtr="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bl>
          </a:graphicData>
        </a:graphic>
      </p:graphicFrame>
      <p:graphicFrame>
        <p:nvGraphicFramePr>
          <p:cNvPr id="16" name="Table 16"/>
          <p:cNvGraphicFramePr/>
          <p:nvPr/>
        </p:nvGraphicFramePr>
        <p:xfrm>
          <a:off x="18897600" y="17894300"/>
          <a:ext cx="9906000" cy="126609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906000"/>
              </a:tblGrid>
              <a:tr h="579437">
                <a:tc>
                  <a:txBody>
                    <a:bodyPr/>
                    <a:lstStyle/>
                    <a:p>
                      <a:pPr lvl="0" algn="ctr" defTabSz="457200">
                        <a:defRPr b="0" i="0" sz="1800"/>
                      </a:pPr>
                      <a:r>
                        <a:rPr b="1" sz="3200">
                          <a:solidFill>
                            <a:srgbClr val="FFFFFF"/>
                          </a:solidFill>
                        </a:rPr>
                        <a:t>Hashtag Cloud</a:t>
                      </a:r>
                    </a:p>
                  </a:txBody>
                  <a:tcPr marL="45702" marR="45702" marT="45702" marB="45702" anchor="t" anchorCtr="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bl>
          </a:graphicData>
        </a:graphic>
      </p:graphicFrame>
      <p:graphicFrame>
        <p:nvGraphicFramePr>
          <p:cNvPr id="17" name="Table 17"/>
          <p:cNvGraphicFramePr/>
          <p:nvPr/>
        </p:nvGraphicFramePr>
        <p:xfrm>
          <a:off x="18897600" y="13917105"/>
          <a:ext cx="9906000" cy="126609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906000"/>
              </a:tblGrid>
              <a:tr h="579437">
                <a:tc>
                  <a:txBody>
                    <a:bodyPr/>
                    <a:lstStyle/>
                    <a:p>
                      <a:pPr lvl="0" algn="ctr" defTabSz="457200">
                        <a:defRPr b="0" i="0" sz="1800"/>
                      </a:pPr>
                      <a:r>
                        <a:rPr b="1" sz="3200">
                          <a:solidFill>
                            <a:srgbClr val="FFFFFF"/>
                          </a:solidFill>
                        </a:rPr>
                        <a:t>Pi Chart Design</a:t>
                      </a:r>
                    </a:p>
                  </a:txBody>
                  <a:tcPr marL="45702" marR="45702" marT="45702" marB="45702" anchor="t" anchorCtr="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bl>
          </a:graphicData>
        </a:graphic>
      </p:graphicFrame>
      <p:sp>
        <p:nvSpPr>
          <p:cNvPr id="18" name="Shape 18"/>
          <p:cNvSpPr/>
          <p:nvPr/>
        </p:nvSpPr>
        <p:spPr>
          <a:xfrm>
            <a:off x="22551893" y="19003926"/>
            <a:ext cx="5954186" cy="21358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defRPr sz="1800"/>
            </a:pPr>
            <a:r>
              <a:rPr b="1" sz="2400"/>
              <a:t>Hashtags</a:t>
            </a:r>
            <a:endParaRPr b="1" sz="2400"/>
          </a:p>
          <a:p>
            <a:pPr lvl="1" marL="742950" indent="-285750" defTabSz="457200">
              <a:buSzPct val="100000"/>
              <a:buFont typeface="Arial"/>
              <a:buChar char="•"/>
              <a:defRPr sz="1800"/>
            </a:pPr>
            <a:r>
              <a:rPr sz="2400"/>
              <a:t>Hashtags that have been labeled on the posts for the selected city</a:t>
            </a:r>
            <a:endParaRPr sz="2400"/>
          </a:p>
          <a:p>
            <a:pPr lvl="1" marL="742950" indent="-285750" defTabSz="457200">
              <a:buSzPct val="100000"/>
              <a:buFont typeface="Arial"/>
              <a:buChar char="•"/>
              <a:defRPr sz="1800"/>
            </a:pPr>
            <a:r>
              <a:rPr sz="2400"/>
              <a:t>Bigger size means more posts are labeled with that tag; smaller size mean less posts are labeled with that tag in the given city</a:t>
            </a:r>
          </a:p>
        </p:txBody>
      </p:sp>
      <p:sp>
        <p:nvSpPr>
          <p:cNvPr id="19" name="Shape 19"/>
          <p:cNvSpPr/>
          <p:nvPr/>
        </p:nvSpPr>
        <p:spPr>
          <a:xfrm>
            <a:off x="8832850" y="4469333"/>
            <a:ext cx="9372600" cy="21358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defRPr sz="1800"/>
            </a:pPr>
            <a:r>
              <a:rPr b="1" sz="2400"/>
              <a:t>Instagram API</a:t>
            </a:r>
            <a:endParaRPr sz="2400"/>
          </a:p>
          <a:p>
            <a:pPr lvl="1" marL="914400" indent="-457200" defTabSz="457200">
              <a:buSzPct val="100000"/>
              <a:buFont typeface="Arial"/>
              <a:buChar char="•"/>
              <a:defRPr sz="1800"/>
            </a:pPr>
            <a:r>
              <a:rPr sz="2400"/>
              <a:t>Instagram endpoint API returns location, filter and likes data for every post</a:t>
            </a:r>
            <a:endParaRPr sz="2400"/>
          </a:p>
          <a:p>
            <a:pPr lvl="1" marL="914400" indent="-457200" defTabSz="457200">
              <a:buSzPct val="100000"/>
              <a:buFont typeface="Arial"/>
              <a:buChar char="•"/>
              <a:defRPr sz="1800"/>
            </a:pPr>
            <a:r>
              <a:rPr sz="2400"/>
              <a:t>Averagely scripting 2,000 - 3,000 posts data based on the 50 different cities’ location </a:t>
            </a:r>
            <a:endParaRPr sz="2400"/>
          </a:p>
          <a:p>
            <a:pPr lvl="0" defTabSz="457200">
              <a:defRPr sz="1800"/>
            </a:pPr>
            <a:r>
              <a:rPr b="1" sz="2400"/>
              <a:t>Data Processing</a:t>
            </a:r>
          </a:p>
        </p:txBody>
      </p:sp>
      <p:graphicFrame>
        <p:nvGraphicFramePr>
          <p:cNvPr id="20" name="Table 20"/>
          <p:cNvGraphicFramePr/>
          <p:nvPr/>
        </p:nvGraphicFramePr>
        <p:xfrm>
          <a:off x="8832850" y="10687050"/>
          <a:ext cx="9296400" cy="126609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296400"/>
              </a:tblGrid>
              <a:tr h="579437">
                <a:tc>
                  <a:txBody>
                    <a:bodyPr/>
                    <a:lstStyle/>
                    <a:p>
                      <a:pPr lvl="0" algn="ctr" defTabSz="457200">
                        <a:defRPr b="0" i="0" sz="1800"/>
                      </a:pPr>
                      <a:r>
                        <a:rPr b="1" sz="3200">
                          <a:solidFill>
                            <a:srgbClr val="FFFFFF"/>
                          </a:solidFill>
                        </a:rPr>
                        <a:t>Techniques</a:t>
                      </a:r>
                    </a:p>
                  </a:txBody>
                  <a:tcPr marL="45702" marR="45702" marT="45702" marB="45702" anchor="t" anchorCtr="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bl>
          </a:graphicData>
        </a:graphic>
      </p:graphicFrame>
      <p:graphicFrame>
        <p:nvGraphicFramePr>
          <p:cNvPr id="21" name="Table 21"/>
          <p:cNvGraphicFramePr/>
          <p:nvPr/>
        </p:nvGraphicFramePr>
        <p:xfrm>
          <a:off x="8839200" y="3916362"/>
          <a:ext cx="9296400" cy="126609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296400"/>
              </a:tblGrid>
              <a:tr h="579437">
                <a:tc>
                  <a:txBody>
                    <a:bodyPr/>
                    <a:lstStyle/>
                    <a:p>
                      <a:pPr lvl="0" algn="ctr" defTabSz="457200">
                        <a:defRPr b="0" i="0" sz="1800"/>
                      </a:pPr>
                      <a:r>
                        <a:rPr b="1" sz="3200">
                          <a:solidFill>
                            <a:srgbClr val="FFFFFF"/>
                          </a:solidFill>
                        </a:rPr>
                        <a:t>Data Preperation</a:t>
                      </a:r>
                    </a:p>
                  </a:txBody>
                  <a:tcPr marL="45702" marR="45702" marT="45702" marB="45702" anchor="t" anchorCtr="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bl>
          </a:graphicData>
        </a:graphic>
      </p:graphicFrame>
      <p:sp>
        <p:nvSpPr>
          <p:cNvPr id="22" name="Shape 22"/>
          <p:cNvSpPr/>
          <p:nvPr/>
        </p:nvSpPr>
        <p:spPr>
          <a:xfrm>
            <a:off x="374650" y="4739128"/>
            <a:ext cx="7772400" cy="100225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defRPr sz="1800"/>
            </a:pPr>
            <a:r>
              <a:rPr b="1" sz="2400"/>
              <a:t>Problem:</a:t>
            </a:r>
            <a:endParaRPr b="1" sz="2400"/>
          </a:p>
          <a:p>
            <a:pPr lvl="0" defTabSz="457200">
              <a:defRPr sz="1800"/>
            </a:pPr>
            <a:r>
              <a:rPr sz="2400"/>
              <a:t>This project analyzing the relationship of Instagram filter data with location, number of likes and hashtag to give user filter suggestion to achieve more likes based on user’s location and the photo content, and analyzing visual culture differences between the cities. It shows three types of data relationship: first, filter usage based on different cities; second, in each city the number of likes of each filter; third, in each city what hashtag are been labeled most.</a:t>
            </a:r>
            <a:endParaRPr sz="2400"/>
          </a:p>
          <a:p>
            <a:pPr lvl="0" defTabSz="457200">
              <a:defRPr sz="1800"/>
            </a:pPr>
            <a:endParaRPr sz="2400"/>
          </a:p>
          <a:p>
            <a:pPr lvl="0" defTabSz="457200">
              <a:defRPr sz="1800"/>
            </a:pPr>
            <a:r>
              <a:rPr b="1" sz="2400"/>
              <a:t>Motivation:</a:t>
            </a:r>
            <a:endParaRPr b="1" sz="2400"/>
          </a:p>
          <a:p>
            <a:pPr lvl="0" defTabSz="457200">
              <a:defRPr sz="1800"/>
            </a:pPr>
            <a:r>
              <a:rPr sz="2400"/>
              <a:t>You may have ever scrolled through the Instagram filter list back and force worrying about which one to use, and how to make more people like it. But since culture background and contents varies a lot from photo to photo, it is hard to make a simple suggestion that let everyone like it. To solve this problem our project analyzes the Instagram filter data based on location, likes and hashtag.</a:t>
            </a:r>
            <a:endParaRPr sz="2400"/>
          </a:p>
          <a:p>
            <a:pPr lvl="0" defTabSz="457200">
              <a:defRPr sz="1800"/>
            </a:pPr>
            <a:endParaRPr sz="2400"/>
          </a:p>
          <a:p>
            <a:pPr lvl="0" defTabSz="457200">
              <a:defRPr sz="1800"/>
            </a:pPr>
            <a:r>
              <a:rPr sz="2400"/>
              <a:t>This project analyzes how filter usage distributed in 50 cities, which are the cities with most population in each state of United States, and it also shows the number of likes for each filter. This shows the filter preference and how culture varies at different places. It also analyzes the number of hashtags been labeled on the posts for each city. </a:t>
            </a:r>
            <a:endParaRPr sz="2400"/>
          </a:p>
          <a:p>
            <a:pPr lvl="0" defTabSz="457200">
              <a:defRPr sz="1800"/>
            </a:pPr>
            <a:endParaRPr sz="2400"/>
          </a:p>
          <a:p>
            <a:pPr lvl="0" defTabSz="457200">
              <a:defRPr sz="1800"/>
            </a:pPr>
            <a:r>
              <a:rPr sz="2400"/>
              <a:t>The goal of this project is to give useful filter suggestion and showing visual culture and content differences for different states. </a:t>
            </a:r>
          </a:p>
        </p:txBody>
      </p:sp>
      <p:sp>
        <p:nvSpPr>
          <p:cNvPr id="23" name="Shape 23"/>
          <p:cNvSpPr/>
          <p:nvPr/>
        </p:nvSpPr>
        <p:spPr>
          <a:xfrm>
            <a:off x="18815050" y="10920824"/>
            <a:ext cx="9918700" cy="28216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defRPr sz="1800"/>
            </a:pPr>
            <a:r>
              <a:rPr b="1" sz="2400"/>
              <a:t>City Dots</a:t>
            </a:r>
            <a:endParaRPr b="1" sz="2400"/>
          </a:p>
          <a:p>
            <a:pPr lvl="1" marL="914400" indent="-457200" defTabSz="457200">
              <a:buSzPct val="100000"/>
              <a:buFont typeface="Arial"/>
              <a:buChar char="•"/>
              <a:defRPr sz="1800"/>
            </a:pPr>
            <a:r>
              <a:rPr sz="2400"/>
              <a:t>The city with most population of that state </a:t>
            </a:r>
            <a:endParaRPr sz="2400"/>
          </a:p>
          <a:p>
            <a:pPr lvl="1" marL="914400" indent="-457200" defTabSz="457200">
              <a:buSzPct val="100000"/>
              <a:buFont typeface="Arial"/>
              <a:buChar char="•"/>
              <a:defRPr sz="1800"/>
            </a:pPr>
            <a:r>
              <a:rPr sz="2400"/>
              <a:t>Mouse click the city dot, a PI chart shows up giving the relationship of filters and likes at that city and a word could shows up showing the number of some hashtags been labeled in that city</a:t>
            </a:r>
            <a:endParaRPr sz="2400"/>
          </a:p>
          <a:p>
            <a:pPr lvl="0" defTabSz="457200">
              <a:defRPr sz="1800"/>
            </a:pPr>
            <a:r>
              <a:rPr b="1" sz="2400"/>
              <a:t>Color</a:t>
            </a:r>
            <a:endParaRPr b="1" sz="2400"/>
          </a:p>
          <a:p>
            <a:pPr lvl="1" marL="914400" indent="-457200" defTabSz="457200">
              <a:buSzPct val="100000"/>
              <a:buFont typeface="Arial"/>
              <a:buChar char="•"/>
              <a:defRPr sz="1800"/>
            </a:pPr>
            <a:r>
              <a:rPr sz="2400"/>
              <a:t>Darker color means more posts for that state; Lighter color means less posts for that state</a:t>
            </a:r>
          </a:p>
        </p:txBody>
      </p:sp>
      <p:pic>
        <p:nvPicPr>
          <p:cNvPr id="24" name="pasted-image.png"/>
          <p:cNvPicPr/>
          <p:nvPr/>
        </p:nvPicPr>
        <p:blipFill>
          <a:blip r:embed="rId3">
            <a:extLst/>
          </a:blip>
          <a:stretch>
            <a:fillRect/>
          </a:stretch>
        </p:blipFill>
        <p:spPr>
          <a:xfrm>
            <a:off x="1982997" y="179175"/>
            <a:ext cx="2490368" cy="2527725"/>
          </a:xfrm>
          <a:prstGeom prst="rect">
            <a:avLst/>
          </a:prstGeom>
          <a:ln w="12700">
            <a:miter lim="400000"/>
          </a:ln>
        </p:spPr>
      </p:pic>
      <p:sp>
        <p:nvSpPr>
          <p:cNvPr id="25" name="Shape 25"/>
          <p:cNvSpPr/>
          <p:nvPr/>
        </p:nvSpPr>
        <p:spPr>
          <a:xfrm>
            <a:off x="8832850" y="11288536"/>
            <a:ext cx="9372600" cy="35074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457200">
              <a:defRPr sz="1800"/>
            </a:pPr>
            <a:r>
              <a:rPr b="1" sz="2400"/>
              <a:t>D3.js</a:t>
            </a:r>
            <a:endParaRPr sz="2400"/>
          </a:p>
          <a:p>
            <a:pPr lvl="1" marL="914400" indent="-457200" defTabSz="457200">
              <a:buSzPct val="100000"/>
              <a:buFont typeface="Arial"/>
              <a:buChar char="•"/>
              <a:defRPr sz="1800"/>
            </a:pPr>
            <a:r>
              <a:rPr sz="2400"/>
              <a:t>JavaScript library for manipulating documents based on data</a:t>
            </a:r>
            <a:endParaRPr sz="2400"/>
          </a:p>
          <a:p>
            <a:pPr lvl="0" defTabSz="457200">
              <a:defRPr sz="1800"/>
            </a:pPr>
            <a:r>
              <a:rPr b="1" sz="2400"/>
              <a:t>Data Maps</a:t>
            </a:r>
            <a:endParaRPr sz="2400"/>
          </a:p>
          <a:p>
            <a:pPr lvl="1" marL="914400" indent="-457200" defTabSz="457200">
              <a:buSzPct val="100000"/>
              <a:buFont typeface="Arial"/>
              <a:buChar char="•"/>
              <a:defRPr sz="1800"/>
            </a:pPr>
            <a:r>
              <a:rPr sz="2400"/>
              <a:t>Customizable SVG map visualizations for the web in a single Javascript file using D3.js</a:t>
            </a:r>
            <a:endParaRPr sz="2400"/>
          </a:p>
          <a:p>
            <a:pPr lvl="0" defTabSz="457200">
              <a:defRPr sz="1800"/>
            </a:pPr>
            <a:r>
              <a:rPr b="1" sz="2400"/>
              <a:t>Word Cloud</a:t>
            </a:r>
            <a:endParaRPr sz="2400"/>
          </a:p>
          <a:p>
            <a:pPr lvl="1" marL="914400" indent="-457200" defTabSz="457200">
              <a:buSzPct val="100000"/>
              <a:buFont typeface="Arial"/>
              <a:buChar char="•"/>
              <a:defRPr sz="1800"/>
            </a:pPr>
            <a:r>
              <a:rPr sz="2400"/>
              <a:t>A Wordle-inspired word cloud layout written in JavaScript. It uses HTML5 canvas and sprite masks to achieve near-interactive speeds.</a:t>
            </a:r>
            <a:endParaRPr sz="2400"/>
          </a:p>
          <a:p>
            <a:pPr lvl="0" defTabSz="457200">
              <a:defRPr sz="1800"/>
            </a:pPr>
            <a:r>
              <a:rPr b="1" sz="2400"/>
              <a:t>Aster Plot</a:t>
            </a:r>
            <a:endParaRPr sz="2400"/>
          </a:p>
          <a:p>
            <a:pPr lvl="1" marL="914400" indent="-457200" defTabSz="457200">
              <a:buSzPct val="100000"/>
              <a:buFont typeface="Arial"/>
              <a:buChar char="•"/>
              <a:defRPr sz="1800"/>
            </a:pPr>
            <a:r>
              <a:rPr sz="2400"/>
              <a:t>Aster plot displays pie slices using D3.js</a:t>
            </a:r>
          </a:p>
        </p:txBody>
      </p:sp>
      <p:pic>
        <p:nvPicPr>
          <p:cNvPr id="26" name="image1.png"/>
          <p:cNvPicPr/>
          <p:nvPr/>
        </p:nvPicPr>
        <p:blipFill>
          <a:blip r:embed="rId4">
            <a:extLst/>
          </a:blip>
          <a:srcRect l="0" t="25568" r="0" b="27275"/>
          <a:stretch>
            <a:fillRect/>
          </a:stretch>
        </p:blipFill>
        <p:spPr>
          <a:xfrm>
            <a:off x="268973" y="3804942"/>
            <a:ext cx="4083641" cy="916222"/>
          </a:xfrm>
          <a:prstGeom prst="rect">
            <a:avLst/>
          </a:prstGeom>
          <a:ln w="12700">
            <a:miter lim="400000"/>
          </a:ln>
        </p:spPr>
      </p:pic>
      <p:pic>
        <p:nvPicPr>
          <p:cNvPr id="27" name="image2.png"/>
          <p:cNvPicPr/>
          <p:nvPr/>
        </p:nvPicPr>
        <p:blipFill>
          <a:blip r:embed="rId5">
            <a:extLst/>
          </a:blip>
          <a:srcRect l="30543" t="16222" r="30538" b="12707"/>
          <a:stretch>
            <a:fillRect/>
          </a:stretch>
        </p:blipFill>
        <p:spPr>
          <a:xfrm>
            <a:off x="24821490" y="216296"/>
            <a:ext cx="2493587" cy="2453381"/>
          </a:xfrm>
          <a:prstGeom prst="rect">
            <a:avLst/>
          </a:prstGeom>
          <a:ln w="12700">
            <a:miter lim="400000"/>
          </a:ln>
        </p:spPr>
      </p:pic>
      <p:sp>
        <p:nvSpPr>
          <p:cNvPr id="28" name="Shape 28"/>
          <p:cNvSpPr/>
          <p:nvPr/>
        </p:nvSpPr>
        <p:spPr>
          <a:xfrm>
            <a:off x="513853" y="15849600"/>
            <a:ext cx="17651464" cy="38503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457200">
              <a:defRPr sz="1800"/>
            </a:pPr>
            <a:r>
              <a:rPr b="1" sz="2400"/>
              <a:t>Computer Vision Analysis</a:t>
            </a:r>
            <a:endParaRPr b="1" sz="2400"/>
          </a:p>
          <a:p>
            <a:pPr lvl="1" marL="914400" indent="-457200" defTabSz="457200">
              <a:buSzPct val="100000"/>
              <a:buFont typeface="Arial"/>
              <a:buChar char="•"/>
              <a:defRPr sz="1800"/>
            </a:pPr>
            <a:r>
              <a:rPr sz="2400"/>
              <a:t>Since not all the photos are labeled with hashtags and not all the hashtags are correctly showing the content in each photo, using computer vision to analysis the real photo content, the style of the scenes and the major color theme may have stronger correlation with the filter types.</a:t>
            </a:r>
            <a:endParaRPr sz="2400"/>
          </a:p>
          <a:p>
            <a:pPr lvl="0" defTabSz="457200">
              <a:defRPr sz="1800"/>
            </a:pPr>
            <a:r>
              <a:rPr b="1" sz="2400"/>
              <a:t>Relationship with Time</a:t>
            </a:r>
            <a:endParaRPr b="1" sz="2400"/>
          </a:p>
          <a:p>
            <a:pPr lvl="1" marL="914400" indent="-457200" defTabSz="457200">
              <a:buSzPct val="100000"/>
              <a:buFont typeface="Arial"/>
              <a:buChar char="•"/>
              <a:defRPr sz="1800"/>
            </a:pPr>
            <a:r>
              <a:rPr sz="2400"/>
              <a:t>As the time changes people’s vision preference may also changes, so the preference of filters may shifts as the time changes, we can learn the relationship with filters, likes and time to learn how visual preference changes and give out more current filter suggestion.</a:t>
            </a:r>
            <a:endParaRPr sz="2400"/>
          </a:p>
          <a:p>
            <a:pPr lvl="0" defTabSz="457200">
              <a:defRPr sz="1800"/>
            </a:pPr>
            <a:r>
              <a:rPr b="1" sz="2400"/>
              <a:t>World Map</a:t>
            </a:r>
            <a:endParaRPr sz="2400"/>
          </a:p>
          <a:p>
            <a:pPr lvl="1" marL="914400" indent="-457200" defTabSz="457200">
              <a:buSzPct val="100000"/>
              <a:buFont typeface="Arial"/>
              <a:buChar char="•"/>
              <a:defRPr sz="1800"/>
            </a:pPr>
            <a:r>
              <a:rPr sz="2400"/>
              <a:t>Since all the location analysis are based on the United States, so culture variety may be less between each cities, to extend the data to world based to learn some culture different between continents may give us more meaningful data. But world-wise spread of the Instagram usage may be the limit of this extension.</a:t>
            </a:r>
          </a:p>
        </p:txBody>
      </p:sp>
      <p:pic>
        <p:nvPicPr>
          <p:cNvPr id="29" name="pasted-image.png"/>
          <p:cNvPicPr/>
          <p:nvPr/>
        </p:nvPicPr>
        <p:blipFill>
          <a:blip r:embed="rId6">
            <a:extLst/>
          </a:blip>
          <a:stretch>
            <a:fillRect/>
          </a:stretch>
        </p:blipFill>
        <p:spPr>
          <a:xfrm>
            <a:off x="8625747" y="6583082"/>
            <a:ext cx="9710606" cy="796957"/>
          </a:xfrm>
          <a:prstGeom prst="rect">
            <a:avLst/>
          </a:prstGeom>
          <a:ln w="12700">
            <a:miter lim="400000"/>
          </a:ln>
        </p:spPr>
      </p:pic>
      <p:pic>
        <p:nvPicPr>
          <p:cNvPr id="30" name="pasted-image.png"/>
          <p:cNvPicPr/>
          <p:nvPr/>
        </p:nvPicPr>
        <p:blipFill>
          <a:blip r:embed="rId7">
            <a:extLst/>
          </a:blip>
          <a:stretch>
            <a:fillRect/>
          </a:stretch>
        </p:blipFill>
        <p:spPr>
          <a:xfrm>
            <a:off x="14195409" y="7387873"/>
            <a:ext cx="3820205" cy="3164592"/>
          </a:xfrm>
          <a:prstGeom prst="rect">
            <a:avLst/>
          </a:prstGeom>
          <a:ln w="12700">
            <a:miter lim="400000"/>
          </a:ln>
        </p:spPr>
      </p:pic>
      <p:sp>
        <p:nvSpPr>
          <p:cNvPr id="31" name="Shape 31"/>
          <p:cNvSpPr/>
          <p:nvPr/>
        </p:nvSpPr>
        <p:spPr>
          <a:xfrm>
            <a:off x="8826500" y="7387873"/>
            <a:ext cx="4876800" cy="31645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914400" indent="-457200" defTabSz="457200">
              <a:buSzPct val="100000"/>
              <a:buFont typeface="Arial"/>
              <a:buChar char="•"/>
              <a:defRPr sz="1800"/>
            </a:pPr>
            <a:r>
              <a:rPr sz="2400"/>
              <a:t>Feature selection: for each city, selecting time, filter, number of likes and hashtags as the features for each post. </a:t>
            </a:r>
            <a:endParaRPr sz="2400"/>
          </a:p>
          <a:p>
            <a:pPr lvl="1" marL="914400" indent="-457200" defTabSz="457200">
              <a:buSzPct val="100000"/>
              <a:buFont typeface="Arial"/>
              <a:buChar char="•"/>
              <a:defRPr sz="1800"/>
            </a:pPr>
            <a:r>
              <a:rPr sz="2400"/>
              <a:t>Pre-analysis: using the Tableau pre-analysis the relationship of filter location, likes and hashtag to a make sure there are some correlation  between those data.</a:t>
            </a:r>
          </a:p>
        </p:txBody>
      </p:sp>
      <p:sp>
        <p:nvSpPr>
          <p:cNvPr id="32" name="Shape 32"/>
          <p:cNvSpPr/>
          <p:nvPr/>
        </p:nvSpPr>
        <p:spPr>
          <a:xfrm>
            <a:off x="22235963" y="14549625"/>
            <a:ext cx="6586044" cy="33042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457200">
              <a:defRPr sz="1800"/>
            </a:pPr>
            <a:r>
              <a:rPr b="1" sz="2400"/>
              <a:t>Pi Slice Size</a:t>
            </a:r>
            <a:endParaRPr b="1" sz="2400"/>
          </a:p>
          <a:p>
            <a:pPr lvl="1" marL="914400" indent="-457200" defTabSz="457200">
              <a:buSzPct val="100000"/>
              <a:buFont typeface="Arial"/>
              <a:buChar char="•"/>
              <a:defRPr sz="1800"/>
            </a:pPr>
            <a:r>
              <a:rPr sz="2400"/>
              <a:t>Larger size of slice means more posts for that given filter type; Smaller size of slice means less posts for that filter type for the selected city.</a:t>
            </a:r>
            <a:endParaRPr sz="2400"/>
          </a:p>
          <a:p>
            <a:pPr lvl="1" marL="342900" indent="114300" defTabSz="457200">
              <a:defRPr sz="1800"/>
            </a:pPr>
            <a:endParaRPr sz="1000"/>
          </a:p>
          <a:p>
            <a:pPr lvl="0" defTabSz="457200">
              <a:defRPr sz="1800"/>
            </a:pPr>
            <a:r>
              <a:rPr b="1" sz="2400"/>
              <a:t>Color</a:t>
            </a:r>
            <a:endParaRPr b="1" sz="2400"/>
          </a:p>
          <a:p>
            <a:pPr lvl="1" marL="914400" indent="-457200" defTabSz="457200">
              <a:buSzPct val="100000"/>
              <a:buFont typeface="Arial"/>
              <a:buChar char="•"/>
              <a:defRPr sz="1800"/>
            </a:pPr>
            <a:r>
              <a:rPr sz="2400"/>
              <a:t>Darker color means more likes of that filter; lighter color means less likes of that filter for the posts of the selected city</a:t>
            </a:r>
          </a:p>
        </p:txBody>
      </p:sp>
      <p:pic>
        <p:nvPicPr>
          <p:cNvPr id="33" name="pasted-image.png"/>
          <p:cNvPicPr/>
          <p:nvPr/>
        </p:nvPicPr>
        <p:blipFill>
          <a:blip r:embed="rId8">
            <a:extLst/>
          </a:blip>
          <a:stretch>
            <a:fillRect/>
          </a:stretch>
        </p:blipFill>
        <p:spPr>
          <a:xfrm>
            <a:off x="19092584" y="18643217"/>
            <a:ext cx="3024296" cy="2857310"/>
          </a:xfrm>
          <a:prstGeom prst="rect">
            <a:avLst/>
          </a:prstGeom>
          <a:ln w="12700">
            <a:miter lim="400000"/>
          </a:ln>
        </p:spPr>
      </p:pic>
      <p:pic>
        <p:nvPicPr>
          <p:cNvPr id="34" name="pasted-image.png"/>
          <p:cNvPicPr/>
          <p:nvPr/>
        </p:nvPicPr>
        <p:blipFill>
          <a:blip r:embed="rId9">
            <a:extLst/>
          </a:blip>
          <a:stretch>
            <a:fillRect/>
          </a:stretch>
        </p:blipFill>
        <p:spPr>
          <a:xfrm>
            <a:off x="19000502" y="14735016"/>
            <a:ext cx="3183062" cy="2857311"/>
          </a:xfrm>
          <a:prstGeom prst="rect">
            <a:avLst/>
          </a:prstGeom>
          <a:ln w="12700">
            <a:miter lim="400000"/>
          </a:ln>
        </p:spPr>
      </p:pic>
      <p:pic>
        <p:nvPicPr>
          <p:cNvPr id="35" name="pasted-image.png"/>
          <p:cNvPicPr/>
          <p:nvPr/>
        </p:nvPicPr>
        <p:blipFill>
          <a:blip r:embed="rId10">
            <a:extLst/>
          </a:blip>
          <a:stretch>
            <a:fillRect/>
          </a:stretch>
        </p:blipFill>
        <p:spPr>
          <a:xfrm>
            <a:off x="19011900" y="4514850"/>
            <a:ext cx="9677400" cy="6134100"/>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0C9"/>
      </a:accent5>
      <a:accent6>
        <a:srgbClr val="2E2EB9"/>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CC99"/>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CC99"/>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0C9"/>
      </a:accent5>
      <a:accent6>
        <a:srgbClr val="2E2EB9"/>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CC99"/>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CC99"/>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