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9260800" cy="36576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400" kern="1200">
        <a:solidFill>
          <a:schemeClr val="tx1"/>
        </a:solidFill>
        <a:latin typeface="Tiepolo Black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400" kern="1200">
        <a:solidFill>
          <a:schemeClr val="tx1"/>
        </a:solidFill>
        <a:latin typeface="Tiepolo Black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400" kern="1200">
        <a:solidFill>
          <a:schemeClr val="tx1"/>
        </a:solidFill>
        <a:latin typeface="Tiepolo Black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400" kern="1200">
        <a:solidFill>
          <a:schemeClr val="tx1"/>
        </a:solidFill>
        <a:latin typeface="Tiepolo Black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400" kern="1200">
        <a:solidFill>
          <a:schemeClr val="tx1"/>
        </a:solidFill>
        <a:latin typeface="Tiepolo Black" pitchFamily="18" charset="0"/>
        <a:ea typeface="+mn-ea"/>
        <a:cs typeface="+mn-cs"/>
      </a:defRPr>
    </a:lvl5pPr>
    <a:lvl6pPr marL="2286000" algn="l" defTabSz="914400" rtl="0" eaLnBrk="1" latinLnBrk="0" hangingPunct="1">
      <a:defRPr sz="14400" kern="1200">
        <a:solidFill>
          <a:schemeClr val="tx1"/>
        </a:solidFill>
        <a:latin typeface="Tiepolo Black" pitchFamily="18" charset="0"/>
        <a:ea typeface="+mn-ea"/>
        <a:cs typeface="+mn-cs"/>
      </a:defRPr>
    </a:lvl6pPr>
    <a:lvl7pPr marL="2743200" algn="l" defTabSz="914400" rtl="0" eaLnBrk="1" latinLnBrk="0" hangingPunct="1">
      <a:defRPr sz="14400" kern="1200">
        <a:solidFill>
          <a:schemeClr val="tx1"/>
        </a:solidFill>
        <a:latin typeface="Tiepolo Black" pitchFamily="18" charset="0"/>
        <a:ea typeface="+mn-ea"/>
        <a:cs typeface="+mn-cs"/>
      </a:defRPr>
    </a:lvl7pPr>
    <a:lvl8pPr marL="3200400" algn="l" defTabSz="914400" rtl="0" eaLnBrk="1" latinLnBrk="0" hangingPunct="1">
      <a:defRPr sz="14400" kern="1200">
        <a:solidFill>
          <a:schemeClr val="tx1"/>
        </a:solidFill>
        <a:latin typeface="Tiepolo Black" pitchFamily="18" charset="0"/>
        <a:ea typeface="+mn-ea"/>
        <a:cs typeface="+mn-cs"/>
      </a:defRPr>
    </a:lvl8pPr>
    <a:lvl9pPr marL="3657600" algn="l" defTabSz="914400" rtl="0" eaLnBrk="1" latinLnBrk="0" hangingPunct="1">
      <a:defRPr sz="14400" kern="1200">
        <a:solidFill>
          <a:schemeClr val="tx1"/>
        </a:solidFill>
        <a:latin typeface="Tiepolo Black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ADB"/>
    <a:srgbClr val="C2C2C4"/>
    <a:srgbClr val="4B87FF"/>
    <a:srgbClr val="010363"/>
    <a:srgbClr val="020588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6" autoAdjust="0"/>
    <p:restoredTop sz="89606" autoAdjust="0"/>
  </p:normalViewPr>
  <p:slideViewPr>
    <p:cSldViewPr>
      <p:cViewPr varScale="1">
        <p:scale>
          <a:sx n="12" d="100"/>
          <a:sy n="12" d="100"/>
        </p:scale>
        <p:origin x="-2412" y="-90"/>
      </p:cViewPr>
      <p:guideLst>
        <p:guide orient="horz" pos="22800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170255" cy="47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3" tIns="48287" rIns="96573" bIns="48287" numCol="1" anchor="t" anchorCtr="0" compatLnSpc="1">
            <a:prstTxWarp prst="textNoShape">
              <a:avLst/>
            </a:prstTxWarp>
          </a:bodyPr>
          <a:lstStyle>
            <a:lvl1pPr defTabSz="965885"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46" y="2"/>
            <a:ext cx="3170254" cy="47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3" tIns="48287" rIns="96573" bIns="48287" numCol="1" anchor="t" anchorCtr="0" compatLnSpc="1">
            <a:prstTxWarp prst="textNoShape">
              <a:avLst/>
            </a:prstTxWarp>
          </a:bodyPr>
          <a:lstStyle>
            <a:lvl1pPr algn="r" defTabSz="965885"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804"/>
            <a:ext cx="3170255" cy="47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3" tIns="48287" rIns="96573" bIns="48287" numCol="1" anchor="b" anchorCtr="0" compatLnSpc="1">
            <a:prstTxWarp prst="textNoShape">
              <a:avLst/>
            </a:prstTxWarp>
          </a:bodyPr>
          <a:lstStyle>
            <a:lvl1pPr defTabSz="965885"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46" y="9121804"/>
            <a:ext cx="3170254" cy="47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3" tIns="48287" rIns="96573" bIns="48287" numCol="1" anchor="b" anchorCtr="0" compatLnSpc="1">
            <a:prstTxWarp prst="textNoShape">
              <a:avLst/>
            </a:prstTxWarp>
          </a:bodyPr>
          <a:lstStyle>
            <a:lvl1pPr algn="r" defTabSz="965885">
              <a:defRPr sz="1300" smtClean="0"/>
            </a:lvl1pPr>
          </a:lstStyle>
          <a:p>
            <a:pPr>
              <a:defRPr/>
            </a:pPr>
            <a:fld id="{5CF2A966-F53D-4DCE-8ECC-83932F2802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13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170255" cy="479399"/>
          </a:xfrm>
          <a:prstGeom prst="rect">
            <a:avLst/>
          </a:prstGeom>
        </p:spPr>
        <p:txBody>
          <a:bodyPr vert="horz" lIns="95702" tIns="47851" rIns="95702" bIns="4785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273" y="2"/>
            <a:ext cx="3170255" cy="479399"/>
          </a:xfrm>
          <a:prstGeom prst="rect">
            <a:avLst/>
          </a:prstGeom>
        </p:spPr>
        <p:txBody>
          <a:bodyPr vert="horz" lIns="95702" tIns="47851" rIns="95702" bIns="47851" rtlCol="0"/>
          <a:lstStyle>
            <a:lvl1pPr algn="r">
              <a:defRPr sz="1300"/>
            </a:lvl1pPr>
          </a:lstStyle>
          <a:p>
            <a:fld id="{FA14B59B-A309-4289-AD4B-A0A3BCA697F5}" type="datetimeFigureOut">
              <a:rPr lang="en-US" smtClean="0"/>
              <a:pPr/>
              <a:t>6/9/2013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720725"/>
            <a:ext cx="28797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02" tIns="47851" rIns="95702" bIns="4785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56" y="4560901"/>
            <a:ext cx="5851490" cy="4319548"/>
          </a:xfrm>
          <a:prstGeom prst="rect">
            <a:avLst/>
          </a:prstGeom>
        </p:spPr>
        <p:txBody>
          <a:bodyPr vert="horz" lIns="95702" tIns="47851" rIns="95702" bIns="478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20151"/>
            <a:ext cx="3170255" cy="479399"/>
          </a:xfrm>
          <a:prstGeom prst="rect">
            <a:avLst/>
          </a:prstGeom>
        </p:spPr>
        <p:txBody>
          <a:bodyPr vert="horz" lIns="95702" tIns="47851" rIns="95702" bIns="4785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273" y="9120151"/>
            <a:ext cx="3170255" cy="479399"/>
          </a:xfrm>
          <a:prstGeom prst="rect">
            <a:avLst/>
          </a:prstGeom>
        </p:spPr>
        <p:txBody>
          <a:bodyPr vert="horz" lIns="95702" tIns="47851" rIns="95702" bIns="47851" rtlCol="0" anchor="b"/>
          <a:lstStyle>
            <a:lvl1pPr algn="r">
              <a:defRPr sz="1300"/>
            </a:lvl1pPr>
          </a:lstStyle>
          <a:p>
            <a:fld id="{8326A635-27EB-4864-9E4A-99C27A7E21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98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6A635-27EB-4864-9E4A-99C27A7E2195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35763200"/>
            <a:ext cx="29260800" cy="812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28773120" y="16256"/>
            <a:ext cx="487680" cy="36576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487680" cy="36576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29260800" cy="134112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68173" y="34088835"/>
            <a:ext cx="28265933" cy="165100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389120" y="15036800"/>
            <a:ext cx="20482560" cy="9347200"/>
          </a:xfrm>
        </p:spPr>
        <p:txBody>
          <a:bodyPr/>
          <a:lstStyle>
            <a:lvl1pPr marL="0" indent="0" algn="ctr">
              <a:buNone/>
              <a:defRPr sz="6600" b="1" cap="all" spc="1029" baseline="0">
                <a:solidFill>
                  <a:schemeClr val="tx2"/>
                </a:solidFill>
              </a:defRPr>
            </a:lvl1pPr>
            <a:lvl2pPr marL="1881012" indent="0" algn="ctr">
              <a:buNone/>
            </a:lvl2pPr>
            <a:lvl3pPr marL="3762024" indent="0" algn="ctr">
              <a:buNone/>
            </a:lvl3pPr>
            <a:lvl4pPr marL="5643037" indent="0" algn="ctr">
              <a:buNone/>
            </a:lvl4pPr>
            <a:lvl5pPr marL="7524049" indent="0" algn="ctr">
              <a:buNone/>
            </a:lvl5pPr>
            <a:lvl6pPr marL="9405061" indent="0" algn="ctr">
              <a:buNone/>
            </a:lvl6pPr>
            <a:lvl7pPr marL="11286073" indent="0" algn="ctr">
              <a:buNone/>
            </a:lvl7pPr>
            <a:lvl8pPr marL="13167086" indent="0" algn="ctr">
              <a:buNone/>
            </a:lvl8pPr>
            <a:lvl9pPr marL="15048098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97434" y="12907264"/>
            <a:ext cx="28265933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87680" y="812800"/>
            <a:ext cx="28265933" cy="3491788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3655040" y="11281664"/>
            <a:ext cx="1950720" cy="3251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76202" tIns="188101" rIns="376202" bIns="18810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13957402" y="11785600"/>
            <a:ext cx="1345997" cy="224332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76202" tIns="188101" rIns="376202" bIns="18810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3898880" y="11730403"/>
            <a:ext cx="1463040" cy="2353733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F4786518-62F3-4C36-B2EF-F971BE2714F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194560" y="2032000"/>
            <a:ext cx="24871680" cy="9347200"/>
          </a:xfrm>
        </p:spPr>
        <p:txBody>
          <a:bodyPr anchor="b"/>
          <a:lstStyle>
            <a:lvl1pPr>
              <a:defRPr sz="173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33DCA6-811B-4AC8-97D0-52CA977D57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35763200"/>
            <a:ext cx="29260800" cy="812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22433280" y="0"/>
            <a:ext cx="6827520" cy="36576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29260800" cy="82905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487680" cy="36576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8173" y="34088835"/>
            <a:ext cx="28265933" cy="165100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87680" y="829056"/>
            <a:ext cx="28265933" cy="3491788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6208166" y="17483328"/>
            <a:ext cx="3330854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21887078" y="15604069"/>
            <a:ext cx="1950720" cy="3251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76202" tIns="188101" rIns="376202" bIns="18810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22189440" y="16108005"/>
            <a:ext cx="1345997" cy="224332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76202" tIns="188101" rIns="376202" bIns="18810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130918" y="16052808"/>
            <a:ext cx="1463040" cy="2353733"/>
          </a:xfrm>
        </p:spPr>
        <p:txBody>
          <a:bodyPr/>
          <a:lstStyle/>
          <a:p>
            <a:pPr>
              <a:defRPr/>
            </a:pPr>
            <a:fld id="{F32B76FC-82C1-41C1-A539-35DCDD1F83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5360" y="1625600"/>
            <a:ext cx="20970240" cy="3104728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652480" y="1625608"/>
            <a:ext cx="4632960" cy="3120813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957402" y="5473987"/>
            <a:ext cx="1463040" cy="2353733"/>
          </a:xfrm>
        </p:spPr>
        <p:txBody>
          <a:bodyPr/>
          <a:lstStyle/>
          <a:p>
            <a:pPr>
              <a:defRPr/>
            </a:pPr>
            <a:fld id="{66CDFF23-64F8-4CBF-B3F7-24BA8014BD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65606" y="8144256"/>
            <a:ext cx="27212544" cy="24384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487680" cy="36576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35763200"/>
            <a:ext cx="29260800" cy="812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29260800" cy="812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28773120" y="101600"/>
            <a:ext cx="487680" cy="36576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487680" y="12192000"/>
            <a:ext cx="28265933" cy="1625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97434" y="759211"/>
            <a:ext cx="28265933" cy="1141171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8963" y="14630403"/>
            <a:ext cx="20736557" cy="8923867"/>
          </a:xfrm>
        </p:spPr>
        <p:txBody>
          <a:bodyPr anchor="t"/>
          <a:lstStyle>
            <a:lvl1pPr marL="0" indent="0" algn="ctr">
              <a:buNone/>
              <a:defRPr sz="6600" b="1" cap="all" spc="1029" baseline="0">
                <a:solidFill>
                  <a:schemeClr val="tx2"/>
                </a:solidFill>
              </a:defRPr>
            </a:lvl1pPr>
            <a:lvl2pPr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68173" y="34088835"/>
            <a:ext cx="28265933" cy="165100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87680" y="812800"/>
            <a:ext cx="28265933" cy="3491788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87680" y="13004800"/>
            <a:ext cx="28265933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10" name="Oval 9"/>
          <p:cNvSpPr/>
          <p:nvPr/>
        </p:nvSpPr>
        <p:spPr>
          <a:xfrm>
            <a:off x="13655040" y="11281664"/>
            <a:ext cx="1950720" cy="3251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76202" tIns="188101" rIns="376202" bIns="18810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13957402" y="11785600"/>
            <a:ext cx="1345997" cy="224332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76202" tIns="188101" rIns="376202" bIns="18810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898880" y="11730403"/>
            <a:ext cx="1463040" cy="2353733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C1126244-52C0-4ED5-BF89-D051193FC6D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402" y="2844800"/>
            <a:ext cx="24871680" cy="8128000"/>
          </a:xfrm>
        </p:spPr>
        <p:txBody>
          <a:bodyPr anchor="b"/>
          <a:lstStyle>
            <a:lvl1pPr algn="ctr">
              <a:buNone/>
              <a:defRPr sz="173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606" y="1219200"/>
            <a:ext cx="27310080" cy="4047744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531840" y="34186368"/>
            <a:ext cx="9743846" cy="195072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8EAAEB-47F2-48DE-B866-3C7F46FEC6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14601858" y="8403480"/>
            <a:ext cx="28547" cy="25704304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965606" y="7315200"/>
            <a:ext cx="12923520" cy="24969216"/>
          </a:xfrm>
        </p:spPr>
        <p:txBody>
          <a:bodyPr/>
          <a:lstStyle>
            <a:lvl1pPr>
              <a:defRPr sz="103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15361920" y="7315200"/>
            <a:ext cx="12923520" cy="24969216"/>
          </a:xfrm>
        </p:spPr>
        <p:txBody>
          <a:bodyPr/>
          <a:lstStyle>
            <a:lvl1pPr>
              <a:defRPr sz="103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14630400" y="11734800"/>
            <a:ext cx="0" cy="22335744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29260800" cy="7721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35763200"/>
            <a:ext cx="29260800" cy="812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487680" cy="36576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28773120" y="0"/>
            <a:ext cx="487680" cy="36576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7680" y="7315200"/>
            <a:ext cx="28265933" cy="48768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76202" tIns="188101" rIns="376202" bIns="18810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66954" y="34088832"/>
            <a:ext cx="28265933" cy="165811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5606" y="8128000"/>
            <a:ext cx="12928602" cy="3909195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9100" b="1" dirty="0" smtClean="0">
                <a:solidFill>
                  <a:srgbClr val="FFFFFF"/>
                </a:solidFill>
              </a:defRPr>
            </a:lvl1pPr>
            <a:lvl2pPr>
              <a:buNone/>
              <a:defRPr sz="8200" b="1"/>
            </a:lvl2pPr>
            <a:lvl3pPr>
              <a:buNone/>
              <a:defRPr sz="7400" b="1"/>
            </a:lvl3pPr>
            <a:lvl4pPr>
              <a:buNone/>
              <a:defRPr sz="6600" b="1"/>
            </a:lvl4pPr>
            <a:lvl5pPr>
              <a:buNone/>
              <a:defRPr sz="6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5332258" y="8128000"/>
            <a:ext cx="12933680" cy="390144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9100" b="1"/>
            </a:lvl1pPr>
            <a:lvl2pPr>
              <a:buNone/>
              <a:defRPr sz="8200" b="1"/>
            </a:lvl2pPr>
            <a:lvl3pPr>
              <a:buNone/>
              <a:defRPr sz="7400" b="1"/>
            </a:lvl3pPr>
            <a:lvl4pPr>
              <a:buNone/>
              <a:defRPr sz="6600" b="1"/>
            </a:lvl4pPr>
            <a:lvl5pPr>
              <a:buNone/>
              <a:defRPr sz="6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75360" y="34186368"/>
            <a:ext cx="11460480" cy="195072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487680" y="6827520"/>
            <a:ext cx="28265933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87680" y="829056"/>
            <a:ext cx="28265933" cy="3491788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965606" y="13180710"/>
            <a:ext cx="12933274" cy="20364821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15361920" y="13180709"/>
            <a:ext cx="12923520" cy="2038502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13655040" y="5098859"/>
            <a:ext cx="1950720" cy="3251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76202" tIns="188101" rIns="376202" bIns="18810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>
          <a:xfrm>
            <a:off x="13957402" y="5602795"/>
            <a:ext cx="1345997" cy="224332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76202" tIns="188101" rIns="376202" bIns="18810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3898880" y="5559555"/>
            <a:ext cx="1463040" cy="2353733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96A4319-DF16-4575-B0DE-28E6290B3B2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3898880" y="5525443"/>
            <a:ext cx="1463040" cy="2353733"/>
          </a:xfrm>
        </p:spPr>
        <p:txBody>
          <a:bodyPr/>
          <a:lstStyle/>
          <a:p>
            <a:pPr>
              <a:defRPr/>
            </a:pPr>
            <a:fld id="{25BB5DC1-0E0D-4526-8B6F-8F5CC05829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35763200"/>
            <a:ext cx="29260800" cy="812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29260800" cy="82905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28773120" y="0"/>
            <a:ext cx="487680" cy="36576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487680" cy="36576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8173" y="34088835"/>
            <a:ext cx="28265933" cy="165100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7680" y="845312"/>
            <a:ext cx="28265933" cy="3491788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655040" y="33731200"/>
            <a:ext cx="1950720" cy="235372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C1195F-1766-411F-AE48-4254696920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87680" y="812800"/>
            <a:ext cx="28265933" cy="16256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35763200"/>
            <a:ext cx="29260800" cy="812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28773120" y="0"/>
            <a:ext cx="487680" cy="36576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29260800" cy="63398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487680" cy="36576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7680" y="3251200"/>
            <a:ext cx="8778240" cy="312928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76202" tIns="188101" rIns="376202" bIns="18810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7559040" cy="5283200"/>
          </a:xfrm>
        </p:spPr>
        <p:txBody>
          <a:bodyPr anchor="b">
            <a:noAutofit/>
          </a:bodyPr>
          <a:lstStyle>
            <a:lvl1pPr algn="l">
              <a:buNone/>
              <a:defRPr sz="91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0566403"/>
            <a:ext cx="7559040" cy="22106469"/>
          </a:xfrm>
        </p:spPr>
        <p:txBody>
          <a:bodyPr/>
          <a:lstStyle>
            <a:lvl1pPr marL="0" indent="0">
              <a:spcAft>
                <a:spcPts val="4114"/>
              </a:spcAft>
              <a:buNone/>
              <a:defRPr sz="6600">
                <a:solidFill>
                  <a:srgbClr val="FFFFFF"/>
                </a:solidFill>
              </a:defRPr>
            </a:lvl1pPr>
            <a:lvl2pPr>
              <a:buNone/>
              <a:defRPr sz="4900"/>
            </a:lvl2pPr>
            <a:lvl3pPr>
              <a:buNone/>
              <a:defRPr sz="4100"/>
            </a:lvl3pPr>
            <a:lvl4pPr>
              <a:buNone/>
              <a:defRPr sz="3700"/>
            </a:lvl4pPr>
            <a:lvl5pPr>
              <a:buNone/>
              <a:defRPr sz="37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7680" y="812800"/>
            <a:ext cx="28265933" cy="3491788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487680" y="2844800"/>
            <a:ext cx="28265933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9997440" y="3657600"/>
            <a:ext cx="18044160" cy="28854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145280" y="1219200"/>
            <a:ext cx="1950720" cy="3251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76202" tIns="188101" rIns="376202" bIns="18810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4447642" y="1723136"/>
            <a:ext cx="1345997" cy="224332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76202" tIns="188101" rIns="376202" bIns="18810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89120" y="1667939"/>
            <a:ext cx="1463040" cy="2353733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D87E5F6C-5BF7-4936-9627-879CC78AFC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77926" y="34071389"/>
            <a:ext cx="28265933" cy="165100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65606" y="34191189"/>
            <a:ext cx="10826496" cy="195072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487680" y="2844800"/>
            <a:ext cx="28265933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35763200"/>
            <a:ext cx="29260800" cy="812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28773120" y="0"/>
            <a:ext cx="487680" cy="36576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9260800" cy="812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487680" cy="36576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87680" y="812800"/>
            <a:ext cx="28265933" cy="160934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487680" y="3251200"/>
            <a:ext cx="8778240" cy="312928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76202" tIns="188101" rIns="376202" bIns="18810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87680" y="829056"/>
            <a:ext cx="28265933" cy="3491788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4145280" y="1219200"/>
            <a:ext cx="1950720" cy="3251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76202" tIns="188101" rIns="376202" bIns="18810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447642" y="1723136"/>
            <a:ext cx="1345997" cy="224332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76202" tIns="188101" rIns="376202" bIns="18810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89120" y="1667939"/>
            <a:ext cx="1463040" cy="2353733"/>
          </a:xfrm>
        </p:spPr>
        <p:txBody>
          <a:bodyPr/>
          <a:lstStyle/>
          <a:p>
            <a:pPr>
              <a:defRPr/>
            </a:pPr>
            <a:fld id="{D70AC950-822C-4911-BEFC-9B209CDA37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0" y="26822400"/>
            <a:ext cx="18775680" cy="6502400"/>
          </a:xfrm>
        </p:spPr>
        <p:txBody>
          <a:bodyPr anchor="t">
            <a:noAutofit/>
          </a:bodyPr>
          <a:lstStyle>
            <a:lvl1pPr algn="l">
              <a:buNone/>
              <a:defRPr sz="99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601200" y="3251200"/>
            <a:ext cx="18775680" cy="22758400"/>
          </a:xfrm>
        </p:spPr>
        <p:txBody>
          <a:bodyPr/>
          <a:lstStyle>
            <a:lvl1pPr marL="0" indent="0">
              <a:buNone/>
              <a:defRPr sz="1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283200"/>
            <a:ext cx="7802880" cy="28041600"/>
          </a:xfrm>
        </p:spPr>
        <p:txBody>
          <a:bodyPr/>
          <a:lstStyle>
            <a:lvl1pPr marL="0" indent="0">
              <a:spcAft>
                <a:spcPts val="4114"/>
              </a:spcAft>
              <a:buFontTx/>
              <a:buNone/>
              <a:defRPr sz="6600">
                <a:solidFill>
                  <a:srgbClr val="FFFFFF"/>
                </a:solidFill>
              </a:defRPr>
            </a:lvl1pPr>
            <a:lvl2pPr>
              <a:defRPr sz="49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77926" y="34071389"/>
            <a:ext cx="28265933" cy="165100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522087" y="34159915"/>
            <a:ext cx="9743846" cy="195072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65606" y="34191189"/>
            <a:ext cx="11470234" cy="195072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35763200"/>
            <a:ext cx="29260800" cy="812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3"/>
            <a:ext cx="29260800" cy="74313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487680" cy="36576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28773120" y="0"/>
            <a:ext cx="487680" cy="36576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77926" y="34071389"/>
            <a:ext cx="28265933" cy="165100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18531840" y="34159915"/>
            <a:ext cx="9743846" cy="1950720"/>
          </a:xfrm>
          <a:prstGeom prst="rect">
            <a:avLst/>
          </a:prstGeom>
        </p:spPr>
        <p:txBody>
          <a:bodyPr vert="horz" lIns="376202" tIns="188101" rIns="376202" bIns="188101"/>
          <a:lstStyle>
            <a:lvl1pPr algn="r" eaLnBrk="1" latinLnBrk="0" hangingPunct="1">
              <a:defRPr kumimoji="0" sz="5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75360" y="34191189"/>
            <a:ext cx="11460480" cy="1950720"/>
          </a:xfrm>
          <a:prstGeom prst="rect">
            <a:avLst/>
          </a:prstGeom>
        </p:spPr>
        <p:txBody>
          <a:bodyPr vert="horz" lIns="376202" tIns="188101" rIns="376202" bIns="188101"/>
          <a:lstStyle>
            <a:lvl1pPr algn="l" eaLnBrk="1" latinLnBrk="0" hangingPunct="1">
              <a:defRPr kumimoji="0" sz="4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7680" y="829056"/>
            <a:ext cx="28265933" cy="3491788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487680" y="6809296"/>
            <a:ext cx="28265933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376202" tIns="188101" rIns="376202" bIns="188101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3655040" y="5098859"/>
            <a:ext cx="1950720" cy="3251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76202" tIns="188101" rIns="376202" bIns="18810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13957402" y="5602795"/>
            <a:ext cx="1345997" cy="224332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76202" tIns="188101" rIns="376202" bIns="188101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3898880" y="5547598"/>
            <a:ext cx="1463040" cy="2353733"/>
          </a:xfrm>
          <a:prstGeom prst="rect">
            <a:avLst/>
          </a:prstGeom>
        </p:spPr>
        <p:txBody>
          <a:bodyPr vert="horz" lIns="188101" tIns="188101" rIns="188101" bIns="188101" anchor="ctr">
            <a:normAutofit/>
          </a:bodyPr>
          <a:lstStyle>
            <a:lvl1pPr algn="ctr" eaLnBrk="1" latinLnBrk="0" hangingPunct="1">
              <a:defRPr kumimoji="0" sz="6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05AC86F-0C65-43B8-981B-2BF7DDD1085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65606" y="1219200"/>
            <a:ext cx="27310080" cy="4047744"/>
          </a:xfrm>
          <a:prstGeom prst="rect">
            <a:avLst/>
          </a:prstGeom>
        </p:spPr>
        <p:txBody>
          <a:bodyPr vert="horz" lIns="376202" tIns="188101" rIns="376202" bIns="188101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65606" y="8128000"/>
            <a:ext cx="27310080" cy="24530304"/>
          </a:xfrm>
          <a:prstGeom prst="rect">
            <a:avLst/>
          </a:prstGeom>
        </p:spPr>
        <p:txBody>
          <a:bodyPr vert="horz" lIns="376202" tIns="188101" rIns="376202" bIns="188101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136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1128607" indent="-1128607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11100" kern="1200">
          <a:solidFill>
            <a:schemeClr val="tx1"/>
          </a:solidFill>
          <a:latin typeface="+mn-lt"/>
          <a:ea typeface="+mn-ea"/>
          <a:cs typeface="+mn-cs"/>
        </a:defRPr>
      </a:lvl1pPr>
      <a:lvl2pPr marL="2257215" indent="-1128607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9100" kern="1200">
          <a:solidFill>
            <a:schemeClr val="tx2"/>
          </a:solidFill>
          <a:latin typeface="+mn-lt"/>
          <a:ea typeface="+mn-ea"/>
          <a:cs typeface="+mn-cs"/>
        </a:defRPr>
      </a:lvl2pPr>
      <a:lvl3pPr marL="3385822" indent="-940506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4514429" indent="-940506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8200" kern="1200">
          <a:solidFill>
            <a:schemeClr val="tx2"/>
          </a:solidFill>
          <a:latin typeface="+mn-lt"/>
          <a:ea typeface="+mn-ea"/>
          <a:cs typeface="+mn-cs"/>
        </a:defRPr>
      </a:lvl4pPr>
      <a:lvl5pPr marL="5643037" indent="-940506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6771644" indent="-752405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7900251" indent="-752405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6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8652656" indent="-752405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6600" kern="1200">
          <a:solidFill>
            <a:schemeClr val="tx1"/>
          </a:solidFill>
          <a:latin typeface="+mn-lt"/>
          <a:ea typeface="+mn-ea"/>
          <a:cs typeface="+mn-cs"/>
        </a:defRPr>
      </a:lvl8pPr>
      <a:lvl9pPr marL="9781264" indent="-752405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58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34147542"/>
            <a:ext cx="29260800" cy="24284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 flipV="1">
            <a:off x="3082" y="34137601"/>
            <a:ext cx="29254636" cy="192822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620000" y="34607717"/>
            <a:ext cx="15239999" cy="150810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Justin Bare &amp; </a:t>
            </a:r>
            <a:r>
              <a:rPr lang="en-US" sz="7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Arunkumar</a:t>
            </a:r>
            <a:r>
              <a:rPr lang="en-US" sz="7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7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Byravan</a:t>
            </a:r>
            <a:endParaRPr lang="en-US" sz="7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200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Line 12"/>
          <p:cNvSpPr>
            <a:spLocks noChangeShapeType="1"/>
          </p:cNvSpPr>
          <p:nvPr/>
        </p:nvSpPr>
        <p:spPr bwMode="auto">
          <a:xfrm>
            <a:off x="0" y="0"/>
            <a:ext cx="0" cy="304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Line 13"/>
          <p:cNvSpPr>
            <a:spLocks noChangeShapeType="1"/>
          </p:cNvSpPr>
          <p:nvPr/>
        </p:nvSpPr>
        <p:spPr bwMode="auto">
          <a:xfrm>
            <a:off x="0" y="1588"/>
            <a:ext cx="304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2" name="Line 14"/>
          <p:cNvSpPr>
            <a:spLocks noChangeShapeType="1"/>
          </p:cNvSpPr>
          <p:nvPr/>
        </p:nvSpPr>
        <p:spPr bwMode="auto">
          <a:xfrm>
            <a:off x="29260800" y="0"/>
            <a:ext cx="0" cy="304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Line 15"/>
          <p:cNvSpPr>
            <a:spLocks noChangeShapeType="1"/>
          </p:cNvSpPr>
          <p:nvPr/>
        </p:nvSpPr>
        <p:spPr bwMode="auto">
          <a:xfrm>
            <a:off x="28956000" y="0"/>
            <a:ext cx="304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594249" y="1518502"/>
            <a:ext cx="2796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algn="ctr">
              <a:spcBef>
                <a:spcPts val="200"/>
              </a:spcBef>
              <a:spcAft>
                <a:spcPts val="1200"/>
              </a:spcAft>
            </a:pPr>
            <a:r>
              <a:rPr lang="en-US" sz="7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Maximum Entropy Inverse Reinforcement Learning</a:t>
            </a:r>
            <a:endParaRPr lang="en-US" sz="7200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06163" y="34137600"/>
            <a:ext cx="75948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kern="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Statistical Methods: CSE515</a:t>
            </a:r>
            <a:endParaRPr kumimoji="0" lang="en-US" sz="6600" b="0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0903963" y="34147542"/>
            <a:ext cx="75948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kern="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University of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Washington</a:t>
            </a:r>
            <a:endParaRPr kumimoji="0" lang="en-US" sz="6600" b="0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7701" y="3187714"/>
            <a:ext cx="27965399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Arial" pitchFamily="34" charset="0"/>
                <a:cs typeface="Arial" pitchFamily="34" charset="0"/>
              </a:rPr>
              <a:t>Background</a:t>
            </a:r>
            <a:endParaRPr lang="en-US" sz="6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53559" y="23887548"/>
            <a:ext cx="27906089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Arial" pitchFamily="34" charset="0"/>
                <a:cs typeface="Arial" pitchFamily="34" charset="0"/>
              </a:rPr>
              <a:t>Results</a:t>
            </a:r>
            <a:endParaRPr lang="en-US" sz="6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3507" y="13163627"/>
            <a:ext cx="27984450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Arial" pitchFamily="34" charset="0"/>
                <a:cs typeface="Arial" pitchFamily="34" charset="0"/>
              </a:rPr>
              <a:t>Methods</a:t>
            </a:r>
            <a:endParaRPr lang="en-US" sz="6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1917" y="5181599"/>
            <a:ext cx="9105899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Inverse reinforcement learning: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Given “expert” demonstrations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Automatically imitate behavior of expert</a:t>
            </a:r>
          </a:p>
          <a:p>
            <a:pPr marL="1028700" lvl="1" indent="-571500">
              <a:buFont typeface="Arial" pitchFamily="34" charset="0"/>
              <a:buChar char="•"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Maximum entropy: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Problem is ill-posed with many possible solutions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Use solution which makes no more assumptions than those implied by the data</a:t>
            </a:r>
          </a:p>
          <a:p>
            <a:pPr marL="1028700" lvl="1" indent="-571500">
              <a:buFont typeface="Arial" pitchFamily="34" charset="0"/>
              <a:buChar char="•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Two applications: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Manipulator obstacle avoidance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Activity forecasting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9906000" y="4295709"/>
            <a:ext cx="0" cy="8867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05960" y="14563052"/>
            <a:ext cx="93249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Arial" pitchFamily="34" charset="0"/>
                <a:cs typeface="Arial" pitchFamily="34" charset="0"/>
              </a:rPr>
              <a:t>Problem</a:t>
            </a:r>
            <a:endParaRPr lang="en-US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34034" y="15135543"/>
            <a:ext cx="9220200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endParaRPr lang="en-US" sz="44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Exact gradient computation requires a sum over all possible paths, which is exponential in the size of the state space</a:t>
            </a:r>
          </a:p>
          <a:p>
            <a:pPr marL="571500" indent="-571500">
              <a:buFont typeface="Arial" pitchFamily="34" charset="0"/>
              <a:buChar char="•"/>
            </a:pPr>
            <a:endParaRPr lang="en-US" sz="44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Are there approximations to the gradient which would decrease learning time without compromising learning performance?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9583400" y="4295710"/>
            <a:ext cx="24910" cy="9421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437724" y="25978637"/>
            <a:ext cx="78615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Baseline forward/backward implementation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Need better feature representation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Step size for gradient descent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Motion planner needs a continuous cost function (CHOMP)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877411" y="25009141"/>
            <a:ext cx="8077200" cy="94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5 datasets for obstacle avoidance on a 2D grid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8-15 demonstrations each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Variability in end points and obstacle positions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75-85% of each dataset for training, rest for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testing</a:t>
            </a:r>
          </a:p>
          <a:p>
            <a:pPr marL="1028700" lvl="1" indent="-571500"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Perturb and MAP performs better than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MLE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Training on multiple datasets is better than a single dataset</a:t>
            </a:r>
          </a:p>
          <a:p>
            <a:pPr marL="1028700" lvl="1" indent="-571500">
              <a:buFont typeface="Arial" pitchFamily="34" charset="0"/>
              <a:buChar char="•"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Training on multiple datasets generalizes better in cross-validation</a:t>
            </a:r>
          </a:p>
          <a:p>
            <a:pPr marL="571500" indent="-571500">
              <a:buFont typeface="Arial" pitchFamily="34" charset="0"/>
              <a:buChar char="•"/>
            </a:pP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1182609" y="15957149"/>
                <a:ext cx="8382000" cy="3808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itchFamily="34" charset="0"/>
                  <a:buChar char="•"/>
                </a:pPr>
                <a:r>
                  <a:rPr lang="en-US" sz="3200" dirty="0" smtClean="0">
                    <a:latin typeface="Arial" pitchFamily="34" charset="0"/>
                    <a:cs typeface="Arial" pitchFamily="34" charset="0"/>
                  </a:rPr>
                  <a:t>Discretize state space</a:t>
                </a:r>
              </a:p>
              <a:p>
                <a:pPr marL="571500" indent="-571500">
                  <a:buFont typeface="Arial" pitchFamily="34" charset="0"/>
                  <a:buChar char="•"/>
                </a:pPr>
                <a:r>
                  <a:rPr lang="en-US" sz="3200" dirty="0" smtClean="0">
                    <a:latin typeface="Arial" pitchFamily="34" charset="0"/>
                    <a:cs typeface="Arial" pitchFamily="34" charset="0"/>
                  </a:rPr>
                  <a:t>Approximate summation with paths of length &lt; 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  <a:ea typeface="Cambria Math"/>
                          <a:cs typeface="Arial" pitchFamily="34" charset="0"/>
                        </a:rPr>
                        <m:t>𝛻</m:t>
                      </m:r>
                      <m:r>
                        <a:rPr lang="en-US" sz="3200" i="1">
                          <a:latin typeface="Cambria Math"/>
                          <a:ea typeface="Cambria Math"/>
                          <a:cs typeface="Arial" pitchFamily="34" charset="0"/>
                        </a:rPr>
                        <m:t>𝐿</m:t>
                      </m:r>
                      <m:d>
                        <m:dPr>
                          <m:ctrlPr>
                            <a:rPr lang="en-US" sz="3200" i="1">
                              <a:latin typeface="Cambria Math"/>
                              <a:ea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𝜃</m:t>
                          </m:r>
                        </m:e>
                      </m:d>
                      <m:r>
                        <a:rPr lang="en-US" sz="3200" i="1" smtClean="0">
                          <a:latin typeface="Cambria Math"/>
                          <a:ea typeface="Cambria Math"/>
                          <a:cs typeface="Arial" pitchFamily="34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i="1" smtClean="0">
                              <a:latin typeface="Cambria Math"/>
                              <a:ea typeface="Cambria Math"/>
                              <a:cs typeface="Arial" pitchFamily="34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3200" b="1" i="1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&lt;</m:t>
                              </m:r>
                              <m:r>
                                <a:rPr lang="en-US" sz="3200" b="1" i="1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𝑳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3200" i="1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𝜉</m:t>
                              </m:r>
                            </m:e>
                          </m:d>
                          <m:r>
                            <a:rPr lang="en-US" sz="3200" i="1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𝜉</m:t>
                              </m:r>
                            </m:e>
                          </m:d>
                        </m:e>
                      </m:nary>
                      <m:r>
                        <a:rPr lang="en-US" sz="3200" b="0" i="1" smtClean="0">
                          <a:latin typeface="Cambria Math"/>
                          <a:ea typeface="Cambria Math"/>
                          <a:cs typeface="Arial" pitchFamily="34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/>
                              <a:ea typeface="Cambria Math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US" sz="3200" dirty="0">
                  <a:latin typeface="Arial" pitchFamily="34" charset="0"/>
                  <a:cs typeface="Arial" pitchFamily="34" charset="0"/>
                </a:endParaRP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3200" dirty="0" smtClean="0">
                    <a:latin typeface="Arial" pitchFamily="34" charset="0"/>
                    <a:cs typeface="Arial" pitchFamily="34" charset="0"/>
                  </a:rPr>
                  <a:t>Compute efficiently with dynamic programming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2609" y="15957149"/>
                <a:ext cx="8382000" cy="3808800"/>
              </a:xfrm>
              <a:prstGeom prst="rect">
                <a:avLst/>
              </a:prstGeom>
              <a:blipFill rotWithShape="1">
                <a:blip r:embed="rId3"/>
                <a:stretch>
                  <a:fillRect l="-1600" t="-2083" b="-4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/>
          <p:cNvSpPr txBox="1"/>
          <p:nvPr/>
        </p:nvSpPr>
        <p:spPr>
          <a:xfrm>
            <a:off x="11472957" y="14482655"/>
            <a:ext cx="7543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Arial" pitchFamily="34" charset="0"/>
                <a:cs typeface="Arial" pitchFamily="34" charset="0"/>
              </a:rPr>
              <a:t>Forward/Backward with Discretization</a:t>
            </a:r>
            <a:endParaRPr lang="en-US" sz="4400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11169471" y="20322092"/>
                <a:ext cx="8382000" cy="4095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itchFamily="34" charset="0"/>
                  <a:buChar char="•"/>
                </a:pPr>
                <a:r>
                  <a:rPr lang="en-US" sz="3200" dirty="0" smtClean="0">
                    <a:latin typeface="Arial" pitchFamily="34" charset="0"/>
                    <a:cs typeface="Arial" pitchFamily="34" charset="0"/>
                  </a:rPr>
                  <a:t>Estimate feature expectations with just the MLE path from current weights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  <a:ea typeface="Cambria Math"/>
                          <a:cs typeface="Arial" pitchFamily="34" charset="0"/>
                        </a:rPr>
                        <m:t>𝛻</m:t>
                      </m:r>
                      <m:r>
                        <a:rPr lang="en-US" sz="3200" i="1">
                          <a:latin typeface="Cambria Math"/>
                          <a:ea typeface="Cambria Math"/>
                          <a:cs typeface="Arial" pitchFamily="34" charset="0"/>
                        </a:rPr>
                        <m:t>𝐿</m:t>
                      </m:r>
                      <m:d>
                        <m:dPr>
                          <m:ctrlPr>
                            <a:rPr lang="en-US" sz="3200" i="1">
                              <a:latin typeface="Cambria Math"/>
                              <a:ea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𝜃</m:t>
                          </m:r>
                        </m:e>
                      </m:d>
                      <m:r>
                        <a:rPr lang="en-US" sz="3200" i="1">
                          <a:latin typeface="Cambria Math"/>
                          <a:ea typeface="Cambria Math"/>
                          <a:cs typeface="Arial" pitchFamily="34" charset="0"/>
                        </a:rPr>
                        <m:t>≈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  <a:cs typeface="Arial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/>
                              <a:ea typeface="Cambria Math"/>
                              <a:cs typeface="Arial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latin typeface="Cambria Math"/>
                          <a:ea typeface="Cambria Math"/>
                          <a:cs typeface="Arial" pitchFamily="34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/>
                              <a:ea typeface="Cambria Math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US" sz="3200" dirty="0" smtClean="0">
                  <a:latin typeface="Arial" pitchFamily="34" charset="0"/>
                  <a:cs typeface="Arial" pitchFamily="34" charset="0"/>
                </a:endParaRPr>
              </a:p>
              <a:p>
                <a:endParaRPr lang="en-US" sz="1600" dirty="0" smtClean="0">
                  <a:latin typeface="Arial" pitchFamily="34" charset="0"/>
                  <a:cs typeface="Arial" pitchFamily="34" charset="0"/>
                </a:endParaRP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3200" dirty="0">
                    <a:latin typeface="Arial" pitchFamily="34" charset="0"/>
                    <a:cs typeface="Arial" pitchFamily="34" charset="0"/>
                  </a:rPr>
                  <a:t>Use </a:t>
                </a:r>
                <a:r>
                  <a:rPr lang="en-US" sz="3200" dirty="0" err="1">
                    <a:latin typeface="Arial" pitchFamily="34" charset="0"/>
                    <a:cs typeface="Arial" pitchFamily="34" charset="0"/>
                  </a:rPr>
                  <a:t>Dijkstra’s</a:t>
                </a:r>
                <a:r>
                  <a:rPr lang="en-US" sz="3200" dirty="0">
                    <a:latin typeface="Arial" pitchFamily="34" charset="0"/>
                    <a:cs typeface="Arial" pitchFamily="34" charset="0"/>
                  </a:rPr>
                  <a:t> Algorithm or other </a:t>
                </a:r>
                <a:r>
                  <a:rPr lang="en-US" sz="3200" dirty="0" smtClean="0">
                    <a:latin typeface="Arial" pitchFamily="34" charset="0"/>
                    <a:cs typeface="Arial" pitchFamily="34" charset="0"/>
                  </a:rPr>
                  <a:t>planners to compute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sz="3200" i="1" smtClean="0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𝜉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  <a:cs typeface="Arial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  <a:cs typeface="Arial" pitchFamily="34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𝜉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/>
                                  <a:cs typeface="Arial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/>
                              <a:cs typeface="Arial" pitchFamily="34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𝜉</m:t>
                          </m:r>
                          <m:r>
                            <a:rPr lang="en-US" sz="3200" b="0" i="1" smtClean="0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200" dirty="0">
                  <a:latin typeface="Arial" pitchFamily="34" charset="0"/>
                  <a:cs typeface="Arial" pitchFamily="34" charset="0"/>
                </a:endParaRPr>
              </a:p>
              <a:p>
                <a:pPr marL="914400" lvl="1" indent="-457200">
                  <a:buFont typeface="Arial" pitchFamily="34" charset="0"/>
                  <a:buChar char="•"/>
                </a:pPr>
                <a:endParaRPr lang="en-US" sz="32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9471" y="20322092"/>
                <a:ext cx="8382000" cy="4095673"/>
              </a:xfrm>
              <a:prstGeom prst="rect">
                <a:avLst/>
              </a:prstGeom>
              <a:blipFill rotWithShape="1">
                <a:blip r:embed="rId4"/>
                <a:stretch>
                  <a:fillRect l="-1600" t="-1935" r="-2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/>
          <p:cNvSpPr txBox="1"/>
          <p:nvPr/>
        </p:nvSpPr>
        <p:spPr>
          <a:xfrm>
            <a:off x="628650" y="4412159"/>
            <a:ext cx="9124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Arial" pitchFamily="34" charset="0"/>
                <a:cs typeface="Arial" pitchFamily="34" charset="0"/>
              </a:rPr>
              <a:t>Setup</a:t>
            </a:r>
            <a:endParaRPr lang="en-US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625357" y="19636399"/>
            <a:ext cx="75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Arial" pitchFamily="34" charset="0"/>
                <a:cs typeface="Arial" pitchFamily="34" charset="0"/>
              </a:rPr>
              <a:t>MLE</a:t>
            </a:r>
            <a:endParaRPr lang="en-US" sz="4400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9981838" y="15522640"/>
                <a:ext cx="8382000" cy="3808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itchFamily="34" charset="0"/>
                  <a:buChar char="•"/>
                </a:pPr>
                <a:r>
                  <a:rPr lang="en-US" sz="3200" dirty="0" smtClean="0">
                    <a:latin typeface="Arial" pitchFamily="34" charset="0"/>
                    <a:cs typeface="Arial" pitchFamily="34" charset="0"/>
                  </a:rPr>
                  <a:t>Estimate feature expectations with MLE paths generated by perturbing weights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  <a:ea typeface="Cambria Math"/>
                          <a:cs typeface="Arial" pitchFamily="34" charset="0"/>
                        </a:rPr>
                        <m:t>𝛻</m:t>
                      </m:r>
                      <m:r>
                        <a:rPr lang="en-US" sz="3200" i="1">
                          <a:latin typeface="Cambria Math"/>
                          <a:ea typeface="Cambria Math"/>
                          <a:cs typeface="Arial" pitchFamily="34" charset="0"/>
                        </a:rPr>
                        <m:t>𝐿</m:t>
                      </m:r>
                      <m:d>
                        <m:dPr>
                          <m:ctrlPr>
                            <a:rPr lang="en-US" sz="3200" i="1">
                              <a:latin typeface="Cambria Math"/>
                              <a:ea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𝜃</m:t>
                          </m:r>
                        </m:e>
                      </m:d>
                      <m:r>
                        <a:rPr lang="en-US" sz="3200" i="1">
                          <a:latin typeface="Cambria Math"/>
                          <a:ea typeface="Cambria Math"/>
                          <a:cs typeface="Arial" pitchFamily="34" charset="0"/>
                        </a:rPr>
                        <m:t>≈</m:t>
                      </m:r>
                      <m:f>
                        <m:fPr>
                          <m:ctrlPr>
                            <a:rPr lang="en-US" sz="3200" i="1" smtClean="0">
                              <a:latin typeface="Cambria Math"/>
                              <a:ea typeface="Cambria Math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200" i="1">
                              <a:latin typeface="Cambria Math"/>
                              <a:ea typeface="Cambria Math"/>
                              <a:cs typeface="Arial" pitchFamily="34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3200" b="1" i="1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𝝃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∗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sz="3200" i="1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 smtClean="0">
                                      <a:latin typeface="Cambria Math"/>
                                      <a:ea typeface="Cambria Math"/>
                                      <a:cs typeface="Arial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smtClean="0">
                                      <a:latin typeface="Cambria Math"/>
                                      <a:ea typeface="Cambria Math"/>
                                      <a:cs typeface="Arial" pitchFamily="34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/>
                                      <a:ea typeface="Cambria Math"/>
                                      <a:cs typeface="Arial" pitchFamily="34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sz="3200" i="1">
                          <a:latin typeface="Cambria Math"/>
                          <a:ea typeface="Cambria Math"/>
                          <a:cs typeface="Arial" pitchFamily="34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3200" i="1">
                              <a:latin typeface="Cambria Math"/>
                              <a:ea typeface="Cambria Math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US" sz="3200" dirty="0">
                  <a:latin typeface="Arial" pitchFamily="34" charset="0"/>
                  <a:cs typeface="Arial" pitchFamily="34" charset="0"/>
                </a:endParaRPr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3200" dirty="0" smtClean="0">
                    <a:latin typeface="Arial" pitchFamily="34" charset="0"/>
                    <a:cs typeface="Arial" pitchFamily="34" charset="0"/>
                  </a:rPr>
                  <a:t>Compute </a:t>
                </a:r>
                <a:r>
                  <a:rPr lang="el-GR" sz="3200" dirty="0" smtClean="0">
                    <a:latin typeface="Arial" pitchFamily="34" charset="0"/>
                    <a:cs typeface="Arial" pitchFamily="34" charset="0"/>
                  </a:rPr>
                  <a:t>ξ</a:t>
                </a:r>
                <a:r>
                  <a:rPr lang="en-US" sz="3200" baseline="30000" dirty="0" smtClean="0">
                    <a:latin typeface="Arial" pitchFamily="34" charset="0"/>
                    <a:cs typeface="Arial" pitchFamily="34" charset="0"/>
                  </a:rPr>
                  <a:t>*</a:t>
                </a:r>
                <a:r>
                  <a:rPr lang="en-US" sz="3200" dirty="0" smtClean="0">
                    <a:latin typeface="Arial" pitchFamily="34" charset="0"/>
                    <a:cs typeface="Arial" pitchFamily="34" charset="0"/>
                  </a:rPr>
                  <a:t> for each of the K perturbations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𝜃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  <a:ea typeface="Cambria Math"/>
                        <a:cs typeface="Arial" pitchFamily="34" charset="0"/>
                      </a:rPr>
                      <m:t>= </m:t>
                    </m:r>
                    <m:r>
                      <a:rPr lang="en-US" sz="3200" b="0" i="1" smtClean="0">
                        <a:latin typeface="Cambria Math"/>
                        <a:ea typeface="Cambria Math"/>
                        <a:cs typeface="Arial" pitchFamily="34" charset="0"/>
                      </a:rPr>
                      <m:t>𝜃</m:t>
                    </m:r>
                    <m:r>
                      <a:rPr lang="en-US" sz="3200" b="0" i="1" smtClean="0">
                        <a:latin typeface="Cambria Math"/>
                        <a:ea typeface="Cambria Math"/>
                        <a:cs typeface="Arial" pitchFamily="34" charset="0"/>
                      </a:rPr>
                      <m:t>+ </m:t>
                    </m:r>
                    <m:sSub>
                      <m:sSubPr>
                        <m:ctrlPr>
                          <a:rPr lang="en-US" sz="32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Arial" pitchFamily="34" charset="0"/>
                    <a:cs typeface="Arial" pitchFamily="34" charset="0"/>
                  </a:rPr>
                  <a:t>, where each </a:t>
                </a:r>
                <a:r>
                  <a:rPr lang="el-GR" sz="3200" dirty="0" smtClean="0">
                    <a:latin typeface="Arial" pitchFamily="34" charset="0"/>
                    <a:cs typeface="Arial" pitchFamily="34" charset="0"/>
                  </a:rPr>
                  <a:t>ε</a:t>
                </a:r>
                <a:r>
                  <a:rPr lang="en-US" sz="3200" baseline="-25000" dirty="0" smtClean="0"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en-US" sz="3200" dirty="0" smtClean="0">
                    <a:latin typeface="Arial" pitchFamily="34" charset="0"/>
                    <a:cs typeface="Arial" pitchFamily="34" charset="0"/>
                  </a:rPr>
                  <a:t> is </a:t>
                </a:r>
                <a:r>
                  <a:rPr lang="en-US" sz="3200" dirty="0" err="1" smtClean="0">
                    <a:latin typeface="Arial" pitchFamily="34" charset="0"/>
                    <a:cs typeface="Arial" pitchFamily="34" charset="0"/>
                  </a:rPr>
                  <a:t>i.i.d</a:t>
                </a:r>
                <a:r>
                  <a:rPr lang="en-US" sz="3200" dirty="0" smtClean="0">
                    <a:latin typeface="Arial" pitchFamily="34" charset="0"/>
                    <a:cs typeface="Arial" pitchFamily="34" charset="0"/>
                  </a:rPr>
                  <a:t>. sample from the </a:t>
                </a:r>
                <a:r>
                  <a:rPr lang="en-US" sz="3200" dirty="0" err="1" smtClean="0">
                    <a:latin typeface="Arial" pitchFamily="34" charset="0"/>
                    <a:cs typeface="Arial" pitchFamily="34" charset="0"/>
                  </a:rPr>
                  <a:t>Gumbel</a:t>
                </a:r>
                <a:r>
                  <a:rPr lang="en-US" sz="3200" dirty="0" smtClean="0">
                    <a:latin typeface="Arial" pitchFamily="34" charset="0"/>
                    <a:cs typeface="Arial" pitchFamily="34" charset="0"/>
                  </a:rPr>
                  <a:t> distribution</a:t>
                </a:r>
                <a:endParaRPr lang="en-US" sz="32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1838" y="15522640"/>
                <a:ext cx="8382000" cy="3808800"/>
              </a:xfrm>
              <a:prstGeom prst="rect">
                <a:avLst/>
              </a:prstGeom>
              <a:blipFill rotWithShape="1">
                <a:blip r:embed="rId5"/>
                <a:stretch>
                  <a:fillRect l="-1673" t="-2080" r="-2255" b="-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20437724" y="14563052"/>
            <a:ext cx="75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Arial" pitchFamily="34" charset="0"/>
                <a:cs typeface="Arial" pitchFamily="34" charset="0"/>
              </a:rPr>
              <a:t>Perturb and MAP</a:t>
            </a:r>
            <a:endParaRPr lang="en-US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981838" y="20321004"/>
            <a:ext cx="838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Forward/backward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Pros: Accurate approximation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Cons: Slow – O(L*|S|*|A|)</a:t>
            </a:r>
          </a:p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MLE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Pros: Use fast MAP solvers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Cons: Poor approximation</a:t>
            </a:r>
          </a:p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Perturb and MAP</a:t>
            </a:r>
          </a:p>
          <a:p>
            <a:pPr marL="1028700" lvl="1" indent="-571500"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In-between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437724" y="19636399"/>
            <a:ext cx="75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Arial" pitchFamily="34" charset="0"/>
                <a:cs typeface="Arial" pitchFamily="34" charset="0"/>
              </a:rPr>
              <a:t>Trade-offs</a:t>
            </a:r>
            <a:endParaRPr lang="en-US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0273149" y="4412159"/>
            <a:ext cx="75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Arial" pitchFamily="34" charset="0"/>
                <a:cs typeface="Arial" pitchFamily="34" charset="0"/>
              </a:rPr>
              <a:t>Formulation</a:t>
            </a:r>
            <a:endParaRPr lang="en-US" sz="4400" b="1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9700634" y="5212603"/>
                <a:ext cx="9525000" cy="7777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itchFamily="34" charset="0"/>
                  <a:buChar char="•"/>
                </a:pPr>
                <a:r>
                  <a:rPr lang="en-US" sz="3200" dirty="0" smtClean="0">
                    <a:latin typeface="Arial" pitchFamily="34" charset="0"/>
                    <a:cs typeface="Arial" pitchFamily="34" charset="0"/>
                  </a:rPr>
                  <a:t>Given a set of weights </a:t>
                </a:r>
                <a:r>
                  <a:rPr lang="el-GR" sz="3200" dirty="0" smtClean="0">
                    <a:latin typeface="Arial" pitchFamily="34" charset="0"/>
                    <a:cs typeface="Arial" pitchFamily="34" charset="0"/>
                  </a:rPr>
                  <a:t>θ</a:t>
                </a:r>
                <a:r>
                  <a:rPr lang="en-US" sz="3200" dirty="0" smtClean="0">
                    <a:latin typeface="Arial" pitchFamily="34" charset="0"/>
                    <a:cs typeface="Arial" pitchFamily="34" charset="0"/>
                  </a:rPr>
                  <a:t> and feature function f(s), a particular path </a:t>
                </a:r>
                <a:r>
                  <a:rPr lang="el-GR" sz="3200" dirty="0" smtClean="0">
                    <a:latin typeface="Arial" pitchFamily="34" charset="0"/>
                    <a:cs typeface="Arial" pitchFamily="34" charset="0"/>
                  </a:rPr>
                  <a:t>ξ</a:t>
                </a:r>
                <a:r>
                  <a:rPr lang="en-US" sz="3200" dirty="0" smtClean="0">
                    <a:latin typeface="Arial" pitchFamily="34" charset="0"/>
                    <a:cs typeface="Arial" pitchFamily="34" charset="0"/>
                  </a:rPr>
                  <a:t> with states </a:t>
                </a:r>
                <a:r>
                  <a:rPr lang="en-US" sz="3200" b="1" dirty="0" smtClean="0">
                    <a:latin typeface="Arial" pitchFamily="34" charset="0"/>
                    <a:cs typeface="Arial" pitchFamily="34" charset="0"/>
                  </a:rPr>
                  <a:t>s </a:t>
                </a:r>
                <a:r>
                  <a:rPr lang="en-US" sz="3200" dirty="0" smtClean="0">
                    <a:latin typeface="Arial" pitchFamily="34" charset="0"/>
                    <a:cs typeface="Arial" pitchFamily="34" charset="0"/>
                  </a:rPr>
                  <a:t>has cost: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cs typeface="Arial" pitchFamily="34" charset="0"/>
                        </a:rPr>
                        <m:t>𝑐</m:t>
                      </m:r>
                      <m:d>
                        <m:dPr>
                          <m:ctrlPr>
                            <a:rPr lang="en-US" sz="3200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3200" dirty="0" smtClean="0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ξ</m:t>
                          </m:r>
                        </m:e>
                      </m:d>
                      <m:r>
                        <a:rPr lang="en-US" sz="3200" b="0" i="0" dirty="0" smtClean="0">
                          <a:latin typeface="Cambria Math"/>
                          <a:ea typeface="Cambria Math"/>
                          <a:cs typeface="Arial" pitchFamily="34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200" b="0" i="1" dirty="0" smtClean="0">
                              <a:latin typeface="Cambria Math"/>
                              <a:ea typeface="Cambria Math"/>
                              <a:cs typeface="Arial" pitchFamily="34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𝑗</m:t>
                              </m:r>
                              <m:r>
                                <a:rPr lang="en-US" sz="3200" b="0" i="1" dirty="0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∈</m:t>
                              </m:r>
                              <m:r>
                                <a:rPr lang="en-US" sz="3200" b="0" i="1" dirty="0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𝜉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sz="3200" b="0" i="1" dirty="0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200" b="0" i="1" dirty="0" smtClean="0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𝑓</m:t>
                          </m:r>
                          <m:r>
                            <a:rPr lang="en-US" sz="3200" b="0" i="1" dirty="0" smtClean="0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dirty="0" smtClean="0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 smtClean="0">
                  <a:latin typeface="Arial" pitchFamily="34" charset="0"/>
                  <a:cs typeface="Arial" pitchFamily="34" charset="0"/>
                </a:endParaRPr>
              </a:p>
              <a:p>
                <a:pPr marL="571500" indent="-571500">
                  <a:buFont typeface="Arial" pitchFamily="34" charset="0"/>
                  <a:buChar char="•"/>
                </a:pPr>
                <a:r>
                  <a:rPr lang="en-US" sz="3200" dirty="0" smtClean="0">
                    <a:latin typeface="Arial" pitchFamily="34" charset="0"/>
                    <a:cs typeface="Arial" pitchFamily="34" charset="0"/>
                  </a:rPr>
                  <a:t>With maximum entropy: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cs typeface="Arial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𝜉</m:t>
                          </m:r>
                        </m:e>
                        <m:e>
                          <m:r>
                            <a:rPr lang="en-US" sz="3200" b="0" i="1" smtClean="0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𝜃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  <a:ea typeface="Cambria Math"/>
                          <a:cs typeface="Arial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/>
                              <a:ea typeface="Cambria Math"/>
                              <a:cs typeface="Arial" pitchFamily="34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3200" b="0" i="1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3200" b="0" i="1" smtClean="0">
                                      <a:latin typeface="Cambria Math"/>
                                      <a:ea typeface="Cambria Math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/>
                                      <a:ea typeface="Cambria Math"/>
                                      <a:cs typeface="Arial" pitchFamily="34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3200" b="0" i="1" smtClean="0">
                                          <a:latin typeface="Cambria Math"/>
                                          <a:ea typeface="Cambria Math"/>
                                          <a:cs typeface="Arial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smtClean="0">
                                          <a:latin typeface="Cambria Math"/>
                                          <a:ea typeface="Cambria Math"/>
                                          <a:cs typeface="Arial" pitchFamily="34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3200" b="0" i="1" smtClean="0">
                                          <a:latin typeface="Cambria Math"/>
                                          <a:ea typeface="Cambria Math"/>
                                          <a:cs typeface="Arial" pitchFamily="34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3200" b="0" i="1" smtClean="0">
                                      <a:latin typeface="Cambria Math"/>
                                      <a:ea typeface="Cambria Math"/>
                                      <a:cs typeface="Arial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/>
                                          <a:ea typeface="Cambria Math"/>
                                          <a:cs typeface="Arial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latin typeface="Cambria Math"/>
                                          <a:ea typeface="Cambria Math"/>
                                          <a:cs typeface="Arial" pitchFamily="34" charset="0"/>
                                        </a:rPr>
                                        <m:t>𝜉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b="0" i="1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𝜉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3200" b="0" i="1" smtClean="0">
                                      <a:latin typeface="Cambria Math"/>
                                      <a:ea typeface="Cambria Math"/>
                                      <a:cs typeface="Arial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/>
                                      <a:ea typeface="Cambria Math"/>
                                      <a:cs typeface="Arial" pitchFamily="34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3200" b="0" i="1" smtClean="0">
                                          <a:latin typeface="Cambria Math"/>
                                          <a:ea typeface="Cambria Math"/>
                                          <a:cs typeface="Arial" pitchFamily="34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200" b="0" i="1" smtClean="0">
                                              <a:latin typeface="Cambria Math"/>
                                              <a:ea typeface="Cambria Math"/>
                                              <a:cs typeface="Arial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b="0" i="1" smtClean="0">
                                              <a:latin typeface="Cambria Math"/>
                                              <a:ea typeface="Cambria Math"/>
                                              <a:cs typeface="Arial" pitchFamily="3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3200" b="0" i="1" smtClean="0">
                                              <a:latin typeface="Cambria Math"/>
                                              <a:ea typeface="Cambria Math"/>
                                              <a:cs typeface="Arial" pitchFamily="34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sz="3200" b="0" i="1" smtClean="0">
                                              <a:latin typeface="Cambria Math"/>
                                              <a:ea typeface="Cambria Math"/>
                                              <a:cs typeface="Arial" pitchFamily="34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3200" b="0" i="1" smtClean="0">
                                          <a:latin typeface="Cambria Math"/>
                                          <a:ea typeface="Cambria Math"/>
                                          <a:cs typeface="Arial" pitchFamily="34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3200" b="0" i="1" smtClean="0">
                                              <a:latin typeface="Cambria Math"/>
                                              <a:ea typeface="Cambria Math"/>
                                              <a:cs typeface="Arial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b="0" i="1" smtClean="0">
                                              <a:latin typeface="Cambria Math"/>
                                              <a:ea typeface="Cambria Math"/>
                                              <a:cs typeface="Arial" pitchFamily="34" charset="0"/>
                                            </a:rPr>
                                            <m:t>𝜉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 smtClean="0">
                  <a:latin typeface="Arial" pitchFamily="34" charset="0"/>
                  <a:cs typeface="Arial" pitchFamily="34" charset="0"/>
                </a:endParaRPr>
              </a:p>
              <a:p>
                <a:pPr marL="571500" indent="-571500">
                  <a:buFont typeface="Arial" pitchFamily="34" charset="0"/>
                  <a:buChar char="•"/>
                </a:pPr>
                <a:r>
                  <a:rPr lang="en-US" sz="3200" dirty="0" smtClean="0">
                    <a:latin typeface="Arial" pitchFamily="34" charset="0"/>
                    <a:cs typeface="Arial" pitchFamily="34" charset="0"/>
                  </a:rPr>
                  <a:t>Learning </a:t>
                </a:r>
                <a:r>
                  <a:rPr lang="el-GR" sz="3200" dirty="0" smtClean="0">
                    <a:latin typeface="Arial" pitchFamily="34" charset="0"/>
                    <a:cs typeface="Arial" pitchFamily="34" charset="0"/>
                  </a:rPr>
                  <a:t>θ</a:t>
                </a:r>
                <a:r>
                  <a:rPr lang="en-US" sz="3200" dirty="0" smtClean="0">
                    <a:latin typeface="Arial" pitchFamily="34" charset="0"/>
                    <a:cs typeface="Arial" pitchFamily="34" charset="0"/>
                  </a:rPr>
                  <a:t> from demo paths </a:t>
                </a:r>
                <a:r>
                  <a:rPr lang="el-GR" sz="3200" b="1" dirty="0" smtClean="0">
                    <a:latin typeface="Arial" pitchFamily="34" charset="0"/>
                    <a:cs typeface="Arial" pitchFamily="34" charset="0"/>
                  </a:rPr>
                  <a:t>ξ</a:t>
                </a:r>
                <a:r>
                  <a:rPr lang="en-US" sz="3200" dirty="0" smtClean="0"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sz="3200" i="1" smtClean="0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𝜃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  <a:cs typeface="Arial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/>
                              <a:cs typeface="Arial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  <a:cs typeface="Arial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b="0" i="1" smtClean="0">
                                  <a:latin typeface="Cambria Math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/>
                                  <a:cs typeface="Arial" pitchFamily="34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  <a:cs typeface="Arial" pitchFamily="34" charset="0"/>
                                </a:rPr>
                                <m:t>log</m:t>
                              </m:r>
                              <m:r>
                                <a:rPr lang="en-US" sz="3200" b="0" i="1" smtClean="0">
                                  <a:latin typeface="Cambria Math"/>
                                  <a:cs typeface="Arial" pitchFamily="34" charset="0"/>
                                </a:rPr>
                                <m:t>⁡(</m:t>
                              </m:r>
                              <m:r>
                                <a:rPr lang="en-US" sz="3200" b="0" i="1" smtClean="0">
                                  <a:latin typeface="Cambria Math"/>
                                  <a:cs typeface="Arial" pitchFamily="34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/>
                                          <a:ea typeface="Cambria Math"/>
                                          <a:cs typeface="Arial" pitchFamily="34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/>
                                          <a:cs typeface="Arial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/>
                                      <a:ea typeface="Cambria Math"/>
                                      <a:cs typeface="Arial" pitchFamily="34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3200" dirty="0" smtClean="0">
                  <a:latin typeface="Arial" pitchFamily="34" charset="0"/>
                  <a:cs typeface="Arial" pitchFamily="34" charset="0"/>
                </a:endParaRPr>
              </a:p>
              <a:p>
                <a:pPr marL="571500" indent="-571500">
                  <a:buFont typeface="Arial" pitchFamily="34" charset="0"/>
                  <a:buChar char="•"/>
                </a:pPr>
                <a:r>
                  <a:rPr lang="en-US" sz="3200" dirty="0" smtClean="0">
                    <a:latin typeface="Arial" pitchFamily="34" charset="0"/>
                    <a:cs typeface="Arial" pitchFamily="34" charset="0"/>
                  </a:rPr>
                  <a:t>Gradient: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  <a:cs typeface="Arial" pitchFamily="34" charset="0"/>
                        </a:rPr>
                        <m:t>𝛻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  <a:cs typeface="Arial" pitchFamily="34" charset="0"/>
                        </a:rPr>
                        <m:t>𝐿</m:t>
                      </m:r>
                      <m:d>
                        <m:dPr>
                          <m:ctrlPr>
                            <a:rPr lang="en-US" sz="3200" b="0" i="1" smtClean="0">
                              <a:latin typeface="Cambria Math"/>
                              <a:ea typeface="Cambria Math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𝜃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  <a:ea typeface="Cambria Math"/>
                          <a:cs typeface="Arial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latin typeface="Cambria Math"/>
                              <a:ea typeface="Cambria Math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00" b="1" i="1" smtClean="0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𝝃</m:t>
                          </m:r>
                        </m:sub>
                        <m:sup/>
                        <m:e>
                          <m:r>
                            <a:rPr lang="en-US" sz="3200" b="0" i="1" smtClean="0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𝜉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𝜉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− </m:t>
                          </m:r>
                          <m:acc>
                            <m:accPr>
                              <m:chr m:val="̅"/>
                              <m:ctrlPr>
                                <a:rPr lang="en-US" sz="3200" b="0" i="1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sz="3200" b="0" i="1" smtClean="0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b="0" i="1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𝑠</m:t>
                              </m:r>
                            </m:sub>
                            <m:sup/>
                            <m:e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/>
                                      <a:ea typeface="Cambria Math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/>
                                      <a:ea typeface="Cambria Math"/>
                                      <a:cs typeface="Arial" pitchFamily="34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/>
                                      <a:ea typeface="Cambria Math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/>
                                      <a:ea typeface="Cambria Math"/>
                                      <a:cs typeface="Arial" pitchFamily="34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nary>
                          <m:r>
                            <a:rPr lang="en-US" sz="3200" b="0" i="1" smtClean="0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3200" b="0" i="1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  <a:cs typeface="Arial" pitchFamily="34" charset="0"/>
                                </a:rPr>
                                <m:t>𝑓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sz="32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0634" y="5212603"/>
                <a:ext cx="9525000" cy="7777578"/>
              </a:xfrm>
              <a:prstGeom prst="rect">
                <a:avLst/>
              </a:prstGeom>
              <a:blipFill rotWithShape="1">
                <a:blip r:embed="rId6"/>
                <a:stretch>
                  <a:fillRect l="-1472" t="-1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/>
          <p:cNvCxnSpPr/>
          <p:nvPr/>
        </p:nvCxnSpPr>
        <p:spPr>
          <a:xfrm>
            <a:off x="19549200" y="19615445"/>
            <a:ext cx="9198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9549201" y="19615445"/>
            <a:ext cx="24910" cy="4639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9906000" y="14271623"/>
            <a:ext cx="0" cy="980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821" y="9657078"/>
            <a:ext cx="5821180" cy="3311268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19981838" y="25209196"/>
            <a:ext cx="807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Arial" pitchFamily="34" charset="0"/>
                <a:cs typeface="Arial" pitchFamily="34" charset="0"/>
              </a:rPr>
              <a:t>Issues</a:t>
            </a:r>
            <a:endParaRPr lang="en-US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9981838" y="29549809"/>
            <a:ext cx="807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Arial" pitchFamily="34" charset="0"/>
                <a:cs typeface="Arial" pitchFamily="34" charset="0"/>
              </a:rPr>
              <a:t>Future Work</a:t>
            </a:r>
            <a:endParaRPr lang="en-US" sz="4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0437722" y="30319250"/>
            <a:ext cx="78615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Apply methods to activity forecasting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Test on a real robot manipulator (Barrett WAM)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Look at harder problems (learning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spatio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-temporal attributes)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4583173"/>
            <a:ext cx="6893903" cy="5170427"/>
          </a:xfrm>
          <a:prstGeom prst="rect">
            <a:avLst/>
          </a:prstGeom>
        </p:spPr>
      </p:pic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159849"/>
              </p:ext>
            </p:extLst>
          </p:nvPr>
        </p:nvGraphicFramePr>
        <p:xfrm>
          <a:off x="1066800" y="25299040"/>
          <a:ext cx="10102671" cy="3798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844"/>
                <a:gridCol w="1684584"/>
                <a:gridCol w="2221773"/>
                <a:gridCol w="2180050"/>
                <a:gridCol w="2237420"/>
              </a:tblGrid>
              <a:tr h="97318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# of Datasets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Average Euclidean Distance (m)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% of Test Paths in Collision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% of Test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Paths Above Both Obstacles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6536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MLE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0.093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6.6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81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6536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P &amp; MAP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0.064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4.167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91.667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6536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MLE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0.091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1.042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88.258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6536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P &amp; MAP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0.062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95.454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6536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1*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MLE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0.131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10.653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65.873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6536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3*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MLE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0.099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7.628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86.976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49" y="29783620"/>
            <a:ext cx="5577952" cy="418346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9763078"/>
            <a:ext cx="5605341" cy="4204006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219200" y="29184600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* = Train on one dataset, test on another  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17938</TotalTime>
  <Words>614</Words>
  <Application>Microsoft Office PowerPoint</Application>
  <PresentationFormat>Custom</PresentationFormat>
  <Paragraphs>113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Civic</vt:lpstr>
      <vt:lpstr>PowerPoint Presentation</vt:lpstr>
    </vt:vector>
  </TitlesOfParts>
  <Company>cse dept. 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dougz</dc:creator>
  <cp:lastModifiedBy>Justin Bare</cp:lastModifiedBy>
  <cp:revision>364</cp:revision>
  <cp:lastPrinted>2012-12-12T14:49:50Z</cp:lastPrinted>
  <dcterms:created xsi:type="dcterms:W3CDTF">2009-06-09T14:36:32Z</dcterms:created>
  <dcterms:modified xsi:type="dcterms:W3CDTF">2013-06-09T18:52:42Z</dcterms:modified>
</cp:coreProperties>
</file>