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78" r:id="rId9"/>
    <p:sldId id="262" r:id="rId10"/>
    <p:sldId id="263" r:id="rId11"/>
    <p:sldId id="281" r:id="rId12"/>
    <p:sldId id="264" r:id="rId13"/>
    <p:sldId id="279" r:id="rId14"/>
    <p:sldId id="271" r:id="rId15"/>
    <p:sldId id="272" r:id="rId16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75" d="100"/>
          <a:sy n="75" d="100"/>
        </p:scale>
        <p:origin x="-2004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7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199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923925"/>
            <a:ext cx="4981575" cy="195263"/>
          </a:xfrm>
          <a:prstGeom prst="rect">
            <a:avLst/>
          </a:prstGeom>
          <a:gradFill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1295400"/>
            <a:ext cx="9144000" cy="152399"/>
          </a:xfrm>
          <a:prstGeom prst="rect">
            <a:avLst/>
          </a:prstGeom>
          <a:gradFill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676400"/>
            <a:ext cx="8001000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066800" y="4114800"/>
            <a:ext cx="7162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1pPr>
            <a:lvl2pPr marL="742950" marR="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marR="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marR="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721"/>
            <a:ext cx="4800599" cy="91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877219" y="-561180"/>
            <a:ext cx="5389562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4653756" y="2215356"/>
            <a:ext cx="6465886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157956" y="81756"/>
            <a:ext cx="6465886" cy="64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1524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2617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4648200" y="3933825"/>
            <a:ext cx="4343400" cy="2619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8839199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8200" y="1163637"/>
            <a:ext cx="4343400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931862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52400" y="1163637"/>
            <a:ext cx="8839199" cy="53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1pPr>
            <a:lvl2pPr marL="742950" marR="0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marL="1143000" marR="0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■"/>
              <a:defRPr/>
            </a:lvl3pPr>
            <a:lvl4pPr marL="1600200" marR="0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931862"/>
            <a:ext cx="9144000" cy="192087"/>
          </a:xfrm>
          <a:prstGeom prst="rect">
            <a:avLst/>
          </a:prstGeom>
          <a:solidFill>
            <a:srgbClr val="E8D3A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918364" y="895494"/>
            <a:ext cx="450186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1" u="none" strike="noStrike" cap="none" baseline="0">
                <a:solidFill>
                  <a:srgbClr val="33006F"/>
                </a:solidFill>
                <a:latin typeface="Garamond"/>
                <a:ea typeface="Garamond"/>
                <a:cs typeface="Garamond"/>
                <a:sym typeface="Garamond"/>
              </a:rPr>
              <a:t>William E. Boeing Department of Aeronautics &amp; Astronautics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-38100" y="895494"/>
            <a:ext cx="3419474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1" u="none" strike="noStrike" cap="none" baseline="0">
                <a:solidFill>
                  <a:srgbClr val="33006F"/>
                </a:solidFill>
                <a:latin typeface="Garamond"/>
                <a:ea typeface="Garamond"/>
                <a:cs typeface="Garamond"/>
                <a:sym typeface="Garamond"/>
              </a:rPr>
              <a:t>UWAA Private Pilots Group</a:t>
            </a:r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52401" y="129732"/>
            <a:ext cx="993238" cy="668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"/>
          <p:cNvSpPr/>
          <p:nvPr userDrawn="1"/>
        </p:nvSpPr>
        <p:spPr>
          <a:xfrm>
            <a:off x="0" y="923925"/>
            <a:ext cx="4981575" cy="195263"/>
          </a:xfrm>
          <a:prstGeom prst="rect">
            <a:avLst/>
          </a:prstGeom>
          <a:gradFill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300" b="1" dirty="0" smtClean="0"/>
              <a:t>Better </a:t>
            </a:r>
            <a:r>
              <a:rPr lang="en-US" sz="3300" b="1" dirty="0" smtClean="0"/>
              <a:t>Tools for </a:t>
            </a:r>
            <a:r>
              <a:rPr lang="en-US" sz="3300" b="1" dirty="0" smtClean="0"/>
              <a:t>Fault Detection, Isolation, and Recovery </a:t>
            </a:r>
            <a:endParaRPr lang="en-US" sz="33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Shape 119"/>
          <p:cNvSpPr/>
          <p:nvPr/>
        </p:nvSpPr>
        <p:spPr>
          <a:xfrm>
            <a:off x="696912" y="5546725"/>
            <a:ext cx="7767637" cy="1292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??, 2015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60362" y="3352800"/>
            <a:ext cx="8104187" cy="2035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 smtClean="0"/>
              <a:t>Nathaniel Guy</a:t>
            </a:r>
            <a:endParaRPr lang="en-US" sz="20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 smtClean="0"/>
              <a:t>natguy@uw.edu</a:t>
            </a:r>
            <a:endParaRPr lang="en-US" sz="2000" b="1" dirty="0"/>
          </a:p>
        </p:txBody>
      </p:sp>
      <p:sp>
        <p:nvSpPr>
          <p:cNvPr id="121" name="Shape 121"/>
          <p:cNvSpPr txBox="1"/>
          <p:nvPr/>
        </p:nvSpPr>
        <p:spPr>
          <a:xfrm>
            <a:off x="360362" y="5546725"/>
            <a:ext cx="8104187" cy="11321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 smtClean="0"/>
              <a:t>May 15</a:t>
            </a:r>
            <a:r>
              <a:rPr lang="en-US" sz="20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Seattle, WA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Establishing Data Correlation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70"/>
          <p:cNvSpPr/>
          <p:nvPr/>
        </p:nvSpPr>
        <p:spPr>
          <a:xfrm>
            <a:off x="1568450" y="1828800"/>
            <a:ext cx="7177200" cy="357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Divide data into categories and sub-categories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Have meta-language for establishing relationships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In the event of a fault, cross-correlate all channels with channels involved the fault calculation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Suggest channels with higher correlations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Data Channel and Alarm Metafiles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14813" cy="4350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211494"/>
            <a:ext cx="525780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6579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Data Navigation: Degree-of-Interest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F:\Dropbox\AIAA scholarship\degree-of-interest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348491" cy="507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875588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Data Navigation: Annotated Plot Events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9" name="Picture 1" descr="F:\Dropbox\AIAA scholarship\annotated_plo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55967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033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Layout / Physical Systems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F:\Dropbox\AIAA scholarship\curiosity_mock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600200"/>
            <a:ext cx="7269163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56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Steps Forward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70"/>
          <p:cNvSpPr/>
          <p:nvPr/>
        </p:nvSpPr>
        <p:spPr>
          <a:xfrm>
            <a:off x="838200" y="1828800"/>
            <a:ext cx="7177200" cy="357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Gather opinions, suggestions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Do user interviews for various remote-operated vehicles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Build prototypes and iterate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Will be working on this in Japan from July to December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56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Detection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68450" y="1905000"/>
            <a:ext cx="6737349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“Fault” is any sort of problem with a system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One specific type of what’s called an “anomaly” in aerospace</a:t>
            </a:r>
          </a:p>
          <a:p>
            <a:pPr marL="342900" lvl="0" indent="-34290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Many types of faults:</a:t>
            </a:r>
            <a:endParaRPr lang="en-US" sz="2000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Off-nominal sensor readings</a:t>
            </a:r>
          </a:p>
          <a:p>
            <a:pPr marL="742950" lvl="2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Off-nominal metrics calculated from various sensors</a:t>
            </a:r>
          </a:p>
          <a:p>
            <a:pPr marL="742950" lvl="2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Hardware failures</a:t>
            </a:r>
            <a:endParaRPr lang="en-US" sz="2000" dirty="0">
              <a:solidFill>
                <a:schemeClr val="dk1"/>
              </a:solidFill>
            </a:endParaRPr>
          </a:p>
          <a:p>
            <a:pPr marL="342900" lvl="1" indent="-342900"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Faults can be symptoms of larger root causes</a:t>
            </a:r>
          </a:p>
          <a:p>
            <a:pPr marL="742950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Example: high current draw on wheel motor -&gt; physical obstruction preventing wheel from turning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Detection, Isolation, and Recovery (FDIR)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50"/>
          <p:cNvSpPr/>
          <p:nvPr/>
        </p:nvSpPr>
        <p:spPr>
          <a:xfrm>
            <a:off x="1581981" y="1862983"/>
            <a:ext cx="7177200" cy="291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Automated fault detection system detects a fault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Sends commands/transitions vehicle state if necessary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Fault is isolated to specific part of vehicle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Triggers an alarm for human operator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Human operator evaluates alarm for root cause diagnosis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After root cause is determined (or sometimes even not), recovery steps are taken to restore operation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Much of FDIR is automated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</a:t>
            </a:r>
            <a:r>
              <a:rPr lang="en-US" sz="2000" dirty="0" smtClean="0">
                <a:solidFill>
                  <a:schemeClr val="dk1"/>
                </a:solidFill>
              </a:rPr>
              <a:t>nly complex issues require operator intervention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Detection, Isolation, and Recovery (FDIR)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5" name="Picture 3" descr="F:\Dropbox\AIAA scholarship\ss_telem_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600200"/>
            <a:ext cx="872273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Dropbox\AIAA scholarship\alarms_panel_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00175"/>
            <a:ext cx="5248276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21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Model-Based Fault Detection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568450" y="1828800"/>
            <a:ext cx="7177200" cy="291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Build a model of normal system operation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Associate rules with particular faults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Automated recovery steps may also be associated with these faults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endParaRPr lang="en-US" sz="20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Example: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if (</a:t>
            </a:r>
            <a:r>
              <a:rPr lang="en-US" sz="2000" dirty="0" err="1" smtClean="0">
                <a:solidFill>
                  <a:schemeClr val="dk1"/>
                </a:solidFill>
              </a:rPr>
              <a:t>motor.current</a:t>
            </a:r>
            <a:r>
              <a:rPr lang="en-US" sz="2000" dirty="0" smtClean="0">
                <a:solidFill>
                  <a:schemeClr val="dk1"/>
                </a:solidFill>
              </a:rPr>
              <a:t> &gt; 20A) { trigger(</a:t>
            </a:r>
            <a:r>
              <a:rPr lang="en-US" sz="2000" dirty="0" err="1" smtClean="0">
                <a:solidFill>
                  <a:schemeClr val="dk1"/>
                </a:solidFill>
              </a:rPr>
              <a:t>OvercurrentFault</a:t>
            </a:r>
            <a:r>
              <a:rPr lang="en-US" sz="2000" dirty="0" smtClean="0">
                <a:solidFill>
                  <a:schemeClr val="dk1"/>
                </a:solidFill>
              </a:rPr>
              <a:t>); }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Observer-based models and estimation models can generate new data channels that can be used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Other systems include probabilistic models, signal-processing-based models, and neural networks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Fault Diagnosis Difficulties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557768" y="1905000"/>
            <a:ext cx="7433832" cy="357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Faults are often very complex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Many faults are correlated with each other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A single fault may be caused by many possible root causes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Must discard noise and “red herrings”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Much expert knowledge is never formalized to assist with automated fault recovery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Often relies on non-captured “tribal knowledge”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Human operators often do most of the work for root cause diagnosis of in-flight anomalies in the post-mortem (slow)</a:t>
            </a:r>
          </a:p>
          <a:p>
            <a:pPr marL="342900" lvl="0" indent="-342900"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err="1" smtClean="0">
                <a:solidFill>
                  <a:schemeClr val="dk1"/>
                </a:solidFill>
              </a:rPr>
              <a:t>SpaceX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CRS-4 examples</a:t>
            </a: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SIGI unit</a:t>
            </a: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err="1" smtClean="0">
                <a:solidFill>
                  <a:schemeClr val="dk1"/>
                </a:solidFill>
              </a:rPr>
              <a:t>Mousetronauts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342900" lvl="2" indent="-342900">
              <a:buClr>
                <a:schemeClr val="lt2"/>
              </a:buClr>
              <a:buSzPct val="75000"/>
              <a:buFont typeface="Noto Symbol"/>
              <a:buChar char="■"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Getting Improved Fault Diagnosis (1)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568450" y="1828800"/>
            <a:ext cx="7177200" cy="357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What do we need to improve human diagnosis?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Clearly illustrate any automated alarms and their diagnoses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When automated diagnosis isn’t possible, provide </a:t>
            </a:r>
            <a:r>
              <a:rPr lang="en-US" sz="2000" dirty="0" smtClean="0">
                <a:solidFill>
                  <a:schemeClr val="dk1"/>
                </a:solidFill>
              </a:rPr>
              <a:t>diagnosis </a:t>
            </a:r>
            <a:r>
              <a:rPr lang="en-US" sz="2000" dirty="0" smtClean="0">
                <a:solidFill>
                  <a:schemeClr val="dk1"/>
                </a:solidFill>
              </a:rPr>
              <a:t>assistance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Reduce cognitive load and irrelevant data channels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Facilitate visual navigation of thousands of data channels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Getting Improved Fault Diagnosis (2)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066800" y="1828799"/>
            <a:ext cx="7177200" cy="357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Standardized </a:t>
            </a:r>
            <a:r>
              <a:rPr lang="en-US" sz="2000" dirty="0">
                <a:solidFill>
                  <a:schemeClr val="dk1"/>
                </a:solidFill>
              </a:rPr>
              <a:t>encoding of data channel categories and correlations</a:t>
            </a: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>
                <a:solidFill>
                  <a:schemeClr val="dk1"/>
                </a:solidFill>
              </a:rPr>
              <a:t>Inform diagnosis process with embedded knowledge of control system</a:t>
            </a: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>
                <a:solidFill>
                  <a:schemeClr val="dk1"/>
                </a:solidFill>
              </a:rPr>
              <a:t>Automatically generate smart residuals for troubleshooting</a:t>
            </a:r>
          </a:p>
          <a:p>
            <a:pPr marL="742950" lvl="1" indent="-285750">
              <a:spcBef>
                <a:spcPts val="400"/>
              </a:spcBef>
              <a:buClr>
                <a:schemeClr val="lt2"/>
              </a:buClr>
              <a:buSzPct val="75000"/>
              <a:buFont typeface="Noto Symbol"/>
              <a:buChar char="■"/>
            </a:pPr>
            <a:r>
              <a:rPr lang="en-US" sz="2000" dirty="0">
                <a:solidFill>
                  <a:schemeClr val="dk1"/>
                </a:solidFill>
              </a:rPr>
              <a:t>Illustrate systems with physical analogs when possible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8526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2438400" y="6643253"/>
            <a:ext cx="42671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University of Washington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76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33006F"/>
                </a:solidFill>
              </a:rPr>
              <a:t>April 14, 2015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268412" y="87313"/>
            <a:ext cx="7680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Test Setup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6934200" y="6643253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1" i="0" u="none" strike="noStrike" cap="none" baseline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F:\Dropbox\AIAA scholarship\data_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613</Words>
  <Application>Microsoft Office PowerPoint</Application>
  <PresentationFormat>On-screen Show (4:3)</PresentationFormat>
  <Paragraphs>129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Pixel</vt:lpstr>
      <vt:lpstr>Better Tools for Fault Detection, Isolation, and Recovery </vt:lpstr>
      <vt:lpstr>Fault Detection</vt:lpstr>
      <vt:lpstr>Fault Detection, Isolation, and Recovery (FDIR)</vt:lpstr>
      <vt:lpstr>Fault Detection, Isolation, and Recovery (FDIR)</vt:lpstr>
      <vt:lpstr>Model-Based Fault Detection</vt:lpstr>
      <vt:lpstr>Fault Diagnosis Difficulties</vt:lpstr>
      <vt:lpstr>Getting Improved Fault Diagnosis (1)</vt:lpstr>
      <vt:lpstr>Getting Improved Fault Diagnosis (2)</vt:lpstr>
      <vt:lpstr>Test Setup</vt:lpstr>
      <vt:lpstr>Establishing Data Correlation</vt:lpstr>
      <vt:lpstr>Data Channel and Alarm Metafiles</vt:lpstr>
      <vt:lpstr>Data Navigation: Degree-of-Interest</vt:lpstr>
      <vt:lpstr>Data Navigation: Annotated Plot Events</vt:lpstr>
      <vt:lpstr>Layout / Physical Systems</vt:lpstr>
      <vt:lpstr>Steps 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Tools for Fault Detection, Isolation, and Recovery</dc:title>
  <dc:creator>Nat</dc:creator>
  <cp:lastModifiedBy>Nat</cp:lastModifiedBy>
  <cp:revision>18</cp:revision>
  <dcterms:modified xsi:type="dcterms:W3CDTF">2015-05-15T04:53:26Z</dcterms:modified>
</cp:coreProperties>
</file>