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1904" y="161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5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5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5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5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7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8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8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8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0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0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0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0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p:txBody>
          <a:bodyPr/>
          <a:lstStyle/>
          <a:p>
            <a:endParaRPr lang="en-US"/>
          </a:p>
        </p:txBody>
      </p:sp>
      <p:sp>
        <p:nvSpPr>
          <p:cNvPr id="450" name="Text Placeholder 449"/>
          <p:cNvSpPr>
            <a:spLocks noGrp="1"/>
          </p:cNvSpPr>
          <p:nvPr>
            <p:ph type="body" sz="quarter" idx="11"/>
          </p:nvPr>
        </p:nvSpPr>
        <p:spPr/>
        <p:txBody>
          <a:bodyPr/>
          <a:lstStyle/>
          <a:p>
            <a:r>
              <a:rPr lang="en-US" dirty="0" smtClean="0"/>
              <a:t>PROBLEM</a:t>
            </a:r>
            <a:endParaRPr lang="en-US" dirty="0"/>
          </a:p>
        </p:txBody>
      </p:sp>
      <p:sp>
        <p:nvSpPr>
          <p:cNvPr id="453" name="Text Placeholder 452"/>
          <p:cNvSpPr>
            <a:spLocks noGrp="1"/>
          </p:cNvSpPr>
          <p:nvPr>
            <p:ph type="body" sz="quarter" idx="20"/>
          </p:nvPr>
        </p:nvSpPr>
        <p:spPr/>
        <p:txBody>
          <a:bodyPr/>
          <a:lstStyle/>
          <a:p>
            <a:r>
              <a:rPr lang="en-US" dirty="0" smtClean="0"/>
              <a:t>MOTIVATION</a:t>
            </a:r>
            <a:endParaRPr lang="en-US" dirty="0"/>
          </a:p>
        </p:txBody>
      </p:sp>
      <p:sp>
        <p:nvSpPr>
          <p:cNvPr id="454" name="Text Placeholder 453"/>
          <p:cNvSpPr>
            <a:spLocks noGrp="1"/>
          </p:cNvSpPr>
          <p:nvPr>
            <p:ph type="body" sz="quarter" idx="21"/>
          </p:nvPr>
        </p:nvSpPr>
        <p:spPr>
          <a:xfrm>
            <a:off x="11587165" y="6378481"/>
            <a:ext cx="10048874" cy="20544063"/>
          </a:xfrm>
        </p:spPr>
        <p:txBody>
          <a:bodyPr/>
          <a:lstStyle/>
          <a:p>
            <a:r>
              <a:rPr lang="en-US" dirty="0" smtClean="0"/>
              <a:t>We </a:t>
            </a:r>
            <a:r>
              <a:rPr lang="en-US" dirty="0"/>
              <a:t>incorporated many different ideas from the fields of data visualization, and examined historical </a:t>
            </a:r>
            <a:r>
              <a:rPr lang="en-US" dirty="0" smtClean="0"/>
              <a:t>tools </a:t>
            </a:r>
            <a:r>
              <a:rPr lang="en-US" dirty="0"/>
              <a:t>and theories for ideas. In this section, </a:t>
            </a:r>
            <a:r>
              <a:rPr lang="en-US" dirty="0" smtClean="0"/>
              <a:t>we give descriptions and justifications of components we implemented.</a:t>
            </a:r>
            <a:br>
              <a:rPr lang="en-US" dirty="0" smtClean="0"/>
            </a:br>
            <a:endParaRPr lang="en-US" dirty="0"/>
          </a:p>
          <a:p>
            <a:r>
              <a:rPr lang="en-US" b="1" dirty="0"/>
              <a:t>Fault Monitoring </a:t>
            </a:r>
            <a:r>
              <a:rPr lang="en-US" b="1" dirty="0" smtClean="0"/>
              <a:t>Window</a:t>
            </a:r>
            <a:endParaRPr lang="en-US" dirty="0"/>
          </a:p>
          <a:p>
            <a:r>
              <a:rPr lang="en-US" dirty="0"/>
              <a:t>Borrowing from traditional monitoring interfaces, this part of the visualization has a traditional panel of live data display, including the current system time and received values of specified telemetry channels. Which channels’ values are shown is configurable.</a:t>
            </a:r>
          </a:p>
          <a:p>
            <a:endParaRPr lang="en-US" dirty="0"/>
          </a:p>
          <a:p>
            <a:r>
              <a:rPr lang="en-US" dirty="0"/>
              <a:t>This window also carries a description of any faults that have recently occurred, along with details of the rules that originally caused them to trigger, and any other additional fault-related notes that system designers or operators have included for reference. This additional information, uncommon in traditional fault monitoring system, accelerates the fault diagnosis problem by immediately pointing towards possible root causes.</a:t>
            </a:r>
          </a:p>
          <a:p>
            <a:endParaRPr lang="en-US" dirty="0"/>
          </a:p>
          <a:p>
            <a:r>
              <a:rPr lang="en-US" dirty="0"/>
              <a:t>Finally, an LED-shaped icon shows the current fault state (fault or no fault), in order to grab the attention of the operator as effectively as possible.</a:t>
            </a:r>
          </a:p>
          <a:p>
            <a:endParaRPr lang="en-US" dirty="0"/>
          </a:p>
          <a:p>
            <a:r>
              <a:rPr lang="en-US" b="1" dirty="0"/>
              <a:t>Channel Hierarchy </a:t>
            </a:r>
            <a:r>
              <a:rPr lang="en-US" b="1" dirty="0" smtClean="0"/>
              <a:t>Window</a:t>
            </a:r>
            <a:endParaRPr lang="en-US" dirty="0"/>
          </a:p>
          <a:p>
            <a:r>
              <a:rPr lang="en-US" dirty="0"/>
              <a:t>A degree-of-interest tree displays the hierarchy of all of the data channels. Major systems are broken into subsystems, which are then again broken into smaller subsystems, until the channels are reached at the leaf nodes. Clicking allows for expansion and navigation of the tree, and allows channel data to be selectively added to the Plotting Window. When a fault occurs, any related nodes on the tree are flagged, and those flags are propagated upwards to allow an operator to trace through the tree to follow</a:t>
            </a:r>
            <a:endParaRPr lang="en-US" b="1" dirty="0"/>
          </a:p>
          <a:p>
            <a:endParaRPr lang="en-US" b="1" dirty="0"/>
          </a:p>
          <a:p>
            <a:r>
              <a:rPr lang="en-US" b="1" dirty="0"/>
              <a:t>Plotting </a:t>
            </a:r>
            <a:r>
              <a:rPr lang="en-US" b="1" dirty="0" smtClean="0"/>
              <a:t>Window</a:t>
            </a:r>
            <a:endParaRPr lang="en-US" dirty="0"/>
          </a:p>
          <a:p>
            <a:r>
              <a:rPr lang="en-US" dirty="0"/>
              <a:t>This component is very traditional: a set of configurable plots of live telemetry channel data. The plots update as new data comes in over the network. These plots are tightly linked to the Channel Hierarchy Window, which provides an interface for adding new channels to be displayed. When a fault occurs, the channels determined to be most relevant to that fault are shown. Even in a fail-safe mode where no new telemetry is being received, the plot display allows a human operator to review data leading up to the fault.</a:t>
            </a:r>
          </a:p>
          <a:p>
            <a:endParaRPr lang="en-US" b="1" dirty="0"/>
          </a:p>
          <a:p>
            <a:r>
              <a:rPr lang="en-US" b="1" dirty="0"/>
              <a:t>Global Correlation </a:t>
            </a:r>
            <a:r>
              <a:rPr lang="en-US" b="1" dirty="0" smtClean="0"/>
              <a:t>Matrix</a:t>
            </a:r>
            <a:endParaRPr lang="en-US" dirty="0"/>
          </a:p>
          <a:p>
            <a:r>
              <a:rPr lang="en-US" dirty="0"/>
              <a:t>This 2D matrix shows Pearson Correlation Coefficients across many different data channels, based on the most recent telemetry channel values. These cross-correlations are visualized using hue to show positive/negative correlation, and intensity to show the strength of that correlation. This widget allows an operator to see which channels are changing along with others, which suggests possible interconnectedness or causation. This can assist in tracing faults to root causes via a chain of related channels</a:t>
            </a:r>
            <a:r>
              <a:rPr lang="en-US" dirty="0" smtClean="0"/>
              <a:t>.</a:t>
            </a:r>
            <a:endParaRPr lang="en-US" dirty="0"/>
          </a:p>
        </p:txBody>
      </p:sp>
      <p:sp>
        <p:nvSpPr>
          <p:cNvPr id="455" name="Text Placeholder 454"/>
          <p:cNvSpPr>
            <a:spLocks noGrp="1"/>
          </p:cNvSpPr>
          <p:nvPr>
            <p:ph type="body" sz="quarter" idx="22"/>
          </p:nvPr>
        </p:nvSpPr>
        <p:spPr/>
        <p:txBody>
          <a:bodyPr/>
          <a:lstStyle/>
          <a:p>
            <a:r>
              <a:rPr lang="en-US" dirty="0" smtClean="0"/>
              <a:t>APPROACH</a:t>
            </a:r>
            <a:endParaRPr lang="en-US" dirty="0"/>
          </a:p>
        </p:txBody>
      </p:sp>
      <p:sp>
        <p:nvSpPr>
          <p:cNvPr id="456" name="Text Placeholder 455"/>
          <p:cNvSpPr>
            <a:spLocks noGrp="1"/>
          </p:cNvSpPr>
          <p:nvPr>
            <p:ph type="body" sz="quarter" idx="23"/>
          </p:nvPr>
        </p:nvSpPr>
        <p:spPr>
          <a:xfrm>
            <a:off x="22258339" y="15857765"/>
            <a:ext cx="10048874" cy="846363"/>
          </a:xfrm>
        </p:spPr>
        <p:txBody>
          <a:bodyPr/>
          <a:lstStyle/>
          <a:p>
            <a:r>
              <a:rPr lang="en-US" dirty="0" err="1" smtClean="0"/>
              <a:t>fadsfds</a:t>
            </a:r>
            <a:endParaRPr lang="en-US" dirty="0"/>
          </a:p>
        </p:txBody>
      </p:sp>
      <p:sp>
        <p:nvSpPr>
          <p:cNvPr id="457" name="Text Placeholder 456"/>
          <p:cNvSpPr>
            <a:spLocks noGrp="1"/>
          </p:cNvSpPr>
          <p:nvPr>
            <p:ph type="body" sz="quarter" idx="24"/>
          </p:nvPr>
        </p:nvSpPr>
        <p:spPr>
          <a:xfrm>
            <a:off x="22250400" y="15028033"/>
            <a:ext cx="10058400" cy="754045"/>
          </a:xfrm>
        </p:spPr>
        <p:txBody>
          <a:bodyPr/>
          <a:lstStyle/>
          <a:p>
            <a:r>
              <a:rPr lang="en-US" dirty="0" smtClean="0"/>
              <a:t>RESULTS</a:t>
            </a:r>
            <a:endParaRPr lang="en-US" dirty="0"/>
          </a:p>
        </p:txBody>
      </p:sp>
      <p:sp>
        <p:nvSpPr>
          <p:cNvPr id="458" name="Text Placeholder 457"/>
          <p:cNvSpPr>
            <a:spLocks noGrp="1"/>
          </p:cNvSpPr>
          <p:nvPr>
            <p:ph type="body" sz="quarter" idx="25"/>
          </p:nvPr>
        </p:nvSpPr>
        <p:spPr/>
        <p:txBody>
          <a:bodyPr/>
          <a:lstStyle/>
          <a:p>
            <a:r>
              <a:rPr lang="en-US" dirty="0" smtClean="0"/>
              <a:t>CONCLUSIONS</a:t>
            </a:r>
            <a:endParaRPr lang="en-US" dirty="0"/>
          </a:p>
        </p:txBody>
      </p:sp>
      <p:sp>
        <p:nvSpPr>
          <p:cNvPr id="459" name="Text Placeholder 458"/>
          <p:cNvSpPr>
            <a:spLocks noGrp="1"/>
          </p:cNvSpPr>
          <p:nvPr>
            <p:ph type="body" sz="quarter" idx="26"/>
          </p:nvPr>
        </p:nvSpPr>
        <p:spPr/>
        <p:txBody>
          <a:bodyPr/>
          <a:lstStyle/>
          <a:p>
            <a:endParaRPr lang="en-US"/>
          </a:p>
        </p:txBody>
      </p:sp>
      <p:sp>
        <p:nvSpPr>
          <p:cNvPr id="460" name="Text Placeholder 459"/>
          <p:cNvSpPr>
            <a:spLocks noGrp="1"/>
          </p:cNvSpPr>
          <p:nvPr>
            <p:ph type="body" sz="quarter" idx="27"/>
          </p:nvPr>
        </p:nvSpPr>
        <p:spPr/>
        <p:txBody>
          <a:bodyPr/>
          <a:lstStyle/>
          <a:p>
            <a:r>
              <a:rPr lang="en-US" dirty="0" smtClean="0"/>
              <a:t>REFERENCES</a:t>
            </a:r>
            <a:endParaRPr lang="en-US" dirty="0"/>
          </a:p>
        </p:txBody>
      </p:sp>
      <p:sp>
        <p:nvSpPr>
          <p:cNvPr id="461" name="Text Placeholder 460"/>
          <p:cNvSpPr>
            <a:spLocks noGrp="1"/>
          </p:cNvSpPr>
          <p:nvPr>
            <p:ph type="body" sz="quarter" idx="28"/>
          </p:nvPr>
        </p:nvSpPr>
        <p:spPr/>
        <p:txBody>
          <a:bodyPr/>
          <a:lstStyle/>
          <a:p>
            <a:endParaRPr lang="en-US"/>
          </a:p>
        </p:txBody>
      </p:sp>
      <p:sp>
        <p:nvSpPr>
          <p:cNvPr id="462" name="Text Placeholder 461"/>
          <p:cNvSpPr>
            <a:spLocks noGrp="1"/>
          </p:cNvSpPr>
          <p:nvPr>
            <p:ph type="body" sz="quarter" idx="29"/>
          </p:nvPr>
        </p:nvSpPr>
        <p:spPr/>
        <p:txBody>
          <a:bodyPr/>
          <a:lstStyle/>
          <a:p>
            <a:r>
              <a:rPr lang="en-US" dirty="0" smtClean="0"/>
              <a:t>ACKNOWLEDGEMENTS</a:t>
            </a:r>
            <a:endParaRPr lang="en-US" dirty="0"/>
          </a:p>
        </p:txBody>
      </p:sp>
      <p:sp>
        <p:nvSpPr>
          <p:cNvPr id="463" name="Text Placeholder 462"/>
          <p:cNvSpPr>
            <a:spLocks noGrp="1"/>
          </p:cNvSpPr>
          <p:nvPr>
            <p:ph type="body" sz="quarter" idx="30"/>
          </p:nvPr>
        </p:nvSpPr>
        <p:spPr/>
        <p:txBody>
          <a:bodyPr/>
          <a:lstStyle/>
          <a:p>
            <a:endParaRPr lang="en-US" dirty="0"/>
          </a:p>
        </p:txBody>
      </p:sp>
      <p:sp>
        <p:nvSpPr>
          <p:cNvPr id="464" name="Text Placeholder 463"/>
          <p:cNvSpPr>
            <a:spLocks noGrp="1"/>
          </p:cNvSpPr>
          <p:nvPr>
            <p:ph type="body" sz="quarter" idx="96"/>
          </p:nvPr>
        </p:nvSpPr>
        <p:spPr/>
        <p:txBody>
          <a:bodyPr/>
          <a:lstStyle/>
          <a:p>
            <a:endParaRPr lang="en-US"/>
          </a:p>
        </p:txBody>
      </p:sp>
      <p:sp>
        <p:nvSpPr>
          <p:cNvPr id="465" name="Text Placeholder 464"/>
          <p:cNvSpPr>
            <a:spLocks noGrp="1"/>
          </p:cNvSpPr>
          <p:nvPr>
            <p:ph type="body" sz="quarter" idx="150"/>
          </p:nvPr>
        </p:nvSpPr>
        <p:spPr/>
        <p:txBody>
          <a:bodyPr/>
          <a:lstStyle/>
          <a:p>
            <a:r>
              <a:rPr lang="en-US" dirty="0" smtClean="0"/>
              <a:t>University of Washington, Computer Science &amp; Engineering/Aeronautics &amp; Astronautics</a:t>
            </a:r>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smtClean="0"/>
              <a:t>Nicholas Reiter and Nathaniel Guy</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a:t>B</a:t>
            </a:r>
            <a:r>
              <a:rPr lang="en-US" dirty="0" smtClean="0"/>
              <a:t>etter Tools for Fault Diagnosis in Complex Systems</a:t>
            </a:r>
            <a:endParaRPr lang="en-US" dirty="0"/>
          </a:p>
        </p:txBody>
      </p:sp>
      <p:sp>
        <p:nvSpPr>
          <p:cNvPr id="19" name="Text Placeholder 454"/>
          <p:cNvSpPr txBox="1">
            <a:spLocks/>
          </p:cNvSpPr>
          <p:nvPr/>
        </p:nvSpPr>
        <p:spPr>
          <a:xfrm>
            <a:off x="22259925" y="555335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APPROACH (cont.)</a:t>
            </a:r>
            <a:endParaRPr lang="en-US" dirty="0"/>
          </a:p>
        </p:txBody>
      </p:sp>
      <p:sp>
        <p:nvSpPr>
          <p:cNvPr id="21" name="Text Placeholder 453"/>
          <p:cNvSpPr txBox="1">
            <a:spLocks/>
          </p:cNvSpPr>
          <p:nvPr/>
        </p:nvSpPr>
        <p:spPr>
          <a:xfrm>
            <a:off x="22516200" y="6530693"/>
            <a:ext cx="10048874" cy="892549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dirty="0" smtClean="0"/>
              <a:t>Channel Correlation Vector</a:t>
            </a:r>
            <a:endParaRPr lang="en-US" dirty="0"/>
          </a:p>
          <a:p>
            <a:r>
              <a:rPr lang="en-US" dirty="0"/>
              <a:t>This component is similar to the Global Correlation Matrix, but shows channel correlations for a specific channel under review. The names of correlated channels are clearly displayed for quick reference and faster lookup than the Global Correlation Matrix could provide.</a:t>
            </a:r>
          </a:p>
          <a:p>
            <a:endParaRPr lang="en-US" dirty="0"/>
          </a:p>
          <a:p>
            <a:r>
              <a:rPr lang="en-US" b="1" dirty="0"/>
              <a:t>Additional </a:t>
            </a:r>
            <a:r>
              <a:rPr lang="en-US" b="1" dirty="0" smtClean="0"/>
              <a:t>Features</a:t>
            </a:r>
            <a:endParaRPr lang="en-US" dirty="0"/>
          </a:p>
          <a:p>
            <a:r>
              <a:rPr lang="en-US" dirty="0"/>
              <a:t>We implemented a number of additional changes to the application that differentiate it from traditional telemetry monitoring interfaces and improve its applicability to a wide variety of systems and problems:</a:t>
            </a:r>
          </a:p>
          <a:p>
            <a:r>
              <a:rPr lang="en-US" dirty="0"/>
              <a:t>Channel hierarchy and fault definitions are easily configurable via .</a:t>
            </a:r>
            <a:r>
              <a:rPr lang="en-US" dirty="0" err="1"/>
              <a:t>json</a:t>
            </a:r>
            <a:r>
              <a:rPr lang="en-US" dirty="0"/>
              <a:t> files</a:t>
            </a:r>
          </a:p>
          <a:p>
            <a:r>
              <a:rPr lang="en-US" dirty="0"/>
              <a:t>Data server performs automatic fault detection based on configurable rules</a:t>
            </a:r>
          </a:p>
          <a:p>
            <a:r>
              <a:rPr lang="en-US" dirty="0"/>
              <a:t>Data server supports multiple simultaneous connections from clients</a:t>
            </a:r>
          </a:p>
          <a:p>
            <a:r>
              <a:rPr lang="en-US" dirty="0"/>
              <a:t>Telemetry can be simulated based on channels means and standard deviations</a:t>
            </a:r>
          </a:p>
          <a:p>
            <a:r>
              <a:rPr lang="en-US" dirty="0"/>
              <a:t>Support for multiple telemetry sources (including serial input) via highly modular components</a:t>
            </a:r>
          </a:p>
          <a:p>
            <a:r>
              <a:rPr lang="en-US" dirty="0"/>
              <a:t>Telemetry serialization format quickly configurable using modular </a:t>
            </a:r>
            <a:r>
              <a:rPr lang="en-US" dirty="0" smtClean="0"/>
              <a:t>components</a:t>
            </a:r>
            <a:endParaRPr lang="en-US" dirty="0"/>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330</TotalTime>
  <Words>216</Words>
  <Application>Microsoft Macintosh PowerPoint</Application>
  <PresentationFormat>Custom</PresentationFormat>
  <Paragraphs>40</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Nathaniel Guy</cp:lastModifiedBy>
  <cp:revision>46</cp:revision>
  <dcterms:created xsi:type="dcterms:W3CDTF">2012-02-03T19:11:35Z</dcterms:created>
  <dcterms:modified xsi:type="dcterms:W3CDTF">2015-06-08T00:37:58Z</dcterms:modified>
</cp:coreProperties>
</file>