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slideLayouts/slideLayout2.xml" ContentType="application/vnd.openxmlformats-officedocument.presentationml.slideLayout+xml"/>
  <Override PartName="/ppt/theme/theme2.xml" ContentType="application/vnd.openxmlformats-officedocument.theme+xml"/>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slideLayouts/slideLayout3.xml" ContentType="application/vnd.openxmlformats-officedocument.presentationml.slideLayout+xml"/>
  <Override PartName="/ppt/theme/theme3.xml" ContentType="application/vnd.openxmlformats-officedocument.theme+xml"/>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701" autoAdjust="0"/>
  </p:normalViewPr>
  <p:slideViewPr>
    <p:cSldViewPr snapToGrid="0" snapToObjects="1" showGuides="1">
      <p:cViewPr>
        <p:scale>
          <a:sx n="33" d="100"/>
          <a:sy n="33" d="100"/>
        </p:scale>
        <p:origin x="-832" y="1264"/>
      </p:cViewPr>
      <p:guideLst>
        <p:guide orient="horz" pos="3318"/>
        <p:guide orient="horz" pos="288"/>
        <p:guide orient="horz" pos="20160"/>
        <p:guide orient="horz"/>
        <p:guide pos="581"/>
        <p:guide pos="2706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interSettings" Target="printerSettings/printerSettings1.bin"/><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6/7/15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6/7/15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410307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1"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258339"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250400"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2914027"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2914027"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2914027"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2914027"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904188"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7.bin"/><Relationship Id="rId16" Type="http://schemas.openxmlformats.org/officeDocument/2006/relationships/image" Target="../media/image1.wmf"/><Relationship Id="rId17" Type="http://schemas.openxmlformats.org/officeDocument/2006/relationships/oleObject" Target="../embeddings/oleObject8.bin"/><Relationship Id="rId18" Type="http://schemas.openxmlformats.org/officeDocument/2006/relationships/image" Target="../media/image2.wmf"/><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vmlDrawing" Target="../drawings/vmlDrawing2.vml"/><Relationship Id="rId4" Type="http://schemas.openxmlformats.org/officeDocument/2006/relationships/oleObject" Target="../embeddings/oleObject5.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6.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_rels/slideMaster3.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11.bin"/><Relationship Id="rId16" Type="http://schemas.openxmlformats.org/officeDocument/2006/relationships/image" Target="../media/image1.wmf"/><Relationship Id="rId17" Type="http://schemas.openxmlformats.org/officeDocument/2006/relationships/oleObject" Target="../embeddings/oleObject12.bin"/><Relationship Id="rId18" Type="http://schemas.openxmlformats.org/officeDocument/2006/relationships/image" Target="../media/image2.wmf"/><Relationship Id="rId1" Type="http://schemas.openxmlformats.org/officeDocument/2006/relationships/slideLayout" Target="../slideLayouts/slideLayout3.xml"/><Relationship Id="rId2" Type="http://schemas.openxmlformats.org/officeDocument/2006/relationships/theme" Target="../theme/theme3.xml"/><Relationship Id="rId3" Type="http://schemas.openxmlformats.org/officeDocument/2006/relationships/vmlDrawing" Target="../drawings/vmlDrawing3.vml"/><Relationship Id="rId4" Type="http://schemas.openxmlformats.org/officeDocument/2006/relationships/oleObject" Target="../embeddings/oleObject9.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10.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solidFill>
              <a:schemeClr val="accent5">
                <a:lumMod val="50000"/>
              </a:schemeClr>
            </a:solid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922338"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7692"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253046"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2918400"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091"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092"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093"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094"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484177"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115"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116"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117"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118"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Tree>
  </p:cSld>
  <p:clrMap bg1="lt1" tx1="dk1" bg2="lt2" tx2="dk2" accent1="accent1" accent2="accent2" accent3="accent3" accent4="accent4" accent5="accent5" accent6="accent6" hlink="hlink" folHlink="folHlink"/>
  <p:sldLayoutIdLst>
    <p:sldLayoutId id="2147483658"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484177"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139"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140"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141"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142"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Tree>
  </p:cSld>
  <p:clrMap bg1="lt1" tx1="dk1" bg2="lt2" tx2="dk2" accent1="accent1" accent2="accent2" accent3="accent3" accent4="accent4" accent5="accent5" accent6="accent6" hlink="hlink" folHlink="folHlink"/>
  <p:sldLayoutIdLst>
    <p:sldLayoutId id="2147483654"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Text Placeholder 448"/>
          <p:cNvSpPr>
            <a:spLocks noGrp="1"/>
          </p:cNvSpPr>
          <p:nvPr>
            <p:ph type="body" sz="quarter" idx="10"/>
          </p:nvPr>
        </p:nvSpPr>
        <p:spPr>
          <a:xfrm>
            <a:off x="904188" y="6378481"/>
            <a:ext cx="10056813" cy="4154961"/>
          </a:xfrm>
        </p:spPr>
        <p:txBody>
          <a:bodyPr/>
          <a:lstStyle/>
          <a:p>
            <a:r>
              <a:rPr lang="en-US" sz="3000" dirty="0" smtClean="0"/>
              <a:t>Determining </a:t>
            </a:r>
            <a:r>
              <a:rPr lang="en-US" sz="3000" dirty="0"/>
              <a:t>the root causes of problems for complex electromechanical systems is difficult. </a:t>
            </a:r>
            <a:r>
              <a:rPr lang="en-US" sz="3000" dirty="0" smtClean="0"/>
              <a:t>Systems can detect fault states quite reliably using simulated software models; however, even when a fault is detected, it can be difficult to determine the underlying reasons, and resolution method, for that fault. Some </a:t>
            </a:r>
            <a:r>
              <a:rPr lang="en-US" sz="3000" dirty="0"/>
              <a:t>anticipated faults may be automatically recovered from, but others are more complex and require humans to understand their root causes before resolving them</a:t>
            </a:r>
            <a:r>
              <a:rPr lang="en-US" sz="3000" dirty="0" smtClean="0"/>
              <a:t>.</a:t>
            </a:r>
          </a:p>
        </p:txBody>
      </p:sp>
      <p:sp>
        <p:nvSpPr>
          <p:cNvPr id="450" name="Text Placeholder 449"/>
          <p:cNvSpPr>
            <a:spLocks noGrp="1"/>
          </p:cNvSpPr>
          <p:nvPr>
            <p:ph type="body" sz="quarter" idx="11"/>
          </p:nvPr>
        </p:nvSpPr>
        <p:spPr/>
        <p:txBody>
          <a:bodyPr/>
          <a:lstStyle/>
          <a:p>
            <a:r>
              <a:rPr lang="en-US" dirty="0" smtClean="0"/>
              <a:t>PROBLEM</a:t>
            </a:r>
            <a:endParaRPr lang="en-US" dirty="0"/>
          </a:p>
        </p:txBody>
      </p:sp>
      <p:sp>
        <p:nvSpPr>
          <p:cNvPr id="453" name="Text Placeholder 452"/>
          <p:cNvSpPr>
            <a:spLocks noGrp="1"/>
          </p:cNvSpPr>
          <p:nvPr>
            <p:ph type="body" sz="quarter" idx="20"/>
          </p:nvPr>
        </p:nvSpPr>
        <p:spPr>
          <a:xfrm>
            <a:off x="904188" y="10831147"/>
            <a:ext cx="10050462" cy="754045"/>
          </a:xfrm>
        </p:spPr>
        <p:txBody>
          <a:bodyPr/>
          <a:lstStyle/>
          <a:p>
            <a:r>
              <a:rPr lang="en-US" dirty="0" smtClean="0"/>
              <a:t>MOTIVATION</a:t>
            </a:r>
            <a:endParaRPr lang="en-US" dirty="0"/>
          </a:p>
        </p:txBody>
      </p:sp>
      <p:sp>
        <p:nvSpPr>
          <p:cNvPr id="454" name="Text Placeholder 453"/>
          <p:cNvSpPr>
            <a:spLocks noGrp="1"/>
          </p:cNvSpPr>
          <p:nvPr>
            <p:ph type="body" sz="quarter" idx="21"/>
          </p:nvPr>
        </p:nvSpPr>
        <p:spPr>
          <a:xfrm>
            <a:off x="11587165" y="6378481"/>
            <a:ext cx="10048874" cy="26314870"/>
          </a:xfrm>
        </p:spPr>
        <p:txBody>
          <a:bodyPr/>
          <a:lstStyle/>
          <a:p>
            <a:r>
              <a:rPr lang="en-US" sz="3000" dirty="0" smtClean="0"/>
              <a:t>We </a:t>
            </a:r>
            <a:r>
              <a:rPr lang="en-US" sz="3000" dirty="0"/>
              <a:t>incorporated many different ideas from the fields of data visualization, and examined historical </a:t>
            </a:r>
            <a:r>
              <a:rPr lang="en-US" sz="3000" dirty="0" smtClean="0"/>
              <a:t>tools </a:t>
            </a:r>
            <a:r>
              <a:rPr lang="en-US" sz="3000" dirty="0"/>
              <a:t>and theories for ideas. In this section, </a:t>
            </a:r>
            <a:r>
              <a:rPr lang="en-US" sz="3000" dirty="0" smtClean="0"/>
              <a:t>we give descriptions and justifications of components we implemented.</a:t>
            </a:r>
            <a:br>
              <a:rPr lang="en-US" sz="3000" dirty="0" smtClean="0"/>
            </a:br>
            <a:endParaRPr lang="en-US" sz="3000" dirty="0"/>
          </a:p>
          <a:p>
            <a:r>
              <a:rPr lang="en-US" sz="3000" b="1" dirty="0"/>
              <a:t>Fault Monitoring </a:t>
            </a:r>
            <a:r>
              <a:rPr lang="en-US" sz="3000" b="1" dirty="0" smtClean="0"/>
              <a:t>Window</a:t>
            </a:r>
            <a:endParaRPr lang="en-US" sz="3000" dirty="0"/>
          </a:p>
          <a:p>
            <a:r>
              <a:rPr lang="en-US" sz="3000" dirty="0" smtClean="0"/>
              <a:t>Borrowing </a:t>
            </a:r>
            <a:r>
              <a:rPr lang="en-US" sz="3000" dirty="0"/>
              <a:t>from traditional monitoring interfaces, this part of the visualization has a traditional </a:t>
            </a:r>
            <a:r>
              <a:rPr lang="en-US" sz="3000" dirty="0" smtClean="0"/>
              <a:t>live </a:t>
            </a:r>
            <a:r>
              <a:rPr lang="en-US" sz="3000" dirty="0"/>
              <a:t>data </a:t>
            </a:r>
            <a:r>
              <a:rPr lang="en-US" sz="3000" dirty="0" smtClean="0"/>
              <a:t>display panel, </a:t>
            </a:r>
            <a:r>
              <a:rPr lang="en-US" sz="3000" dirty="0"/>
              <a:t>including the current system time and </a:t>
            </a:r>
            <a:r>
              <a:rPr lang="en-US" sz="3000" dirty="0" smtClean="0"/>
              <a:t>values of specified </a:t>
            </a:r>
            <a:r>
              <a:rPr lang="en-US" sz="3000" dirty="0"/>
              <a:t>telemetry channels. Which channels’ values are shown is configurable.</a:t>
            </a:r>
          </a:p>
          <a:p>
            <a:endParaRPr lang="en-US" sz="3000" dirty="0"/>
          </a:p>
          <a:p>
            <a:r>
              <a:rPr lang="en-US" sz="3000" dirty="0"/>
              <a:t>This window also carries a description of </a:t>
            </a:r>
            <a:r>
              <a:rPr lang="en-US" sz="3000" dirty="0" smtClean="0"/>
              <a:t>any recent faults, </a:t>
            </a:r>
            <a:r>
              <a:rPr lang="en-US" sz="3000" dirty="0"/>
              <a:t>along with details of the rules that originally caused them to trigger, and any other additional fault-related notes that system designers or operators have included for reference. This additional information, uncommon in traditional fault monitoring system, accelerates the fault diagnosis problem by immediately pointing towards possible root causes.</a:t>
            </a:r>
          </a:p>
          <a:p>
            <a:endParaRPr lang="en-US" sz="3000" dirty="0"/>
          </a:p>
          <a:p>
            <a:r>
              <a:rPr lang="en-US" sz="3000" dirty="0"/>
              <a:t>Finally, an LED-shaped icon shows the current fault </a:t>
            </a:r>
            <a:r>
              <a:rPr lang="en-US" sz="3000" dirty="0" smtClean="0"/>
              <a:t>state, </a:t>
            </a:r>
            <a:r>
              <a:rPr lang="en-US" sz="3000" dirty="0"/>
              <a:t>in order </a:t>
            </a:r>
            <a:r>
              <a:rPr lang="en-US" sz="3000" dirty="0" smtClean="0"/>
              <a:t>to quickly </a:t>
            </a:r>
            <a:r>
              <a:rPr lang="en-US" sz="3000" dirty="0"/>
              <a:t>grab the attention of the </a:t>
            </a:r>
            <a:r>
              <a:rPr lang="en-US" sz="3000" dirty="0" smtClean="0"/>
              <a:t>operator.</a:t>
            </a:r>
            <a:endParaRPr lang="en-US" sz="3000" dirty="0"/>
          </a:p>
          <a:p>
            <a:endParaRPr lang="en-US" sz="3000" dirty="0"/>
          </a:p>
          <a:p>
            <a:r>
              <a:rPr lang="en-US" sz="3000" b="1" dirty="0"/>
              <a:t>Channel Hierarchy </a:t>
            </a:r>
            <a:r>
              <a:rPr lang="en-US" sz="3000" b="1" dirty="0" smtClean="0"/>
              <a:t>Window</a:t>
            </a:r>
            <a:endParaRPr lang="en-US" sz="3000" dirty="0"/>
          </a:p>
          <a:p>
            <a:r>
              <a:rPr lang="en-US" sz="3000" dirty="0"/>
              <a:t>A degree-of-interest tree displays the hierarchy of all of the data channels. Major systems are broken into subsystems, which are then again broken into smaller subsystems, until the channels are reached at the leaf nodes. Clicking allows for expansion and navigation of the tree, and allows channel data to be selectively added to the Plotting Window. When a fault occurs, any related nodes on the tree are flagged, and those flags are propagated upwards to allow an operator to trace through the tree </a:t>
            </a:r>
            <a:r>
              <a:rPr lang="en-US" sz="3000" dirty="0" smtClean="0"/>
              <a:t>to find the channels affected by faults.</a:t>
            </a:r>
            <a:endParaRPr lang="en-US" sz="3000" b="1" dirty="0"/>
          </a:p>
          <a:p>
            <a:endParaRPr lang="en-US" sz="3000" b="1" dirty="0"/>
          </a:p>
          <a:p>
            <a:r>
              <a:rPr lang="en-US" sz="3000" b="1" dirty="0"/>
              <a:t>Plotting </a:t>
            </a:r>
            <a:r>
              <a:rPr lang="en-US" sz="3000" b="1" dirty="0" smtClean="0"/>
              <a:t>Window</a:t>
            </a:r>
            <a:endParaRPr lang="en-US" sz="3000" dirty="0"/>
          </a:p>
          <a:p>
            <a:r>
              <a:rPr lang="en-US" sz="3000" dirty="0"/>
              <a:t>This component </a:t>
            </a:r>
            <a:r>
              <a:rPr lang="en-US" sz="3000" dirty="0" smtClean="0"/>
              <a:t>provides a </a:t>
            </a:r>
            <a:r>
              <a:rPr lang="en-US" sz="3000" dirty="0"/>
              <a:t>set of configurable plots of live telemetry channel data. The plots update as new data comes in over the network. </a:t>
            </a:r>
            <a:r>
              <a:rPr lang="en-US" sz="3000" dirty="0" smtClean="0"/>
              <a:t>This component is tightly </a:t>
            </a:r>
            <a:r>
              <a:rPr lang="en-US" sz="3000" dirty="0"/>
              <a:t>linked to the Channel Hierarchy Window, which provides an interface for adding new channels to be displayed. When a fault occurs, the channels determined to be most relevant to that fault are shown. Even in a fail-safe mode where no new telemetry is being received, the plot display allows a human operator to review data leading up to the fault.</a:t>
            </a:r>
          </a:p>
          <a:p>
            <a:endParaRPr lang="en-US" sz="3000" b="1" dirty="0"/>
          </a:p>
          <a:p>
            <a:r>
              <a:rPr lang="en-US" sz="3000" b="1" dirty="0"/>
              <a:t>Global Correlation </a:t>
            </a:r>
            <a:r>
              <a:rPr lang="en-US" sz="3000" b="1" dirty="0" smtClean="0"/>
              <a:t>Matrix</a:t>
            </a:r>
            <a:endParaRPr lang="en-US" sz="3000" dirty="0"/>
          </a:p>
          <a:p>
            <a:r>
              <a:rPr lang="en-US" sz="3000" dirty="0"/>
              <a:t>This 2D matrix shows Pearson Correlation Coefficients across many different data channels, based on the most recent telemetry channel values. These cross-correlations are visualized using hue to show positive/negative correlation, and intensity to show the strength of that correlation. </a:t>
            </a:r>
            <a:r>
              <a:rPr lang="en-US" sz="3000" dirty="0" smtClean="0"/>
              <a:t>With this widget, an operator can see correlations of channel changes, suggesting possible </a:t>
            </a:r>
            <a:r>
              <a:rPr lang="en-US" sz="3000" dirty="0"/>
              <a:t>interconnectedness or causation</a:t>
            </a:r>
            <a:r>
              <a:rPr lang="en-US" sz="3000" dirty="0" smtClean="0"/>
              <a:t>.</a:t>
            </a:r>
            <a:endParaRPr lang="en-US" sz="3000" dirty="0"/>
          </a:p>
        </p:txBody>
      </p:sp>
      <p:sp>
        <p:nvSpPr>
          <p:cNvPr id="455" name="Text Placeholder 454"/>
          <p:cNvSpPr>
            <a:spLocks noGrp="1"/>
          </p:cNvSpPr>
          <p:nvPr>
            <p:ph type="body" sz="quarter" idx="22"/>
          </p:nvPr>
        </p:nvSpPr>
        <p:spPr/>
        <p:txBody>
          <a:bodyPr/>
          <a:lstStyle/>
          <a:p>
            <a:r>
              <a:rPr lang="en-US" dirty="0" smtClean="0"/>
              <a:t>APPROACH</a:t>
            </a:r>
            <a:endParaRPr lang="en-US" dirty="0"/>
          </a:p>
        </p:txBody>
      </p:sp>
      <p:sp>
        <p:nvSpPr>
          <p:cNvPr id="456" name="Text Placeholder 455"/>
          <p:cNvSpPr>
            <a:spLocks noGrp="1"/>
          </p:cNvSpPr>
          <p:nvPr>
            <p:ph type="body" sz="quarter" idx="23"/>
          </p:nvPr>
        </p:nvSpPr>
        <p:spPr>
          <a:xfrm>
            <a:off x="22256752" y="19798605"/>
            <a:ext cx="10048874" cy="1384972"/>
          </a:xfrm>
        </p:spPr>
        <p:txBody>
          <a:bodyPr/>
          <a:lstStyle/>
          <a:p>
            <a:r>
              <a:rPr lang="en-US" sz="3000" dirty="0" smtClean="0"/>
              <a:t>Images of our interface are depicted below, along with short descriptions.</a:t>
            </a:r>
            <a:endParaRPr lang="en-US" sz="3000" dirty="0"/>
          </a:p>
        </p:txBody>
      </p:sp>
      <p:sp>
        <p:nvSpPr>
          <p:cNvPr id="457" name="Text Placeholder 456"/>
          <p:cNvSpPr>
            <a:spLocks noGrp="1"/>
          </p:cNvSpPr>
          <p:nvPr>
            <p:ph type="body" sz="quarter" idx="24"/>
          </p:nvPr>
        </p:nvSpPr>
        <p:spPr>
          <a:xfrm>
            <a:off x="22248813" y="18968873"/>
            <a:ext cx="10058400" cy="754045"/>
          </a:xfrm>
        </p:spPr>
        <p:txBody>
          <a:bodyPr/>
          <a:lstStyle/>
          <a:p>
            <a:r>
              <a:rPr lang="en-US" dirty="0" smtClean="0"/>
              <a:t>RESULTS</a:t>
            </a:r>
            <a:endParaRPr lang="en-US" dirty="0"/>
          </a:p>
        </p:txBody>
      </p:sp>
      <p:sp>
        <p:nvSpPr>
          <p:cNvPr id="458" name="Text Placeholder 457"/>
          <p:cNvSpPr>
            <a:spLocks noGrp="1"/>
          </p:cNvSpPr>
          <p:nvPr>
            <p:ph type="body" sz="quarter" idx="25"/>
          </p:nvPr>
        </p:nvSpPr>
        <p:spPr/>
        <p:txBody>
          <a:bodyPr/>
          <a:lstStyle/>
          <a:p>
            <a:r>
              <a:rPr lang="en-US" dirty="0" smtClean="0"/>
              <a:t>CONCLUSIONS</a:t>
            </a:r>
            <a:endParaRPr lang="en-US" dirty="0"/>
          </a:p>
        </p:txBody>
      </p:sp>
      <p:sp>
        <p:nvSpPr>
          <p:cNvPr id="459" name="Text Placeholder 458"/>
          <p:cNvSpPr>
            <a:spLocks noGrp="1"/>
          </p:cNvSpPr>
          <p:nvPr>
            <p:ph type="body" sz="quarter" idx="26"/>
          </p:nvPr>
        </p:nvSpPr>
        <p:spPr>
          <a:xfrm>
            <a:off x="32914027" y="6378481"/>
            <a:ext cx="10047018" cy="7571282"/>
          </a:xfrm>
        </p:spPr>
        <p:txBody>
          <a:bodyPr/>
          <a:lstStyle/>
          <a:p>
            <a:r>
              <a:rPr lang="en-US" sz="3000" dirty="0" smtClean="0"/>
              <a:t>Our work showed that an extensible, yet generic, interface for facilitating fault diagnosis across large telemetry data sets is feasible, and simple knowledge about the data and its interrelationships can be conveyed very quickly through certain design choices. </a:t>
            </a:r>
            <a:r>
              <a:rPr lang="en-US" sz="3000" dirty="0" smtClean="0"/>
              <a:t>However, it remains to be proven if the tools provided are adequate for advanced data discovery with extremely complicated issues.</a:t>
            </a:r>
          </a:p>
          <a:p>
            <a:endParaRPr lang="en-US" sz="3000" dirty="0"/>
          </a:p>
          <a:p>
            <a:r>
              <a:rPr lang="en-US" sz="3000" dirty="0" smtClean="0"/>
              <a:t>In the future, we plan to apply this system to actual aerospace systems and issues in order to iterate on its functionality and fix issues encountered by human operators using it for their work. Future extensions may include adding 3D visualizations for systems with clear physical analogs (e.g., mechanical systems), fault replay, and detailed plot annotation (both automated and human-initiated).</a:t>
            </a:r>
            <a:endParaRPr lang="en-US" sz="3000" dirty="0"/>
          </a:p>
        </p:txBody>
      </p:sp>
      <p:sp>
        <p:nvSpPr>
          <p:cNvPr id="460" name="Text Placeholder 459"/>
          <p:cNvSpPr>
            <a:spLocks noGrp="1"/>
          </p:cNvSpPr>
          <p:nvPr>
            <p:ph type="body" sz="quarter" idx="27"/>
          </p:nvPr>
        </p:nvSpPr>
        <p:spPr>
          <a:xfrm>
            <a:off x="32919059" y="14060325"/>
            <a:ext cx="10047018" cy="754045"/>
          </a:xfrm>
        </p:spPr>
        <p:txBody>
          <a:bodyPr/>
          <a:lstStyle/>
          <a:p>
            <a:r>
              <a:rPr lang="en-US" dirty="0" smtClean="0"/>
              <a:t>REFERENCES</a:t>
            </a:r>
            <a:endParaRPr lang="en-US" dirty="0"/>
          </a:p>
        </p:txBody>
      </p:sp>
      <p:sp>
        <p:nvSpPr>
          <p:cNvPr id="461" name="Text Placeholder 460"/>
          <p:cNvSpPr>
            <a:spLocks noGrp="1"/>
          </p:cNvSpPr>
          <p:nvPr>
            <p:ph type="body" sz="quarter" idx="28"/>
          </p:nvPr>
        </p:nvSpPr>
        <p:spPr>
          <a:xfrm>
            <a:off x="32919059" y="14798989"/>
            <a:ext cx="10052050" cy="7294283"/>
          </a:xfrm>
        </p:spPr>
        <p:txBody>
          <a:bodyPr/>
          <a:lstStyle/>
          <a:p>
            <a:r>
              <a:rPr lang="en-US" sz="3000" dirty="0" smtClean="0"/>
              <a:t>[1] </a:t>
            </a:r>
            <a:r>
              <a:rPr lang="en-US" sz="3000" dirty="0" err="1" smtClean="0"/>
              <a:t>Cancro</a:t>
            </a:r>
            <a:r>
              <a:rPr lang="en-US" sz="3000" dirty="0"/>
              <a:t>, G.; Turner, R.; Nguyen, L.; Li, A.; </a:t>
            </a:r>
            <a:r>
              <a:rPr lang="en-US" sz="3000" dirty="0" err="1"/>
              <a:t>Sibol</a:t>
            </a:r>
            <a:r>
              <a:rPr lang="en-US" sz="3000" dirty="0"/>
              <a:t>, D.; </a:t>
            </a:r>
            <a:r>
              <a:rPr lang="en-US" sz="3000" dirty="0" err="1"/>
              <a:t>Gersh</a:t>
            </a:r>
            <a:r>
              <a:rPr lang="en-US" sz="3000" dirty="0"/>
              <a:t>, J.; </a:t>
            </a:r>
            <a:r>
              <a:rPr lang="en-US" sz="3000" dirty="0" err="1"/>
              <a:t>Piatko</a:t>
            </a:r>
            <a:r>
              <a:rPr lang="en-US" sz="3000" dirty="0"/>
              <a:t>, C.; </a:t>
            </a:r>
            <a:r>
              <a:rPr lang="en-US" sz="3000" dirty="0" err="1"/>
              <a:t>Montemayor</a:t>
            </a:r>
            <a:r>
              <a:rPr lang="en-US" sz="3000" dirty="0"/>
              <a:t>, J.; </a:t>
            </a:r>
            <a:r>
              <a:rPr lang="en-US" sz="3000" dirty="0" err="1"/>
              <a:t>McKerracher</a:t>
            </a:r>
            <a:r>
              <a:rPr lang="en-US" sz="3000" dirty="0"/>
              <a:t>, P., "An Interactive Visualization System for Analyzing Spacecraft Telemetry," Aerospace Conference, 2007 IEEE , vol., no., pp.1,9, 3-10 March 2007</a:t>
            </a:r>
            <a:r>
              <a:rPr lang="en-US" sz="3000" dirty="0" smtClean="0"/>
              <a:t>.</a:t>
            </a:r>
          </a:p>
          <a:p>
            <a:endParaRPr lang="en-US" sz="3000" dirty="0"/>
          </a:p>
          <a:p>
            <a:r>
              <a:rPr lang="en-US" sz="3000" dirty="0"/>
              <a:t>[2] </a:t>
            </a:r>
            <a:r>
              <a:rPr lang="en-US" sz="3000" dirty="0" err="1"/>
              <a:t>Yairi</a:t>
            </a:r>
            <a:r>
              <a:rPr lang="en-US" sz="3000" dirty="0"/>
              <a:t>, T.; Kawahara, Y.; </a:t>
            </a:r>
            <a:r>
              <a:rPr lang="en-US" sz="3000" dirty="0" err="1"/>
              <a:t>Fujimaki</a:t>
            </a:r>
            <a:r>
              <a:rPr lang="en-US" sz="3000" dirty="0"/>
              <a:t>, R.; Sato, Y.; Machida, K., "Telemetry-mining: a machine learning approach to anomaly detection and fault diagnosis for space systems," Second IEEE International Conference on Space Mission Challenges for Information Technology, 2006</a:t>
            </a:r>
            <a:r>
              <a:rPr lang="en-US" sz="3000" dirty="0" smtClean="0"/>
              <a:t>.</a:t>
            </a:r>
          </a:p>
          <a:p>
            <a:endParaRPr lang="en-US" sz="3000" dirty="0"/>
          </a:p>
          <a:p>
            <a:r>
              <a:rPr lang="en-US" sz="3000" dirty="0"/>
              <a:t>[3] A. </a:t>
            </a:r>
            <a:r>
              <a:rPr lang="en-US" sz="3000" dirty="0" err="1"/>
              <a:t>Willsky</a:t>
            </a:r>
            <a:r>
              <a:rPr lang="en-US" sz="3000" dirty="0"/>
              <a:t>, "A Survey of Design Methods for Failure Detection in Dynamic Systems," </a:t>
            </a:r>
            <a:r>
              <a:rPr lang="en-US" sz="3000" dirty="0" err="1"/>
              <a:t>Automatica</a:t>
            </a:r>
            <a:r>
              <a:rPr lang="en-US" sz="3000" dirty="0"/>
              <a:t>, 1976. </a:t>
            </a:r>
            <a:endParaRPr lang="en-US" sz="3000" dirty="0"/>
          </a:p>
        </p:txBody>
      </p:sp>
      <p:sp>
        <p:nvSpPr>
          <p:cNvPr id="462" name="Text Placeholder 461"/>
          <p:cNvSpPr>
            <a:spLocks noGrp="1"/>
          </p:cNvSpPr>
          <p:nvPr>
            <p:ph type="body" sz="quarter" idx="29"/>
          </p:nvPr>
        </p:nvSpPr>
        <p:spPr>
          <a:xfrm>
            <a:off x="32908052" y="22408247"/>
            <a:ext cx="10047018" cy="754045"/>
          </a:xfrm>
        </p:spPr>
        <p:txBody>
          <a:bodyPr/>
          <a:lstStyle/>
          <a:p>
            <a:r>
              <a:rPr lang="en-US" dirty="0" smtClean="0"/>
              <a:t>ACKNOWLEDGEMENTS</a:t>
            </a:r>
            <a:endParaRPr lang="en-US" dirty="0"/>
          </a:p>
        </p:txBody>
      </p:sp>
      <p:sp>
        <p:nvSpPr>
          <p:cNvPr id="463" name="Text Placeholder 462"/>
          <p:cNvSpPr>
            <a:spLocks noGrp="1"/>
          </p:cNvSpPr>
          <p:nvPr>
            <p:ph type="body" sz="quarter" idx="30"/>
          </p:nvPr>
        </p:nvSpPr>
        <p:spPr>
          <a:xfrm>
            <a:off x="32908052" y="23162292"/>
            <a:ext cx="10052050" cy="6740285"/>
          </a:xfrm>
        </p:spPr>
        <p:txBody>
          <a:bodyPr/>
          <a:lstStyle/>
          <a:p>
            <a:r>
              <a:rPr lang="en-US" sz="3000" dirty="0" smtClean="0"/>
              <a:t>We would like to acknowledge the developers of the software tools we used to make our project:</a:t>
            </a:r>
          </a:p>
          <a:p>
            <a:endParaRPr lang="en-US" sz="3000" dirty="0" smtClean="0"/>
          </a:p>
          <a:p>
            <a:pPr marL="342900" indent="-342900">
              <a:buFont typeface="Arial"/>
              <a:buChar char="•"/>
            </a:pPr>
            <a:r>
              <a:rPr lang="en-US" sz="3000" dirty="0" smtClean="0"/>
              <a:t>C3.js</a:t>
            </a:r>
            <a:endParaRPr lang="en-US" sz="3000" dirty="0" smtClean="0"/>
          </a:p>
          <a:p>
            <a:pPr marL="342900" indent="-342900">
              <a:buFont typeface="Arial"/>
              <a:buChar char="•"/>
            </a:pPr>
            <a:r>
              <a:rPr lang="en-US" sz="3000" dirty="0" err="1" smtClean="0"/>
              <a:t>qTip</a:t>
            </a:r>
            <a:endParaRPr lang="en-US" sz="3000" dirty="0" smtClean="0"/>
          </a:p>
          <a:p>
            <a:pPr marL="342900" indent="-342900">
              <a:buFont typeface="Arial"/>
              <a:buChar char="•"/>
            </a:pPr>
            <a:r>
              <a:rPr lang="en-US" sz="3000" dirty="0" smtClean="0"/>
              <a:t>Bootstrap</a:t>
            </a:r>
          </a:p>
          <a:p>
            <a:pPr marL="342900" indent="-342900">
              <a:buFont typeface="Arial"/>
              <a:buChar char="•"/>
            </a:pPr>
            <a:r>
              <a:rPr lang="en-US" sz="3000" dirty="0" err="1" smtClean="0"/>
              <a:t>jQuery</a:t>
            </a:r>
            <a:endParaRPr lang="en-US" sz="3000" dirty="0" smtClean="0"/>
          </a:p>
          <a:p>
            <a:pPr marL="342900" indent="-342900">
              <a:buFont typeface="Arial"/>
              <a:buChar char="•"/>
            </a:pPr>
            <a:r>
              <a:rPr lang="en-US" sz="3000" dirty="0" smtClean="0"/>
              <a:t>Mike </a:t>
            </a:r>
            <a:r>
              <a:rPr lang="en-US" sz="3000" dirty="0" err="1" smtClean="0"/>
              <a:t>Bostock</a:t>
            </a:r>
            <a:r>
              <a:rPr lang="en-US" sz="3000" dirty="0" smtClean="0"/>
              <a:t> (D3 and various inspirational applets)</a:t>
            </a:r>
          </a:p>
          <a:p>
            <a:pPr marL="342900" indent="-342900">
              <a:buFont typeface="Arial"/>
              <a:buChar char="•"/>
            </a:pPr>
            <a:endParaRPr lang="en-US" sz="3000" dirty="0"/>
          </a:p>
          <a:p>
            <a:r>
              <a:rPr lang="en-US" sz="3000" dirty="0" smtClean="0"/>
              <a:t>In addition, we would like to thank Dr. Jeff </a:t>
            </a:r>
            <a:r>
              <a:rPr lang="en-US" sz="3000" dirty="0" err="1" smtClean="0"/>
              <a:t>Heer</a:t>
            </a:r>
            <a:r>
              <a:rPr lang="en-US" sz="3000" dirty="0" smtClean="0"/>
              <a:t> and the teaching assistants of UW’s Spring 2015 CSE 512 Data Visualization course.</a:t>
            </a:r>
            <a:endParaRPr lang="en-US" sz="3000" dirty="0"/>
          </a:p>
        </p:txBody>
      </p:sp>
      <p:sp>
        <p:nvSpPr>
          <p:cNvPr id="464" name="Text Placeholder 463"/>
          <p:cNvSpPr>
            <a:spLocks noGrp="1"/>
          </p:cNvSpPr>
          <p:nvPr>
            <p:ph type="body" sz="quarter" idx="96"/>
          </p:nvPr>
        </p:nvSpPr>
        <p:spPr>
          <a:xfrm>
            <a:off x="886037" y="11570186"/>
            <a:ext cx="10056813" cy="19482234"/>
          </a:xfrm>
        </p:spPr>
        <p:txBody>
          <a:bodyPr/>
          <a:lstStyle/>
          <a:p>
            <a:r>
              <a:rPr lang="en-US" sz="3000" dirty="0" smtClean="0"/>
              <a:t>The </a:t>
            </a:r>
            <a:r>
              <a:rPr lang="en-US" sz="3000" dirty="0"/>
              <a:t>fault diagnosis process is very difficult, and can take weeks to months. It involves intense scrutiny of potentially thousands of data channels, and often the only comprehensive understanding of how these data channels relate to each other is encoded in human “tribal knowledge.” </a:t>
            </a:r>
            <a:r>
              <a:rPr lang="en-US" sz="3000" dirty="0" smtClean="0"/>
              <a:t>For this reason, a large amount of domain expertise is required to even begin this process.</a:t>
            </a:r>
            <a:endParaRPr lang="en-US" sz="3000" dirty="0"/>
          </a:p>
          <a:p>
            <a:endParaRPr lang="en-US" sz="3000" dirty="0" smtClean="0"/>
          </a:p>
          <a:p>
            <a:r>
              <a:rPr lang="en-US" sz="3000" dirty="0" smtClean="0"/>
              <a:t>Because </a:t>
            </a:r>
            <a:r>
              <a:rPr lang="en-US" sz="3000" dirty="0"/>
              <a:t>diagnosing the root cause of system faults can take thousands of man-hours of expert time, any tools that can facilitate the navigation and organization of this task can potentially save a lot of money and </a:t>
            </a:r>
            <a:r>
              <a:rPr lang="en-US" sz="3000" dirty="0" smtClean="0"/>
              <a:t>time. However, visualizations designed for telemetry monitoring and fault diagnosis encounter the following major issues:</a:t>
            </a:r>
            <a:br>
              <a:rPr lang="en-US" sz="3000" dirty="0" smtClean="0"/>
            </a:br>
            <a:endParaRPr lang="en-US" sz="3000" dirty="0" smtClean="0"/>
          </a:p>
          <a:p>
            <a:pPr marL="457200" indent="-457200">
              <a:buFont typeface="Arial"/>
              <a:buChar char="•"/>
            </a:pPr>
            <a:r>
              <a:rPr lang="en-US" sz="3000" dirty="0" smtClean="0"/>
              <a:t>Displaying data from thousands of different channels isn’t practical</a:t>
            </a:r>
          </a:p>
          <a:p>
            <a:pPr marL="457200" indent="-457200">
              <a:buFont typeface="Arial"/>
              <a:buChar char="•"/>
            </a:pPr>
            <a:r>
              <a:rPr lang="en-US" sz="3000" dirty="0" smtClean="0"/>
              <a:t>It’s unclear how best to organize thousands of different interrelated channels to make interesting ones findable</a:t>
            </a:r>
          </a:p>
          <a:p>
            <a:pPr marL="457200" indent="-457200">
              <a:buFont typeface="Arial"/>
              <a:buChar char="•"/>
            </a:pPr>
            <a:r>
              <a:rPr lang="en-US" sz="3000" dirty="0" smtClean="0"/>
              <a:t>We’d like to have automatic discovery and visualization of relationships between channels</a:t>
            </a:r>
          </a:p>
          <a:p>
            <a:pPr marL="457200" indent="-457200">
              <a:buFont typeface="Arial"/>
              <a:buChar char="•"/>
            </a:pPr>
            <a:r>
              <a:rPr lang="en-US" sz="3000" dirty="0" smtClean="0"/>
              <a:t>The tools ought to be able show many views of data in a coherent interface</a:t>
            </a:r>
          </a:p>
          <a:p>
            <a:endParaRPr lang="en-US" sz="3000" dirty="0" smtClean="0"/>
          </a:p>
          <a:p>
            <a:r>
              <a:rPr lang="en-US" sz="3000" dirty="0" smtClean="0"/>
              <a:t>Modern research has made some headway on these issues, and we’ve attempted to incorporate some of their findings within our project. </a:t>
            </a:r>
            <a:r>
              <a:rPr lang="en-US" sz="3000" dirty="0" err="1" smtClean="0"/>
              <a:t>Cancro</a:t>
            </a:r>
            <a:r>
              <a:rPr lang="en-US" sz="3000" dirty="0" smtClean="0"/>
              <a:t> et al developed useful techniques for packing large numbers of channels into a dense rectangular space</a:t>
            </a:r>
            <a:r>
              <a:rPr lang="en-US" sz="3000" baseline="30000" dirty="0" smtClean="0"/>
              <a:t>1</a:t>
            </a:r>
            <a:r>
              <a:rPr lang="en-US" sz="3000" dirty="0" smtClean="0"/>
              <a:t>, and </a:t>
            </a:r>
            <a:r>
              <a:rPr lang="en-US" sz="3000" dirty="0" err="1" smtClean="0"/>
              <a:t>Yairi</a:t>
            </a:r>
            <a:r>
              <a:rPr lang="en-US" sz="3000" dirty="0" smtClean="0"/>
              <a:t> et al demonstrated ways to show change correlation between data channels</a:t>
            </a:r>
            <a:r>
              <a:rPr lang="en-US" sz="3000" baseline="30000" dirty="0" smtClean="0"/>
              <a:t>2</a:t>
            </a:r>
            <a:r>
              <a:rPr lang="en-US" sz="3000" dirty="0" smtClean="0"/>
              <a:t>, which were inspirations for our Global Correlation Matrix and Channel Correlation Vector. Simple fault detection methodology was adapted from Willsky</a:t>
            </a:r>
            <a:r>
              <a:rPr lang="en-US" sz="3000" baseline="30000" dirty="0" smtClean="0"/>
              <a:t>3</a:t>
            </a:r>
            <a:r>
              <a:rPr lang="en-US" sz="3000" dirty="0" smtClean="0"/>
              <a:t>.</a:t>
            </a:r>
          </a:p>
          <a:p>
            <a:endParaRPr lang="en-US" sz="3000" dirty="0"/>
          </a:p>
          <a:p>
            <a:r>
              <a:rPr lang="en-US" sz="3000" dirty="0" smtClean="0"/>
              <a:t>Much of our organization and choice of components was influenced by personal experience with telemetry monitoring and analysis software used within the space industry, and the issues that we experienced first-hand when dealing with problem of fault diagnosis across huge datasets.</a:t>
            </a:r>
            <a:endParaRPr lang="en-US" sz="3000" dirty="0"/>
          </a:p>
        </p:txBody>
      </p:sp>
      <p:sp>
        <p:nvSpPr>
          <p:cNvPr id="465" name="Text Placeholder 464"/>
          <p:cNvSpPr>
            <a:spLocks noGrp="1"/>
          </p:cNvSpPr>
          <p:nvPr>
            <p:ph type="body" sz="quarter" idx="150"/>
          </p:nvPr>
        </p:nvSpPr>
        <p:spPr/>
        <p:txBody>
          <a:bodyPr/>
          <a:lstStyle/>
          <a:p>
            <a:r>
              <a:rPr lang="en-US" dirty="0" smtClean="0"/>
              <a:t>University of Washington, Computer Science &amp; Engineering/Aeronautics &amp; Astronautics</a:t>
            </a:r>
            <a:endParaRPr lang="en-US" dirty="0"/>
          </a:p>
        </p:txBody>
      </p:sp>
      <p:sp>
        <p:nvSpPr>
          <p:cNvPr id="466" name="Text Placeholder 465"/>
          <p:cNvSpPr>
            <a:spLocks noGrp="1"/>
          </p:cNvSpPr>
          <p:nvPr>
            <p:ph type="body" sz="quarter" idx="151"/>
          </p:nvPr>
        </p:nvSpPr>
        <p:spPr/>
        <p:txBody>
          <a:bodyPr>
            <a:normAutofit fontScale="92500" lnSpcReduction="10000"/>
          </a:bodyPr>
          <a:lstStyle/>
          <a:p>
            <a:r>
              <a:rPr lang="en-US" dirty="0" smtClean="0"/>
              <a:t>Nicholas Reiter and Nathaniel Guy</a:t>
            </a:r>
            <a:endParaRPr lang="en-US" dirty="0"/>
          </a:p>
        </p:txBody>
      </p:sp>
      <p:sp>
        <p:nvSpPr>
          <p:cNvPr id="467" name="Text Placeholder 466"/>
          <p:cNvSpPr>
            <a:spLocks noGrp="1"/>
          </p:cNvSpPr>
          <p:nvPr>
            <p:ph type="body" sz="quarter" idx="153"/>
          </p:nvPr>
        </p:nvSpPr>
        <p:spPr/>
        <p:txBody>
          <a:bodyPr>
            <a:normAutofit fontScale="92500" lnSpcReduction="10000"/>
          </a:bodyPr>
          <a:lstStyle/>
          <a:p>
            <a:r>
              <a:rPr lang="en-US" dirty="0"/>
              <a:t>B</a:t>
            </a:r>
            <a:r>
              <a:rPr lang="en-US" dirty="0" smtClean="0"/>
              <a:t>etter Tools for Fault Diagnosis in Complex Systems</a:t>
            </a:r>
            <a:endParaRPr lang="en-US" dirty="0"/>
          </a:p>
        </p:txBody>
      </p:sp>
      <p:sp>
        <p:nvSpPr>
          <p:cNvPr id="19" name="Text Placeholder 454"/>
          <p:cNvSpPr txBox="1">
            <a:spLocks/>
          </p:cNvSpPr>
          <p:nvPr/>
        </p:nvSpPr>
        <p:spPr>
          <a:xfrm>
            <a:off x="22259925" y="5553355"/>
            <a:ext cx="10048875" cy="754045"/>
          </a:xfrm>
          <a:prstGeom prst="rect">
            <a:avLst/>
          </a:prstGeom>
          <a:noFill/>
        </p:spPr>
        <p:txBody>
          <a:bodyPr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smtClean="0"/>
              <a:t>APPROACH (cont.)</a:t>
            </a:r>
            <a:endParaRPr lang="en-US" dirty="0"/>
          </a:p>
        </p:txBody>
      </p:sp>
      <p:sp>
        <p:nvSpPr>
          <p:cNvPr id="21" name="Text Placeholder 453"/>
          <p:cNvSpPr txBox="1">
            <a:spLocks/>
          </p:cNvSpPr>
          <p:nvPr/>
        </p:nvSpPr>
        <p:spPr>
          <a:xfrm>
            <a:off x="22516200" y="6530693"/>
            <a:ext cx="10048874" cy="12464930"/>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3000" b="1" dirty="0" smtClean="0"/>
              <a:t>Channel Correlation Vector</a:t>
            </a:r>
            <a:endParaRPr lang="en-US" sz="3000" dirty="0"/>
          </a:p>
          <a:p>
            <a:r>
              <a:rPr lang="en-US" sz="3000" dirty="0"/>
              <a:t>This component is similar to the Global Correlation Matrix, but shows channel correlations for a specific channel under review. The names of correlated channels are </a:t>
            </a:r>
            <a:r>
              <a:rPr lang="en-US" sz="3000" dirty="0" smtClean="0"/>
              <a:t>displayed </a:t>
            </a:r>
            <a:r>
              <a:rPr lang="en-US" sz="3000" dirty="0"/>
              <a:t>for quick reference and faster lookup than the Global Correlation Matrix could provide.</a:t>
            </a:r>
          </a:p>
          <a:p>
            <a:endParaRPr lang="en-US" sz="3000" dirty="0"/>
          </a:p>
          <a:p>
            <a:r>
              <a:rPr lang="en-US" sz="3000" b="1" dirty="0"/>
              <a:t>Additional </a:t>
            </a:r>
            <a:r>
              <a:rPr lang="en-US" sz="3000" b="1" dirty="0" smtClean="0"/>
              <a:t>Features</a:t>
            </a:r>
            <a:endParaRPr lang="en-US" sz="3000" dirty="0"/>
          </a:p>
          <a:p>
            <a:r>
              <a:rPr lang="en-US" sz="3000" dirty="0"/>
              <a:t>We implemented a number of additional changes to the application that differentiate it from traditional telemetry monitoring interfaces and improve its applicability to a wide variety of systems and problems:</a:t>
            </a:r>
          </a:p>
          <a:p>
            <a:pPr marL="342900" indent="-342900">
              <a:buFont typeface="Arial"/>
              <a:buChar char="•"/>
            </a:pPr>
            <a:r>
              <a:rPr lang="en-US" sz="3000" dirty="0"/>
              <a:t>Channel hierarchy and fault definitions are easily configurable via .</a:t>
            </a:r>
            <a:r>
              <a:rPr lang="en-US" sz="3000" dirty="0" err="1"/>
              <a:t>json</a:t>
            </a:r>
            <a:r>
              <a:rPr lang="en-US" sz="3000" dirty="0"/>
              <a:t> files</a:t>
            </a:r>
          </a:p>
          <a:p>
            <a:pPr marL="342900" indent="-342900">
              <a:buFont typeface="Arial"/>
              <a:buChar char="•"/>
            </a:pPr>
            <a:r>
              <a:rPr lang="en-US" sz="3000" dirty="0"/>
              <a:t>Data server performs automatic fault detection based on configurable rules</a:t>
            </a:r>
          </a:p>
          <a:p>
            <a:pPr marL="342900" indent="-342900">
              <a:buFont typeface="Arial"/>
              <a:buChar char="•"/>
            </a:pPr>
            <a:r>
              <a:rPr lang="en-US" sz="3000" dirty="0"/>
              <a:t>Data server supports multiple simultaneous connections from clients</a:t>
            </a:r>
          </a:p>
          <a:p>
            <a:pPr marL="342900" indent="-342900">
              <a:buFont typeface="Arial"/>
              <a:buChar char="•"/>
            </a:pPr>
            <a:r>
              <a:rPr lang="en-US" sz="3000" dirty="0"/>
              <a:t>Telemetry can be simulated based on channels means and standard deviations</a:t>
            </a:r>
          </a:p>
          <a:p>
            <a:pPr marL="342900" indent="-342900">
              <a:buFont typeface="Arial"/>
              <a:buChar char="•"/>
            </a:pPr>
            <a:r>
              <a:rPr lang="en-US" sz="3000" dirty="0"/>
              <a:t>Support for multiple telemetry </a:t>
            </a:r>
            <a:r>
              <a:rPr lang="en-US" sz="3000" dirty="0" smtClean="0"/>
              <a:t>sources, including </a:t>
            </a:r>
            <a:r>
              <a:rPr lang="en-US" sz="3000" dirty="0"/>
              <a:t>serial </a:t>
            </a:r>
            <a:r>
              <a:rPr lang="en-US" sz="3000" dirty="0" smtClean="0"/>
              <a:t>input, via </a:t>
            </a:r>
            <a:r>
              <a:rPr lang="en-US" sz="3000" dirty="0"/>
              <a:t>highly modular components</a:t>
            </a:r>
          </a:p>
          <a:p>
            <a:pPr marL="342900" indent="-342900">
              <a:buFont typeface="Arial"/>
              <a:buChar char="•"/>
            </a:pPr>
            <a:r>
              <a:rPr lang="en-US" sz="3000" dirty="0" smtClean="0"/>
              <a:t>Reconfigurable telemetry deserialization format</a:t>
            </a:r>
          </a:p>
          <a:p>
            <a:pPr marL="342900" indent="-342900">
              <a:buFont typeface="Arial"/>
              <a:buChar char="•"/>
            </a:pPr>
            <a:r>
              <a:rPr lang="en-US" sz="3000" dirty="0" smtClean="0"/>
              <a:t>Plot simulation functionality</a:t>
            </a:r>
            <a:endParaRPr lang="en-US" sz="3000" dirty="0"/>
          </a:p>
        </p:txBody>
      </p:sp>
    </p:spTree>
    <p:extLst>
      <p:ext uri="{BB962C8B-B14F-4D97-AF65-F5344CB8AC3E}">
        <p14:creationId xmlns:p14="http://schemas.microsoft.com/office/powerpoint/2010/main" val="342521813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762</TotalTime>
  <Words>793</Words>
  <Application>Microsoft Macintosh PowerPoint</Application>
  <PresentationFormat>Custom</PresentationFormat>
  <Paragraphs>70</Paragraphs>
  <Slides>1</Slides>
  <Notes>1</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5" baseType="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Nathaniel Guy</cp:lastModifiedBy>
  <cp:revision>60</cp:revision>
  <dcterms:created xsi:type="dcterms:W3CDTF">2012-02-03T19:11:35Z</dcterms:created>
  <dcterms:modified xsi:type="dcterms:W3CDTF">2015-06-08T07:49:12Z</dcterms:modified>
</cp:coreProperties>
</file>