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29260800" cy="365760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72"/>
  </p:normalViewPr>
  <p:slideViewPr>
    <p:cSldViewPr snapToGrid="0" snapToObjects="1">
      <p:cViewPr>
        <p:scale>
          <a:sx n="50" d="100"/>
          <a:sy n="50" d="100"/>
        </p:scale>
        <p:origin x="127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5985936"/>
            <a:ext cx="24871680" cy="12733867"/>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3657600" y="19210869"/>
            <a:ext cx="21945600" cy="8830731"/>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7903AE-EBD3-4B49-BA2E-9DE3485C37E7}"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76560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7903AE-EBD3-4B49-BA2E-9DE3485C37E7}"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17852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1947334"/>
            <a:ext cx="6309360" cy="3099646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11682" y="1947334"/>
            <a:ext cx="18562320" cy="309964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7903AE-EBD3-4B49-BA2E-9DE3485C37E7}"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29895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7903AE-EBD3-4B49-BA2E-9DE3485C37E7}"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63047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9118611"/>
            <a:ext cx="25237440" cy="15214597"/>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1996442" y="24477144"/>
            <a:ext cx="25237440" cy="8000997"/>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7903AE-EBD3-4B49-BA2E-9DE3485C37E7}"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6293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11680" y="9736667"/>
            <a:ext cx="1243584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813280" y="9736667"/>
            <a:ext cx="12435840" cy="23207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7903AE-EBD3-4B49-BA2E-9DE3485C37E7}"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05322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1947342"/>
            <a:ext cx="25237440" cy="706966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15494" y="8966203"/>
            <a:ext cx="12378688" cy="4394197"/>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015494" y="13360400"/>
            <a:ext cx="12378688"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813282" y="8966203"/>
            <a:ext cx="12439651" cy="4394197"/>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4813282" y="13360400"/>
            <a:ext cx="12439651" cy="196511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7903AE-EBD3-4B49-BA2E-9DE3485C37E7}" type="datetimeFigureOut">
              <a:rPr lang="en-US" smtClean="0"/>
              <a:t>6/2/16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202225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7903AE-EBD3-4B49-BA2E-9DE3485C37E7}" type="datetimeFigureOut">
              <a:rPr lang="en-US" smtClean="0"/>
              <a:t>6/2/16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9817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903AE-EBD3-4B49-BA2E-9DE3485C37E7}" type="datetimeFigureOut">
              <a:rPr lang="en-US" smtClean="0"/>
              <a:t>6/2/16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148333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438400"/>
            <a:ext cx="9437370" cy="853440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2439651" y="5266275"/>
            <a:ext cx="14813280" cy="25992667"/>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15491" y="10972800"/>
            <a:ext cx="9437370" cy="20328469"/>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903AE-EBD3-4B49-BA2E-9DE3485C37E7}"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28703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438400"/>
            <a:ext cx="9437370" cy="853440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439651" y="5266275"/>
            <a:ext cx="14813280" cy="25992667"/>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15491" y="10972800"/>
            <a:ext cx="9437370" cy="20328469"/>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903AE-EBD3-4B49-BA2E-9DE3485C37E7}"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4E520-FED7-3C46-AD38-72AE111DC2EC}" type="slidenum">
              <a:rPr lang="en-US" smtClean="0"/>
              <a:t>‹#›</a:t>
            </a:fld>
            <a:endParaRPr lang="en-US"/>
          </a:p>
        </p:txBody>
      </p:sp>
    </p:spTree>
    <p:extLst>
      <p:ext uri="{BB962C8B-B14F-4D97-AF65-F5344CB8AC3E}">
        <p14:creationId xmlns:p14="http://schemas.microsoft.com/office/powerpoint/2010/main" val="894098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1947342"/>
            <a:ext cx="25237440" cy="706966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11680" y="9736667"/>
            <a:ext cx="25237440" cy="23207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11680" y="33900542"/>
            <a:ext cx="6583680" cy="1947333"/>
          </a:xfrm>
          <a:prstGeom prst="rect">
            <a:avLst/>
          </a:prstGeom>
        </p:spPr>
        <p:txBody>
          <a:bodyPr vert="horz" lIns="91440" tIns="45720" rIns="91440" bIns="45720" rtlCol="0" anchor="ctr"/>
          <a:lstStyle>
            <a:lvl1pPr algn="l">
              <a:defRPr sz="3840">
                <a:solidFill>
                  <a:schemeClr val="tx1">
                    <a:tint val="75000"/>
                  </a:schemeClr>
                </a:solidFill>
              </a:defRPr>
            </a:lvl1pPr>
          </a:lstStyle>
          <a:p>
            <a:fld id="{557903AE-EBD3-4B49-BA2E-9DE3485C37E7}" type="datetimeFigureOut">
              <a:rPr lang="en-US" smtClean="0"/>
              <a:t>6/2/16</a:t>
            </a:fld>
            <a:endParaRPr lang="en-US"/>
          </a:p>
        </p:txBody>
      </p:sp>
      <p:sp>
        <p:nvSpPr>
          <p:cNvPr id="5" name="Footer Placeholder 4"/>
          <p:cNvSpPr>
            <a:spLocks noGrp="1"/>
          </p:cNvSpPr>
          <p:nvPr>
            <p:ph type="ftr" sz="quarter" idx="3"/>
          </p:nvPr>
        </p:nvSpPr>
        <p:spPr>
          <a:xfrm>
            <a:off x="9692640" y="33900542"/>
            <a:ext cx="9875520" cy="1947333"/>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65440" y="33900542"/>
            <a:ext cx="6583680" cy="1947333"/>
          </a:xfrm>
          <a:prstGeom prst="rect">
            <a:avLst/>
          </a:prstGeom>
        </p:spPr>
        <p:txBody>
          <a:bodyPr vert="horz" lIns="91440" tIns="45720" rIns="91440" bIns="45720" rtlCol="0" anchor="ctr"/>
          <a:lstStyle>
            <a:lvl1pPr algn="r">
              <a:defRPr sz="3840">
                <a:solidFill>
                  <a:schemeClr val="tx1">
                    <a:tint val="75000"/>
                  </a:schemeClr>
                </a:solidFill>
              </a:defRPr>
            </a:lvl1pPr>
          </a:lstStyle>
          <a:p>
            <a:fld id="{61D4E520-FED7-3C46-AD38-72AE111DC2EC}" type="slidenum">
              <a:rPr lang="en-US" smtClean="0"/>
              <a:t>‹#›</a:t>
            </a:fld>
            <a:endParaRPr lang="en-US"/>
          </a:p>
        </p:txBody>
      </p:sp>
    </p:spTree>
    <p:extLst>
      <p:ext uri="{BB962C8B-B14F-4D97-AF65-F5344CB8AC3E}">
        <p14:creationId xmlns:p14="http://schemas.microsoft.com/office/powerpoint/2010/main" val="356081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30398" y="21743437"/>
            <a:ext cx="14630400" cy="39150718"/>
          </a:xfrm>
          <a:prstGeom prst="rect">
            <a:avLst/>
          </a:prstGeom>
        </p:spPr>
        <p:txBody>
          <a:bodyPr>
            <a:spAutoFit/>
          </a:bodyPr>
          <a:lstStyle/>
          <a:p>
            <a:r>
              <a:rPr lang="en-US" sz="14930" dirty="0"/>
              <a:t>["빨강", "주황", "주황", "주황", "개나리", "노랑", "노랑", "연두", "연두", "연두", "초록", "연두", "에메랄드", "옥", "하늘", "하늘", "하늘", "하늘", "하늘", "하늘", "파랑", "파랑", "파랑", "파랑", "파랑", "파랑", "보라", "보라", "자주", "자주", "분홍", "자주", "진분홍", "빨강", "빨강", "빨강"]</a:t>
            </a:r>
          </a:p>
        </p:txBody>
      </p:sp>
      <p:sp>
        <p:nvSpPr>
          <p:cNvPr id="81" name="Rectangle 80"/>
          <p:cNvSpPr/>
          <p:nvPr/>
        </p:nvSpPr>
        <p:spPr>
          <a:xfrm>
            <a:off x="14630400" y="17139008"/>
            <a:ext cx="14630400" cy="52936030"/>
          </a:xfrm>
          <a:prstGeom prst="rect">
            <a:avLst/>
          </a:prstGeom>
        </p:spPr>
        <p:txBody>
          <a:bodyPr>
            <a:spAutoFit/>
          </a:bodyPr>
          <a:lstStyle/>
          <a:p>
            <a:r>
              <a:rPr lang="en-US" sz="14930"/>
              <a:t>["red", "orange", "orange", "orange", "yellow", "yellow", "yellow", "yellow", "lime green", "green", "green", "green", "green", "teal", "teal", "teal", "light blue", "light blue", "light blue", "blue", "blue", "blue", "blue", "blue", "blue", "blue", "purple", "purple", "magenta", "magenta", "magenta", "pink", "pink", "pink", "red", "red"]</a:t>
            </a:r>
          </a:p>
        </p:txBody>
      </p:sp>
      <p:grpSp>
        <p:nvGrpSpPr>
          <p:cNvPr id="131" name="Group 130"/>
          <p:cNvGrpSpPr/>
          <p:nvPr/>
        </p:nvGrpSpPr>
        <p:grpSpPr>
          <a:xfrm>
            <a:off x="3861318" y="12223886"/>
            <a:ext cx="6920991" cy="15915250"/>
            <a:chOff x="1627170" y="125046"/>
            <a:chExt cx="2883746" cy="6631354"/>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46" y="125046"/>
              <a:ext cx="1170239" cy="6631354"/>
            </a:xfrm>
            <a:prstGeom prst="rect">
              <a:avLst/>
            </a:prstGeom>
          </p:spPr>
        </p:pic>
        <p:grpSp>
          <p:nvGrpSpPr>
            <p:cNvPr id="82" name="Group 81"/>
            <p:cNvGrpSpPr/>
            <p:nvPr/>
          </p:nvGrpSpPr>
          <p:grpSpPr>
            <a:xfrm>
              <a:off x="3527803" y="262302"/>
              <a:ext cx="983113" cy="6375165"/>
              <a:chOff x="3527803" y="262302"/>
              <a:chExt cx="983113" cy="6375165"/>
            </a:xfrm>
          </p:grpSpPr>
          <p:sp>
            <p:nvSpPr>
              <p:cNvPr id="32" name="Rectangle 31"/>
              <p:cNvSpPr/>
              <p:nvPr/>
            </p:nvSpPr>
            <p:spPr>
              <a:xfrm>
                <a:off x="3865700" y="5430209"/>
                <a:ext cx="282663"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분홍</a:t>
                </a:r>
              </a:p>
            </p:txBody>
          </p:sp>
          <p:sp>
            <p:nvSpPr>
              <p:cNvPr id="34" name="Rectangle 33"/>
              <p:cNvSpPr/>
              <p:nvPr/>
            </p:nvSpPr>
            <p:spPr>
              <a:xfrm>
                <a:off x="3527804" y="5792087"/>
                <a:ext cx="385522"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진분홍</a:t>
                </a:r>
              </a:p>
            </p:txBody>
          </p:sp>
          <p:sp>
            <p:nvSpPr>
              <p:cNvPr id="36" name="Right Bracket 35"/>
              <p:cNvSpPr/>
              <p:nvPr/>
            </p:nvSpPr>
            <p:spPr>
              <a:xfrm>
                <a:off x="3631608" y="262302"/>
                <a:ext cx="91440" cy="37951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grpSp>
            <p:nvGrpSpPr>
              <p:cNvPr id="38" name="Group 37"/>
              <p:cNvGrpSpPr/>
              <p:nvPr/>
            </p:nvGrpSpPr>
            <p:grpSpPr>
              <a:xfrm>
                <a:off x="3527803" y="324154"/>
                <a:ext cx="415499" cy="181049"/>
                <a:chOff x="6375509" y="376898"/>
                <a:chExt cx="415499" cy="181049"/>
              </a:xfrm>
              <a:noFill/>
            </p:grpSpPr>
            <p:sp>
              <p:nvSpPr>
                <p:cNvPr id="37" name="Rectangle 36"/>
                <p:cNvSpPr/>
                <p:nvPr/>
              </p:nvSpPr>
              <p:spPr>
                <a:xfrm>
                  <a:off x="6449157" y="42341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7" name="Rectangle 6"/>
                <p:cNvSpPr/>
                <p:nvPr/>
              </p:nvSpPr>
              <p:spPr>
                <a:xfrm>
                  <a:off x="6375509" y="376898"/>
                  <a:ext cx="415499" cy="176972"/>
                </a:xfrm>
                <a:prstGeom prst="rect">
                  <a:avLst/>
                </a:prstGeom>
                <a:grpFill/>
              </p:spPr>
              <p:txBody>
                <a:bodyPr wrap="square">
                  <a:spAutoFit/>
                </a:bodyPr>
                <a:lstStyle/>
                <a:p>
                  <a:r>
                    <a:rPr lang="en-US" sz="2160" dirty="0">
                      <a:latin typeface="NanumBarunGothicOTF" charset="-127"/>
                      <a:ea typeface="NanumBarunGothicOTF" charset="-127"/>
                      <a:cs typeface="NanumBarunGothicOTF" charset="-127"/>
                    </a:rPr>
                    <a:t>주황</a:t>
                  </a:r>
                </a:p>
              </p:txBody>
            </p:sp>
          </p:grpSp>
          <p:sp>
            <p:nvSpPr>
              <p:cNvPr id="41" name="Rectangle 40"/>
              <p:cNvSpPr/>
              <p:nvPr/>
            </p:nvSpPr>
            <p:spPr>
              <a:xfrm>
                <a:off x="3527804" y="703063"/>
                <a:ext cx="682925"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개나리</a:t>
                </a:r>
                <a:endParaRPr lang="en-US" sz="2160" dirty="0">
                  <a:latin typeface="NanumBarunGothicOTF" charset="-127"/>
                  <a:ea typeface="NanumBarunGothicOTF" charset="-127"/>
                  <a:cs typeface="NanumBarunGothicOTF" charset="-127"/>
                </a:endParaRPr>
              </a:p>
            </p:txBody>
          </p:sp>
          <p:sp>
            <p:nvSpPr>
              <p:cNvPr id="52" name="Right Bracket 51"/>
              <p:cNvSpPr/>
              <p:nvPr/>
            </p:nvSpPr>
            <p:spPr>
              <a:xfrm>
                <a:off x="3631608" y="1366104"/>
                <a:ext cx="91440" cy="70609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50" name="Rectangle 49"/>
              <p:cNvSpPr/>
              <p:nvPr/>
            </p:nvSpPr>
            <p:spPr>
              <a:xfrm>
                <a:off x="3612558" y="1493612"/>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51" name="Rectangle 50"/>
              <p:cNvSpPr/>
              <p:nvPr/>
            </p:nvSpPr>
            <p:spPr>
              <a:xfrm>
                <a:off x="3527804" y="1448760"/>
                <a:ext cx="616258"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연두</a:t>
                </a:r>
                <a:endParaRPr lang="en-US" sz="2160" dirty="0">
                  <a:latin typeface="NanumBarunGothicOTF" charset="-127"/>
                  <a:ea typeface="NanumBarunGothicOTF" charset="-127"/>
                  <a:cs typeface="NanumBarunGothicOTF" charset="-127"/>
                </a:endParaRPr>
              </a:p>
            </p:txBody>
          </p:sp>
          <p:sp>
            <p:nvSpPr>
              <p:cNvPr id="54" name="Rectangle 53"/>
              <p:cNvSpPr/>
              <p:nvPr/>
            </p:nvSpPr>
            <p:spPr>
              <a:xfrm>
                <a:off x="3827991" y="1756588"/>
                <a:ext cx="682925"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초록</a:t>
                </a:r>
                <a:endParaRPr lang="en-US" sz="2160" dirty="0">
                  <a:latin typeface="NanumBarunGothicOTF" charset="-127"/>
                  <a:ea typeface="NanumBarunGothicOTF" charset="-127"/>
                  <a:cs typeface="NanumBarunGothicOTF" charset="-127"/>
                </a:endParaRPr>
              </a:p>
            </p:txBody>
          </p:sp>
          <p:cxnSp>
            <p:nvCxnSpPr>
              <p:cNvPr id="56" name="Straight Connector 55"/>
              <p:cNvCxnSpPr/>
              <p:nvPr/>
            </p:nvCxnSpPr>
            <p:spPr>
              <a:xfrm>
                <a:off x="3634824" y="1867927"/>
                <a:ext cx="262751" cy="1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527804" y="2140740"/>
                <a:ext cx="682925"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에메랄드</a:t>
                </a:r>
                <a:endParaRPr lang="en-US" sz="2160" dirty="0">
                  <a:latin typeface="NanumBarunGothicOTF" charset="-127"/>
                  <a:ea typeface="NanumBarunGothicOTF" charset="-127"/>
                  <a:cs typeface="NanumBarunGothicOTF" charset="-127"/>
                </a:endParaRPr>
              </a:p>
            </p:txBody>
          </p:sp>
          <p:sp>
            <p:nvSpPr>
              <p:cNvPr id="64" name="Rectangle 63"/>
              <p:cNvSpPr/>
              <p:nvPr/>
            </p:nvSpPr>
            <p:spPr>
              <a:xfrm>
                <a:off x="3527804" y="2340865"/>
                <a:ext cx="682925"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옥</a:t>
                </a:r>
                <a:endParaRPr lang="en-US" sz="2160" dirty="0">
                  <a:latin typeface="NanumBarunGothicOTF" charset="-127"/>
                  <a:ea typeface="NanumBarunGothicOTF" charset="-127"/>
                  <a:cs typeface="NanumBarunGothicOTF" charset="-127"/>
                </a:endParaRPr>
              </a:p>
            </p:txBody>
          </p:sp>
          <p:sp>
            <p:nvSpPr>
              <p:cNvPr id="65" name="Right Bracket 64"/>
              <p:cNvSpPr/>
              <p:nvPr/>
            </p:nvSpPr>
            <p:spPr>
              <a:xfrm>
                <a:off x="3631608" y="2620810"/>
                <a:ext cx="91440" cy="91509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7" name="Right Bracket 66"/>
              <p:cNvSpPr/>
              <p:nvPr/>
            </p:nvSpPr>
            <p:spPr>
              <a:xfrm>
                <a:off x="3631608" y="3723484"/>
                <a:ext cx="91440" cy="91509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8" name="Right Bracket 67"/>
              <p:cNvSpPr/>
              <p:nvPr/>
            </p:nvSpPr>
            <p:spPr>
              <a:xfrm>
                <a:off x="3631608" y="4783754"/>
                <a:ext cx="91440" cy="2001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9" name="Right Bracket 68"/>
              <p:cNvSpPr/>
              <p:nvPr/>
            </p:nvSpPr>
            <p:spPr>
              <a:xfrm>
                <a:off x="3631608" y="5134309"/>
                <a:ext cx="91440" cy="582749"/>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cxnSp>
            <p:nvCxnSpPr>
              <p:cNvPr id="70" name="Straight Connector 69"/>
              <p:cNvCxnSpPr/>
              <p:nvPr/>
            </p:nvCxnSpPr>
            <p:spPr>
              <a:xfrm>
                <a:off x="3645583" y="5553320"/>
                <a:ext cx="262751" cy="1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ight Bracket 70"/>
              <p:cNvSpPr/>
              <p:nvPr/>
            </p:nvSpPr>
            <p:spPr>
              <a:xfrm>
                <a:off x="3631608" y="6054718"/>
                <a:ext cx="91440" cy="582749"/>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72" name="Right Bracket 71"/>
              <p:cNvSpPr/>
              <p:nvPr/>
            </p:nvSpPr>
            <p:spPr>
              <a:xfrm>
                <a:off x="3631608" y="956357"/>
                <a:ext cx="91440" cy="2376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74" name="Rectangle 73"/>
              <p:cNvSpPr/>
              <p:nvPr/>
            </p:nvSpPr>
            <p:spPr>
              <a:xfrm>
                <a:off x="3612808" y="1004076"/>
                <a:ext cx="300687" cy="130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48" name="Rectangle 47"/>
              <p:cNvSpPr/>
              <p:nvPr/>
            </p:nvSpPr>
            <p:spPr>
              <a:xfrm>
                <a:off x="3527804" y="963198"/>
                <a:ext cx="682925"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노랑</a:t>
                </a:r>
                <a:endParaRPr lang="en-US" sz="2160" dirty="0">
                  <a:latin typeface="NanumBarunGothicOTF" charset="-127"/>
                  <a:ea typeface="NanumBarunGothicOTF" charset="-127"/>
                  <a:cs typeface="NanumBarunGothicOTF" charset="-127"/>
                </a:endParaRPr>
              </a:p>
            </p:txBody>
          </p:sp>
          <p:sp>
            <p:nvSpPr>
              <p:cNvPr id="76" name="Rectangle 75"/>
              <p:cNvSpPr/>
              <p:nvPr/>
            </p:nvSpPr>
            <p:spPr>
              <a:xfrm>
                <a:off x="3598737" y="301318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6" name="Rectangle 15"/>
              <p:cNvSpPr/>
              <p:nvPr/>
            </p:nvSpPr>
            <p:spPr>
              <a:xfrm>
                <a:off x="3527804" y="2965036"/>
                <a:ext cx="282663" cy="176972"/>
              </a:xfrm>
              <a:prstGeom prst="rect">
                <a:avLst/>
              </a:prstGeom>
              <a:noFill/>
            </p:spPr>
            <p:txBody>
              <a:bodyPr wrap="none">
                <a:spAutoFit/>
              </a:bodyPr>
              <a:lstStyle/>
              <a:p>
                <a:r>
                  <a:rPr lang="ko-KR" altLang="en-US" sz="2160" dirty="0">
                    <a:latin typeface="NanumBarunGothicOTF" charset="-127"/>
                    <a:ea typeface="NanumBarunGothicOTF" charset="-127"/>
                    <a:cs typeface="NanumBarunGothicOTF" charset="-127"/>
                  </a:rPr>
                  <a:t>하늘</a:t>
                </a:r>
                <a:endParaRPr lang="en-US" sz="2160" dirty="0">
                  <a:latin typeface="NanumBarunGothicOTF" charset="-127"/>
                  <a:ea typeface="NanumBarunGothicOTF" charset="-127"/>
                  <a:cs typeface="NanumBarunGothicOTF" charset="-127"/>
                </a:endParaRPr>
              </a:p>
            </p:txBody>
          </p:sp>
          <p:sp>
            <p:nvSpPr>
              <p:cNvPr id="77" name="Rectangle 76"/>
              <p:cNvSpPr/>
              <p:nvPr/>
            </p:nvSpPr>
            <p:spPr>
              <a:xfrm>
                <a:off x="3604106" y="4099251"/>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27" name="Rectangle 26"/>
              <p:cNvSpPr/>
              <p:nvPr/>
            </p:nvSpPr>
            <p:spPr>
              <a:xfrm>
                <a:off x="3527804" y="4061698"/>
                <a:ext cx="282663" cy="176972"/>
              </a:xfrm>
              <a:prstGeom prst="rect">
                <a:avLst/>
              </a:prstGeom>
              <a:noFill/>
            </p:spPr>
            <p:txBody>
              <a:bodyPr wrap="none">
                <a:spAutoFit/>
              </a:bodyPr>
              <a:lstStyle/>
              <a:p>
                <a:r>
                  <a:rPr lang="en-US" sz="2160">
                    <a:latin typeface="NanumBarunGothicOTF" charset="-127"/>
                    <a:ea typeface="NanumBarunGothicOTF" charset="-127"/>
                    <a:cs typeface="NanumBarunGothicOTF" charset="-127"/>
                  </a:rPr>
                  <a:t>파랑</a:t>
                </a:r>
                <a:endParaRPr lang="en-US" sz="2160" dirty="0">
                  <a:latin typeface="NanumBarunGothicOTF" charset="-127"/>
                  <a:ea typeface="NanumBarunGothicOTF" charset="-127"/>
                  <a:cs typeface="NanumBarunGothicOTF" charset="-127"/>
                </a:endParaRPr>
              </a:p>
            </p:txBody>
          </p:sp>
          <p:sp>
            <p:nvSpPr>
              <p:cNvPr id="78" name="Rectangle 77"/>
              <p:cNvSpPr/>
              <p:nvPr/>
            </p:nvSpPr>
            <p:spPr>
              <a:xfrm>
                <a:off x="3612558" y="4835525"/>
                <a:ext cx="309597" cy="111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29" name="Rectangle 28"/>
              <p:cNvSpPr/>
              <p:nvPr/>
            </p:nvSpPr>
            <p:spPr>
              <a:xfrm>
                <a:off x="3527804" y="4789630"/>
                <a:ext cx="282663"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보라</a:t>
                </a:r>
              </a:p>
            </p:txBody>
          </p:sp>
          <p:sp>
            <p:nvSpPr>
              <p:cNvPr id="79" name="Rectangle 78"/>
              <p:cNvSpPr/>
              <p:nvPr/>
            </p:nvSpPr>
            <p:spPr>
              <a:xfrm>
                <a:off x="3612558" y="5232674"/>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80" name="Rectangle 79"/>
              <p:cNvSpPr/>
              <p:nvPr/>
            </p:nvSpPr>
            <p:spPr>
              <a:xfrm>
                <a:off x="3603637" y="6293940"/>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31" name="Rectangle 30"/>
              <p:cNvSpPr/>
              <p:nvPr/>
            </p:nvSpPr>
            <p:spPr>
              <a:xfrm>
                <a:off x="3527804" y="5182346"/>
                <a:ext cx="282663"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자주</a:t>
                </a:r>
              </a:p>
            </p:txBody>
          </p:sp>
          <p:sp>
            <p:nvSpPr>
              <p:cNvPr id="6" name="TextBox 5"/>
              <p:cNvSpPr txBox="1"/>
              <p:nvPr/>
            </p:nvSpPr>
            <p:spPr>
              <a:xfrm>
                <a:off x="3527804" y="6243397"/>
                <a:ext cx="282663" cy="176972"/>
              </a:xfrm>
              <a:prstGeom prst="rect">
                <a:avLst/>
              </a:prstGeom>
              <a:noFill/>
            </p:spPr>
            <p:txBody>
              <a:bodyPr wrap="none" rtlCol="0">
                <a:spAutoFit/>
              </a:bodyPr>
              <a:lstStyle/>
              <a:p>
                <a:r>
                  <a:rPr lang="en-US" sz="2160" dirty="0">
                    <a:latin typeface="NanumBarunGothicOTF" charset="-127"/>
                    <a:ea typeface="NanumBarunGothicOTF" charset="-127"/>
                    <a:cs typeface="NanumBarunGothicOTF" charset="-127"/>
                  </a:rPr>
                  <a:t>빨강</a:t>
                </a:r>
              </a:p>
            </p:txBody>
          </p:sp>
        </p:grpSp>
        <p:sp>
          <p:nvSpPr>
            <p:cNvPr id="86" name="Right Bracket 85"/>
            <p:cNvSpPr/>
            <p:nvPr/>
          </p:nvSpPr>
          <p:spPr>
            <a:xfrm flipH="1">
              <a:off x="2374788" y="253140"/>
              <a:ext cx="91440" cy="37951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grpSp>
          <p:nvGrpSpPr>
            <p:cNvPr id="87" name="Group 86"/>
            <p:cNvGrpSpPr/>
            <p:nvPr/>
          </p:nvGrpSpPr>
          <p:grpSpPr>
            <a:xfrm flipH="1">
              <a:off x="2017517" y="297633"/>
              <a:ext cx="561285" cy="198408"/>
              <a:chOff x="6290112" y="359539"/>
              <a:chExt cx="561285" cy="198408"/>
            </a:xfrm>
            <a:noFill/>
          </p:grpSpPr>
          <p:sp>
            <p:nvSpPr>
              <p:cNvPr id="115" name="Rectangle 114"/>
              <p:cNvSpPr/>
              <p:nvPr/>
            </p:nvSpPr>
            <p:spPr>
              <a:xfrm>
                <a:off x="6449157" y="42341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r"/>
                <a:endParaRPr lang="en-US" sz="2400"/>
              </a:p>
            </p:txBody>
          </p:sp>
          <p:sp>
            <p:nvSpPr>
              <p:cNvPr id="116" name="Rectangle 115"/>
              <p:cNvSpPr/>
              <p:nvPr/>
            </p:nvSpPr>
            <p:spPr>
              <a:xfrm>
                <a:off x="6290112" y="359539"/>
                <a:ext cx="561285" cy="192360"/>
              </a:xfrm>
              <a:prstGeom prst="rect">
                <a:avLst/>
              </a:prstGeom>
              <a:grpFill/>
            </p:spPr>
            <p:txBody>
              <a:bodyPr wrap="square">
                <a:spAutoFit/>
              </a:bodyPr>
              <a:lstStyle/>
              <a:p>
                <a:pPr algn="r"/>
                <a:r>
                  <a:rPr lang="en-US" sz="2400" dirty="0"/>
                  <a:t>orange</a:t>
                </a:r>
                <a:endParaRPr lang="en-US" sz="2400" dirty="0"/>
              </a:p>
            </p:txBody>
          </p:sp>
        </p:grpSp>
        <p:sp>
          <p:nvSpPr>
            <p:cNvPr id="89" name="Right Bracket 88"/>
            <p:cNvSpPr/>
            <p:nvPr/>
          </p:nvSpPr>
          <p:spPr>
            <a:xfrm flipH="1">
              <a:off x="2365949" y="1701790"/>
              <a:ext cx="100279" cy="544127"/>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0" name="Rectangle 89"/>
            <p:cNvSpPr/>
            <p:nvPr/>
          </p:nvSpPr>
          <p:spPr>
            <a:xfrm flipH="1">
              <a:off x="2011622" y="1484450"/>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91" name="Rectangle 90"/>
            <p:cNvSpPr/>
            <p:nvPr/>
          </p:nvSpPr>
          <p:spPr>
            <a:xfrm flipH="1">
              <a:off x="1627170" y="1393949"/>
              <a:ext cx="951632" cy="192360"/>
            </a:xfrm>
            <a:prstGeom prst="rect">
              <a:avLst/>
            </a:prstGeom>
            <a:noFill/>
          </p:spPr>
          <p:txBody>
            <a:bodyPr wrap="square">
              <a:spAutoFit/>
            </a:bodyPr>
            <a:lstStyle/>
            <a:p>
              <a:pPr algn="r"/>
              <a:r>
                <a:rPr lang="en-US" altLang="ko-KR" sz="2400"/>
                <a:t>lime green</a:t>
              </a:r>
              <a:endParaRPr lang="en-US" sz="2400" dirty="0"/>
            </a:p>
          </p:txBody>
        </p:sp>
        <p:sp>
          <p:nvSpPr>
            <p:cNvPr id="96" name="Right Bracket 95"/>
            <p:cNvSpPr/>
            <p:nvPr/>
          </p:nvSpPr>
          <p:spPr>
            <a:xfrm flipH="1">
              <a:off x="2374787" y="2428768"/>
              <a:ext cx="91441" cy="381934"/>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7" name="Right Bracket 96"/>
            <p:cNvSpPr/>
            <p:nvPr/>
          </p:nvSpPr>
          <p:spPr>
            <a:xfrm flipH="1">
              <a:off x="2374787" y="3531763"/>
              <a:ext cx="91441" cy="1097657"/>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8" name="Right Bracket 97"/>
            <p:cNvSpPr/>
            <p:nvPr/>
          </p:nvSpPr>
          <p:spPr>
            <a:xfrm flipH="1">
              <a:off x="2374788" y="4774592"/>
              <a:ext cx="91440" cy="2001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9" name="Right Bracket 98"/>
            <p:cNvSpPr/>
            <p:nvPr/>
          </p:nvSpPr>
          <p:spPr>
            <a:xfrm flipH="1">
              <a:off x="2374787" y="5125147"/>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02" name="Right Bracket 101"/>
            <p:cNvSpPr/>
            <p:nvPr/>
          </p:nvSpPr>
          <p:spPr>
            <a:xfrm flipH="1">
              <a:off x="2355988" y="772793"/>
              <a:ext cx="110240" cy="5609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03" name="Rectangle 102"/>
            <p:cNvSpPr/>
            <p:nvPr/>
          </p:nvSpPr>
          <p:spPr>
            <a:xfrm flipH="1">
              <a:off x="2165541" y="994914"/>
              <a:ext cx="300687" cy="130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4" name="Rectangle 103"/>
            <p:cNvSpPr/>
            <p:nvPr/>
          </p:nvSpPr>
          <p:spPr>
            <a:xfrm flipH="1">
              <a:off x="2039079" y="935748"/>
              <a:ext cx="539723" cy="192360"/>
            </a:xfrm>
            <a:prstGeom prst="rect">
              <a:avLst/>
            </a:prstGeom>
            <a:noFill/>
          </p:spPr>
          <p:txBody>
            <a:bodyPr wrap="square">
              <a:spAutoFit/>
            </a:bodyPr>
            <a:lstStyle/>
            <a:p>
              <a:pPr algn="r"/>
              <a:r>
                <a:rPr lang="en-US" altLang="ko-KR" sz="2400"/>
                <a:t>yellow</a:t>
              </a:r>
              <a:endParaRPr lang="en-US" sz="2400" dirty="0"/>
            </a:p>
          </p:txBody>
        </p:sp>
        <p:sp>
          <p:nvSpPr>
            <p:cNvPr id="105" name="Rectangle 104"/>
            <p:cNvSpPr/>
            <p:nvPr/>
          </p:nvSpPr>
          <p:spPr>
            <a:xfrm flipH="1">
              <a:off x="2170702" y="3095465"/>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7" name="Rectangle 106"/>
            <p:cNvSpPr/>
            <p:nvPr/>
          </p:nvSpPr>
          <p:spPr>
            <a:xfrm flipH="1">
              <a:off x="2165333" y="4090089"/>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8" name="Rectangle 107"/>
            <p:cNvSpPr/>
            <p:nvPr/>
          </p:nvSpPr>
          <p:spPr>
            <a:xfrm flipH="1">
              <a:off x="2273430" y="4034248"/>
              <a:ext cx="305372" cy="192360"/>
            </a:xfrm>
            <a:prstGeom prst="rect">
              <a:avLst/>
            </a:prstGeom>
            <a:noFill/>
          </p:spPr>
          <p:txBody>
            <a:bodyPr wrap="none">
              <a:spAutoFit/>
            </a:bodyPr>
            <a:lstStyle/>
            <a:p>
              <a:pPr algn="r"/>
              <a:r>
                <a:rPr lang="en-US" altLang="ko-KR" sz="2400" dirty="0"/>
                <a:t>blue</a:t>
              </a:r>
              <a:endParaRPr lang="en-US" sz="2400" dirty="0"/>
            </a:p>
          </p:txBody>
        </p:sp>
        <p:sp>
          <p:nvSpPr>
            <p:cNvPr id="109" name="Rectangle 108"/>
            <p:cNvSpPr/>
            <p:nvPr/>
          </p:nvSpPr>
          <p:spPr>
            <a:xfrm flipH="1">
              <a:off x="2156881" y="4835507"/>
              <a:ext cx="309597" cy="111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10" name="Rectangle 109"/>
            <p:cNvSpPr/>
            <p:nvPr/>
          </p:nvSpPr>
          <p:spPr>
            <a:xfrm flipH="1">
              <a:off x="2161220" y="4762180"/>
              <a:ext cx="417582" cy="192360"/>
            </a:xfrm>
            <a:prstGeom prst="rect">
              <a:avLst/>
            </a:prstGeom>
            <a:noFill/>
          </p:spPr>
          <p:txBody>
            <a:bodyPr wrap="none">
              <a:spAutoFit/>
            </a:bodyPr>
            <a:lstStyle/>
            <a:p>
              <a:pPr algn="r"/>
              <a:r>
                <a:rPr lang="en-US" sz="2400" dirty="0"/>
                <a:t>purple</a:t>
              </a:r>
            </a:p>
          </p:txBody>
        </p:sp>
        <p:sp>
          <p:nvSpPr>
            <p:cNvPr id="111" name="Rectangle 110"/>
            <p:cNvSpPr/>
            <p:nvPr/>
          </p:nvSpPr>
          <p:spPr>
            <a:xfrm flipH="1">
              <a:off x="2156881" y="5269232"/>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13" name="Rectangle 112"/>
            <p:cNvSpPr/>
            <p:nvPr/>
          </p:nvSpPr>
          <p:spPr>
            <a:xfrm flipH="1">
              <a:off x="2046044" y="5209760"/>
              <a:ext cx="532758" cy="192360"/>
            </a:xfrm>
            <a:prstGeom prst="rect">
              <a:avLst/>
            </a:prstGeom>
            <a:noFill/>
          </p:spPr>
          <p:txBody>
            <a:bodyPr wrap="none">
              <a:spAutoFit/>
            </a:bodyPr>
            <a:lstStyle/>
            <a:p>
              <a:pPr algn="r"/>
              <a:r>
                <a:rPr lang="en-US" sz="2400" dirty="0"/>
                <a:t>magenta</a:t>
              </a:r>
            </a:p>
          </p:txBody>
        </p:sp>
        <p:sp>
          <p:nvSpPr>
            <p:cNvPr id="118" name="Rectangle 117"/>
            <p:cNvSpPr/>
            <p:nvPr/>
          </p:nvSpPr>
          <p:spPr>
            <a:xfrm flipH="1">
              <a:off x="2007453" y="1929372"/>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19" name="Rectangle 118"/>
            <p:cNvSpPr/>
            <p:nvPr/>
          </p:nvSpPr>
          <p:spPr>
            <a:xfrm flipH="1">
              <a:off x="1627170" y="1846299"/>
              <a:ext cx="951632" cy="192360"/>
            </a:xfrm>
            <a:prstGeom prst="rect">
              <a:avLst/>
            </a:prstGeom>
            <a:noFill/>
          </p:spPr>
          <p:txBody>
            <a:bodyPr wrap="square">
              <a:spAutoFit/>
            </a:bodyPr>
            <a:lstStyle/>
            <a:p>
              <a:pPr algn="r"/>
              <a:r>
                <a:rPr lang="en-US" altLang="ko-KR" sz="2400"/>
                <a:t>green</a:t>
              </a:r>
              <a:endParaRPr lang="en-US" sz="2400" dirty="0"/>
            </a:p>
          </p:txBody>
        </p:sp>
        <p:sp>
          <p:nvSpPr>
            <p:cNvPr id="120" name="Rectangle 119"/>
            <p:cNvSpPr/>
            <p:nvPr/>
          </p:nvSpPr>
          <p:spPr>
            <a:xfrm flipH="1">
              <a:off x="1963362" y="2585229"/>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21" name="Rectangle 120"/>
            <p:cNvSpPr/>
            <p:nvPr/>
          </p:nvSpPr>
          <p:spPr>
            <a:xfrm flipH="1">
              <a:off x="1627170" y="2502156"/>
              <a:ext cx="951632" cy="192360"/>
            </a:xfrm>
            <a:prstGeom prst="rect">
              <a:avLst/>
            </a:prstGeom>
            <a:noFill/>
          </p:spPr>
          <p:txBody>
            <a:bodyPr wrap="square">
              <a:spAutoFit/>
            </a:bodyPr>
            <a:lstStyle/>
            <a:p>
              <a:pPr algn="r"/>
              <a:r>
                <a:rPr lang="en-US" altLang="ko-KR" sz="2400" dirty="0"/>
                <a:t>teal</a:t>
              </a:r>
              <a:endParaRPr lang="en-US" sz="2400" dirty="0"/>
            </a:p>
          </p:txBody>
        </p:sp>
        <p:sp>
          <p:nvSpPr>
            <p:cNvPr id="122" name="Right Bracket 121"/>
            <p:cNvSpPr/>
            <p:nvPr/>
          </p:nvSpPr>
          <p:spPr>
            <a:xfrm flipH="1">
              <a:off x="2383449" y="2969588"/>
              <a:ext cx="82779" cy="363575"/>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3" name="Rectangle 122"/>
            <p:cNvSpPr/>
            <p:nvPr/>
          </p:nvSpPr>
          <p:spPr>
            <a:xfrm flipH="1">
              <a:off x="1956887" y="3105817"/>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24" name="Rectangle 123"/>
            <p:cNvSpPr/>
            <p:nvPr/>
          </p:nvSpPr>
          <p:spPr>
            <a:xfrm flipH="1">
              <a:off x="1627170" y="3050176"/>
              <a:ext cx="951632" cy="192360"/>
            </a:xfrm>
            <a:prstGeom prst="rect">
              <a:avLst/>
            </a:prstGeom>
            <a:noFill/>
          </p:spPr>
          <p:txBody>
            <a:bodyPr wrap="square">
              <a:spAutoFit/>
            </a:bodyPr>
            <a:lstStyle/>
            <a:p>
              <a:pPr algn="r"/>
              <a:r>
                <a:rPr lang="en-US" altLang="ko-KR" sz="2400" dirty="0"/>
                <a:t>light blue</a:t>
              </a:r>
              <a:endParaRPr lang="en-US" sz="2400" dirty="0"/>
            </a:p>
          </p:txBody>
        </p:sp>
        <p:sp>
          <p:nvSpPr>
            <p:cNvPr id="125" name="Right Bracket 124"/>
            <p:cNvSpPr/>
            <p:nvPr/>
          </p:nvSpPr>
          <p:spPr>
            <a:xfrm flipH="1">
              <a:off x="2374787" y="5707090"/>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6" name="Rectangle 125"/>
            <p:cNvSpPr/>
            <p:nvPr/>
          </p:nvSpPr>
          <p:spPr>
            <a:xfrm flipH="1">
              <a:off x="2154448" y="5851175"/>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27" name="Rectangle 126"/>
            <p:cNvSpPr/>
            <p:nvPr/>
          </p:nvSpPr>
          <p:spPr>
            <a:xfrm flipH="1">
              <a:off x="2270298" y="5782559"/>
              <a:ext cx="299360" cy="192360"/>
            </a:xfrm>
            <a:prstGeom prst="rect">
              <a:avLst/>
            </a:prstGeom>
            <a:noFill/>
          </p:spPr>
          <p:txBody>
            <a:bodyPr wrap="none">
              <a:spAutoFit/>
            </a:bodyPr>
            <a:lstStyle/>
            <a:p>
              <a:pPr algn="r"/>
              <a:r>
                <a:rPr lang="en-US" sz="2400" dirty="0"/>
                <a:t>pink</a:t>
              </a:r>
            </a:p>
          </p:txBody>
        </p:sp>
        <p:sp>
          <p:nvSpPr>
            <p:cNvPr id="128" name="Right Bracket 127"/>
            <p:cNvSpPr/>
            <p:nvPr/>
          </p:nvSpPr>
          <p:spPr>
            <a:xfrm flipH="1">
              <a:off x="2374787" y="6239094"/>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9" name="Rectangle 128"/>
            <p:cNvSpPr/>
            <p:nvPr/>
          </p:nvSpPr>
          <p:spPr>
            <a:xfrm flipH="1">
              <a:off x="2146297" y="6383179"/>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30" name="Rectangle 129"/>
            <p:cNvSpPr/>
            <p:nvPr/>
          </p:nvSpPr>
          <p:spPr>
            <a:xfrm flipH="1">
              <a:off x="2308896" y="6314563"/>
              <a:ext cx="251618" cy="192360"/>
            </a:xfrm>
            <a:prstGeom prst="rect">
              <a:avLst/>
            </a:prstGeom>
            <a:noFill/>
          </p:spPr>
          <p:txBody>
            <a:bodyPr wrap="none">
              <a:spAutoFit/>
            </a:bodyPr>
            <a:lstStyle/>
            <a:p>
              <a:pPr algn="r"/>
              <a:r>
                <a:rPr lang="en-US" sz="2400" dirty="0"/>
                <a:t>red</a:t>
              </a:r>
            </a:p>
          </p:txBody>
        </p:sp>
      </p:grpSp>
      <p:sp>
        <p:nvSpPr>
          <p:cNvPr id="132" name="TextBox 131"/>
          <p:cNvSpPr txBox="1"/>
          <p:nvPr/>
        </p:nvSpPr>
        <p:spPr>
          <a:xfrm>
            <a:off x="145910" y="10712977"/>
            <a:ext cx="10350911" cy="4687437"/>
          </a:xfrm>
          <a:prstGeom prst="rect">
            <a:avLst/>
          </a:prstGeom>
          <a:noFill/>
        </p:spPr>
        <p:txBody>
          <a:bodyPr wrap="none" rtlCol="0">
            <a:spAutoFit/>
          </a:bodyPr>
          <a:lstStyle/>
          <a:p>
            <a:pPr algn="ctr"/>
            <a:r>
              <a:rPr lang="en-US" sz="14930" dirty="0"/>
              <a:t>Color names </a:t>
            </a:r>
          </a:p>
          <a:p>
            <a:pPr algn="ctr"/>
            <a:r>
              <a:rPr lang="en-US" sz="14930" dirty="0"/>
              <a:t>in English</a:t>
            </a:r>
          </a:p>
        </p:txBody>
      </p:sp>
      <p:sp>
        <p:nvSpPr>
          <p:cNvPr id="133" name="TextBox 132"/>
          <p:cNvSpPr txBox="1"/>
          <p:nvPr/>
        </p:nvSpPr>
        <p:spPr>
          <a:xfrm>
            <a:off x="4091921" y="10756465"/>
            <a:ext cx="10350911" cy="4687437"/>
          </a:xfrm>
          <a:prstGeom prst="rect">
            <a:avLst/>
          </a:prstGeom>
          <a:noFill/>
        </p:spPr>
        <p:txBody>
          <a:bodyPr wrap="none" rtlCol="0">
            <a:spAutoFit/>
          </a:bodyPr>
          <a:lstStyle/>
          <a:p>
            <a:pPr algn="ctr"/>
            <a:r>
              <a:rPr lang="en-US" sz="14930" dirty="0"/>
              <a:t>Color names </a:t>
            </a:r>
          </a:p>
          <a:p>
            <a:pPr algn="ctr"/>
            <a:r>
              <a:rPr lang="en-US" sz="14930" dirty="0"/>
              <a:t>   in Korean</a:t>
            </a:r>
          </a:p>
        </p:txBody>
      </p:sp>
    </p:spTree>
    <p:extLst>
      <p:ext uri="{BB962C8B-B14F-4D97-AF65-F5344CB8AC3E}">
        <p14:creationId xmlns:p14="http://schemas.microsoft.com/office/powerpoint/2010/main" val="3914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30398" y="21743437"/>
            <a:ext cx="14630400" cy="39150718"/>
          </a:xfrm>
          <a:prstGeom prst="rect">
            <a:avLst/>
          </a:prstGeom>
        </p:spPr>
        <p:txBody>
          <a:bodyPr>
            <a:spAutoFit/>
          </a:bodyPr>
          <a:lstStyle/>
          <a:p>
            <a:r>
              <a:rPr lang="en-US" sz="14930" dirty="0"/>
              <a:t>["빨강", "주황", "주황", "주황", "개나리", "노랑", "노랑", "연두", "연두", "연두", "초록", "연두", "에메랄드", "옥", "하늘", "하늘", "하늘", "하늘", "하늘", "하늘", "파랑", "파랑", "파랑", "파랑", "파랑", "파랑", "보라", "보라", "자주", "자주", "분홍", "자주", "진분홍", "빨강", "빨강", "빨강"]</a:t>
            </a:r>
          </a:p>
        </p:txBody>
      </p:sp>
      <p:sp>
        <p:nvSpPr>
          <p:cNvPr id="81" name="Rectangle 80"/>
          <p:cNvSpPr/>
          <p:nvPr/>
        </p:nvSpPr>
        <p:spPr>
          <a:xfrm>
            <a:off x="14630400" y="17139008"/>
            <a:ext cx="14630400" cy="52936030"/>
          </a:xfrm>
          <a:prstGeom prst="rect">
            <a:avLst/>
          </a:prstGeom>
        </p:spPr>
        <p:txBody>
          <a:bodyPr>
            <a:spAutoFit/>
          </a:bodyPr>
          <a:lstStyle/>
          <a:p>
            <a:r>
              <a:rPr lang="en-US" sz="14930"/>
              <a:t>["red", "orange", "orange", "orange", "yellow", "yellow", "yellow", "yellow", "lime green", "green", "green", "green", "green", "teal", "teal", "teal", "light blue", "light blue", "light blue", "blue", "blue", "blue", "blue", "blue", "blue", "blue", "purple", "purple", "magenta", "magenta", "magenta", "pink", "pink", "pink", "red", "red"]</a:t>
            </a:r>
          </a:p>
        </p:txBody>
      </p:sp>
      <p:grpSp>
        <p:nvGrpSpPr>
          <p:cNvPr id="9" name="Group 8"/>
          <p:cNvGrpSpPr/>
          <p:nvPr/>
        </p:nvGrpSpPr>
        <p:grpSpPr>
          <a:xfrm>
            <a:off x="2811936" y="8334449"/>
            <a:ext cx="9691072" cy="19001395"/>
            <a:chOff x="1171640" y="-718313"/>
            <a:chExt cx="4037946" cy="7917248"/>
          </a:xfrm>
        </p:grpSpPr>
        <p:sp>
          <p:nvSpPr>
            <p:cNvPr id="132" name="TextBox 131"/>
            <p:cNvSpPr txBox="1"/>
            <p:nvPr/>
          </p:nvSpPr>
          <p:spPr>
            <a:xfrm>
              <a:off x="1453008" y="-718313"/>
              <a:ext cx="1327286" cy="602729"/>
            </a:xfrm>
            <a:prstGeom prst="rect">
              <a:avLst/>
            </a:prstGeom>
            <a:noFill/>
          </p:spPr>
          <p:txBody>
            <a:bodyPr wrap="none" rtlCol="0">
              <a:spAutoFit/>
            </a:bodyPr>
            <a:lstStyle/>
            <a:p>
              <a:pPr algn="ctr"/>
              <a:r>
                <a:rPr lang="en-US" sz="4400" dirty="0"/>
                <a:t>Color names </a:t>
              </a:r>
            </a:p>
            <a:p>
              <a:pPr algn="ctr"/>
              <a:r>
                <a:rPr lang="en-US" sz="4400" dirty="0"/>
                <a:t>in English</a:t>
              </a:r>
            </a:p>
          </p:txBody>
        </p:sp>
        <p:sp>
          <p:nvSpPr>
            <p:cNvPr id="133" name="TextBox 132"/>
            <p:cNvSpPr txBox="1"/>
            <p:nvPr/>
          </p:nvSpPr>
          <p:spPr>
            <a:xfrm>
              <a:off x="3097184" y="-700193"/>
              <a:ext cx="1327286" cy="602729"/>
            </a:xfrm>
            <a:prstGeom prst="rect">
              <a:avLst/>
            </a:prstGeom>
            <a:noFill/>
          </p:spPr>
          <p:txBody>
            <a:bodyPr wrap="none" rtlCol="0">
              <a:spAutoFit/>
            </a:bodyPr>
            <a:lstStyle/>
            <a:p>
              <a:pPr algn="ctr"/>
              <a:r>
                <a:rPr lang="en-US" sz="4400" dirty="0"/>
                <a:t>Color names </a:t>
              </a:r>
            </a:p>
            <a:p>
              <a:pPr algn="ctr"/>
              <a:r>
                <a:rPr lang="en-US" sz="4400" dirty="0"/>
                <a:t>   in Korean</a:t>
              </a:r>
            </a:p>
          </p:txBody>
        </p:sp>
        <p:grpSp>
          <p:nvGrpSpPr>
            <p:cNvPr id="3" name="Group 2"/>
            <p:cNvGrpSpPr/>
            <p:nvPr/>
          </p:nvGrpSpPr>
          <p:grpSpPr>
            <a:xfrm>
              <a:off x="1171640" y="-88767"/>
              <a:ext cx="4037946" cy="7287702"/>
              <a:chOff x="1171640" y="-88767"/>
              <a:chExt cx="4037946" cy="7287702"/>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974" y="-88767"/>
                <a:ext cx="1170239" cy="6631354"/>
              </a:xfrm>
              <a:prstGeom prst="rect">
                <a:avLst/>
              </a:prstGeom>
            </p:spPr>
          </p:pic>
          <p:grpSp>
            <p:nvGrpSpPr>
              <p:cNvPr id="82" name="Group 81"/>
              <p:cNvGrpSpPr/>
              <p:nvPr/>
            </p:nvGrpSpPr>
            <p:grpSpPr>
              <a:xfrm>
                <a:off x="3479865" y="48489"/>
                <a:ext cx="1312520" cy="6375165"/>
                <a:chOff x="3598737" y="262302"/>
                <a:chExt cx="1312520" cy="6375165"/>
              </a:xfrm>
            </p:grpSpPr>
            <p:sp>
              <p:nvSpPr>
                <p:cNvPr id="32" name="Rectangle 31"/>
                <p:cNvSpPr/>
                <p:nvPr/>
              </p:nvSpPr>
              <p:spPr>
                <a:xfrm>
                  <a:off x="3939781" y="5451375"/>
                  <a:ext cx="627977"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분홍</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pink</a:t>
                  </a:r>
                  <a:endParaRPr lang="en-US" sz="2160" dirty="0">
                    <a:latin typeface="NanumBarunGothicOTF" charset="-127"/>
                    <a:ea typeface="NanumBarunGothicOTF" charset="-127"/>
                    <a:cs typeface="NanumBarunGothicOTF" charset="-127"/>
                  </a:endParaRPr>
                </a:p>
              </p:txBody>
            </p:sp>
            <p:sp>
              <p:nvSpPr>
                <p:cNvPr id="34" name="Rectangle 33"/>
                <p:cNvSpPr/>
                <p:nvPr/>
              </p:nvSpPr>
              <p:spPr>
                <a:xfrm>
                  <a:off x="3601885" y="5813254"/>
                  <a:ext cx="1133590"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진분홍</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dark pink</a:t>
                  </a:r>
                  <a:r>
                    <a:rPr lang="ko-KR" altLang="en-US"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a:t>
                  </a:r>
                  <a:endParaRPr lang="en-US" sz="2160" dirty="0">
                    <a:latin typeface="NanumBarunGothicOTF" charset="-127"/>
                    <a:ea typeface="NanumBarunGothicOTF" charset="-127"/>
                    <a:cs typeface="NanumBarunGothicOTF" charset="-127"/>
                  </a:endParaRPr>
                </a:p>
              </p:txBody>
            </p:sp>
            <p:sp>
              <p:nvSpPr>
                <p:cNvPr id="36" name="Right Bracket 35"/>
                <p:cNvSpPr/>
                <p:nvPr/>
              </p:nvSpPr>
              <p:spPr>
                <a:xfrm>
                  <a:off x="3631608" y="262302"/>
                  <a:ext cx="91440" cy="37951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grpSp>
              <p:nvGrpSpPr>
                <p:cNvPr id="38" name="Group 37"/>
                <p:cNvGrpSpPr/>
                <p:nvPr/>
              </p:nvGrpSpPr>
              <p:grpSpPr>
                <a:xfrm>
                  <a:off x="3601451" y="345320"/>
                  <a:ext cx="1058607" cy="176972"/>
                  <a:chOff x="6449157" y="398064"/>
                  <a:chExt cx="1058607" cy="176972"/>
                </a:xfrm>
                <a:noFill/>
              </p:grpSpPr>
              <p:sp>
                <p:nvSpPr>
                  <p:cNvPr id="37" name="Rectangle 36"/>
                  <p:cNvSpPr/>
                  <p:nvPr/>
                </p:nvSpPr>
                <p:spPr>
                  <a:xfrm>
                    <a:off x="6449157" y="42341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7" name="Rectangle 6"/>
                  <p:cNvSpPr/>
                  <p:nvPr/>
                </p:nvSpPr>
                <p:spPr>
                  <a:xfrm>
                    <a:off x="6449590" y="398064"/>
                    <a:ext cx="1058174" cy="176972"/>
                  </a:xfrm>
                  <a:prstGeom prst="rect">
                    <a:avLst/>
                  </a:prstGeom>
                  <a:grpFill/>
                </p:spPr>
                <p:txBody>
                  <a:bodyPr wrap="square">
                    <a:spAutoFit/>
                  </a:bodyPr>
                  <a:lstStyle/>
                  <a:p>
                    <a:r>
                      <a:rPr lang="en-US" sz="2160" dirty="0">
                        <a:latin typeface="NanumBarunGothicOTF" charset="-127"/>
                        <a:ea typeface="NanumBarunGothicOTF" charset="-127"/>
                        <a:cs typeface="NanumBarunGothicOTF" charset="-127"/>
                      </a:rPr>
                      <a:t>주황 - orange</a:t>
                    </a:r>
                  </a:p>
                </p:txBody>
              </p:sp>
            </p:grpSp>
            <p:sp>
              <p:nvSpPr>
                <p:cNvPr id="41" name="Rectangle 40"/>
                <p:cNvSpPr/>
                <p:nvPr/>
              </p:nvSpPr>
              <p:spPr>
                <a:xfrm>
                  <a:off x="3601885" y="724230"/>
                  <a:ext cx="1309372" cy="176972"/>
                </a:xfrm>
                <a:prstGeom prst="rect">
                  <a:avLst/>
                </a:prstGeom>
              </p:spPr>
              <p:txBody>
                <a:bodyPr wrap="square">
                  <a:spAutoFit/>
                </a:bodyPr>
                <a:lstStyle/>
                <a:p>
                  <a:r>
                    <a:rPr lang="ko-KR" altLang="en-US" sz="2160" dirty="0">
                      <a:latin typeface="NanumBarunGothicOTF" charset="-127"/>
                      <a:ea typeface="NanumBarunGothicOTF" charset="-127"/>
                      <a:cs typeface="NanumBarunGothicOTF" charset="-127"/>
                    </a:rPr>
                    <a:t>개나리</a:t>
                  </a:r>
                  <a:r>
                    <a:rPr lang="en-US" altLang="ko-KR" sz="2160" dirty="0">
                      <a:latin typeface="NanumBarunGothicOTF" charset="-127"/>
                      <a:ea typeface="NanumBarunGothicOTF" charset="-127"/>
                      <a:cs typeface="NanumBarunGothicOTF" charset="-127"/>
                    </a:rPr>
                    <a:t> - forsythia</a:t>
                  </a:r>
                  <a:endParaRPr lang="en-US" sz="2160" dirty="0">
                    <a:latin typeface="NanumBarunGothicOTF" charset="-127"/>
                    <a:ea typeface="NanumBarunGothicOTF" charset="-127"/>
                    <a:cs typeface="NanumBarunGothicOTF" charset="-127"/>
                  </a:endParaRPr>
                </a:p>
              </p:txBody>
            </p:sp>
            <p:sp>
              <p:nvSpPr>
                <p:cNvPr id="52" name="Right Bracket 51"/>
                <p:cNvSpPr/>
                <p:nvPr/>
              </p:nvSpPr>
              <p:spPr>
                <a:xfrm>
                  <a:off x="3631608" y="1366104"/>
                  <a:ext cx="91440" cy="70609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50" name="Rectangle 49"/>
                <p:cNvSpPr/>
                <p:nvPr/>
              </p:nvSpPr>
              <p:spPr>
                <a:xfrm>
                  <a:off x="3612558" y="1493612"/>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51" name="Rectangle 50"/>
                <p:cNvSpPr/>
                <p:nvPr/>
              </p:nvSpPr>
              <p:spPr>
                <a:xfrm>
                  <a:off x="3601885" y="1469927"/>
                  <a:ext cx="1309372"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연두</a:t>
                  </a:r>
                  <a:r>
                    <a:rPr lang="en-US" altLang="ko-KR" sz="2160" dirty="0">
                      <a:latin typeface="NanumBarunGothicOTF" charset="-127"/>
                      <a:ea typeface="NanumBarunGothicOTF" charset="-127"/>
                      <a:cs typeface="NanumBarunGothicOTF" charset="-127"/>
                    </a:rPr>
                    <a:t> - light green</a:t>
                  </a:r>
                  <a:endParaRPr lang="en-US" sz="2160" dirty="0">
                    <a:latin typeface="NanumBarunGothicOTF" charset="-127"/>
                    <a:ea typeface="NanumBarunGothicOTF" charset="-127"/>
                    <a:cs typeface="NanumBarunGothicOTF" charset="-127"/>
                  </a:endParaRPr>
                </a:p>
              </p:txBody>
            </p:sp>
            <p:sp>
              <p:nvSpPr>
                <p:cNvPr id="54" name="Rectangle 53"/>
                <p:cNvSpPr/>
                <p:nvPr/>
              </p:nvSpPr>
              <p:spPr>
                <a:xfrm>
                  <a:off x="3902072" y="1777755"/>
                  <a:ext cx="856900"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초록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green</a:t>
                  </a:r>
                  <a:endParaRPr lang="en-US" sz="2160" dirty="0">
                    <a:latin typeface="NanumBarunGothicOTF" charset="-127"/>
                    <a:ea typeface="NanumBarunGothicOTF" charset="-127"/>
                    <a:cs typeface="NanumBarunGothicOTF" charset="-127"/>
                  </a:endParaRPr>
                </a:p>
              </p:txBody>
            </p:sp>
            <p:cxnSp>
              <p:nvCxnSpPr>
                <p:cNvPr id="56" name="Straight Connector 55"/>
                <p:cNvCxnSpPr/>
                <p:nvPr/>
              </p:nvCxnSpPr>
              <p:spPr>
                <a:xfrm>
                  <a:off x="3634824" y="1867927"/>
                  <a:ext cx="262751" cy="1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601885" y="2161907"/>
                  <a:ext cx="1247632"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에메랄드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emerald</a:t>
                  </a:r>
                  <a:endParaRPr lang="en-US" sz="2160" dirty="0">
                    <a:latin typeface="NanumBarunGothicOTF" charset="-127"/>
                    <a:ea typeface="NanumBarunGothicOTF" charset="-127"/>
                    <a:cs typeface="NanumBarunGothicOTF" charset="-127"/>
                  </a:endParaRPr>
                </a:p>
              </p:txBody>
            </p:sp>
            <p:sp>
              <p:nvSpPr>
                <p:cNvPr id="64" name="Rectangle 63"/>
                <p:cNvSpPr/>
                <p:nvPr/>
              </p:nvSpPr>
              <p:spPr>
                <a:xfrm>
                  <a:off x="3601885" y="2362032"/>
                  <a:ext cx="833884"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옥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jade </a:t>
                  </a:r>
                  <a:r>
                    <a:rPr lang="ko-KR" altLang="en-US" sz="2160" dirty="0">
                      <a:latin typeface="NanumBarunGothicOTF" charset="-127"/>
                      <a:ea typeface="NanumBarunGothicOTF" charset="-127"/>
                      <a:cs typeface="NanumBarunGothicOTF" charset="-127"/>
                    </a:rPr>
                    <a:t>*</a:t>
                  </a:r>
                  <a:endParaRPr lang="en-US" sz="2160" dirty="0">
                    <a:latin typeface="NanumBarunGothicOTF" charset="-127"/>
                    <a:ea typeface="NanumBarunGothicOTF" charset="-127"/>
                    <a:cs typeface="NanumBarunGothicOTF" charset="-127"/>
                  </a:endParaRPr>
                </a:p>
              </p:txBody>
            </p:sp>
            <p:sp>
              <p:nvSpPr>
                <p:cNvPr id="65" name="Right Bracket 64"/>
                <p:cNvSpPr/>
                <p:nvPr/>
              </p:nvSpPr>
              <p:spPr>
                <a:xfrm>
                  <a:off x="3631608" y="2620810"/>
                  <a:ext cx="91440" cy="91509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7" name="Right Bracket 66"/>
                <p:cNvSpPr/>
                <p:nvPr/>
              </p:nvSpPr>
              <p:spPr>
                <a:xfrm>
                  <a:off x="3631608" y="3723484"/>
                  <a:ext cx="91440" cy="91509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8" name="Right Bracket 67"/>
                <p:cNvSpPr/>
                <p:nvPr/>
              </p:nvSpPr>
              <p:spPr>
                <a:xfrm>
                  <a:off x="3631608" y="4783754"/>
                  <a:ext cx="91440" cy="2001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69" name="Right Bracket 68"/>
                <p:cNvSpPr/>
                <p:nvPr/>
              </p:nvSpPr>
              <p:spPr>
                <a:xfrm>
                  <a:off x="3631608" y="5134309"/>
                  <a:ext cx="91440" cy="582749"/>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cxnSp>
              <p:nvCxnSpPr>
                <p:cNvPr id="70" name="Straight Connector 69"/>
                <p:cNvCxnSpPr/>
                <p:nvPr/>
              </p:nvCxnSpPr>
              <p:spPr>
                <a:xfrm>
                  <a:off x="3645583" y="5553320"/>
                  <a:ext cx="262751" cy="18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ight Bracket 70"/>
                <p:cNvSpPr/>
                <p:nvPr/>
              </p:nvSpPr>
              <p:spPr>
                <a:xfrm>
                  <a:off x="3631608" y="6054718"/>
                  <a:ext cx="91440" cy="582749"/>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72" name="Right Bracket 71"/>
                <p:cNvSpPr/>
                <p:nvPr/>
              </p:nvSpPr>
              <p:spPr>
                <a:xfrm>
                  <a:off x="3631608" y="956357"/>
                  <a:ext cx="91440" cy="2376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74" name="Rectangle 73"/>
                <p:cNvSpPr/>
                <p:nvPr/>
              </p:nvSpPr>
              <p:spPr>
                <a:xfrm>
                  <a:off x="3612808" y="1004076"/>
                  <a:ext cx="300687" cy="130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48" name="Rectangle 47"/>
                <p:cNvSpPr/>
                <p:nvPr/>
              </p:nvSpPr>
              <p:spPr>
                <a:xfrm>
                  <a:off x="3601885" y="984365"/>
                  <a:ext cx="938957" cy="176972"/>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노랑</a:t>
                  </a:r>
                  <a:r>
                    <a:rPr lang="en-US" altLang="ko-KR" sz="2160" dirty="0">
                      <a:latin typeface="NanumBarunGothicOTF" charset="-127"/>
                      <a:ea typeface="NanumBarunGothicOTF" charset="-127"/>
                      <a:cs typeface="NanumBarunGothicOTF" charset="-127"/>
                    </a:rPr>
                    <a:t> - yellow</a:t>
                  </a:r>
                  <a:endParaRPr lang="en-US" sz="2160" dirty="0">
                    <a:latin typeface="NanumBarunGothicOTF" charset="-127"/>
                    <a:ea typeface="NanumBarunGothicOTF" charset="-127"/>
                    <a:cs typeface="NanumBarunGothicOTF" charset="-127"/>
                  </a:endParaRPr>
                </a:p>
              </p:txBody>
            </p:sp>
            <p:sp>
              <p:nvSpPr>
                <p:cNvPr id="76" name="Rectangle 75"/>
                <p:cNvSpPr/>
                <p:nvPr/>
              </p:nvSpPr>
              <p:spPr>
                <a:xfrm>
                  <a:off x="3598737" y="301318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6" name="Rectangle 15"/>
                <p:cNvSpPr/>
                <p:nvPr/>
              </p:nvSpPr>
              <p:spPr>
                <a:xfrm>
                  <a:off x="3601885" y="2986204"/>
                  <a:ext cx="870430" cy="176972"/>
                </a:xfrm>
                <a:prstGeom prst="rect">
                  <a:avLst/>
                </a:prstGeom>
                <a:noFill/>
              </p:spPr>
              <p:txBody>
                <a:bodyPr wrap="none">
                  <a:spAutoFit/>
                </a:bodyPr>
                <a:lstStyle/>
                <a:p>
                  <a:r>
                    <a:rPr lang="ko-KR" altLang="en-US" sz="2160" dirty="0">
                      <a:latin typeface="NanumBarunGothicOTF" charset="-127"/>
                      <a:ea typeface="NanumBarunGothicOTF" charset="-127"/>
                      <a:cs typeface="NanumBarunGothicOTF" charset="-127"/>
                    </a:rPr>
                    <a:t>하늘</a:t>
                  </a:r>
                  <a:r>
                    <a:rPr lang="en-US" altLang="ko-KR" sz="2160" dirty="0">
                      <a:latin typeface="NanumBarunGothicOTF" charset="-127"/>
                      <a:ea typeface="NanumBarunGothicOTF" charset="-127"/>
                      <a:cs typeface="NanumBarunGothicOTF" charset="-127"/>
                    </a:rPr>
                    <a:t> – sky blue</a:t>
                  </a:r>
                  <a:endParaRPr lang="en-US" sz="2160" dirty="0">
                    <a:latin typeface="NanumBarunGothicOTF" charset="-127"/>
                    <a:ea typeface="NanumBarunGothicOTF" charset="-127"/>
                    <a:cs typeface="NanumBarunGothicOTF" charset="-127"/>
                  </a:endParaRPr>
                </a:p>
              </p:txBody>
            </p:sp>
            <p:sp>
              <p:nvSpPr>
                <p:cNvPr id="77" name="Rectangle 76"/>
                <p:cNvSpPr/>
                <p:nvPr/>
              </p:nvSpPr>
              <p:spPr>
                <a:xfrm>
                  <a:off x="3604106" y="4099251"/>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27" name="Rectangle 26"/>
                <p:cNvSpPr/>
                <p:nvPr/>
              </p:nvSpPr>
              <p:spPr>
                <a:xfrm>
                  <a:off x="3601885" y="4082865"/>
                  <a:ext cx="631316"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파랑</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blue</a:t>
                  </a:r>
                  <a:endParaRPr lang="en-US" sz="2160" dirty="0">
                    <a:latin typeface="NanumBarunGothicOTF" charset="-127"/>
                    <a:ea typeface="NanumBarunGothicOTF" charset="-127"/>
                    <a:cs typeface="NanumBarunGothicOTF" charset="-127"/>
                  </a:endParaRPr>
                </a:p>
              </p:txBody>
            </p:sp>
            <p:sp>
              <p:nvSpPr>
                <p:cNvPr id="78" name="Rectangle 77"/>
                <p:cNvSpPr/>
                <p:nvPr/>
              </p:nvSpPr>
              <p:spPr>
                <a:xfrm>
                  <a:off x="3612558" y="4835525"/>
                  <a:ext cx="309597" cy="111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29" name="Rectangle 28"/>
                <p:cNvSpPr/>
                <p:nvPr/>
              </p:nvSpPr>
              <p:spPr>
                <a:xfrm>
                  <a:off x="3601885" y="4810797"/>
                  <a:ext cx="743526"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보라 - purple</a:t>
                  </a:r>
                </a:p>
              </p:txBody>
            </p:sp>
            <p:sp>
              <p:nvSpPr>
                <p:cNvPr id="79" name="Rectangle 78"/>
                <p:cNvSpPr/>
                <p:nvPr/>
              </p:nvSpPr>
              <p:spPr>
                <a:xfrm>
                  <a:off x="3612558" y="5232674"/>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80" name="Rectangle 79"/>
                <p:cNvSpPr/>
                <p:nvPr/>
              </p:nvSpPr>
              <p:spPr>
                <a:xfrm>
                  <a:off x="3603637" y="6293940"/>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31" name="Rectangle 30"/>
                <p:cNvSpPr/>
                <p:nvPr/>
              </p:nvSpPr>
              <p:spPr>
                <a:xfrm>
                  <a:off x="3601885" y="5203514"/>
                  <a:ext cx="743526" cy="176972"/>
                </a:xfrm>
                <a:prstGeom prst="rect">
                  <a:avLst/>
                </a:prstGeom>
                <a:noFill/>
              </p:spPr>
              <p:txBody>
                <a:bodyPr wrap="none">
                  <a:spAutoFit/>
                </a:bodyPr>
                <a:lstStyle/>
                <a:p>
                  <a:r>
                    <a:rPr lang="en-US" sz="2160" dirty="0">
                      <a:latin typeface="NanumBarunGothicOTF" charset="-127"/>
                      <a:ea typeface="NanumBarunGothicOTF" charset="-127"/>
                      <a:cs typeface="NanumBarunGothicOTF" charset="-127"/>
                    </a:rPr>
                    <a:t>자주</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sz="2160" dirty="0">
                      <a:latin typeface="NanumBarunGothicOTF" charset="-127"/>
                      <a:ea typeface="NanumBarunGothicOTF" charset="-127"/>
                      <a:cs typeface="NanumBarunGothicOTF" charset="-127"/>
                    </a:rPr>
                    <a:t>purple</a:t>
                  </a:r>
                </a:p>
              </p:txBody>
            </p:sp>
            <p:sp>
              <p:nvSpPr>
                <p:cNvPr id="6" name="TextBox 5"/>
                <p:cNvSpPr txBox="1"/>
                <p:nvPr/>
              </p:nvSpPr>
              <p:spPr>
                <a:xfrm>
                  <a:off x="3601885" y="6264564"/>
                  <a:ext cx="579218" cy="176972"/>
                </a:xfrm>
                <a:prstGeom prst="rect">
                  <a:avLst/>
                </a:prstGeom>
                <a:noFill/>
              </p:spPr>
              <p:txBody>
                <a:bodyPr wrap="none" rtlCol="0">
                  <a:spAutoFit/>
                </a:bodyPr>
                <a:lstStyle/>
                <a:p>
                  <a:r>
                    <a:rPr lang="en-US" sz="2160" dirty="0">
                      <a:latin typeface="NanumBarunGothicOTF" charset="-127"/>
                      <a:ea typeface="NanumBarunGothicOTF" charset="-127"/>
                      <a:cs typeface="NanumBarunGothicOTF" charset="-127"/>
                    </a:rPr>
                    <a:t>빨강 - red</a:t>
                  </a:r>
                </a:p>
              </p:txBody>
            </p:sp>
          </p:grpSp>
          <p:sp>
            <p:nvSpPr>
              <p:cNvPr id="86" name="Right Bracket 85"/>
              <p:cNvSpPr/>
              <p:nvPr/>
            </p:nvSpPr>
            <p:spPr>
              <a:xfrm flipH="1">
                <a:off x="2255916" y="39327"/>
                <a:ext cx="91440" cy="379510"/>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grpSp>
            <p:nvGrpSpPr>
              <p:cNvPr id="87" name="Group 86"/>
              <p:cNvGrpSpPr/>
              <p:nvPr/>
            </p:nvGrpSpPr>
            <p:grpSpPr>
              <a:xfrm flipH="1">
                <a:off x="1835147" y="104986"/>
                <a:ext cx="561285" cy="192360"/>
                <a:chOff x="6353610" y="380705"/>
                <a:chExt cx="561285" cy="192360"/>
              </a:xfrm>
              <a:noFill/>
            </p:grpSpPr>
            <p:sp>
              <p:nvSpPr>
                <p:cNvPr id="115" name="Rectangle 114"/>
                <p:cNvSpPr/>
                <p:nvPr/>
              </p:nvSpPr>
              <p:spPr>
                <a:xfrm>
                  <a:off x="6449157" y="423417"/>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r"/>
                  <a:endParaRPr lang="en-US" sz="2400"/>
                </a:p>
              </p:txBody>
            </p:sp>
            <p:sp>
              <p:nvSpPr>
                <p:cNvPr id="116" name="Rectangle 115"/>
                <p:cNvSpPr/>
                <p:nvPr/>
              </p:nvSpPr>
              <p:spPr>
                <a:xfrm>
                  <a:off x="6353610" y="380705"/>
                  <a:ext cx="561285" cy="192360"/>
                </a:xfrm>
                <a:prstGeom prst="rect">
                  <a:avLst/>
                </a:prstGeom>
                <a:grpFill/>
              </p:spPr>
              <p:txBody>
                <a:bodyPr wrap="square">
                  <a:spAutoFit/>
                </a:bodyPr>
                <a:lstStyle/>
                <a:p>
                  <a:pPr algn="r"/>
                  <a:r>
                    <a:rPr lang="en-US" sz="2400" dirty="0"/>
                    <a:t>orange</a:t>
                  </a:r>
                  <a:endParaRPr lang="en-US" sz="2400" dirty="0"/>
                </a:p>
              </p:txBody>
            </p:sp>
          </p:grpSp>
          <p:sp>
            <p:nvSpPr>
              <p:cNvPr id="89" name="Right Bracket 88"/>
              <p:cNvSpPr/>
              <p:nvPr/>
            </p:nvSpPr>
            <p:spPr>
              <a:xfrm flipH="1">
                <a:off x="2247077" y="1487977"/>
                <a:ext cx="100279" cy="544127"/>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0" name="Rectangle 89"/>
              <p:cNvSpPr/>
              <p:nvPr/>
            </p:nvSpPr>
            <p:spPr>
              <a:xfrm flipH="1">
                <a:off x="1892750" y="1270637"/>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91" name="Rectangle 90"/>
              <p:cNvSpPr/>
              <p:nvPr/>
            </p:nvSpPr>
            <p:spPr>
              <a:xfrm flipH="1">
                <a:off x="1444800" y="1201302"/>
                <a:ext cx="951632" cy="192360"/>
              </a:xfrm>
              <a:prstGeom prst="rect">
                <a:avLst/>
              </a:prstGeom>
              <a:noFill/>
            </p:spPr>
            <p:txBody>
              <a:bodyPr wrap="square">
                <a:spAutoFit/>
              </a:bodyPr>
              <a:lstStyle/>
              <a:p>
                <a:pPr algn="r"/>
                <a:r>
                  <a:rPr lang="en-US" altLang="ko-KR" sz="2400"/>
                  <a:t>lime green</a:t>
                </a:r>
                <a:endParaRPr lang="en-US" sz="2400" dirty="0"/>
              </a:p>
            </p:txBody>
          </p:sp>
          <p:sp>
            <p:nvSpPr>
              <p:cNvPr id="96" name="Right Bracket 95"/>
              <p:cNvSpPr/>
              <p:nvPr/>
            </p:nvSpPr>
            <p:spPr>
              <a:xfrm flipH="1">
                <a:off x="2255915" y="2214955"/>
                <a:ext cx="91441" cy="381934"/>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7" name="Right Bracket 96"/>
              <p:cNvSpPr/>
              <p:nvPr/>
            </p:nvSpPr>
            <p:spPr>
              <a:xfrm flipH="1">
                <a:off x="2255915" y="3317950"/>
                <a:ext cx="91441" cy="1097657"/>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8" name="Right Bracket 97"/>
              <p:cNvSpPr/>
              <p:nvPr/>
            </p:nvSpPr>
            <p:spPr>
              <a:xfrm flipH="1">
                <a:off x="2255916" y="4560779"/>
                <a:ext cx="91440" cy="2001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99" name="Right Bracket 98"/>
              <p:cNvSpPr/>
              <p:nvPr/>
            </p:nvSpPr>
            <p:spPr>
              <a:xfrm flipH="1">
                <a:off x="2255915" y="4911334"/>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02" name="Right Bracket 101"/>
              <p:cNvSpPr/>
              <p:nvPr/>
            </p:nvSpPr>
            <p:spPr>
              <a:xfrm flipH="1">
                <a:off x="2237116" y="558980"/>
                <a:ext cx="110240" cy="56093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03" name="Rectangle 102"/>
              <p:cNvSpPr/>
              <p:nvPr/>
            </p:nvSpPr>
            <p:spPr>
              <a:xfrm flipH="1">
                <a:off x="2046669" y="781101"/>
                <a:ext cx="300687" cy="130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4" name="Rectangle 103"/>
              <p:cNvSpPr/>
              <p:nvPr/>
            </p:nvSpPr>
            <p:spPr>
              <a:xfrm flipH="1">
                <a:off x="1856708" y="743100"/>
                <a:ext cx="539723" cy="192360"/>
              </a:xfrm>
              <a:prstGeom prst="rect">
                <a:avLst/>
              </a:prstGeom>
              <a:noFill/>
            </p:spPr>
            <p:txBody>
              <a:bodyPr wrap="square">
                <a:spAutoFit/>
              </a:bodyPr>
              <a:lstStyle/>
              <a:p>
                <a:pPr algn="r"/>
                <a:r>
                  <a:rPr lang="en-US" altLang="ko-KR" sz="2400"/>
                  <a:t>yellow</a:t>
                </a:r>
                <a:endParaRPr lang="en-US" sz="2400" dirty="0"/>
              </a:p>
            </p:txBody>
          </p:sp>
          <p:sp>
            <p:nvSpPr>
              <p:cNvPr id="105" name="Rectangle 104"/>
              <p:cNvSpPr/>
              <p:nvPr/>
            </p:nvSpPr>
            <p:spPr>
              <a:xfrm flipH="1">
                <a:off x="2051830" y="2881652"/>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7" name="Rectangle 106"/>
              <p:cNvSpPr/>
              <p:nvPr/>
            </p:nvSpPr>
            <p:spPr>
              <a:xfrm flipH="1">
                <a:off x="2046461" y="3876276"/>
                <a:ext cx="309597" cy="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08" name="Rectangle 107"/>
              <p:cNvSpPr/>
              <p:nvPr/>
            </p:nvSpPr>
            <p:spPr>
              <a:xfrm flipH="1">
                <a:off x="2091060" y="3841602"/>
                <a:ext cx="305372" cy="192360"/>
              </a:xfrm>
              <a:prstGeom prst="rect">
                <a:avLst/>
              </a:prstGeom>
              <a:noFill/>
            </p:spPr>
            <p:txBody>
              <a:bodyPr wrap="none">
                <a:spAutoFit/>
              </a:bodyPr>
              <a:lstStyle/>
              <a:p>
                <a:pPr algn="r"/>
                <a:r>
                  <a:rPr lang="en-US" altLang="ko-KR" sz="2400" dirty="0"/>
                  <a:t>blue</a:t>
                </a:r>
                <a:endParaRPr lang="en-US" sz="2400" dirty="0"/>
              </a:p>
            </p:txBody>
          </p:sp>
          <p:sp>
            <p:nvSpPr>
              <p:cNvPr id="109" name="Rectangle 108"/>
              <p:cNvSpPr/>
              <p:nvPr/>
            </p:nvSpPr>
            <p:spPr>
              <a:xfrm flipH="1">
                <a:off x="2038009" y="4621694"/>
                <a:ext cx="309597" cy="111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10" name="Rectangle 109"/>
              <p:cNvSpPr/>
              <p:nvPr/>
            </p:nvSpPr>
            <p:spPr>
              <a:xfrm flipH="1">
                <a:off x="1978850" y="4569533"/>
                <a:ext cx="417582" cy="192360"/>
              </a:xfrm>
              <a:prstGeom prst="rect">
                <a:avLst/>
              </a:prstGeom>
              <a:noFill/>
            </p:spPr>
            <p:txBody>
              <a:bodyPr wrap="none">
                <a:spAutoFit/>
              </a:bodyPr>
              <a:lstStyle/>
              <a:p>
                <a:pPr algn="r"/>
                <a:r>
                  <a:rPr lang="en-US" sz="2400" dirty="0"/>
                  <a:t>purple</a:t>
                </a:r>
              </a:p>
            </p:txBody>
          </p:sp>
          <p:sp>
            <p:nvSpPr>
              <p:cNvPr id="111" name="Rectangle 110"/>
              <p:cNvSpPr/>
              <p:nvPr/>
            </p:nvSpPr>
            <p:spPr>
              <a:xfrm flipH="1">
                <a:off x="2038009" y="5055419"/>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13" name="Rectangle 112"/>
              <p:cNvSpPr/>
              <p:nvPr/>
            </p:nvSpPr>
            <p:spPr>
              <a:xfrm flipH="1">
                <a:off x="1863673" y="5017113"/>
                <a:ext cx="532758" cy="192360"/>
              </a:xfrm>
              <a:prstGeom prst="rect">
                <a:avLst/>
              </a:prstGeom>
              <a:noFill/>
            </p:spPr>
            <p:txBody>
              <a:bodyPr wrap="none">
                <a:spAutoFit/>
              </a:bodyPr>
              <a:lstStyle/>
              <a:p>
                <a:pPr algn="r"/>
                <a:r>
                  <a:rPr lang="en-US" sz="2400" dirty="0"/>
                  <a:t>magenta</a:t>
                </a:r>
              </a:p>
            </p:txBody>
          </p:sp>
          <p:sp>
            <p:nvSpPr>
              <p:cNvPr id="118" name="Rectangle 117"/>
              <p:cNvSpPr/>
              <p:nvPr/>
            </p:nvSpPr>
            <p:spPr>
              <a:xfrm flipH="1">
                <a:off x="1888581" y="1715559"/>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19" name="Rectangle 118"/>
              <p:cNvSpPr/>
              <p:nvPr/>
            </p:nvSpPr>
            <p:spPr>
              <a:xfrm flipH="1">
                <a:off x="1444800" y="1653652"/>
                <a:ext cx="951632" cy="192360"/>
              </a:xfrm>
              <a:prstGeom prst="rect">
                <a:avLst/>
              </a:prstGeom>
              <a:noFill/>
            </p:spPr>
            <p:txBody>
              <a:bodyPr wrap="square">
                <a:spAutoFit/>
              </a:bodyPr>
              <a:lstStyle/>
              <a:p>
                <a:pPr algn="r"/>
                <a:r>
                  <a:rPr lang="en-US" altLang="ko-KR" sz="2400"/>
                  <a:t>green</a:t>
                </a:r>
                <a:endParaRPr lang="en-US" sz="2400" dirty="0"/>
              </a:p>
            </p:txBody>
          </p:sp>
          <p:sp>
            <p:nvSpPr>
              <p:cNvPr id="120" name="Rectangle 119"/>
              <p:cNvSpPr/>
              <p:nvPr/>
            </p:nvSpPr>
            <p:spPr>
              <a:xfrm flipH="1">
                <a:off x="1844490" y="2371416"/>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21" name="Rectangle 120"/>
              <p:cNvSpPr/>
              <p:nvPr/>
            </p:nvSpPr>
            <p:spPr>
              <a:xfrm flipH="1">
                <a:off x="1444800" y="2309509"/>
                <a:ext cx="951632" cy="192360"/>
              </a:xfrm>
              <a:prstGeom prst="rect">
                <a:avLst/>
              </a:prstGeom>
              <a:noFill/>
            </p:spPr>
            <p:txBody>
              <a:bodyPr wrap="square">
                <a:spAutoFit/>
              </a:bodyPr>
              <a:lstStyle/>
              <a:p>
                <a:pPr algn="r"/>
                <a:r>
                  <a:rPr lang="en-US" altLang="ko-KR" sz="2400" dirty="0"/>
                  <a:t>teal</a:t>
                </a:r>
                <a:endParaRPr lang="en-US" sz="2400" dirty="0"/>
              </a:p>
            </p:txBody>
          </p:sp>
          <p:sp>
            <p:nvSpPr>
              <p:cNvPr id="122" name="Right Bracket 121"/>
              <p:cNvSpPr/>
              <p:nvPr/>
            </p:nvSpPr>
            <p:spPr>
              <a:xfrm flipH="1">
                <a:off x="2264577" y="2755775"/>
                <a:ext cx="82779" cy="363575"/>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3" name="Rectangle 122"/>
              <p:cNvSpPr/>
              <p:nvPr/>
            </p:nvSpPr>
            <p:spPr>
              <a:xfrm flipH="1">
                <a:off x="1838015" y="2892004"/>
                <a:ext cx="454856" cy="122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3360"/>
              </a:p>
            </p:txBody>
          </p:sp>
          <p:sp>
            <p:nvSpPr>
              <p:cNvPr id="124" name="Rectangle 123"/>
              <p:cNvSpPr/>
              <p:nvPr/>
            </p:nvSpPr>
            <p:spPr>
              <a:xfrm flipH="1">
                <a:off x="1444800" y="2857529"/>
                <a:ext cx="951632" cy="192360"/>
              </a:xfrm>
              <a:prstGeom prst="rect">
                <a:avLst/>
              </a:prstGeom>
              <a:noFill/>
            </p:spPr>
            <p:txBody>
              <a:bodyPr wrap="square">
                <a:spAutoFit/>
              </a:bodyPr>
              <a:lstStyle/>
              <a:p>
                <a:pPr algn="r"/>
                <a:r>
                  <a:rPr lang="en-US" altLang="ko-KR" sz="2400" dirty="0"/>
                  <a:t>light blue</a:t>
                </a:r>
                <a:endParaRPr lang="en-US" sz="2400" dirty="0"/>
              </a:p>
            </p:txBody>
          </p:sp>
          <p:sp>
            <p:nvSpPr>
              <p:cNvPr id="125" name="Right Bracket 124"/>
              <p:cNvSpPr/>
              <p:nvPr/>
            </p:nvSpPr>
            <p:spPr>
              <a:xfrm flipH="1">
                <a:off x="2255915" y="5493277"/>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6" name="Rectangle 125"/>
              <p:cNvSpPr/>
              <p:nvPr/>
            </p:nvSpPr>
            <p:spPr>
              <a:xfrm flipH="1">
                <a:off x="2035576" y="5637362"/>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27" name="Rectangle 126"/>
              <p:cNvSpPr/>
              <p:nvPr/>
            </p:nvSpPr>
            <p:spPr>
              <a:xfrm flipH="1">
                <a:off x="2087928" y="5589913"/>
                <a:ext cx="299360" cy="192360"/>
              </a:xfrm>
              <a:prstGeom prst="rect">
                <a:avLst/>
              </a:prstGeom>
              <a:noFill/>
            </p:spPr>
            <p:txBody>
              <a:bodyPr wrap="none">
                <a:spAutoFit/>
              </a:bodyPr>
              <a:lstStyle/>
              <a:p>
                <a:pPr algn="r"/>
                <a:r>
                  <a:rPr lang="en-US" sz="2400" dirty="0"/>
                  <a:t>pink</a:t>
                </a:r>
              </a:p>
            </p:txBody>
          </p:sp>
          <p:sp>
            <p:nvSpPr>
              <p:cNvPr id="128" name="Right Bracket 127"/>
              <p:cNvSpPr/>
              <p:nvPr/>
            </p:nvSpPr>
            <p:spPr>
              <a:xfrm flipH="1">
                <a:off x="2255915" y="6025281"/>
                <a:ext cx="91441" cy="428173"/>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14930"/>
              </a:p>
            </p:txBody>
          </p:sp>
          <p:sp>
            <p:nvSpPr>
              <p:cNvPr id="129" name="Rectangle 128"/>
              <p:cNvSpPr/>
              <p:nvPr/>
            </p:nvSpPr>
            <p:spPr>
              <a:xfrm flipH="1">
                <a:off x="2027425" y="6169366"/>
                <a:ext cx="309597" cy="122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9456" tIns="109728" rIns="219456" bIns="109728" numCol="1" spcCol="0" rtlCol="0" fromWordArt="0" anchor="ctr" anchorCtr="0" forceAA="0" compatLnSpc="1">
                <a:prstTxWarp prst="textNoShape">
                  <a:avLst/>
                </a:prstTxWarp>
                <a:noAutofit/>
              </a:bodyPr>
              <a:lstStyle/>
              <a:p>
                <a:pPr algn="ctr"/>
                <a:endParaRPr lang="en-US" sz="2160"/>
              </a:p>
            </p:txBody>
          </p:sp>
          <p:sp>
            <p:nvSpPr>
              <p:cNvPr id="130" name="Rectangle 129"/>
              <p:cNvSpPr/>
              <p:nvPr/>
            </p:nvSpPr>
            <p:spPr>
              <a:xfrm flipH="1">
                <a:off x="2126526" y="6121917"/>
                <a:ext cx="251618" cy="192360"/>
              </a:xfrm>
              <a:prstGeom prst="rect">
                <a:avLst/>
              </a:prstGeom>
              <a:noFill/>
            </p:spPr>
            <p:txBody>
              <a:bodyPr wrap="none">
                <a:spAutoFit/>
              </a:bodyPr>
              <a:lstStyle/>
              <a:p>
                <a:pPr algn="r"/>
                <a:r>
                  <a:rPr lang="en-US" sz="2400" dirty="0"/>
                  <a:t>red</a:t>
                </a:r>
              </a:p>
            </p:txBody>
          </p:sp>
          <p:sp>
            <p:nvSpPr>
              <p:cNvPr id="83" name="Rectangle 82"/>
              <p:cNvSpPr/>
              <p:nvPr/>
            </p:nvSpPr>
            <p:spPr>
              <a:xfrm>
                <a:off x="1171640" y="6606465"/>
                <a:ext cx="4037946" cy="592470"/>
              </a:xfrm>
              <a:prstGeom prst="rect">
                <a:avLst/>
              </a:prstGeom>
              <a:noFill/>
            </p:spPr>
            <p:txBody>
              <a:bodyPr wrap="square">
                <a:spAutoFit/>
              </a:bodyPr>
              <a:lstStyle/>
              <a:p>
                <a:r>
                  <a:rPr lang="ko-KR" altLang="en-US" sz="2160" dirty="0">
                    <a:latin typeface="NanumBarunGothicOTF" charset="-127"/>
                    <a:ea typeface="NanumBarunGothicOTF" charset="-127"/>
                    <a:cs typeface="NanumBarunGothicOTF" charset="-127"/>
                  </a:rPr>
                  <a:t>*</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옥</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is translated to ‘jade’ but ‘</a:t>
                </a:r>
                <a:r>
                  <a:rPr lang="ko-KR" altLang="en-US" sz="2160" dirty="0">
                    <a:latin typeface="NanumBarunGothicOTF" charset="-127"/>
                    <a:ea typeface="NanumBarunGothicOTF" charset="-127"/>
                    <a:cs typeface="NanumBarunGothicOTF" charset="-127"/>
                  </a:rPr>
                  <a:t>옥색</a:t>
                </a:r>
                <a:r>
                  <a:rPr lang="en-US" altLang="ko-KR" sz="2160" dirty="0">
                    <a:latin typeface="NanumBarunGothicOTF" charset="-127"/>
                    <a:ea typeface="NanumBarunGothicOTF" charset="-127"/>
                    <a:cs typeface="NanumBarunGothicOTF" charset="-127"/>
                  </a:rPr>
                  <a:t>’, which means ‘jade color’,</a:t>
                </a:r>
                <a:r>
                  <a:rPr lang="ko-KR" altLang="en-US" sz="2160" dirty="0">
                    <a:latin typeface="NanumBarunGothicOTF" charset="-127"/>
                    <a:ea typeface="NanumBarunGothicOTF" charset="-127"/>
                    <a:cs typeface="NanumBarunGothicOTF" charset="-127"/>
                  </a:rPr>
                  <a:t> </a:t>
                </a:r>
                <a:r>
                  <a:rPr lang="en-US" altLang="ko-KR" sz="2160" dirty="0">
                    <a:latin typeface="NanumBarunGothicOTF" charset="-127"/>
                    <a:ea typeface="NanumBarunGothicOTF" charset="-127"/>
                    <a:cs typeface="NanumBarunGothicOTF" charset="-127"/>
                  </a:rPr>
                  <a:t>is translated to ‘green’.</a:t>
                </a:r>
              </a:p>
              <a:p>
                <a:r>
                  <a:rPr lang="en-US" sz="2160" dirty="0">
                    <a:latin typeface="NanumBarunGothicOTF" charset="-127"/>
                    <a:ea typeface="NanumBarunGothicOTF" charset="-127"/>
                    <a:cs typeface="NanumBarunGothicOTF" charset="-127"/>
                  </a:rPr>
                  <a:t>**</a:t>
                </a:r>
                <a:r>
                  <a:rPr lang="en-US" altLang="ko-KR" sz="2160" dirty="0">
                    <a:latin typeface="NanumBarunGothicOTF" charset="-127"/>
                    <a:ea typeface="NanumBarunGothicOTF" charset="-127"/>
                    <a:cs typeface="NanumBarunGothicOTF" charset="-127"/>
                  </a:rPr>
                  <a:t>’</a:t>
                </a:r>
                <a:r>
                  <a:rPr lang="ko-KR" altLang="en-US" sz="2160" dirty="0">
                    <a:latin typeface="NanumBarunGothicOTF" charset="-127"/>
                    <a:ea typeface="NanumBarunGothicOTF" charset="-127"/>
                    <a:cs typeface="NanumBarunGothicOTF" charset="-127"/>
                  </a:rPr>
                  <a:t>진분홍</a:t>
                </a:r>
                <a:r>
                  <a:rPr lang="en-US" altLang="ko-KR" sz="2160" dirty="0">
                    <a:latin typeface="NanumBarunGothicOTF" charset="-127"/>
                    <a:ea typeface="NanumBarunGothicOTF" charset="-127"/>
                    <a:cs typeface="NanumBarunGothicOTF" charset="-127"/>
                  </a:rPr>
                  <a:t>’ is translated to ‘</a:t>
                </a:r>
                <a:r>
                  <a:rPr lang="en-US" altLang="ko-KR" sz="2160" dirty="0" err="1">
                    <a:latin typeface="NanumBarunGothicOTF" charset="-127"/>
                    <a:ea typeface="NanumBarunGothicOTF" charset="-127"/>
                    <a:cs typeface="NanumBarunGothicOTF" charset="-127"/>
                  </a:rPr>
                  <a:t>Jinbunhong</a:t>
                </a:r>
                <a:r>
                  <a:rPr lang="en-US" altLang="ko-KR" sz="2160" dirty="0">
                    <a:latin typeface="NanumBarunGothicOTF" charset="-127"/>
                    <a:ea typeface="NanumBarunGothicOTF" charset="-127"/>
                    <a:cs typeface="NanumBarunGothicOTF" charset="-127"/>
                  </a:rPr>
                  <a:t>’, which is actual pronunciation of ‘</a:t>
                </a:r>
                <a:r>
                  <a:rPr lang="ko-KR" altLang="en-US" sz="2160" dirty="0">
                    <a:latin typeface="NanumBarunGothicOTF" charset="-127"/>
                    <a:ea typeface="NanumBarunGothicOTF" charset="-127"/>
                    <a:cs typeface="NanumBarunGothicOTF" charset="-127"/>
                  </a:rPr>
                  <a:t>진분홍</a:t>
                </a:r>
                <a:r>
                  <a:rPr lang="en-US" altLang="ko-KR" sz="2160" dirty="0">
                    <a:latin typeface="NanumBarunGothicOTF" charset="-127"/>
                    <a:ea typeface="NanumBarunGothicOTF" charset="-127"/>
                    <a:cs typeface="NanumBarunGothicOTF" charset="-127"/>
                  </a:rPr>
                  <a:t>’. So we translated ‘</a:t>
                </a:r>
                <a:r>
                  <a:rPr lang="ko-KR" altLang="en-US" sz="2160" dirty="0">
                    <a:latin typeface="NanumBarunGothicOTF" charset="-127"/>
                    <a:ea typeface="NanumBarunGothicOTF" charset="-127"/>
                    <a:cs typeface="NanumBarunGothicOTF" charset="-127"/>
                  </a:rPr>
                  <a:t>진한 분홍</a:t>
                </a:r>
                <a:r>
                  <a:rPr lang="en-US" altLang="ko-KR" sz="2160" dirty="0">
                    <a:latin typeface="NanumBarunGothicOTF" charset="-127"/>
                    <a:ea typeface="NanumBarunGothicOTF" charset="-127"/>
                    <a:cs typeface="NanumBarunGothicOTF" charset="-127"/>
                  </a:rPr>
                  <a:t>’.</a:t>
                </a:r>
                <a:endParaRPr lang="en-US" sz="2160" dirty="0">
                  <a:latin typeface="NanumBarunGothicOTF" charset="-127"/>
                  <a:ea typeface="NanumBarunGothicOTF" charset="-127"/>
                  <a:cs typeface="NanumBarunGothicOTF" charset="-127"/>
                </a:endParaRPr>
              </a:p>
            </p:txBody>
          </p:sp>
        </p:grpSp>
        <p:sp>
          <p:nvSpPr>
            <p:cNvPr id="4" name="Rectangle 3"/>
            <p:cNvSpPr/>
            <p:nvPr/>
          </p:nvSpPr>
          <p:spPr>
            <a:xfrm>
              <a:off x="3833888" y="-137522"/>
              <a:ext cx="1264476" cy="176972"/>
            </a:xfrm>
            <a:prstGeom prst="rect">
              <a:avLst/>
            </a:prstGeom>
          </p:spPr>
          <p:txBody>
            <a:bodyPr wrap="none">
              <a:spAutoFit/>
            </a:bodyPr>
            <a:lstStyle/>
            <a:p>
              <a:r>
                <a:rPr lang="en-US" sz="2160" dirty="0"/>
                <a:t>(with google translation!)</a:t>
              </a:r>
            </a:p>
          </p:txBody>
        </p:sp>
      </p:grpSp>
    </p:spTree>
    <p:extLst>
      <p:ext uri="{BB962C8B-B14F-4D97-AF65-F5344CB8AC3E}">
        <p14:creationId xmlns:p14="http://schemas.microsoft.com/office/powerpoint/2010/main" val="68964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2998263" y="9382302"/>
            <a:ext cx="23099174" cy="4193998"/>
            <a:chOff x="2998263" y="8182114"/>
            <a:chExt cx="23099174" cy="5394186"/>
          </a:xfrm>
        </p:grpSpPr>
        <p:sp>
          <p:nvSpPr>
            <p:cNvPr id="80" name="TextBox 79"/>
            <p:cNvSpPr txBox="1"/>
            <p:nvPr/>
          </p:nvSpPr>
          <p:spPr>
            <a:xfrm>
              <a:off x="3972229" y="8203004"/>
              <a:ext cx="1548694" cy="646331"/>
            </a:xfrm>
            <a:prstGeom prst="rect">
              <a:avLst/>
            </a:prstGeom>
            <a:noFill/>
          </p:spPr>
          <p:txBody>
            <a:bodyPr wrap="none" rtlCol="0">
              <a:spAutoFit/>
            </a:bodyPr>
            <a:lstStyle/>
            <a:p>
              <a:r>
                <a:rPr lang="en-US" sz="3600" dirty="0" smtClean="0">
                  <a:effectLst>
                    <a:glow rad="152400">
                      <a:schemeClr val="bg1">
                        <a:alpha val="72000"/>
                      </a:schemeClr>
                    </a:glow>
                  </a:effectLst>
                </a:rPr>
                <a:t>Orange</a:t>
              </a:r>
              <a:endParaRPr lang="en-US" sz="3600" dirty="0">
                <a:effectLst>
                  <a:glow rad="152400">
                    <a:schemeClr val="bg1">
                      <a:alpha val="72000"/>
                    </a:schemeClr>
                  </a:glow>
                </a:effectLst>
              </a:endParaRPr>
            </a:p>
          </p:txBody>
        </p:sp>
        <p:pic>
          <p:nvPicPr>
            <p:cNvPr id="84" name="Picture 83"/>
            <p:cNvPicPr>
              <a:picLocks noChangeAspect="1"/>
            </p:cNvPicPr>
            <p:nvPr/>
          </p:nvPicPr>
          <p:blipFill rotWithShape="1">
            <a:blip r:embed="rId2">
              <a:extLst>
                <a:ext uri="{28A0092B-C50C-407E-A947-70E740481C1C}">
                  <a14:useLocalDpi xmlns:a14="http://schemas.microsoft.com/office/drawing/2010/main" val="0"/>
                </a:ext>
              </a:extLst>
            </a:blip>
            <a:srcRect t="1600"/>
            <a:stretch/>
          </p:blipFill>
          <p:spPr>
            <a:xfrm>
              <a:off x="2998263" y="8890000"/>
              <a:ext cx="23099174" cy="4686300"/>
            </a:xfrm>
            <a:prstGeom prst="rect">
              <a:avLst/>
            </a:prstGeom>
          </p:spPr>
        </p:pic>
        <p:sp>
          <p:nvSpPr>
            <p:cNvPr id="85" name="TextBox 84"/>
            <p:cNvSpPr txBox="1"/>
            <p:nvPr/>
          </p:nvSpPr>
          <p:spPr>
            <a:xfrm>
              <a:off x="5800101" y="8182114"/>
              <a:ext cx="1389611" cy="646331"/>
            </a:xfrm>
            <a:prstGeom prst="rect">
              <a:avLst/>
            </a:prstGeom>
            <a:noFill/>
          </p:spPr>
          <p:txBody>
            <a:bodyPr wrap="none" rtlCol="0">
              <a:spAutoFit/>
            </a:bodyPr>
            <a:lstStyle/>
            <a:p>
              <a:r>
                <a:rPr lang="en-US" sz="3600" dirty="0" smtClean="0">
                  <a:effectLst>
                    <a:glow rad="152400">
                      <a:schemeClr val="bg1">
                        <a:alpha val="72000"/>
                      </a:schemeClr>
                    </a:glow>
                  </a:effectLst>
                </a:rPr>
                <a:t>Yellow</a:t>
              </a:r>
              <a:endParaRPr lang="en-US" sz="3600" dirty="0">
                <a:effectLst>
                  <a:glow rad="152400">
                    <a:schemeClr val="bg1">
                      <a:alpha val="72000"/>
                    </a:schemeClr>
                  </a:glow>
                </a:effectLst>
              </a:endParaRPr>
            </a:p>
          </p:txBody>
        </p:sp>
        <p:sp>
          <p:nvSpPr>
            <p:cNvPr id="86" name="TextBox 85"/>
            <p:cNvSpPr txBox="1"/>
            <p:nvPr/>
          </p:nvSpPr>
          <p:spPr>
            <a:xfrm>
              <a:off x="5219926" y="10525264"/>
              <a:ext cx="2259336" cy="646331"/>
            </a:xfrm>
            <a:prstGeom prst="rect">
              <a:avLst/>
            </a:prstGeom>
            <a:noFill/>
          </p:spPr>
          <p:txBody>
            <a:bodyPr wrap="none" rtlCol="0">
              <a:spAutoFit/>
            </a:bodyPr>
            <a:lstStyle/>
            <a:p>
              <a:r>
                <a:rPr lang="en-US" sz="3600" dirty="0" smtClean="0">
                  <a:effectLst>
                    <a:glow rad="152400">
                      <a:schemeClr val="bg1">
                        <a:alpha val="72000"/>
                      </a:schemeClr>
                    </a:glow>
                  </a:effectLst>
                </a:rPr>
                <a:t>Lime green</a:t>
              </a:r>
              <a:endParaRPr lang="en-US" sz="3600" dirty="0">
                <a:effectLst>
                  <a:glow rad="152400">
                    <a:schemeClr val="bg1">
                      <a:alpha val="72000"/>
                    </a:schemeClr>
                  </a:glow>
                </a:effectLst>
              </a:endParaRPr>
            </a:p>
          </p:txBody>
        </p:sp>
        <p:sp>
          <p:nvSpPr>
            <p:cNvPr id="87" name="TextBox 86"/>
            <p:cNvSpPr txBox="1"/>
            <p:nvPr/>
          </p:nvSpPr>
          <p:spPr>
            <a:xfrm>
              <a:off x="8135702" y="9720197"/>
              <a:ext cx="1331198" cy="646331"/>
            </a:xfrm>
            <a:prstGeom prst="rect">
              <a:avLst/>
            </a:prstGeom>
            <a:noFill/>
          </p:spPr>
          <p:txBody>
            <a:bodyPr wrap="none" rtlCol="0">
              <a:spAutoFit/>
            </a:bodyPr>
            <a:lstStyle/>
            <a:p>
              <a:r>
                <a:rPr lang="en-US" sz="3600" dirty="0" smtClean="0">
                  <a:effectLst>
                    <a:glow rad="152400">
                      <a:schemeClr val="bg1">
                        <a:alpha val="72000"/>
                      </a:schemeClr>
                    </a:glow>
                  </a:effectLst>
                </a:rPr>
                <a:t>Green</a:t>
              </a:r>
              <a:endParaRPr lang="en-US" sz="3600" dirty="0">
                <a:effectLst>
                  <a:glow rad="152400">
                    <a:schemeClr val="bg1">
                      <a:alpha val="72000"/>
                    </a:schemeClr>
                  </a:glow>
                </a:effectLst>
              </a:endParaRPr>
            </a:p>
          </p:txBody>
        </p:sp>
        <p:sp>
          <p:nvSpPr>
            <p:cNvPr id="88" name="TextBox 87"/>
            <p:cNvSpPr txBox="1"/>
            <p:nvPr/>
          </p:nvSpPr>
          <p:spPr>
            <a:xfrm>
              <a:off x="9202502" y="11175687"/>
              <a:ext cx="924677" cy="646331"/>
            </a:xfrm>
            <a:prstGeom prst="rect">
              <a:avLst/>
            </a:prstGeom>
            <a:noFill/>
          </p:spPr>
          <p:txBody>
            <a:bodyPr wrap="none" rtlCol="0">
              <a:spAutoFit/>
            </a:bodyPr>
            <a:lstStyle/>
            <a:p>
              <a:r>
                <a:rPr lang="en-US" sz="3600" dirty="0" smtClean="0">
                  <a:effectLst>
                    <a:glow rad="152400">
                      <a:schemeClr val="bg1">
                        <a:alpha val="72000"/>
                      </a:schemeClr>
                    </a:glow>
                  </a:effectLst>
                </a:rPr>
                <a:t>Teal</a:t>
              </a:r>
              <a:endParaRPr lang="en-US" sz="3600" dirty="0">
                <a:effectLst>
                  <a:glow rad="152400">
                    <a:schemeClr val="bg1">
                      <a:alpha val="72000"/>
                    </a:schemeClr>
                  </a:glow>
                </a:effectLst>
              </a:endParaRPr>
            </a:p>
          </p:txBody>
        </p:sp>
        <p:sp>
          <p:nvSpPr>
            <p:cNvPr id="89" name="TextBox 88"/>
            <p:cNvSpPr txBox="1"/>
            <p:nvPr/>
          </p:nvSpPr>
          <p:spPr>
            <a:xfrm>
              <a:off x="10396302" y="11233150"/>
              <a:ext cx="2017540" cy="646331"/>
            </a:xfrm>
            <a:prstGeom prst="rect">
              <a:avLst/>
            </a:prstGeom>
            <a:noFill/>
          </p:spPr>
          <p:txBody>
            <a:bodyPr wrap="none" rtlCol="0">
              <a:spAutoFit/>
            </a:bodyPr>
            <a:lstStyle/>
            <a:p>
              <a:r>
                <a:rPr lang="en-US" sz="3600" dirty="0" smtClean="0">
                  <a:effectLst>
                    <a:glow rad="152400">
                      <a:schemeClr val="bg1">
                        <a:alpha val="72000"/>
                      </a:schemeClr>
                    </a:glow>
                  </a:effectLst>
                </a:rPr>
                <a:t>Light blue</a:t>
              </a:r>
              <a:endParaRPr lang="en-US" sz="3600" dirty="0">
                <a:effectLst>
                  <a:glow rad="152400">
                    <a:schemeClr val="bg1">
                      <a:alpha val="72000"/>
                    </a:schemeClr>
                  </a:glow>
                </a:effectLst>
              </a:endParaRPr>
            </a:p>
          </p:txBody>
        </p:sp>
        <p:sp>
          <p:nvSpPr>
            <p:cNvPr id="90" name="TextBox 89"/>
            <p:cNvSpPr txBox="1"/>
            <p:nvPr/>
          </p:nvSpPr>
          <p:spPr>
            <a:xfrm>
              <a:off x="12386158" y="8961201"/>
              <a:ext cx="1013419" cy="646331"/>
            </a:xfrm>
            <a:prstGeom prst="rect">
              <a:avLst/>
            </a:prstGeom>
            <a:noFill/>
          </p:spPr>
          <p:txBody>
            <a:bodyPr wrap="none" rtlCol="0">
              <a:spAutoFit/>
            </a:bodyPr>
            <a:lstStyle/>
            <a:p>
              <a:r>
                <a:rPr lang="en-US" sz="3600" dirty="0" smtClean="0">
                  <a:effectLst>
                    <a:glow rad="152400">
                      <a:schemeClr val="bg1">
                        <a:alpha val="72000"/>
                      </a:schemeClr>
                    </a:glow>
                  </a:effectLst>
                </a:rPr>
                <a:t>Blue</a:t>
              </a:r>
              <a:endParaRPr lang="en-US" sz="3600" dirty="0">
                <a:effectLst>
                  <a:glow rad="152400">
                    <a:schemeClr val="bg1">
                      <a:alpha val="72000"/>
                    </a:schemeClr>
                  </a:glow>
                </a:effectLst>
              </a:endParaRPr>
            </a:p>
          </p:txBody>
        </p:sp>
        <p:sp>
          <p:nvSpPr>
            <p:cNvPr id="91" name="TextBox 90"/>
            <p:cNvSpPr txBox="1"/>
            <p:nvPr/>
          </p:nvSpPr>
          <p:spPr>
            <a:xfrm>
              <a:off x="14808983" y="9012311"/>
              <a:ext cx="1402948" cy="646331"/>
            </a:xfrm>
            <a:prstGeom prst="rect">
              <a:avLst/>
            </a:prstGeom>
            <a:noFill/>
          </p:spPr>
          <p:txBody>
            <a:bodyPr wrap="none" rtlCol="0">
              <a:spAutoFit/>
            </a:bodyPr>
            <a:lstStyle/>
            <a:p>
              <a:r>
                <a:rPr lang="en-US" sz="3600" dirty="0" smtClean="0">
                  <a:effectLst>
                    <a:glow rad="152400">
                      <a:schemeClr val="bg1">
                        <a:alpha val="72000"/>
                      </a:schemeClr>
                    </a:glow>
                  </a:effectLst>
                </a:rPr>
                <a:t>Purple</a:t>
              </a:r>
              <a:endParaRPr lang="en-US" sz="3600" dirty="0">
                <a:effectLst>
                  <a:glow rad="152400">
                    <a:schemeClr val="bg1">
                      <a:alpha val="72000"/>
                    </a:schemeClr>
                  </a:glow>
                </a:effectLst>
              </a:endParaRPr>
            </a:p>
          </p:txBody>
        </p:sp>
        <p:sp>
          <p:nvSpPr>
            <p:cNvPr id="92" name="TextBox 91"/>
            <p:cNvSpPr txBox="1"/>
            <p:nvPr/>
          </p:nvSpPr>
          <p:spPr>
            <a:xfrm>
              <a:off x="14640037" y="10586419"/>
              <a:ext cx="1851212" cy="646331"/>
            </a:xfrm>
            <a:prstGeom prst="rect">
              <a:avLst/>
            </a:prstGeom>
            <a:noFill/>
          </p:spPr>
          <p:txBody>
            <a:bodyPr wrap="none" rtlCol="0">
              <a:spAutoFit/>
            </a:bodyPr>
            <a:lstStyle/>
            <a:p>
              <a:r>
                <a:rPr lang="en-US" sz="3600" smtClean="0">
                  <a:effectLst>
                    <a:glow rad="152400">
                      <a:schemeClr val="bg1">
                        <a:alpha val="72000"/>
                      </a:schemeClr>
                    </a:glow>
                  </a:effectLst>
                </a:rPr>
                <a:t>Magenta</a:t>
              </a:r>
              <a:endParaRPr lang="en-US" sz="3600" dirty="0">
                <a:effectLst>
                  <a:glow rad="152400">
                    <a:schemeClr val="bg1">
                      <a:alpha val="72000"/>
                    </a:schemeClr>
                  </a:glow>
                </a:effectLst>
              </a:endParaRPr>
            </a:p>
          </p:txBody>
        </p:sp>
        <p:sp>
          <p:nvSpPr>
            <p:cNvPr id="93" name="TextBox 92"/>
            <p:cNvSpPr txBox="1"/>
            <p:nvPr/>
          </p:nvSpPr>
          <p:spPr>
            <a:xfrm>
              <a:off x="16677326" y="10794374"/>
              <a:ext cx="981359" cy="646331"/>
            </a:xfrm>
            <a:prstGeom prst="rect">
              <a:avLst/>
            </a:prstGeom>
            <a:noFill/>
          </p:spPr>
          <p:txBody>
            <a:bodyPr wrap="none" rtlCol="0">
              <a:spAutoFit/>
            </a:bodyPr>
            <a:lstStyle/>
            <a:p>
              <a:r>
                <a:rPr lang="en-US" sz="3600" smtClean="0">
                  <a:effectLst>
                    <a:glow rad="152400">
                      <a:schemeClr val="bg1">
                        <a:alpha val="72000"/>
                      </a:schemeClr>
                    </a:glow>
                  </a:effectLst>
                </a:rPr>
                <a:t>Pink</a:t>
              </a:r>
              <a:endParaRPr lang="en-US" sz="3600" dirty="0">
                <a:effectLst>
                  <a:glow rad="152400">
                    <a:schemeClr val="bg1">
                      <a:alpha val="72000"/>
                    </a:schemeClr>
                  </a:glow>
                </a:effectLst>
              </a:endParaRPr>
            </a:p>
          </p:txBody>
        </p:sp>
        <p:sp>
          <p:nvSpPr>
            <p:cNvPr id="94" name="TextBox 93"/>
            <p:cNvSpPr txBox="1"/>
            <p:nvPr/>
          </p:nvSpPr>
          <p:spPr>
            <a:xfrm>
              <a:off x="17983882" y="8304425"/>
              <a:ext cx="898195" cy="646331"/>
            </a:xfrm>
            <a:prstGeom prst="rect">
              <a:avLst/>
            </a:prstGeom>
            <a:noFill/>
          </p:spPr>
          <p:txBody>
            <a:bodyPr wrap="none" rtlCol="0">
              <a:spAutoFit/>
            </a:bodyPr>
            <a:lstStyle/>
            <a:p>
              <a:r>
                <a:rPr lang="en-US" sz="3600" dirty="0" smtClean="0">
                  <a:effectLst>
                    <a:glow rad="152400">
                      <a:schemeClr val="bg1">
                        <a:alpha val="72000"/>
                      </a:schemeClr>
                    </a:glow>
                  </a:effectLst>
                </a:rPr>
                <a:t>Red</a:t>
              </a:r>
              <a:endParaRPr lang="en-US" sz="3600" dirty="0">
                <a:effectLst>
                  <a:glow rad="152400">
                    <a:schemeClr val="bg1">
                      <a:alpha val="72000"/>
                    </a:schemeClr>
                  </a:glow>
                </a:effectLst>
              </a:endParaRPr>
            </a:p>
          </p:txBody>
        </p:sp>
        <p:cxnSp>
          <p:nvCxnSpPr>
            <p:cNvPr id="108" name="Straight Connector 107"/>
            <p:cNvCxnSpPr/>
            <p:nvPr/>
          </p:nvCxnSpPr>
          <p:spPr>
            <a:xfrm>
              <a:off x="6349594" y="10909584"/>
              <a:ext cx="840118" cy="517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8369684" y="10043362"/>
              <a:ext cx="431617" cy="690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9466900" y="11556315"/>
              <a:ext cx="197940" cy="367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11388080" y="11556315"/>
              <a:ext cx="16992" cy="536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2998263" y="14255106"/>
            <a:ext cx="23042880" cy="4347012"/>
            <a:chOff x="2998263" y="14484098"/>
            <a:chExt cx="23042880" cy="5261993"/>
          </a:xfrm>
        </p:grpSpPr>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263" y="15082900"/>
              <a:ext cx="23042880" cy="4663191"/>
            </a:xfrm>
            <a:prstGeom prst="rect">
              <a:avLst/>
            </a:prstGeom>
          </p:spPr>
        </p:pic>
        <p:sp>
          <p:nvSpPr>
            <p:cNvPr id="95" name="TextBox 94"/>
            <p:cNvSpPr txBox="1"/>
            <p:nvPr/>
          </p:nvSpPr>
          <p:spPr>
            <a:xfrm>
              <a:off x="3942361" y="15338564"/>
              <a:ext cx="1107996"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주황</a:t>
              </a:r>
              <a:endParaRPr lang="en-US" sz="3600" dirty="0">
                <a:effectLst>
                  <a:glow rad="152400">
                    <a:schemeClr val="bg1">
                      <a:alpha val="72000"/>
                    </a:schemeClr>
                  </a:glow>
                </a:effectLst>
              </a:endParaRPr>
            </a:p>
          </p:txBody>
        </p:sp>
        <p:sp>
          <p:nvSpPr>
            <p:cNvPr id="96" name="TextBox 95"/>
            <p:cNvSpPr txBox="1"/>
            <p:nvPr/>
          </p:nvSpPr>
          <p:spPr>
            <a:xfrm>
              <a:off x="5619115" y="14954535"/>
              <a:ext cx="1107996" cy="646331"/>
            </a:xfrm>
            <a:prstGeom prst="rect">
              <a:avLst/>
            </a:prstGeom>
            <a:noFill/>
          </p:spPr>
          <p:txBody>
            <a:bodyPr wrap="none" rtlCol="0">
              <a:spAutoFit/>
            </a:bodyPr>
            <a:lstStyle/>
            <a:p>
              <a:r>
                <a:rPr lang="ko-KR" altLang="en-US" sz="3600" smtClean="0">
                  <a:effectLst>
                    <a:glow rad="152400">
                      <a:schemeClr val="bg1">
                        <a:alpha val="72000"/>
                      </a:schemeClr>
                    </a:glow>
                  </a:effectLst>
                </a:rPr>
                <a:t>노랑</a:t>
              </a:r>
              <a:endParaRPr lang="en-US" sz="3600" dirty="0">
                <a:effectLst>
                  <a:glow rad="152400">
                    <a:schemeClr val="bg1">
                      <a:alpha val="72000"/>
                    </a:schemeClr>
                  </a:glow>
                </a:effectLst>
              </a:endParaRPr>
            </a:p>
          </p:txBody>
        </p:sp>
        <p:sp>
          <p:nvSpPr>
            <p:cNvPr id="97" name="TextBox 96"/>
            <p:cNvSpPr txBox="1"/>
            <p:nvPr/>
          </p:nvSpPr>
          <p:spPr>
            <a:xfrm>
              <a:off x="7107366" y="14954535"/>
              <a:ext cx="1107996"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연두</a:t>
              </a:r>
              <a:endParaRPr lang="en-US" sz="3600" dirty="0">
                <a:effectLst>
                  <a:glow rad="152400">
                    <a:schemeClr val="bg1">
                      <a:alpha val="72000"/>
                    </a:schemeClr>
                  </a:glow>
                </a:effectLst>
              </a:endParaRPr>
            </a:p>
          </p:txBody>
        </p:sp>
        <p:sp>
          <p:nvSpPr>
            <p:cNvPr id="98" name="TextBox 97"/>
            <p:cNvSpPr txBox="1"/>
            <p:nvPr/>
          </p:nvSpPr>
          <p:spPr>
            <a:xfrm>
              <a:off x="6792175" y="17512380"/>
              <a:ext cx="1107996" cy="646331"/>
            </a:xfrm>
            <a:prstGeom prst="rect">
              <a:avLst/>
            </a:prstGeom>
            <a:noFill/>
          </p:spPr>
          <p:txBody>
            <a:bodyPr wrap="none" rtlCol="0">
              <a:spAutoFit/>
            </a:bodyPr>
            <a:lstStyle/>
            <a:p>
              <a:r>
                <a:rPr lang="ko-KR" altLang="en-US" sz="3600" smtClean="0">
                  <a:effectLst>
                    <a:glow rad="152400">
                      <a:schemeClr val="bg1">
                        <a:alpha val="72000"/>
                      </a:schemeClr>
                    </a:glow>
                  </a:effectLst>
                </a:rPr>
                <a:t>초록</a:t>
              </a:r>
              <a:endParaRPr lang="en-US" sz="3600" dirty="0">
                <a:effectLst>
                  <a:glow rad="152400">
                    <a:schemeClr val="bg1">
                      <a:alpha val="72000"/>
                    </a:schemeClr>
                  </a:glow>
                </a:effectLst>
              </a:endParaRPr>
            </a:p>
          </p:txBody>
        </p:sp>
        <p:sp>
          <p:nvSpPr>
            <p:cNvPr id="99" name="TextBox 98"/>
            <p:cNvSpPr txBox="1"/>
            <p:nvPr/>
          </p:nvSpPr>
          <p:spPr>
            <a:xfrm>
              <a:off x="7972742" y="17030755"/>
              <a:ext cx="2031325"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에메랄드</a:t>
              </a:r>
              <a:endParaRPr lang="en-US" sz="3600" dirty="0">
                <a:effectLst>
                  <a:glow rad="152400">
                    <a:schemeClr val="bg1">
                      <a:alpha val="72000"/>
                    </a:schemeClr>
                  </a:glow>
                </a:effectLst>
              </a:endParaRPr>
            </a:p>
          </p:txBody>
        </p:sp>
        <p:sp>
          <p:nvSpPr>
            <p:cNvPr id="100" name="TextBox 99"/>
            <p:cNvSpPr txBox="1"/>
            <p:nvPr/>
          </p:nvSpPr>
          <p:spPr>
            <a:xfrm>
              <a:off x="10127179" y="17411700"/>
              <a:ext cx="929402" cy="646331"/>
            </a:xfrm>
            <a:prstGeom prst="rect">
              <a:avLst/>
            </a:prstGeom>
            <a:noFill/>
          </p:spPr>
          <p:txBody>
            <a:bodyPr wrap="square" rtlCol="0">
              <a:spAutoFit/>
            </a:bodyPr>
            <a:lstStyle/>
            <a:p>
              <a:r>
                <a:rPr lang="ko-KR" altLang="en-US" sz="3600" dirty="0" smtClean="0">
                  <a:effectLst>
                    <a:glow rad="152400">
                      <a:schemeClr val="bg1">
                        <a:alpha val="72000"/>
                      </a:schemeClr>
                    </a:glow>
                  </a:effectLst>
                </a:rPr>
                <a:t>옥</a:t>
              </a:r>
              <a:endParaRPr lang="en-US" sz="3600" dirty="0">
                <a:effectLst>
                  <a:glow rad="152400">
                    <a:schemeClr val="bg1">
                      <a:alpha val="72000"/>
                    </a:schemeClr>
                  </a:glow>
                </a:effectLst>
              </a:endParaRPr>
            </a:p>
          </p:txBody>
        </p:sp>
        <p:sp>
          <p:nvSpPr>
            <p:cNvPr id="101" name="TextBox 100"/>
            <p:cNvSpPr txBox="1"/>
            <p:nvPr/>
          </p:nvSpPr>
          <p:spPr>
            <a:xfrm>
              <a:off x="10089954" y="14614942"/>
              <a:ext cx="1107996" cy="646331"/>
            </a:xfrm>
            <a:prstGeom prst="rect">
              <a:avLst/>
            </a:prstGeom>
            <a:noFill/>
          </p:spPr>
          <p:txBody>
            <a:bodyPr wrap="none" rtlCol="0">
              <a:spAutoFit/>
            </a:bodyPr>
            <a:lstStyle/>
            <a:p>
              <a:r>
                <a:rPr lang="ko-KR" altLang="en-US" sz="3600" smtClean="0">
                  <a:effectLst>
                    <a:glow rad="152400">
                      <a:schemeClr val="bg1">
                        <a:alpha val="72000"/>
                      </a:schemeClr>
                    </a:glow>
                  </a:effectLst>
                </a:rPr>
                <a:t>하늘</a:t>
              </a:r>
              <a:endParaRPr lang="en-US" sz="3600" dirty="0">
                <a:effectLst>
                  <a:glow rad="152400">
                    <a:schemeClr val="bg1">
                      <a:alpha val="72000"/>
                    </a:schemeClr>
                  </a:glow>
                </a:effectLst>
              </a:endParaRPr>
            </a:p>
          </p:txBody>
        </p:sp>
        <p:sp>
          <p:nvSpPr>
            <p:cNvPr id="102" name="TextBox 101"/>
            <p:cNvSpPr txBox="1"/>
            <p:nvPr/>
          </p:nvSpPr>
          <p:spPr>
            <a:xfrm>
              <a:off x="12933744" y="14484098"/>
              <a:ext cx="1107996"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파랑</a:t>
              </a:r>
              <a:endParaRPr lang="en-US" sz="3600" dirty="0">
                <a:effectLst>
                  <a:glow rad="152400">
                    <a:schemeClr val="bg1">
                      <a:alpha val="72000"/>
                    </a:schemeClr>
                  </a:glow>
                </a:effectLst>
              </a:endParaRPr>
            </a:p>
          </p:txBody>
        </p:sp>
        <p:sp>
          <p:nvSpPr>
            <p:cNvPr id="103" name="TextBox 102"/>
            <p:cNvSpPr txBox="1"/>
            <p:nvPr/>
          </p:nvSpPr>
          <p:spPr>
            <a:xfrm>
              <a:off x="14687369" y="14808763"/>
              <a:ext cx="1107996"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보라</a:t>
              </a:r>
              <a:endParaRPr lang="en-US" sz="3600" dirty="0">
                <a:effectLst>
                  <a:glow rad="152400">
                    <a:schemeClr val="bg1">
                      <a:alpha val="72000"/>
                    </a:schemeClr>
                  </a:glow>
                </a:effectLst>
              </a:endParaRPr>
            </a:p>
          </p:txBody>
        </p:sp>
        <p:sp>
          <p:nvSpPr>
            <p:cNvPr id="104" name="TextBox 103"/>
            <p:cNvSpPr txBox="1"/>
            <p:nvPr/>
          </p:nvSpPr>
          <p:spPr>
            <a:xfrm>
              <a:off x="14973291" y="17189086"/>
              <a:ext cx="1107996" cy="646331"/>
            </a:xfrm>
            <a:prstGeom prst="rect">
              <a:avLst/>
            </a:prstGeom>
            <a:noFill/>
          </p:spPr>
          <p:txBody>
            <a:bodyPr wrap="none" rtlCol="0">
              <a:spAutoFit/>
            </a:bodyPr>
            <a:lstStyle/>
            <a:p>
              <a:r>
                <a:rPr lang="ko-KR" altLang="en-US" sz="3600" dirty="0" smtClean="0">
                  <a:effectLst>
                    <a:glow rad="152400">
                      <a:schemeClr val="bg1">
                        <a:alpha val="72000"/>
                      </a:schemeClr>
                    </a:glow>
                  </a:effectLst>
                </a:rPr>
                <a:t>자주</a:t>
              </a:r>
              <a:endParaRPr lang="en-US" sz="3600" dirty="0">
                <a:effectLst>
                  <a:glow rad="152400">
                    <a:schemeClr val="bg1">
                      <a:alpha val="72000"/>
                    </a:schemeClr>
                  </a:glow>
                </a:effectLst>
              </a:endParaRPr>
            </a:p>
          </p:txBody>
        </p:sp>
        <p:sp>
          <p:nvSpPr>
            <p:cNvPr id="105" name="TextBox 104"/>
            <p:cNvSpPr txBox="1"/>
            <p:nvPr/>
          </p:nvSpPr>
          <p:spPr>
            <a:xfrm>
              <a:off x="17593757" y="15036884"/>
              <a:ext cx="1107996" cy="646331"/>
            </a:xfrm>
            <a:prstGeom prst="rect">
              <a:avLst/>
            </a:prstGeom>
            <a:noFill/>
          </p:spPr>
          <p:txBody>
            <a:bodyPr wrap="none" rtlCol="0">
              <a:spAutoFit/>
            </a:bodyPr>
            <a:lstStyle/>
            <a:p>
              <a:r>
                <a:rPr lang="ko-KR" altLang="en-US" sz="3600" smtClean="0">
                  <a:effectLst>
                    <a:glow rad="152400">
                      <a:schemeClr val="bg1">
                        <a:alpha val="72000"/>
                      </a:schemeClr>
                    </a:glow>
                  </a:effectLst>
                </a:rPr>
                <a:t>빨강</a:t>
              </a:r>
              <a:endParaRPr lang="en-US" sz="3600" dirty="0">
                <a:effectLst>
                  <a:glow rad="152400">
                    <a:schemeClr val="bg1">
                      <a:alpha val="72000"/>
                    </a:schemeClr>
                  </a:glow>
                </a:effectLst>
              </a:endParaRPr>
            </a:p>
          </p:txBody>
        </p:sp>
        <p:sp>
          <p:nvSpPr>
            <p:cNvPr id="106" name="TextBox 105"/>
            <p:cNvSpPr txBox="1"/>
            <p:nvPr/>
          </p:nvSpPr>
          <p:spPr>
            <a:xfrm>
              <a:off x="15937251" y="16442705"/>
              <a:ext cx="1107996" cy="646331"/>
            </a:xfrm>
            <a:prstGeom prst="rect">
              <a:avLst/>
            </a:prstGeom>
            <a:noFill/>
          </p:spPr>
          <p:txBody>
            <a:bodyPr wrap="none" rtlCol="0">
              <a:spAutoFit/>
            </a:bodyPr>
            <a:lstStyle/>
            <a:p>
              <a:r>
                <a:rPr lang="ko-KR" altLang="en-US" sz="3600" smtClean="0">
                  <a:effectLst>
                    <a:glow rad="152400">
                      <a:schemeClr val="bg1">
                        <a:alpha val="72000"/>
                      </a:schemeClr>
                    </a:glow>
                  </a:effectLst>
                </a:rPr>
                <a:t>분홍</a:t>
              </a:r>
              <a:endParaRPr lang="en-US" sz="3600" dirty="0">
                <a:effectLst>
                  <a:glow rad="152400">
                    <a:schemeClr val="bg1">
                      <a:alpha val="72000"/>
                    </a:schemeClr>
                  </a:glow>
                </a:effectLst>
              </a:endParaRPr>
            </a:p>
          </p:txBody>
        </p:sp>
        <p:cxnSp>
          <p:nvCxnSpPr>
            <p:cNvPr id="122" name="Straight Connector 121"/>
            <p:cNvCxnSpPr/>
            <p:nvPr/>
          </p:nvCxnSpPr>
          <p:spPr>
            <a:xfrm flipH="1">
              <a:off x="16281400" y="16999849"/>
              <a:ext cx="209850" cy="1008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9466900" y="17951223"/>
              <a:ext cx="660279" cy="32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1" name="TextBox 130"/>
          <p:cNvSpPr txBox="1"/>
          <p:nvPr/>
        </p:nvSpPr>
        <p:spPr>
          <a:xfrm>
            <a:off x="2998263" y="8332656"/>
            <a:ext cx="2464136" cy="1049646"/>
          </a:xfrm>
          <a:prstGeom prst="rect">
            <a:avLst/>
          </a:prstGeom>
          <a:noFill/>
        </p:spPr>
        <p:txBody>
          <a:bodyPr wrap="none" rtlCol="0">
            <a:spAutoFit/>
          </a:bodyPr>
          <a:lstStyle/>
          <a:p>
            <a:r>
              <a:rPr lang="en-US" dirty="0" smtClean="0"/>
              <a:t>English</a:t>
            </a:r>
            <a:endParaRPr lang="en-US" dirty="0"/>
          </a:p>
        </p:txBody>
      </p:sp>
      <p:sp>
        <p:nvSpPr>
          <p:cNvPr id="132" name="TextBox 131"/>
          <p:cNvSpPr txBox="1"/>
          <p:nvPr/>
        </p:nvSpPr>
        <p:spPr>
          <a:xfrm>
            <a:off x="2990953" y="13589067"/>
            <a:ext cx="2471446" cy="1049646"/>
          </a:xfrm>
          <a:prstGeom prst="rect">
            <a:avLst/>
          </a:prstGeom>
          <a:noFill/>
        </p:spPr>
        <p:txBody>
          <a:bodyPr wrap="none" rtlCol="0">
            <a:spAutoFit/>
          </a:bodyPr>
          <a:lstStyle/>
          <a:p>
            <a:r>
              <a:rPr lang="en-US" dirty="0" smtClean="0"/>
              <a:t>Korean</a:t>
            </a:r>
            <a:endParaRPr lang="en-US" dirty="0"/>
          </a:p>
        </p:txBody>
      </p:sp>
    </p:spTree>
    <p:extLst>
      <p:ext uri="{BB962C8B-B14F-4D97-AF65-F5344CB8AC3E}">
        <p14:creationId xmlns:p14="http://schemas.microsoft.com/office/powerpoint/2010/main" val="18760736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627</Words>
  <Application>Microsoft Macintosh PowerPoint</Application>
  <PresentationFormat>Custom</PresentationFormat>
  <Paragraphs>90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vt:lpstr>
      <vt:lpstr>Calibri Light</vt:lpstr>
      <vt:lpstr>NanumBarunGothicOTF</vt:lpstr>
      <vt:lpstr>맑은 고딕</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Younghoon Kim</dc:creator>
  <cp:lastModifiedBy>Younghoon Kim</cp:lastModifiedBy>
  <cp:revision>13</cp:revision>
  <dcterms:created xsi:type="dcterms:W3CDTF">2016-06-02T23:58:04Z</dcterms:created>
  <dcterms:modified xsi:type="dcterms:W3CDTF">2016-06-03T02:29:17Z</dcterms:modified>
</cp:coreProperties>
</file>