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E65D3C8-D18A-45C4-8C25-859CDB4A983A}">
  <a:tblStyle styleId="{9E65D3C8-D18A-45C4-8C25-859CDB4A98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aleway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mwaskom/seaborn" TargetMode="External"/><Relationship Id="rId3" Type="http://schemas.openxmlformats.org/officeDocument/2006/relationships/hyperlink" Target="https://www.linkedin.com/advice/3/what-advantages-disadvantages-using-seaborn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ex.tech/blog/how-to-build-a-dashboard-in-python/" TargetMode="External"/><Relationship Id="rId3" Type="http://schemas.openxmlformats.org/officeDocument/2006/relationships/hyperlink" Target="https://towardsdatascience.com/dash-for-beginners-create-interactive-python-dashboards-338bfcb6ffa4" TargetMode="External"/><Relationship Id="rId4" Type="http://schemas.openxmlformats.org/officeDocument/2006/relationships/hyperlink" Target="https://medium.datadriveninvestor.com/plotly-dash-everything-you-need-to-know-bc09a5e45395#af12" TargetMode="External"/><Relationship Id="rId5" Type="http://schemas.openxmlformats.org/officeDocument/2006/relationships/hyperlink" Target="https://medium.com/analytics-vidhya/5-challenges-when-using-plotly-dash-for-interactive-web-apps-849f442582f7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859f876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859f876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86ed8416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86ed8416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859f8761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859f8761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plan is to use all of the packages mentioned in slide 3. For purpose of presentation, we’ll focus on the appeal and drawbacks of the Dash package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15c7883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15c7883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mwaskom/seaborn: Statistical data visualization in Python (github.com)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https://www.linkedin.com/advice/3/what-advantages-disadvantages-using-seaborn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859f8761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9859f8761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 along with Flask can be used to create </a:t>
            </a:r>
            <a:r>
              <a:rPr lang="en"/>
              <a:t>preliminary dashboards but Dash simplifies the process an adds a level of interactivity and aesthetic appeal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https://hex.tech/blog/how-to-build-a-dashboard-in-python/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https://towardsdatascience.com/dash-for-beginners-create-interactive-python-dashboards-338bfcb6ffa4</a:t>
            </a:r>
            <a:r>
              <a:rPr lang="en"/>
              <a:t>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https://medium.datadriveninvestor.com/plotly-dash-everything-you-need-to-know-bc09a5e45395#af12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https://medium.com/analytics-vidhya/5-challenges-when-using-plotly-dash-for-interactive-web-apps-849f442582f7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 Cooking in Kampala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434343"/>
                </a:solidFill>
              </a:rPr>
              <a:t>Technology Review</a:t>
            </a:r>
            <a:endParaRPr sz="3400">
              <a:solidFill>
                <a:srgbClr val="434343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398700" y="3916875"/>
            <a:ext cx="7688100" cy="11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 Behling, Ahana Mukherjee,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Rodney A Perez, Sarah Yasuda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583 - Autumn 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2044025"/>
            <a:ext cx="7688700" cy="27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</a:rPr>
              <a:t>Objective &amp; Scope</a:t>
            </a:r>
            <a:br>
              <a:rPr lang="en"/>
            </a:br>
            <a:r>
              <a:rPr lang="en"/>
              <a:t>Examine </a:t>
            </a:r>
            <a:r>
              <a:rPr lang="en"/>
              <a:t>trends in power quality through studying power consumption, voltage and frequency stability on an events basis when electric appliances are in use in informal community settlements in Kampala, Uganda.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</a:rPr>
              <a:t>Method</a:t>
            </a:r>
            <a:endParaRPr b="1" sz="1600">
              <a:solidFill>
                <a:schemeClr val="accent3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Disaggregate temporal electric sensor meter data for analysis and processing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Comparative study of survey responses in relation to energy consumption data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Application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7650" y="2044025"/>
            <a:ext cx="3708000" cy="29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</a:rPr>
              <a:t>Output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an interactive dashboard for data visualization and results for the following stakeholders: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Research team 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Utility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Policymakers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Blue Sky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Dashboard contains visualization that updates in real-time as remote sensors capture voltage, current, frequency, and power measurements</a:t>
            </a:r>
            <a:br>
              <a:rPr lang="en"/>
            </a:b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550" y="1584375"/>
            <a:ext cx="3941875" cy="2244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Google Shape;101;p15"/>
          <p:cNvGrpSpPr/>
          <p:nvPr/>
        </p:nvGrpSpPr>
        <p:grpSpPr>
          <a:xfrm>
            <a:off x="4450846" y="4075730"/>
            <a:ext cx="4339293" cy="535191"/>
            <a:chOff x="4310325" y="3759025"/>
            <a:chExt cx="4589416" cy="708300"/>
          </a:xfrm>
        </p:grpSpPr>
        <p:sp>
          <p:nvSpPr>
            <p:cNvPr id="102" name="Google Shape;102;p15"/>
            <p:cNvSpPr/>
            <p:nvPr/>
          </p:nvSpPr>
          <p:spPr>
            <a:xfrm>
              <a:off x="4310325" y="3788125"/>
              <a:ext cx="1329600" cy="650100"/>
            </a:xfrm>
            <a:prstGeom prst="rect">
              <a:avLst/>
            </a:prstGeom>
            <a:solidFill>
              <a:schemeClr val="lt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Input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5931245" y="3788125"/>
              <a:ext cx="1329600" cy="650100"/>
            </a:xfrm>
            <a:prstGeom prst="rect">
              <a:avLst/>
            </a:prstGeom>
            <a:solidFill>
              <a:schemeClr val="lt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P</a:t>
              </a:r>
              <a:r>
                <a:rPr lang="en">
                  <a:latin typeface="Lato"/>
                  <a:ea typeface="Lato"/>
                  <a:cs typeface="Lato"/>
                  <a:sym typeface="Lato"/>
                </a:rPr>
                <a:t>rocessing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7570141" y="3759025"/>
              <a:ext cx="1329600" cy="708300"/>
            </a:xfrm>
            <a:prstGeom prst="rect">
              <a:avLst/>
            </a:prstGeom>
            <a:solidFill>
              <a:schemeClr val="lt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Lato"/>
                  <a:ea typeface="Lato"/>
                  <a:cs typeface="Lato"/>
                  <a:sym typeface="Lato"/>
                </a:rPr>
                <a:t>Visualization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7280751" y="3960325"/>
              <a:ext cx="271800" cy="305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5659311" y="3960325"/>
              <a:ext cx="271800" cy="305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Considerations &amp; Selection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729450" y="1973475"/>
            <a:ext cx="7688700" cy="27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3"/>
                </a:solidFill>
              </a:rPr>
              <a:t>NumPy</a:t>
            </a:r>
            <a:br>
              <a:rPr lang="en"/>
            </a:br>
            <a:r>
              <a:rPr lang="en" sz="1200"/>
              <a:t>A</a:t>
            </a:r>
            <a:r>
              <a:rPr lang="en" sz="1200"/>
              <a:t>rray and matrix manipulation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3"/>
                </a:solidFill>
              </a:rPr>
              <a:t>Pandas</a:t>
            </a:r>
            <a:br>
              <a:rPr lang="en"/>
            </a:br>
            <a:r>
              <a:rPr lang="en" sz="1200"/>
              <a:t>Dataframe creation; merging and processing data sets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3"/>
                </a:solidFill>
              </a:rPr>
              <a:t>Matplotlib</a:t>
            </a:r>
            <a:br>
              <a:rPr lang="en"/>
            </a:br>
            <a:r>
              <a:rPr lang="en" sz="1200"/>
              <a:t>Preliminary data visualization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3"/>
                </a:solidFill>
              </a:rPr>
              <a:t>Seaborn</a:t>
            </a:r>
            <a:br>
              <a:rPr lang="en"/>
            </a:br>
            <a:r>
              <a:rPr lang="en" sz="1200"/>
              <a:t>Detailed statistical data visualization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chemeClr val="accent3"/>
                </a:solidFill>
              </a:rPr>
              <a:t>Dash + Plotly.js</a:t>
            </a:r>
            <a:br>
              <a:rPr lang="en"/>
            </a:br>
            <a:r>
              <a:rPr lang="en" sz="1200"/>
              <a:t>Dashboard creation and integration</a:t>
            </a:r>
            <a:endParaRPr sz="1200"/>
          </a:p>
        </p:txBody>
      </p:sp>
      <p:sp>
        <p:nvSpPr>
          <p:cNvPr id="113" name="Google Shape;113;p16"/>
          <p:cNvSpPr/>
          <p:nvPr/>
        </p:nvSpPr>
        <p:spPr>
          <a:xfrm>
            <a:off x="729450" y="3605375"/>
            <a:ext cx="3842700" cy="1156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7650" y="119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Seaborn Package</a:t>
            </a:r>
            <a:endParaRPr/>
          </a:p>
        </p:txBody>
      </p:sp>
      <p:graphicFrame>
        <p:nvGraphicFramePr>
          <p:cNvPr id="119" name="Google Shape;119;p17"/>
          <p:cNvGraphicFramePr/>
          <p:nvPr/>
        </p:nvGraphicFramePr>
        <p:xfrm>
          <a:off x="727650" y="187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{9E65D3C8-D18A-45C4-8C25-859CDB4A983A}</a:tableStyleId>
              </a:tblPr>
              <a:tblGrid>
                <a:gridCol w="4236600"/>
                <a:gridCol w="3731050"/>
              </a:tblGrid>
              <a:tr h="43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3"/>
                          </a:solidFill>
                        </a:rPr>
                        <a:t>Appeal</a:t>
                      </a:r>
                      <a:endParaRPr b="1" sz="16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3"/>
                          </a:solidFill>
                        </a:rPr>
                        <a:t>Drawbacks</a:t>
                      </a:r>
                      <a:endParaRPr b="1" sz="16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0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Builds on top of Matplotlib; integrates with Pandas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Memory </a:t>
                      </a:r>
                      <a:r>
                        <a:rPr lang="en">
                          <a:solidFill>
                            <a:schemeClr val="accent1"/>
                          </a:solidFill>
                        </a:rPr>
                        <a:t>intensive for complex datasets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0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Ability to </a:t>
                      </a:r>
                      <a:r>
                        <a:rPr lang="en">
                          <a:solidFill>
                            <a:schemeClr val="accent1"/>
                          </a:solidFill>
                        </a:rPr>
                        <a:t>switch</a:t>
                      </a:r>
                      <a:r>
                        <a:rPr lang="en">
                          <a:solidFill>
                            <a:schemeClr val="accent1"/>
                          </a:solidFill>
                        </a:rPr>
                        <a:t> between plot styles quickly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Compatibility</a:t>
                      </a:r>
                      <a:r>
                        <a:rPr lang="en">
                          <a:solidFill>
                            <a:schemeClr val="accent1"/>
                          </a:solidFill>
                        </a:rPr>
                        <a:t> issues (i.e. with Dash, etc.)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0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Automatically perform statistical calculations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Newer development, possibly prone to bugs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0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Simple one </a:t>
                      </a:r>
                      <a:r>
                        <a:rPr lang="en">
                          <a:solidFill>
                            <a:schemeClr val="accent1"/>
                          </a:solidFill>
                        </a:rPr>
                        <a:t>functional</a:t>
                      </a:r>
                      <a:r>
                        <a:rPr lang="en">
                          <a:solidFill>
                            <a:schemeClr val="accent1"/>
                          </a:solidFill>
                        </a:rPr>
                        <a:t> call for graphics creation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Less flexibility compared to Matplotlib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0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7650" y="119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 Package</a:t>
            </a:r>
            <a:endParaRPr/>
          </a:p>
        </p:txBody>
      </p:sp>
      <p:graphicFrame>
        <p:nvGraphicFramePr>
          <p:cNvPr id="125" name="Google Shape;125;p18"/>
          <p:cNvGraphicFramePr/>
          <p:nvPr/>
        </p:nvGraphicFramePr>
        <p:xfrm>
          <a:off x="727650" y="187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{9E65D3C8-D18A-45C4-8C25-859CDB4A983A}</a:tableStyleId>
              </a:tblPr>
              <a:tblGrid>
                <a:gridCol w="4103850"/>
                <a:gridCol w="386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3"/>
                          </a:solidFill>
                        </a:rPr>
                        <a:t>Appeal</a:t>
                      </a:r>
                      <a:endParaRPr b="1" sz="16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3"/>
                          </a:solidFill>
                        </a:rPr>
                        <a:t>Drawbacks</a:t>
                      </a:r>
                      <a:endParaRPr b="1" sz="16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Interactive capabilities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Learning curve (prior HTML experience)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Aesthetic appeal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Formatting limitations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Integration with Jupyter Notebooks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Dependent on server callbacks (less </a:t>
                      </a:r>
                      <a:r>
                        <a:rPr lang="en">
                          <a:solidFill>
                            <a:schemeClr val="accent1"/>
                          </a:solidFill>
                        </a:rPr>
                        <a:t>efficient than using Javascript code)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Eliminates the need for Javascript, HTML, CSS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Free features only allow hosting dashboard locally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