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1242-44D6-4EC4-B83E-B7B758762B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AE149-11BD-43F7-AB24-CC7017AD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D53B-C3BF-440E-92A9-EC4C2989B7C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F47A-971C-4218-BC30-03C6EDF5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97097"/>
              </p:ext>
            </p:extLst>
          </p:nvPr>
        </p:nvGraphicFramePr>
        <p:xfrm>
          <a:off x="216287" y="1097921"/>
          <a:ext cx="11790834" cy="4657880"/>
        </p:xfrm>
        <a:graphic>
          <a:graphicData uri="http://schemas.openxmlformats.org/drawingml/2006/table">
            <a:tbl>
              <a:tblPr/>
              <a:tblGrid>
                <a:gridCol w="2167149">
                  <a:extLst>
                    <a:ext uri="{9D8B030D-6E8A-4147-A177-3AD203B41FA5}">
                      <a16:colId xmlns:a16="http://schemas.microsoft.com/office/drawing/2014/main" val="2181497944"/>
                    </a:ext>
                  </a:extLst>
                </a:gridCol>
                <a:gridCol w="644577">
                  <a:extLst>
                    <a:ext uri="{9D8B030D-6E8A-4147-A177-3AD203B41FA5}">
                      <a16:colId xmlns:a16="http://schemas.microsoft.com/office/drawing/2014/main" val="2030311955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3759721963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140650043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971494340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1334249546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614720253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2635462367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106364826"/>
                    </a:ext>
                  </a:extLst>
                </a:gridCol>
                <a:gridCol w="509666">
                  <a:extLst>
                    <a:ext uri="{9D8B030D-6E8A-4147-A177-3AD203B41FA5}">
                      <a16:colId xmlns:a16="http://schemas.microsoft.com/office/drawing/2014/main" val="596995095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246814272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802827795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310053028"/>
                    </a:ext>
                  </a:extLst>
                </a:gridCol>
                <a:gridCol w="509666">
                  <a:extLst>
                    <a:ext uri="{9D8B030D-6E8A-4147-A177-3AD203B41FA5}">
                      <a16:colId xmlns:a16="http://schemas.microsoft.com/office/drawing/2014/main" val="5126754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894932933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376839639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1479328043"/>
                    </a:ext>
                  </a:extLst>
                </a:gridCol>
                <a:gridCol w="464696">
                  <a:extLst>
                    <a:ext uri="{9D8B030D-6E8A-4147-A177-3AD203B41FA5}">
                      <a16:colId xmlns:a16="http://schemas.microsoft.com/office/drawing/2014/main" val="3140743421"/>
                    </a:ext>
                  </a:extLst>
                </a:gridCol>
                <a:gridCol w="524655">
                  <a:extLst>
                    <a:ext uri="{9D8B030D-6E8A-4147-A177-3AD203B41FA5}">
                      <a16:colId xmlns:a16="http://schemas.microsoft.com/office/drawing/2014/main" val="1228791373"/>
                    </a:ext>
                  </a:extLst>
                </a:gridCol>
              </a:tblGrid>
              <a:tr h="649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                                                                                                            Project Plan</a:t>
                      </a:r>
                    </a:p>
                  </a:txBody>
                  <a:tcPr marR="7016" marT="7016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45253"/>
                  </a:ext>
                </a:extLst>
              </a:tr>
              <a:tr h="77051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Week Beginning</a:t>
                      </a:r>
                    </a:p>
                  </a:txBody>
                  <a:tcPr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W2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W3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W4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W5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W6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W7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W8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W9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W10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W11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W12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W13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W14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W15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W16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W17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W18</a:t>
                      </a:r>
                    </a:p>
                  </a:txBody>
                  <a:tcPr marL="7016" marR="7016" marT="701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0269"/>
                  </a:ext>
                </a:extLst>
              </a:tr>
              <a:tr h="3492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Kickoff Meeting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042942"/>
                  </a:ext>
                </a:extLst>
              </a:tr>
              <a:tr h="34926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Data preprocessing 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005351"/>
                  </a:ext>
                </a:extLst>
              </a:tr>
              <a:tr h="51755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534971"/>
                  </a:ext>
                </a:extLst>
              </a:tr>
              <a:tr h="34926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Churn identification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3758759"/>
                  </a:ext>
                </a:extLst>
              </a:tr>
              <a:tr h="47948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Modeling Approaches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899577"/>
                  </a:ext>
                </a:extLst>
              </a:tr>
              <a:tr h="34926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Analysis Development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83093"/>
                  </a:ext>
                </a:extLst>
              </a:tr>
              <a:tr h="34926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analysis share-out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8415"/>
                  </a:ext>
                </a:extLst>
              </a:tr>
              <a:tr h="34926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deck for Audience</a:t>
                      </a:r>
                    </a:p>
                  </a:txBody>
                  <a:tcPr marL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99419"/>
                  </a:ext>
                </a:extLst>
              </a:tr>
              <a:tr h="144854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89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2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8716" y="888982"/>
            <a:ext cx="2586444" cy="3519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Preparation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377" y="150472"/>
            <a:ext cx="589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Approach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8716" y="1588197"/>
            <a:ext cx="2586444" cy="3519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Churn identification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8716" y="2248929"/>
            <a:ext cx="2586444" cy="9384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Survival –</a:t>
            </a:r>
          </a:p>
          <a:p>
            <a:pPr algn="ctr"/>
            <a:r>
              <a:rPr lang="en-US" sz="1400" dirty="0"/>
              <a:t>Random forest used to build survival curves at customer level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8716" y="3401303"/>
            <a:ext cx="2586444" cy="11523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current survival probability(p) for each customer by filtering above curve for the current time of the customer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0006" y="5561633"/>
            <a:ext cx="2586444" cy="6671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CLV = AOV * </a:t>
            </a:r>
            <a:r>
              <a:rPr lang="en-US" sz="1400" dirty="0" err="1"/>
              <a:t>trip_frequency</a:t>
            </a:r>
            <a:r>
              <a:rPr lang="en-US" sz="1400" dirty="0"/>
              <a:t> * (time + </a:t>
            </a:r>
            <a:r>
              <a:rPr lang="en-US" sz="1400" dirty="0" err="1"/>
              <a:t>extra_lifetime</a:t>
            </a:r>
            <a:r>
              <a:rPr lang="en-US" sz="1400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8716" y="4733944"/>
            <a:ext cx="2586444" cy="5683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extra_lifetime</a:t>
            </a:r>
            <a:r>
              <a:rPr lang="en-US" sz="1400" dirty="0"/>
              <a:t> = p * time </a:t>
            </a: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2481938" y="1240973"/>
            <a:ext cx="0" cy="34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81938" y="1940188"/>
            <a:ext cx="0" cy="30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77583" y="3187339"/>
            <a:ext cx="4355" cy="2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77583" y="4504030"/>
            <a:ext cx="4355" cy="2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73228" y="5336256"/>
            <a:ext cx="4355" cy="2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167051" y="176597"/>
            <a:ext cx="65315" cy="6544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76654" y="897689"/>
            <a:ext cx="2586444" cy="3519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Preparation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76654" y="1596904"/>
            <a:ext cx="2586444" cy="3519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Churn identification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76654" y="2257636"/>
            <a:ext cx="2586444" cy="774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Segmentation: </a:t>
            </a:r>
          </a:p>
          <a:p>
            <a:pPr algn="ctr"/>
            <a:r>
              <a:rPr lang="en-US" sz="1400" dirty="0"/>
              <a:t>k-means, GMM, PAM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76654" y="3410010"/>
            <a:ext cx="2586444" cy="11523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churn rate for each cluster to calculate extra lifetime which repeats for each customer in a particular cluster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67944" y="5570340"/>
            <a:ext cx="2586444" cy="6671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CLV = AOV * </a:t>
            </a:r>
            <a:r>
              <a:rPr lang="en-US" sz="1400" dirty="0" err="1"/>
              <a:t>trip_frequency</a:t>
            </a:r>
            <a:r>
              <a:rPr lang="en-US" sz="1400" dirty="0"/>
              <a:t> * (time + </a:t>
            </a:r>
            <a:r>
              <a:rPr lang="en-US" sz="1400" dirty="0" err="1"/>
              <a:t>extra_lifetime</a:t>
            </a:r>
            <a:r>
              <a:rPr lang="en-US" sz="1400" dirty="0"/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76654" y="4742651"/>
            <a:ext cx="2586444" cy="5683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extra_lifetime</a:t>
            </a:r>
            <a:r>
              <a:rPr lang="en-US" sz="1400" dirty="0"/>
              <a:t> = 1/</a:t>
            </a:r>
            <a:r>
              <a:rPr lang="en-US" sz="1400" dirty="0" err="1"/>
              <a:t>churn_rate</a:t>
            </a:r>
            <a:r>
              <a:rPr lang="en-US" sz="1400" dirty="0"/>
              <a:t>(cluster)</a:t>
            </a:r>
          </a:p>
        </p:txBody>
      </p:sp>
      <p:cxnSp>
        <p:nvCxnSpPr>
          <p:cNvPr id="30" name="Straight Arrow Connector 29"/>
          <p:cNvCxnSpPr>
            <a:stCxn id="24" idx="2"/>
          </p:cNvCxnSpPr>
          <p:nvPr/>
        </p:nvCxnSpPr>
        <p:spPr>
          <a:xfrm>
            <a:off x="6069876" y="1249680"/>
            <a:ext cx="0" cy="34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69876" y="1948895"/>
            <a:ext cx="0" cy="30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6069876" y="3031729"/>
            <a:ext cx="0" cy="37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65521" y="4512737"/>
            <a:ext cx="4355" cy="2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61166" y="5344963"/>
            <a:ext cx="4355" cy="2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447331" y="884626"/>
            <a:ext cx="2586444" cy="3519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Preparation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447331" y="1583841"/>
            <a:ext cx="2586444" cy="3519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Churn identification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47331" y="2244573"/>
            <a:ext cx="2586444" cy="9384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Survival –</a:t>
            </a:r>
          </a:p>
          <a:p>
            <a:pPr algn="ctr"/>
            <a:r>
              <a:rPr lang="en-US" sz="1400" dirty="0"/>
              <a:t>Random forest used to build survival curves at customer level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47331" y="3396947"/>
            <a:ext cx="2586444" cy="11523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</a:t>
            </a:r>
            <a:r>
              <a:rPr lang="en-US" sz="1400" dirty="0" err="1"/>
              <a:t>ecdf</a:t>
            </a:r>
            <a:r>
              <a:rPr lang="en-US" sz="1400" dirty="0"/>
              <a:t> function on the list of probabilities of a customer and interpolate the 20</a:t>
            </a:r>
            <a:r>
              <a:rPr lang="en-US" sz="1400" baseline="30000" dirty="0"/>
              <a:t>th</a:t>
            </a:r>
            <a:r>
              <a:rPr lang="en-US" sz="1400" dirty="0"/>
              <a:t> (arbitrary) percentile of probabilities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38621" y="5557277"/>
            <a:ext cx="2586444" cy="6671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CLV = AOV * </a:t>
            </a:r>
            <a:r>
              <a:rPr lang="en-US" sz="1400" dirty="0" err="1"/>
              <a:t>trip_frequency</a:t>
            </a:r>
            <a:r>
              <a:rPr lang="en-US" sz="1400" dirty="0"/>
              <a:t> * (</a:t>
            </a:r>
            <a:r>
              <a:rPr lang="en-US" sz="1400" dirty="0" err="1"/>
              <a:t>total_lifetime</a:t>
            </a:r>
            <a:r>
              <a:rPr lang="en-US" sz="1400" dirty="0"/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47331" y="4858062"/>
            <a:ext cx="2586444" cy="4398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total_lifetime</a:t>
            </a:r>
            <a:r>
              <a:rPr lang="en-US" sz="1400" dirty="0"/>
              <a:t> = time at 20</a:t>
            </a:r>
            <a:r>
              <a:rPr lang="en-US" sz="1400" baseline="30000" dirty="0"/>
              <a:t>th</a:t>
            </a:r>
            <a:r>
              <a:rPr lang="en-US" sz="1400" dirty="0"/>
              <a:t> percentile </a:t>
            </a:r>
          </a:p>
        </p:txBody>
      </p:sp>
      <p:cxnSp>
        <p:nvCxnSpPr>
          <p:cNvPr id="41" name="Straight Arrow Connector 40"/>
          <p:cNvCxnSpPr>
            <a:stCxn id="35" idx="2"/>
          </p:cNvCxnSpPr>
          <p:nvPr/>
        </p:nvCxnSpPr>
        <p:spPr>
          <a:xfrm>
            <a:off x="9740553" y="1236617"/>
            <a:ext cx="0" cy="34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40553" y="1935832"/>
            <a:ext cx="0" cy="30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736198" y="3182983"/>
            <a:ext cx="4355" cy="2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2"/>
            <a:endCxn id="40" idx="0"/>
          </p:cNvCxnSpPr>
          <p:nvPr/>
        </p:nvCxnSpPr>
        <p:spPr>
          <a:xfrm>
            <a:off x="9740553" y="4549321"/>
            <a:ext cx="0" cy="30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731843" y="5331900"/>
            <a:ext cx="4355" cy="2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961826" y="176597"/>
            <a:ext cx="65315" cy="6544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07726" y="172241"/>
            <a:ext cx="589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Approach 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1795" y="185411"/>
            <a:ext cx="227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Approach 3</a:t>
            </a:r>
          </a:p>
        </p:txBody>
      </p:sp>
    </p:spTree>
    <p:extLst>
      <p:ext uri="{BB962C8B-B14F-4D97-AF65-F5344CB8AC3E}">
        <p14:creationId xmlns:p14="http://schemas.microsoft.com/office/powerpoint/2010/main" val="21545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393" y="261257"/>
            <a:ext cx="403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Things to remember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211" y="1175657"/>
            <a:ext cx="1000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minimum of 4 trips is required for a customer in order to be able to build an ECDF function to interpolate percentile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minimum of 4 distinct </a:t>
            </a:r>
            <a:r>
              <a:rPr lang="en-US" dirty="0" err="1"/>
              <a:t>newdate</a:t>
            </a:r>
            <a:r>
              <a:rPr lang="en-US" dirty="0"/>
              <a:t> values are required for a customer since some </a:t>
            </a:r>
            <a:r>
              <a:rPr lang="en-US" dirty="0" err="1"/>
              <a:t>trip_ids</a:t>
            </a:r>
            <a:r>
              <a:rPr lang="en-US" dirty="0"/>
              <a:t> are generated on the same </a:t>
            </a:r>
            <a:r>
              <a:rPr lang="en-US" dirty="0" err="1"/>
              <a:t>newdate</a:t>
            </a:r>
            <a:r>
              <a:rPr lang="en-US" dirty="0"/>
              <a:t> thereby making the between trip time zero </a:t>
            </a:r>
          </a:p>
        </p:txBody>
      </p:sp>
    </p:spTree>
    <p:extLst>
      <p:ext uri="{BB962C8B-B14F-4D97-AF65-F5344CB8AC3E}">
        <p14:creationId xmlns:p14="http://schemas.microsoft.com/office/powerpoint/2010/main" val="279806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294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Anurag, Takdath</dc:creator>
  <cp:lastModifiedBy>Derek Nelson</cp:lastModifiedBy>
  <cp:revision>24</cp:revision>
  <dcterms:created xsi:type="dcterms:W3CDTF">2020-06-26T09:43:41Z</dcterms:created>
  <dcterms:modified xsi:type="dcterms:W3CDTF">2022-01-27T14:10:44Z</dcterms:modified>
</cp:coreProperties>
</file>