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74" r:id="rId4"/>
    <p:sldId id="283" r:id="rId5"/>
    <p:sldId id="287" r:id="rId6"/>
    <p:sldId id="288" r:id="rId7"/>
    <p:sldId id="289" r:id="rId8"/>
    <p:sldId id="286" r:id="rId9"/>
    <p:sldId id="276" r:id="rId10"/>
    <p:sldId id="282" r:id="rId11"/>
    <p:sldId id="277" r:id="rId12"/>
    <p:sldId id="281" r:id="rId13"/>
    <p:sldId id="290" r:id="rId14"/>
    <p:sldId id="291"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23" autoAdjust="0"/>
  </p:normalViewPr>
  <p:slideViewPr>
    <p:cSldViewPr>
      <p:cViewPr>
        <p:scale>
          <a:sx n="75" d="100"/>
          <a:sy n="75" d="100"/>
        </p:scale>
        <p:origin x="-1666" y="-14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D50A47-2791-4BFE-8867-24DBFAAE4290}" type="datetimeFigureOut">
              <a:rPr lang="en-US" smtClean="0"/>
              <a:pPr/>
              <a:t>2/13/2019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4E09DA-B2E6-4F47-9699-24B0602978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4E09DA-B2E6-4F47-9699-24B06029786F}"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4E09DA-B2E6-4F47-9699-24B06029786F}"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2/13/2019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smtClean="0"/>
              <a:t>Click icon to add chart</a:t>
            </a:r>
            <a:endParaRPr lang="en-US" noProof="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2/13/2019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se.iitb.ac.in/~saketh/research/rajeshMTP.pdf" TargetMode="External"/><Relationship Id="rId2" Type="http://schemas.openxmlformats.org/officeDocument/2006/relationships/hyperlink" Target="http://cs229.stanford.edu/proj2011/Moparti%20OCR%20for%20telugu%20script.pdf" TargetMode="External"/><Relationship Id="rId1" Type="http://schemas.openxmlformats.org/officeDocument/2006/relationships/slideLayout" Target="../slideLayouts/slideLayout2.xml"/><Relationship Id="rId4" Type="http://schemas.openxmlformats.org/officeDocument/2006/relationships/hyperlink" Target="http://shodhganga.inflibnet.ac.in/bitstream/10603/4166/13/13_chapter%20%205.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b="1" dirty="0" smtClean="0"/>
              <a:t>Character Recognition for Offline Telugu Script Digitalized Images</a:t>
            </a:r>
            <a:r>
              <a:rPr lang="en-US" b="1" dirty="0" smtClean="0"/>
              <a:t/>
            </a:r>
            <a:br>
              <a:rPr lang="en-US" b="1" dirty="0" smtClean="0"/>
            </a:br>
            <a:endParaRPr lang="en-IN" dirty="0"/>
          </a:p>
        </p:txBody>
      </p:sp>
      <p:sp>
        <p:nvSpPr>
          <p:cNvPr id="5" name="Subtitle 4"/>
          <p:cNvSpPr>
            <a:spLocks noGrp="1"/>
          </p:cNvSpPr>
          <p:nvPr>
            <p:ph type="subTitle" idx="1"/>
          </p:nvPr>
        </p:nvSpPr>
        <p:spPr>
          <a:xfrm>
            <a:off x="838200" y="3962400"/>
            <a:ext cx="7696200" cy="1752600"/>
          </a:xfrm>
        </p:spPr>
        <p:txBody>
          <a:bodyPr/>
          <a:lstStyle/>
          <a:p>
            <a:r>
              <a:rPr lang="en-IN" sz="1800" b="1" dirty="0" smtClean="0">
                <a:latin typeface="Times New Roman" pitchFamily="18" charset="0"/>
                <a:cs typeface="Times New Roman" pitchFamily="18" charset="0"/>
              </a:rPr>
              <a:t>BATCH NO: </a:t>
            </a:r>
            <a:r>
              <a:rPr lang="en-IN" sz="1800" dirty="0" smtClean="0">
                <a:latin typeface="Times New Roman" pitchFamily="18" charset="0"/>
                <a:cs typeface="Times New Roman" pitchFamily="18" charset="0"/>
              </a:rPr>
              <a:t>A8				     	</a:t>
            </a:r>
            <a:r>
              <a:rPr lang="en-IN" sz="1800" b="1" dirty="0" smtClean="0">
                <a:latin typeface="Times New Roman" pitchFamily="18" charset="0"/>
                <a:cs typeface="Times New Roman" pitchFamily="18" charset="0"/>
              </a:rPr>
              <a:t>GUIDE: </a:t>
            </a:r>
          </a:p>
          <a:p>
            <a:r>
              <a:rPr lang="en-IN" sz="1800" dirty="0" smtClean="0">
                <a:latin typeface="Times New Roman" pitchFamily="18" charset="0"/>
                <a:cs typeface="Times New Roman" pitchFamily="18" charset="0"/>
              </a:rPr>
              <a:t>Bhargavi Lakshmi B   [154G1A0509]	               </a:t>
            </a:r>
            <a:r>
              <a:rPr lang="en-IN" sz="1800" b="1" dirty="0" smtClean="0">
                <a:latin typeface="Times New Roman" pitchFamily="18" charset="0"/>
                <a:cs typeface="Times New Roman" pitchFamily="18" charset="0"/>
              </a:rPr>
              <a:t>Mrs. SAILAJA S L </a:t>
            </a:r>
            <a:r>
              <a:rPr lang="en-US" sz="1400" dirty="0" err="1" smtClean="0">
                <a:latin typeface="Times New Roman" pitchFamily="18" charset="0"/>
                <a:cs typeface="Times New Roman" pitchFamily="18" charset="0"/>
              </a:rPr>
              <a:t>M.Tech</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Ph.D</a:t>
            </a:r>
            <a:r>
              <a:rPr lang="en-US" sz="14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Akshaya M   	    [154G1A0503]		        Assistant Professor</a:t>
            </a:r>
          </a:p>
          <a:p>
            <a:r>
              <a:rPr lang="en-IN" sz="1800" dirty="0" smtClean="0">
                <a:latin typeface="Times New Roman" pitchFamily="18" charset="0"/>
                <a:cs typeface="Times New Roman" pitchFamily="18" charset="0"/>
              </a:rPr>
              <a:t>Mounika P S	    [154G1A0551]</a:t>
            </a:r>
          </a:p>
          <a:p>
            <a:r>
              <a:rPr lang="en-IN" sz="1800" dirty="0" smtClean="0">
                <a:latin typeface="Times New Roman" pitchFamily="18" charset="0"/>
                <a:cs typeface="Times New Roman" pitchFamily="18" charset="0"/>
              </a:rPr>
              <a:t>Nandini A	    [154G1A0556]</a:t>
            </a:r>
            <a:endParaRPr lang="en-US" sz="1800" dirty="0" smtClean="0">
              <a:latin typeface="Times New Roman" pitchFamily="18" charset="0"/>
              <a:cs typeface="Times New Roman" pitchFamily="18" charset="0"/>
            </a:endParaRPr>
          </a:p>
        </p:txBody>
      </p:sp>
      <p:sp>
        <p:nvSpPr>
          <p:cNvPr id="6" name="TextBox 5"/>
          <p:cNvSpPr txBox="1"/>
          <p:nvPr/>
        </p:nvSpPr>
        <p:spPr>
          <a:xfrm>
            <a:off x="1447800" y="5715000"/>
            <a:ext cx="7086600" cy="1015663"/>
          </a:xfrm>
          <a:prstGeom prst="rect">
            <a:avLst/>
          </a:prstGeom>
          <a:noFill/>
        </p:spPr>
        <p:txBody>
          <a:bodyPr wrap="square" rtlCol="0">
            <a:spAutoFit/>
          </a:bodyPr>
          <a:lstStyle/>
          <a:p>
            <a:pPr algn="ctr"/>
            <a:r>
              <a:rPr lang="en-US" sz="2400" b="1" dirty="0" err="1" smtClean="0"/>
              <a:t>Srinivasa</a:t>
            </a:r>
            <a:r>
              <a:rPr lang="en-US" sz="2400" b="1" dirty="0" smtClean="0"/>
              <a:t> </a:t>
            </a:r>
            <a:r>
              <a:rPr lang="en-US" sz="2400" b="1" dirty="0" err="1" smtClean="0"/>
              <a:t>Ramanujan</a:t>
            </a:r>
            <a:r>
              <a:rPr lang="en-US" sz="2400" b="1" dirty="0" smtClean="0"/>
              <a:t> Institute of Technology</a:t>
            </a:r>
          </a:p>
          <a:p>
            <a:pPr algn="ctr"/>
            <a:r>
              <a:rPr lang="en-US" b="1" dirty="0" smtClean="0"/>
              <a:t>Department of Computer Science &amp; Engineering</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5800" y="5638800"/>
            <a:ext cx="958103" cy="814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a:xfrm>
            <a:off x="457200" y="1371600"/>
            <a:ext cx="8229600" cy="4759325"/>
          </a:xfrm>
        </p:spPr>
        <p:txBody>
          <a:bodyPr/>
          <a:lstStyle/>
          <a:p>
            <a:pPr algn="just">
              <a:buNone/>
            </a:pPr>
            <a:r>
              <a:rPr lang="en-IN" sz="3200" b="1" dirty="0" smtClean="0">
                <a:latin typeface="Times New Roman" pitchFamily="18" charset="0"/>
                <a:cs typeface="Times New Roman" pitchFamily="18" charset="0"/>
              </a:rPr>
              <a:t>Limitations of Existing System</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In particular the research done in OCR for Telugu language is not significant. Still, OCR for regional languages lack accuracy.</a:t>
            </a:r>
          </a:p>
          <a:p>
            <a:pPr algn="just"/>
            <a:r>
              <a:rPr lang="en-US" sz="2800" dirty="0" smtClean="0">
                <a:latin typeface="Times New Roman" pitchFamily="18" charset="0"/>
                <a:cs typeface="Times New Roman" pitchFamily="18" charset="0"/>
              </a:rPr>
              <a:t>Accessing the text documents and reading them on the go is still troublesome task for the people with the changing socio-economic requirements.</a:t>
            </a:r>
          </a:p>
          <a:p>
            <a:pPr algn="just"/>
            <a:r>
              <a:rPr lang="en-US" sz="2800" dirty="0" smtClean="0">
                <a:latin typeface="Times New Roman" pitchFamily="18" charset="0"/>
                <a:cs typeface="Times New Roman" pitchFamily="18" charset="0"/>
              </a:rPr>
              <a:t>There is no application as such which supports the recognition of </a:t>
            </a:r>
            <a:r>
              <a:rPr lang="en-US" sz="2800" b="1" dirty="0" smtClean="0">
                <a:latin typeface="Times New Roman" pitchFamily="18" charset="0"/>
                <a:cs typeface="Times New Roman" pitchFamily="18" charset="0"/>
              </a:rPr>
              <a:t>Telugu characters from the digitalized image in offline</a:t>
            </a:r>
            <a:r>
              <a:rPr lang="en-US" sz="2800" b="1" smtClean="0">
                <a:latin typeface="Times New Roman" pitchFamily="18" charset="0"/>
                <a:cs typeface="Times New Roman" pitchFamily="18" charset="0"/>
              </a:rPr>
              <a:t>. </a:t>
            </a:r>
            <a:endParaRPr lang="en-US" sz="2800" b="1"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a:xfrm>
            <a:off x="457200" y="1371600"/>
            <a:ext cx="8229600" cy="4759325"/>
          </a:xfrm>
        </p:spPr>
        <p:txBody>
          <a:bodyPr/>
          <a:lstStyle/>
          <a:p>
            <a:pPr lvl="0" algn="just">
              <a:buNone/>
            </a:pPr>
            <a:r>
              <a:rPr lang="en-IN" b="1" dirty="0" smtClean="0">
                <a:latin typeface="Times New Roman" pitchFamily="18" charset="0"/>
                <a:cs typeface="Times New Roman" pitchFamily="18" charset="0"/>
              </a:rPr>
              <a:t>Proposed System</a:t>
            </a:r>
            <a:endParaRPr lang="en-US" b="1" dirty="0" smtClean="0">
              <a:latin typeface="Times New Roman" pitchFamily="18" charset="0"/>
              <a:cs typeface="Times New Roman" pitchFamily="18" charset="0"/>
            </a:endParaRPr>
          </a:p>
          <a:p>
            <a:pPr lvl="0" algn="just"/>
            <a:r>
              <a:rPr lang="en-US" sz="2800" dirty="0" smtClean="0">
                <a:latin typeface="Times New Roman" pitchFamily="18" charset="0"/>
                <a:cs typeface="Times New Roman" pitchFamily="18" charset="0"/>
              </a:rPr>
              <a:t>This project is an attempt to recognize the text of digitalized images of Telugu language in Offline. </a:t>
            </a:r>
          </a:p>
          <a:p>
            <a:pPr algn="just"/>
            <a:r>
              <a:rPr lang="en-US" sz="2800" dirty="0" smtClean="0">
                <a:latin typeface="Times New Roman" pitchFamily="18" charset="0"/>
                <a:cs typeface="Times New Roman" pitchFamily="18" charset="0"/>
              </a:rPr>
              <a:t>Generation of Dataset with digitalized images of Telugu script.</a:t>
            </a:r>
          </a:p>
          <a:p>
            <a:pPr algn="just"/>
            <a:r>
              <a:rPr lang="en-US" sz="2800" dirty="0" smtClean="0">
                <a:latin typeface="Times New Roman" pitchFamily="18" charset="0"/>
                <a:cs typeface="Times New Roman" pitchFamily="18" charset="0"/>
              </a:rPr>
              <a:t>Prior to Image capture, a dataset of Telugu characters has to be generated. Further, the steps  for character recognition after capturing  text images is as below:</a:t>
            </a:r>
          </a:p>
          <a:p>
            <a:pPr lvl="0"/>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pic>
        <p:nvPicPr>
          <p:cNvPr id="1026" name="Picture 2"/>
          <p:cNvPicPr>
            <a:picLocks noChangeAspect="1" noChangeArrowheads="1"/>
          </p:cNvPicPr>
          <p:nvPr/>
        </p:nvPicPr>
        <p:blipFill>
          <a:blip r:embed="rId2"/>
          <a:srcRect/>
          <a:stretch>
            <a:fillRect/>
          </a:stretch>
        </p:blipFill>
        <p:spPr bwMode="auto">
          <a:xfrm>
            <a:off x="2819400" y="1295400"/>
            <a:ext cx="3276600" cy="42672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US" dirty="0"/>
          </a:p>
        </p:txBody>
      </p:sp>
      <p:sp>
        <p:nvSpPr>
          <p:cNvPr id="3" name="Content Placeholder 2"/>
          <p:cNvSpPr>
            <a:spLocks noGrp="1"/>
          </p:cNvSpPr>
          <p:nvPr>
            <p:ph idx="1"/>
          </p:nvPr>
        </p:nvSpPr>
        <p:spPr/>
        <p:txBody>
          <a:bodyPr/>
          <a:lstStyle/>
          <a:p>
            <a:pPr>
              <a:buNone/>
            </a:pPr>
            <a:r>
              <a:rPr lang="en-IN" sz="2800" dirty="0" smtClean="0">
                <a:solidFill>
                  <a:srgbClr val="0070C0"/>
                </a:solidFill>
                <a:latin typeface="Times New Roman" pitchFamily="18" charset="0"/>
                <a:cs typeface="Times New Roman" pitchFamily="18" charset="0"/>
              </a:rPr>
              <a:t>Software Requirements:</a:t>
            </a:r>
          </a:p>
          <a:p>
            <a:pPr>
              <a:buFont typeface="Wingdings" pitchFamily="2" charset="2"/>
              <a:buChar char="v"/>
            </a:pPr>
            <a:r>
              <a:rPr lang="en-IN" sz="2800" dirty="0" smtClean="0">
                <a:solidFill>
                  <a:srgbClr val="0070C0"/>
                </a:solidFill>
                <a:latin typeface="Times New Roman" pitchFamily="18" charset="0"/>
                <a:cs typeface="Times New Roman" pitchFamily="18" charset="0"/>
              </a:rPr>
              <a:t> </a:t>
            </a:r>
            <a:r>
              <a:rPr lang="en-IN" sz="2800" dirty="0" smtClean="0">
                <a:latin typeface="Times New Roman" pitchFamily="18" charset="0"/>
                <a:cs typeface="Times New Roman" pitchFamily="18" charset="0"/>
              </a:rPr>
              <a:t>Operating Systems – Windows, Linux, Mac</a:t>
            </a:r>
          </a:p>
          <a:p>
            <a:pPr>
              <a:buFont typeface="Wingdings" pitchFamily="2" charset="2"/>
              <a:buChar char="v"/>
            </a:pPr>
            <a:r>
              <a:rPr lang="en-IN" sz="2800" dirty="0" smtClean="0">
                <a:latin typeface="Times New Roman" pitchFamily="18" charset="0"/>
                <a:cs typeface="Times New Roman" pitchFamily="18" charset="0"/>
              </a:rPr>
              <a:t> Platform – Python 3.7 </a:t>
            </a:r>
          </a:p>
          <a:p>
            <a:pPr>
              <a:buFont typeface="Wingdings" pitchFamily="2" charset="2"/>
              <a:buChar char="v"/>
            </a:pPr>
            <a:r>
              <a:rPr lang="en-IN" sz="2800" dirty="0" smtClean="0">
                <a:latin typeface="Times New Roman" pitchFamily="18" charset="0"/>
                <a:cs typeface="Times New Roman" pitchFamily="18" charset="0"/>
              </a:rPr>
              <a:t> Programming in - Python</a:t>
            </a:r>
          </a:p>
          <a:p>
            <a:pPr>
              <a:buNone/>
            </a:pPr>
            <a:r>
              <a:rPr lang="en-IN" sz="2800" dirty="0" smtClean="0">
                <a:solidFill>
                  <a:srgbClr val="0070C0"/>
                </a:solidFill>
                <a:latin typeface="Times New Roman" pitchFamily="18" charset="0"/>
                <a:cs typeface="Times New Roman" pitchFamily="18" charset="0"/>
              </a:rPr>
              <a:t>Hardware Requirements:</a:t>
            </a:r>
          </a:p>
          <a:p>
            <a:pPr>
              <a:buFont typeface="Wingdings" pitchFamily="2" charset="2"/>
              <a:buChar char="v"/>
            </a:pPr>
            <a:r>
              <a:rPr lang="en-IN" sz="2800" dirty="0" smtClean="0">
                <a:latin typeface="Times New Roman" pitchFamily="18" charset="0"/>
                <a:cs typeface="Times New Roman" pitchFamily="18" charset="0"/>
              </a:rPr>
              <a:t>RAM Capacity – 192 MB</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hlinkClick r:id="rId2"/>
              </a:rPr>
              <a:t>http://cs229.stanford.edu/proj2011/Moparti%20OCR%20for%20telugu%20script.pdf</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3"/>
              </a:rPr>
              <a:t>https://www.cse.iitb.ac.in/~saketh/research/rajeshMTP.pdf</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4"/>
              </a:rPr>
              <a:t>http://shodhganga.inflibnet.ac.in/bitstream/10603/4166/13/13_chapter%20%205.pdf</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Queries</a:t>
            </a:r>
            <a:endParaRPr lang="en-US" sz="5400" dirty="0"/>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381000" y="1447800"/>
            <a:ext cx="8458200" cy="5105400"/>
          </a:xfrm>
        </p:spPr>
        <p:txBody>
          <a:bodyPr/>
          <a:lstStyle/>
          <a:p>
            <a:pPr algn="just"/>
            <a:r>
              <a:rPr lang="en-IN" dirty="0" smtClean="0">
                <a:latin typeface="Times New Roman" pitchFamily="18" charset="0"/>
                <a:cs typeface="Times New Roman" pitchFamily="18" charset="0"/>
              </a:rPr>
              <a:t>Abstract</a:t>
            </a:r>
          </a:p>
          <a:p>
            <a:pPr algn="just"/>
            <a:r>
              <a:rPr lang="en-IN" dirty="0" smtClean="0">
                <a:latin typeface="Times New Roman" pitchFamily="18" charset="0"/>
                <a:cs typeface="Times New Roman" pitchFamily="18" charset="0"/>
              </a:rPr>
              <a:t>Problem Statement</a:t>
            </a:r>
          </a:p>
          <a:p>
            <a:pPr algn="just"/>
            <a:r>
              <a:rPr lang="en-IN" dirty="0" smtClean="0">
                <a:latin typeface="Times New Roman" pitchFamily="18" charset="0"/>
                <a:cs typeface="Times New Roman" pitchFamily="18" charset="0"/>
              </a:rPr>
              <a:t>Project Planning</a:t>
            </a:r>
          </a:p>
          <a:p>
            <a:pPr algn="just"/>
            <a:r>
              <a:rPr lang="en-IN" dirty="0" smtClean="0">
                <a:latin typeface="Times New Roman" pitchFamily="18" charset="0"/>
                <a:cs typeface="Times New Roman" pitchFamily="18" charset="0"/>
              </a:rPr>
              <a:t>Related Work</a:t>
            </a:r>
          </a:p>
          <a:p>
            <a:pPr algn="just"/>
            <a:r>
              <a:rPr lang="en-IN" dirty="0" smtClean="0">
                <a:latin typeface="Times New Roman" pitchFamily="18" charset="0"/>
                <a:cs typeface="Times New Roman" pitchFamily="18" charset="0"/>
              </a:rPr>
              <a:t>Literature Survey</a:t>
            </a:r>
          </a:p>
          <a:p>
            <a:pPr algn="just"/>
            <a:r>
              <a:rPr lang="en-IN" dirty="0" smtClean="0">
                <a:latin typeface="Times New Roman" pitchFamily="18" charset="0"/>
                <a:cs typeface="Times New Roman" pitchFamily="18" charset="0"/>
              </a:rPr>
              <a:t>Requirements</a:t>
            </a:r>
          </a:p>
          <a:p>
            <a:pPr algn="just"/>
            <a:r>
              <a:rPr lang="en-IN" dirty="0" smtClean="0">
                <a:latin typeface="Times New Roman" pitchFamily="18" charset="0"/>
                <a:cs typeface="Times New Roman" pitchFamily="18" charset="0"/>
              </a:rPr>
              <a:t>References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57200" y="1371600"/>
            <a:ext cx="8229600" cy="5029200"/>
          </a:xfrm>
        </p:spPr>
        <p:txBody>
          <a:bodyPr/>
          <a:lstStyle/>
          <a:p>
            <a:pPr algn="just"/>
            <a:r>
              <a:rPr lang="en-US" sz="2400" dirty="0" smtClean="0">
                <a:latin typeface="Times New Roman" pitchFamily="18" charset="0"/>
                <a:cs typeface="Times New Roman" pitchFamily="18" charset="0"/>
              </a:rPr>
              <a:t>Telugu is the language spoken by more than 100 million people of South India. Telugu script, consists of  rounded characters with no horizontal and vertical lines as in Hindi script. </a:t>
            </a:r>
          </a:p>
          <a:p>
            <a:pPr algn="just"/>
            <a:r>
              <a:rPr lang="en-US" sz="2400" dirty="0" smtClean="0">
                <a:latin typeface="Times New Roman" pitchFamily="18" charset="0"/>
                <a:cs typeface="Times New Roman" pitchFamily="18" charset="0"/>
              </a:rPr>
              <a:t>Here, in our project, character dataset is generated with Telugu scripted digitized images, an offline approach. </a:t>
            </a:r>
          </a:p>
          <a:p>
            <a:pPr algn="just"/>
            <a:r>
              <a:rPr lang="en-US" sz="2400" dirty="0" smtClean="0">
                <a:latin typeface="Times New Roman" pitchFamily="18" charset="0"/>
                <a:cs typeface="Times New Roman" pitchFamily="18" charset="0"/>
              </a:rPr>
              <a:t>Any digitalized </a:t>
            </a:r>
            <a:r>
              <a:rPr lang="en-US" sz="2400" dirty="0" err="1" smtClean="0">
                <a:latin typeface="Times New Roman" pitchFamily="18" charset="0"/>
                <a:cs typeface="Times New Roman" pitchFamily="18" charset="0"/>
              </a:rPr>
              <a:t>telugu</a:t>
            </a:r>
            <a:r>
              <a:rPr lang="en-US" sz="2400" dirty="0" smtClean="0">
                <a:latin typeface="Times New Roman" pitchFamily="18" charset="0"/>
                <a:cs typeface="Times New Roman" pitchFamily="18" charset="0"/>
              </a:rPr>
              <a:t> character image will be captured, perform segmentation, preprocess the segmented character, pattern match with the  dataset and  identify the characters/words/lines/paragraphs. </a:t>
            </a:r>
          </a:p>
          <a:p>
            <a:pPr algn="just"/>
            <a:r>
              <a:rPr lang="en-IN" sz="2400" dirty="0" smtClean="0">
                <a:latin typeface="Times New Roman" pitchFamily="18" charset="0"/>
                <a:cs typeface="Times New Roman" pitchFamily="18" charset="0"/>
              </a:rPr>
              <a:t>The scope of our Project is to recognize the character ‘         ’.</a:t>
            </a:r>
            <a:endParaRPr lang="en-US" sz="2400" dirty="0">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3"/>
          <a:srcRect/>
          <a:stretch>
            <a:fillRect/>
          </a:stretch>
        </p:blipFill>
        <p:spPr bwMode="auto">
          <a:xfrm>
            <a:off x="7620000" y="5410200"/>
            <a:ext cx="533400" cy="30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There are so many plug-ins to convert Image to text for Telugu language in Online. There is no application as such which supports the recognition of Telugu characters from the scanned image in offline.</a:t>
            </a: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Our aim is to recognize the characters from the digitalized </a:t>
            </a:r>
            <a:r>
              <a:rPr lang="en-IN" sz="2800" dirty="0" err="1" smtClean="0">
                <a:latin typeface="Times New Roman" pitchFamily="18" charset="0"/>
                <a:cs typeface="Times New Roman" pitchFamily="18" charset="0"/>
              </a:rPr>
              <a:t>telugu</a:t>
            </a:r>
            <a:r>
              <a:rPr lang="en-IN" sz="2800" dirty="0" smtClean="0">
                <a:latin typeface="Times New Roman" pitchFamily="18" charset="0"/>
                <a:cs typeface="Times New Roman" pitchFamily="18" charset="0"/>
              </a:rPr>
              <a:t> scripted image and converting into the text in an offline approach.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Planning</a:t>
            </a:r>
            <a:endParaRPr lang="en-US" dirty="0"/>
          </a:p>
        </p:txBody>
      </p:sp>
      <p:sp>
        <p:nvSpPr>
          <p:cNvPr id="3" name="Content Placeholder 2"/>
          <p:cNvSpPr>
            <a:spLocks noGrp="1"/>
          </p:cNvSpPr>
          <p:nvPr>
            <p:ph idx="1"/>
          </p:nvPr>
        </p:nvSpPr>
        <p:spPr/>
        <p:txBody>
          <a:bodyPr/>
          <a:lstStyle/>
          <a:p>
            <a:pPr algn="just">
              <a:buNone/>
            </a:pPr>
            <a:r>
              <a:rPr lang="en-IN" b="1" dirty="0" smtClean="0">
                <a:latin typeface="Times New Roman" pitchFamily="18" charset="0"/>
                <a:cs typeface="Times New Roman" pitchFamily="18" charset="0"/>
              </a:rPr>
              <a:t>Time Schedule:</a:t>
            </a:r>
          </a:p>
          <a:p>
            <a:pPr algn="just">
              <a:buFont typeface="Wingdings" pitchFamily="2" charset="2"/>
              <a:buChar char="Ø"/>
            </a:pPr>
            <a:r>
              <a:rPr lang="en-IN" sz="2800" b="1" dirty="0" smtClean="0">
                <a:latin typeface="Times New Roman" pitchFamily="18" charset="0"/>
                <a:cs typeface="Times New Roman" pitchFamily="18" charset="0"/>
              </a:rPr>
              <a:t>Week-1</a:t>
            </a:r>
            <a:r>
              <a:rPr lang="en-IN" sz="2800" dirty="0" smtClean="0">
                <a:latin typeface="Times New Roman" pitchFamily="18" charset="0"/>
                <a:cs typeface="Times New Roman" pitchFamily="18" charset="0"/>
              </a:rPr>
              <a:t>: Software Installation and Requirements     	           Gathering.</a:t>
            </a:r>
          </a:p>
          <a:p>
            <a:pPr algn="just">
              <a:buFont typeface="Wingdings" pitchFamily="2" charset="2"/>
              <a:buChar char="Ø"/>
            </a:pPr>
            <a:r>
              <a:rPr lang="en-IN" sz="2800" b="1" dirty="0" smtClean="0">
                <a:latin typeface="Times New Roman" pitchFamily="18" charset="0"/>
                <a:cs typeface="Times New Roman" pitchFamily="18" charset="0"/>
              </a:rPr>
              <a:t>Week-2</a:t>
            </a:r>
            <a:r>
              <a:rPr lang="en-IN" sz="2800" dirty="0" smtClean="0">
                <a:latin typeface="Times New Roman" pitchFamily="18" charset="0"/>
                <a:cs typeface="Times New Roman" pitchFamily="18" charset="0"/>
              </a:rPr>
              <a:t>:  Analysis and Design.</a:t>
            </a:r>
          </a:p>
          <a:p>
            <a:pPr algn="just">
              <a:buFont typeface="Wingdings" pitchFamily="2" charset="2"/>
              <a:buChar char="Ø"/>
            </a:pPr>
            <a:r>
              <a:rPr lang="en-IN" sz="2800" b="1" dirty="0" smtClean="0">
                <a:latin typeface="Times New Roman" pitchFamily="18" charset="0"/>
                <a:cs typeface="Times New Roman" pitchFamily="18" charset="0"/>
              </a:rPr>
              <a:t>Week-3</a:t>
            </a:r>
            <a:r>
              <a:rPr lang="en-IN" sz="2800" dirty="0" smtClean="0">
                <a:latin typeface="Times New Roman" pitchFamily="18" charset="0"/>
                <a:cs typeface="Times New Roman" pitchFamily="18" charset="0"/>
              </a:rPr>
              <a:t>:  Implementation</a:t>
            </a:r>
          </a:p>
          <a:p>
            <a:pPr algn="just">
              <a:buFont typeface="Wingdings" pitchFamily="2" charset="2"/>
              <a:buChar char="Ø"/>
            </a:pPr>
            <a:r>
              <a:rPr lang="en-IN" sz="2800" b="1" dirty="0" smtClean="0">
                <a:latin typeface="Times New Roman" pitchFamily="18" charset="0"/>
                <a:cs typeface="Times New Roman" pitchFamily="18" charset="0"/>
              </a:rPr>
              <a:t>Week-4</a:t>
            </a:r>
            <a:r>
              <a:rPr lang="en-IN" sz="2800" dirty="0" smtClean="0">
                <a:latin typeface="Times New Roman" pitchFamily="18" charset="0"/>
                <a:cs typeface="Times New Roman" pitchFamily="18" charset="0"/>
              </a:rPr>
              <a:t>:  Testing</a:t>
            </a:r>
          </a:p>
          <a:p>
            <a:pPr algn="just">
              <a:buFont typeface="Wingdings" pitchFamily="2" charset="2"/>
              <a:buChar char="Ø"/>
            </a:pPr>
            <a:r>
              <a:rPr lang="en-IN" sz="2800" b="1" dirty="0" smtClean="0">
                <a:latin typeface="Times New Roman" pitchFamily="18" charset="0"/>
                <a:cs typeface="Times New Roman" pitchFamily="18" charset="0"/>
              </a:rPr>
              <a:t>Week-5</a:t>
            </a:r>
            <a:r>
              <a:rPr lang="en-IN" sz="2800" dirty="0" smtClean="0">
                <a:latin typeface="Times New Roman" pitchFamily="18" charset="0"/>
                <a:cs typeface="Times New Roman" pitchFamily="18" charset="0"/>
              </a:rPr>
              <a:t>:  Documentation and verification.</a:t>
            </a: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 Model: Iterative Model</a:t>
            </a:r>
            <a:endParaRPr lang="en-US" dirty="0"/>
          </a:p>
        </p:txBody>
      </p:sp>
      <p:pic>
        <p:nvPicPr>
          <p:cNvPr id="4" name="Content Placeholder 3" descr="1200px-Iterative_development_model.svg.png"/>
          <p:cNvPicPr>
            <a:picLocks noGrp="1" noChangeAspect="1"/>
          </p:cNvPicPr>
          <p:nvPr>
            <p:ph idx="1"/>
          </p:nvPr>
        </p:nvPicPr>
        <p:blipFill>
          <a:blip r:embed="rId2"/>
          <a:stretch>
            <a:fillRect/>
          </a:stretch>
        </p:blipFill>
        <p:spPr>
          <a:xfrm>
            <a:off x="457200" y="1688147"/>
            <a:ext cx="8229600" cy="435483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Iterative Model</a:t>
            </a:r>
            <a:endParaRPr lang="en-US" dirty="0"/>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The iterative model is best thought of as a cyclical process. </a:t>
            </a:r>
          </a:p>
          <a:p>
            <a:pPr algn="just"/>
            <a:r>
              <a:rPr lang="en-US" sz="2800" dirty="0" smtClean="0">
                <a:latin typeface="Times New Roman" pitchFamily="18" charset="0"/>
                <a:cs typeface="Times New Roman" pitchFamily="18" charset="0"/>
              </a:rPr>
              <a:t>This is the crux of the entire iterative model, whereby the most recently built iteration of the software, as well as all feedback from the evaluation process, is brought back to the planning, development stage at the top of the list, and the process repeats itself all over again.</a:t>
            </a:r>
            <a:endParaRPr lang="en-IN" sz="2800" dirty="0" smtClean="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Related Work</a:t>
            </a:r>
            <a:endParaRPr lang="en-US" dirty="0"/>
          </a:p>
        </p:txBody>
      </p:sp>
      <p:sp>
        <p:nvSpPr>
          <p:cNvPr id="3" name="Content Placeholder 2"/>
          <p:cNvSpPr>
            <a:spLocks noGrp="1"/>
          </p:cNvSpPr>
          <p:nvPr>
            <p:ph idx="1"/>
          </p:nvPr>
        </p:nvSpPr>
        <p:spPr/>
        <p:txBody>
          <a:bodyPr/>
          <a:lstStyle/>
          <a:p>
            <a:pPr algn="just"/>
            <a:r>
              <a:rPr lang="en-IN" sz="2800" dirty="0" smtClean="0">
                <a:latin typeface="Times New Roman" pitchFamily="18" charset="0"/>
                <a:cs typeface="Times New Roman" pitchFamily="18" charset="0"/>
              </a:rPr>
              <a:t>Few Algorithms that are used in recognizing the characters are</a:t>
            </a:r>
          </a:p>
          <a:p>
            <a:pPr algn="just">
              <a:buNone/>
            </a:pPr>
            <a:r>
              <a:rPr lang="en-IN" sz="2800" dirty="0" smtClean="0">
                <a:latin typeface="Times New Roman" pitchFamily="18" charset="0"/>
                <a:cs typeface="Times New Roman" pitchFamily="18" charset="0"/>
              </a:rPr>
              <a:t>          - K-NN Algorithm</a:t>
            </a:r>
          </a:p>
          <a:p>
            <a:pPr algn="just">
              <a:buNone/>
            </a:pPr>
            <a:r>
              <a:rPr lang="en-IN" sz="2800" dirty="0" smtClean="0">
                <a:latin typeface="Times New Roman" pitchFamily="18" charset="0"/>
                <a:cs typeface="Times New Roman" pitchFamily="18" charset="0"/>
              </a:rPr>
              <a:t>		- Support Vector Machine</a:t>
            </a:r>
          </a:p>
          <a:p>
            <a:pPr algn="just">
              <a:buNone/>
            </a:pPr>
            <a:r>
              <a:rPr lang="en-IN" sz="2800" dirty="0" smtClean="0">
                <a:latin typeface="Times New Roman" pitchFamily="18" charset="0"/>
                <a:cs typeface="Times New Roman" pitchFamily="18" charset="0"/>
              </a:rPr>
              <a:t>		- Genetic </a:t>
            </a:r>
            <a:r>
              <a:rPr lang="en-IN" sz="2800" dirty="0" smtClean="0">
                <a:latin typeface="Times New Roman" pitchFamily="18" charset="0"/>
                <a:cs typeface="Times New Roman" pitchFamily="18" charset="0"/>
              </a:rPr>
              <a:t>Algorithm</a:t>
            </a:r>
          </a:p>
          <a:p>
            <a:pPr algn="just">
              <a:buNone/>
            </a:pPr>
            <a:r>
              <a:rPr lang="en-IN" sz="28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	- Hidden Markov Model</a:t>
            </a:r>
            <a:endParaRPr lang="en-IN" sz="2800" dirty="0" smtClean="0">
              <a:latin typeface="Times New Roman" pitchFamily="18" charset="0"/>
              <a:cs typeface="Times New Roman" pitchFamily="18" charset="0"/>
            </a:endParaRPr>
          </a:p>
          <a:p>
            <a:pPr algn="just">
              <a:buNone/>
            </a:pPr>
            <a:r>
              <a:rPr lang="en-IN" sz="2800" dirty="0" smtClean="0">
                <a:latin typeface="Times New Roman" pitchFamily="18" charset="0"/>
                <a:cs typeface="Times New Roman" pitchFamily="18" charset="0"/>
              </a:rPr>
              <a:t>		- Artificial Neural Networks</a:t>
            </a:r>
          </a:p>
          <a:p>
            <a:pPr algn="just">
              <a:buNone/>
            </a:pPr>
            <a:r>
              <a:rPr lang="en-IN" sz="2800" dirty="0" smtClean="0">
                <a:latin typeface="Times New Roman" pitchFamily="18" charset="0"/>
                <a:cs typeface="Times New Roman" pitchFamily="18" charset="0"/>
              </a:rPr>
              <a:t>		- Decision Tree</a:t>
            </a:r>
          </a:p>
          <a:p>
            <a:pPr algn="just">
              <a:buNone/>
            </a:pPr>
            <a:r>
              <a:rPr lang="en-IN" sz="2800" dirty="0" smtClean="0">
                <a:latin typeface="Times New Roman" pitchFamily="18" charset="0"/>
                <a:cs typeface="Times New Roman" pitchFamily="18" charset="0"/>
              </a:rPr>
              <a:t>		- Naive </a:t>
            </a:r>
            <a:r>
              <a:rPr lang="en-IN" sz="2800" dirty="0" err="1" smtClean="0">
                <a:latin typeface="Times New Roman" pitchFamily="18" charset="0"/>
                <a:cs typeface="Times New Roman" pitchFamily="18" charset="0"/>
              </a:rPr>
              <a:t>Bayes</a:t>
            </a:r>
            <a:endParaRPr lang="en-IN" sz="2800" dirty="0" smtClean="0">
              <a:latin typeface="Times New Roman" pitchFamily="18" charset="0"/>
              <a:cs typeface="Times New Roman" pitchFamily="18" charset="0"/>
            </a:endParaRPr>
          </a:p>
          <a:p>
            <a:pPr>
              <a:buNone/>
            </a:pPr>
            <a:r>
              <a:rPr lang="en-IN"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US" dirty="0"/>
          </a:p>
        </p:txBody>
      </p:sp>
      <p:sp>
        <p:nvSpPr>
          <p:cNvPr id="3" name="Content Placeholder 2"/>
          <p:cNvSpPr>
            <a:spLocks noGrp="1"/>
          </p:cNvSpPr>
          <p:nvPr>
            <p:ph idx="1"/>
          </p:nvPr>
        </p:nvSpPr>
        <p:spPr>
          <a:xfrm>
            <a:off x="457200" y="1295400"/>
            <a:ext cx="8229600" cy="4835525"/>
          </a:xfrm>
        </p:spPr>
        <p:txBody>
          <a:bodyPr/>
          <a:lstStyle/>
          <a:p>
            <a:pPr algn="just"/>
            <a:r>
              <a:rPr lang="en-US" sz="2800" dirty="0" smtClean="0">
                <a:latin typeface="Times New Roman" pitchFamily="18" charset="0"/>
                <a:cs typeface="Times New Roman" pitchFamily="18" charset="0"/>
              </a:rPr>
              <a:t>Optical character recognition(OCR) is a well known process for converting text images to machine editable text format.</a:t>
            </a:r>
          </a:p>
          <a:p>
            <a:pPr algn="just"/>
            <a:r>
              <a:rPr lang="en-US" sz="2800" dirty="0" smtClean="0">
                <a:latin typeface="Times New Roman" pitchFamily="18" charset="0"/>
                <a:cs typeface="Times New Roman" pitchFamily="18" charset="0"/>
              </a:rPr>
              <a:t>Many research groups has developed OCR systems for English and achieved high level of accuracy in combining the OCR  in both online and offline.</a:t>
            </a:r>
          </a:p>
          <a:p>
            <a:pPr algn="just"/>
            <a:r>
              <a:rPr lang="en-US" sz="2800" dirty="0" smtClean="0">
                <a:latin typeface="Times New Roman" pitchFamily="18" charset="0"/>
                <a:cs typeface="Times New Roman" pitchFamily="18" charset="0"/>
              </a:rPr>
              <a:t>Image to Text synthesis for regional languages is still an open challenge, due to variations in writing styles even within the same script.</a:t>
            </a:r>
          </a:p>
          <a:p>
            <a:pPr algn="just">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1751</TotalTime>
  <Words>518</Words>
  <Application>Microsoft Office PowerPoint</Application>
  <PresentationFormat>On-screen Show (4:3)</PresentationFormat>
  <Paragraphs>76</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SRIT_PPT_Theme</vt:lpstr>
      <vt:lpstr>Character Recognition for Offline Telugu Script Digitalized Images </vt:lpstr>
      <vt:lpstr>Contents</vt:lpstr>
      <vt:lpstr>Abstract</vt:lpstr>
      <vt:lpstr>Problem Statement</vt:lpstr>
      <vt:lpstr>Project Planning</vt:lpstr>
      <vt:lpstr>Planning Model: Iterative Model</vt:lpstr>
      <vt:lpstr>Iterative Model</vt:lpstr>
      <vt:lpstr>Related Work</vt:lpstr>
      <vt:lpstr>Literature Survey</vt:lpstr>
      <vt:lpstr>Contd..</vt:lpstr>
      <vt:lpstr>Contd..</vt:lpstr>
      <vt:lpstr>Contd…</vt:lpstr>
      <vt:lpstr>Requirements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partha</cp:lastModifiedBy>
  <cp:revision>280</cp:revision>
  <dcterms:created xsi:type="dcterms:W3CDTF">2006-08-16T00:00:00Z</dcterms:created>
  <dcterms:modified xsi:type="dcterms:W3CDTF">2019-02-13T13:07:25Z</dcterms:modified>
</cp:coreProperties>
</file>