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09" r:id="rId2"/>
    <p:sldMasterId id="2147483711" r:id="rId3"/>
    <p:sldMasterId id="2147483713" r:id="rId4"/>
    <p:sldMasterId id="2147483715" r:id="rId5"/>
    <p:sldMasterId id="2147483717" r:id="rId6"/>
    <p:sldMasterId id="2147483719" r:id="rId7"/>
    <p:sldMasterId id="2147483671" r:id="rId8"/>
    <p:sldMasterId id="2147483677" r:id="rId9"/>
    <p:sldMasterId id="2147483689" r:id="rId10"/>
    <p:sldMasterId id="2147483665" r:id="rId11"/>
    <p:sldMasterId id="2147483695" r:id="rId12"/>
    <p:sldMasterId id="2147483663" r:id="rId13"/>
    <p:sldMasterId id="2147483683" r:id="rId14"/>
    <p:sldMasterId id="2147483701" r:id="rId15"/>
    <p:sldMasterId id="2147483661" r:id="rId16"/>
    <p:sldMasterId id="2147483651" r:id="rId17"/>
    <p:sldMasterId id="2147483673" r:id="rId18"/>
    <p:sldMasterId id="2147483679" r:id="rId19"/>
    <p:sldMasterId id="2147483691" r:id="rId20"/>
    <p:sldMasterId id="2147483667" r:id="rId21"/>
    <p:sldMasterId id="2147483697" r:id="rId22"/>
    <p:sldMasterId id="2147483657" r:id="rId23"/>
    <p:sldMasterId id="2147483685" r:id="rId24"/>
    <p:sldMasterId id="2147483653" r:id="rId25"/>
    <p:sldMasterId id="2147483655" r:id="rId26"/>
    <p:sldMasterId id="2147483687" r:id="rId27"/>
    <p:sldMasterId id="2147483705" r:id="rId28"/>
    <p:sldMasterId id="2147483669" r:id="rId29"/>
    <p:sldMasterId id="2147483699" r:id="rId30"/>
    <p:sldMasterId id="2147483659" r:id="rId31"/>
    <p:sldMasterId id="2147483675" r:id="rId32"/>
    <p:sldMasterId id="2147483681" r:id="rId33"/>
    <p:sldMasterId id="2147483693" r:id="rId34"/>
    <p:sldMasterId id="2147483721" r:id="rId35"/>
  </p:sldMasterIdLst>
  <p:notesMasterIdLst>
    <p:notesMasterId r:id="rId56"/>
  </p:notesMasterIdLst>
  <p:handoutMasterIdLst>
    <p:handoutMasterId r:id="rId57"/>
  </p:handoutMasterIdLst>
  <p:sldIdLst>
    <p:sldId id="260" r:id="rId36"/>
    <p:sldId id="265" r:id="rId37"/>
    <p:sldId id="273" r:id="rId38"/>
    <p:sldId id="267" r:id="rId39"/>
    <p:sldId id="266" r:id="rId40"/>
    <p:sldId id="271" r:id="rId41"/>
    <p:sldId id="263" r:id="rId42"/>
    <p:sldId id="269" r:id="rId43"/>
    <p:sldId id="270" r:id="rId44"/>
    <p:sldId id="279" r:id="rId45"/>
    <p:sldId id="276" r:id="rId46"/>
    <p:sldId id="280" r:id="rId47"/>
    <p:sldId id="277" r:id="rId48"/>
    <p:sldId id="283" r:id="rId49"/>
    <p:sldId id="274" r:id="rId50"/>
    <p:sldId id="281" r:id="rId51"/>
    <p:sldId id="275" r:id="rId52"/>
    <p:sldId id="282" r:id="rId53"/>
    <p:sldId id="278" r:id="rId54"/>
    <p:sldId id="284" r:id="rId55"/>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3" autoAdjust="0"/>
    <p:restoredTop sz="75439" autoAdjust="0"/>
  </p:normalViewPr>
  <p:slideViewPr>
    <p:cSldViewPr snapToGrid="0" snapToObjects="1">
      <p:cViewPr>
        <p:scale>
          <a:sx n="50" d="100"/>
          <a:sy n="50" d="100"/>
        </p:scale>
        <p:origin x="1524"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4.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6.xml"/><Relationship Id="rId54"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1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8F824CFE-6586-0241-BB58-89E60CDEC28C}" type="datetimeFigureOut">
              <a:rPr lang="en-US" smtClean="0"/>
              <a:t>11/3/2016</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B2D6A2DF-E923-EE49-BF63-749D177953D2}" type="slidenum">
              <a:rPr lang="en-US" smtClean="0"/>
              <a:t>‹#›</a:t>
            </a:fld>
            <a:endParaRPr lang="en-US"/>
          </a:p>
        </p:txBody>
      </p:sp>
    </p:spTree>
    <p:extLst>
      <p:ext uri="{BB962C8B-B14F-4D97-AF65-F5344CB8AC3E}">
        <p14:creationId xmlns:p14="http://schemas.microsoft.com/office/powerpoint/2010/main" val="40759779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5D597547-8E75-F144-B697-399B78142388}" type="datetimeFigureOut">
              <a:rPr lang="en-US" smtClean="0"/>
              <a:t>11/3/2016</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218EF0D-51E6-BF48-A82E-02150CB8347B}" type="slidenum">
              <a:rPr lang="en-US" smtClean="0"/>
              <a:t>‹#›</a:t>
            </a:fld>
            <a:endParaRPr lang="en-US"/>
          </a:p>
        </p:txBody>
      </p:sp>
    </p:spTree>
    <p:extLst>
      <p:ext uri="{BB962C8B-B14F-4D97-AF65-F5344CB8AC3E}">
        <p14:creationId xmlns:p14="http://schemas.microsoft.com/office/powerpoint/2010/main" val="17274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dirty="0"/>
              <a:t>Thank you David and the team at Microsoft</a:t>
            </a:r>
            <a:endParaRPr lang="en-AU" sz="1200"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0" baseline="0" dirty="0"/>
              <a:t>My name is Amy Whalley, Deputy CEO from Australian Network on Disability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baseline="0" dirty="0"/>
              <a:t>We are very excited to be part of the Hack4Good with Microsoft. </a:t>
            </a:r>
            <a:r>
              <a:rPr lang="en-AU" sz="1200" kern="1200" dirty="0">
                <a:solidFill>
                  <a:schemeClr val="tx1"/>
                </a:solidFill>
                <a:effectLst/>
                <a:latin typeface="+mn-lt"/>
                <a:ea typeface="+mn-ea"/>
                <a:cs typeface="+mn-cs"/>
              </a:rPr>
              <a:t>Accessible technology holds great opportunity, choice and participation for people with disability within the community and endless possibilities for businesses. Accessibility ICT opens the door to services, employment and connectivity for everyone.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t>Background</a:t>
            </a:r>
          </a:p>
          <a:p>
            <a:r>
              <a:rPr lang="en-AU" sz="1200" dirty="0"/>
              <a:t>The </a:t>
            </a:r>
            <a:r>
              <a:rPr lang="en-AU" sz="1200" baseline="0" dirty="0"/>
              <a:t>Austra</a:t>
            </a:r>
            <a:r>
              <a:rPr lang="en-AU" sz="1200" dirty="0"/>
              <a:t>lian</a:t>
            </a:r>
            <a:r>
              <a:rPr lang="en-AU" sz="1200" baseline="0" dirty="0"/>
              <a:t> Network on Disability is a member based, not-for-profit organisation, which was established in the year 2000. </a:t>
            </a:r>
          </a:p>
          <a:p>
            <a:endParaRPr lang="en-AU"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t>Our members are large private and public sector organisations from across Australia. We have over 175 members in our network, and the membership base employs 11% of the working population in Australia. </a:t>
            </a:r>
            <a:endParaRPr lang="en-AU" sz="1200" baseline="0" dirty="0">
              <a:solidFill>
                <a:schemeClr val="tx1"/>
              </a:solidFill>
              <a:latin typeface="+mn-lt"/>
            </a:endParaRPr>
          </a:p>
          <a:p>
            <a:endParaRPr lang="en-AU" sz="1200" baseline="0" dirty="0">
              <a:solidFill>
                <a:schemeClr val="tx1"/>
              </a:solidFill>
              <a:latin typeface="+mn-lt"/>
            </a:endParaRPr>
          </a:p>
          <a:p>
            <a:r>
              <a:rPr lang="en-AU" sz="1200" baseline="0" dirty="0">
                <a:solidFill>
                  <a:schemeClr val="tx1"/>
                </a:solidFill>
                <a:latin typeface="+mn-lt"/>
              </a:rPr>
              <a:t>By working with employers, our </a:t>
            </a:r>
            <a:r>
              <a:rPr lang="en-AU" sz="1200" b="0" baseline="0" dirty="0">
                <a:solidFill>
                  <a:schemeClr val="tx1"/>
                </a:solidFill>
                <a:latin typeface="+mn-lt"/>
              </a:rPr>
              <a:t>vision is to create </a:t>
            </a:r>
            <a:r>
              <a:rPr lang="en-AU" sz="1200" baseline="0" dirty="0">
                <a:solidFill>
                  <a:schemeClr val="tx1"/>
                </a:solidFill>
                <a:latin typeface="+mn-lt"/>
              </a:rPr>
              <a:t>a disability confident Australia. </a:t>
            </a:r>
          </a:p>
          <a:p>
            <a:endParaRPr lang="en-AU" sz="1200" baseline="0" dirty="0">
              <a:solidFill>
                <a:schemeClr val="tx1"/>
              </a:solidFill>
              <a:latin typeface="+mn-lt"/>
            </a:endParaRPr>
          </a:p>
          <a:p>
            <a:r>
              <a:rPr lang="en-AU" sz="1200" baseline="0" dirty="0">
                <a:solidFill>
                  <a:schemeClr val="tx1"/>
                </a:solidFill>
                <a:latin typeface="+mn-lt"/>
              </a:rPr>
              <a:t>We provide expert advice and services relating to the access and inclusion for people with disability in all areas of businesses. We believe in addressing and changing the Behaviours Attitude Systems and Knowledge of employers to become more disability confident and facilitate inclusion of people with disability into workplaces.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solidFill>
                  <a:schemeClr val="tx1"/>
                </a:solidFill>
                <a:latin typeface="+mn-lt"/>
              </a:rPr>
              <a:t>Our work is diverse and includes: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Consultancy, such a strategy and policy and procedure development, Access and Inclusion action plans and workplace adjustment processes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Providing workforce learning and development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Publications and resources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Internships and mentoring programs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a:solidFill>
                  <a:schemeClr val="tx1"/>
                </a:solidFill>
                <a:latin typeface="+mn-lt"/>
              </a:rPr>
              <a:t>For my presentation, I’m going to provide you with some more context and awareness of disability in Australia, give details and feedback we have received from our members and the community on barriers people with disability may face and how potentially they could be removed by the use of technology.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a:solidFill>
                  <a:schemeClr val="tx1"/>
                </a:solidFill>
                <a:latin typeface="+mn-lt"/>
              </a:rPr>
              <a:t>The presentation slides and notes, and links to other resources will be available on the Hack4Good hub page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baseline="0" dirty="0">
              <a:solidFill>
                <a:schemeClr val="tx1"/>
              </a:solidFill>
              <a:latin typeface="+mn-lt"/>
            </a:endParaRPr>
          </a:p>
        </p:txBody>
      </p:sp>
      <p:sp>
        <p:nvSpPr>
          <p:cNvPr id="4" name="Slide Number Placeholder 3"/>
          <p:cNvSpPr>
            <a:spLocks noGrp="1"/>
          </p:cNvSpPr>
          <p:nvPr>
            <p:ph type="sldNum" sz="quarter" idx="10"/>
          </p:nvPr>
        </p:nvSpPr>
        <p:spPr/>
        <p:txBody>
          <a:bodyPr/>
          <a:lstStyle/>
          <a:p>
            <a:fld id="{3218EF0D-51E6-BF48-A82E-02150CB8347B}" type="slidenum">
              <a:rPr lang="en-US" smtClean="0"/>
              <a:t>1</a:t>
            </a:fld>
            <a:endParaRPr lang="en-US"/>
          </a:p>
        </p:txBody>
      </p:sp>
    </p:spTree>
    <p:extLst>
      <p:ext uri="{BB962C8B-B14F-4D97-AF65-F5344CB8AC3E}">
        <p14:creationId xmlns:p14="http://schemas.microsoft.com/office/powerpoint/2010/main" val="559934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There are many devices,</a:t>
            </a:r>
            <a:r>
              <a:rPr lang="en-AU" baseline="0" dirty="0"/>
              <a:t> assistive technology, pieces of equipment that help remove barriers and support people with disability to participate in the community. But is it enough? Where can technology take us and are there groups of people not being considered when it comes to the development of new ideas and platforms. </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Much of the</a:t>
            </a:r>
            <a:r>
              <a:rPr lang="en-AU" baseline="0" dirty="0"/>
              <a:t> feedback talked about the benefits of the smartphone, and the increased opportunities it provides, however challenges around u</a:t>
            </a:r>
            <a:r>
              <a:rPr lang="en-AU" dirty="0"/>
              <a:t>sing multiple technology solutions /platforms and the financial accessibility of products can</a:t>
            </a:r>
            <a:r>
              <a:rPr lang="en-AU" baseline="0" dirty="0"/>
              <a:t> still be limiting</a:t>
            </a:r>
            <a:endParaRPr lang="en-AU" dirty="0"/>
          </a:p>
          <a:p>
            <a:pPr marL="0" indent="0">
              <a:buFont typeface="Arial" panose="020B0604020202020204" pitchFamily="34" charset="0"/>
              <a:buNone/>
            </a:pPr>
            <a:endParaRPr lang="en-AU" dirty="0"/>
          </a:p>
          <a:p>
            <a:pPr marL="0" indent="0">
              <a:buFont typeface="Arial" panose="020B0604020202020204" pitchFamily="34" charset="0"/>
              <a:buNone/>
            </a:pPr>
            <a:r>
              <a:rPr lang="en-AU" dirty="0"/>
              <a:t>Lots of the feedback</a:t>
            </a:r>
            <a:r>
              <a:rPr lang="en-AU" baseline="0" dirty="0"/>
              <a:t> include barriers with way finding, gaining information and dignified access to goods and services </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For this project, we have selected a handful of possible barriers / issues that people have faced for you to consider and potential find that all important solution. </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Please do not consider this list the only options and areas to consider.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10</a:t>
            </a:fld>
            <a:endParaRPr lang="en-US"/>
          </a:p>
        </p:txBody>
      </p:sp>
    </p:spTree>
    <p:extLst>
      <p:ext uri="{BB962C8B-B14F-4D97-AF65-F5344CB8AC3E}">
        <p14:creationId xmlns:p14="http://schemas.microsoft.com/office/powerpoint/2010/main" val="133895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11</a:t>
            </a:fld>
            <a:endParaRPr lang="en-US"/>
          </a:p>
        </p:txBody>
      </p:sp>
    </p:spTree>
    <p:extLst>
      <p:ext uri="{BB962C8B-B14F-4D97-AF65-F5344CB8AC3E}">
        <p14:creationId xmlns:p14="http://schemas.microsoft.com/office/powerpoint/2010/main" val="63540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Liz - Our son is 27 and can't read, write or tell the time. Love that our son can talk to google and get what he wants on </a:t>
            </a:r>
            <a:r>
              <a:rPr lang="en-AU" dirty="0" err="1"/>
              <a:t>youtube</a:t>
            </a:r>
            <a:r>
              <a:rPr lang="en-AU" dirty="0"/>
              <a:t> even though his speech isn't always clear.  An app that he could ask the time would be helpful and we could program with voice to say relax it's a long time </a:t>
            </a:r>
            <a:r>
              <a:rPr lang="en-AU" dirty="0" err="1"/>
              <a:t>til</a:t>
            </a:r>
            <a:r>
              <a:rPr lang="en-AU" dirty="0"/>
              <a:t> you go out, or get ready, have lunch, it's almost time to go out. Also an app that could check change/money.  If he could find out if he had enough money to buy something and if he got the right change back.  Unfortunately PWD are </a:t>
            </a:r>
            <a:r>
              <a:rPr lang="en-AU" dirty="0" err="1"/>
              <a:t>shortchanged</a:t>
            </a:r>
            <a:r>
              <a:rPr lang="en-AU" dirty="0"/>
              <a:t> on purpose.  Maybe take a pic of the price and a pic of your cash and then get a pic of what your change should look like?  This is a half formed idea but is a challenge he faces. :-) Also what about a talking recipe book with talking shopping list with pictures of what to buy that could link with a supermarket e.g. Woolworths or Coles to make shopping items easy to identify and find. Also, I think there might be an app for this, but what about something to help Andrew read other people's emotions.  Might already be done with google goggles?  Our son often thinks someone is growling at him or telling him off, when they are only trying to be kind and help.  e.g. getting advice on improving his bowls game, he gets upset.  Something that tells him it's OK.</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Other</a:t>
            </a:r>
            <a:r>
              <a:rPr lang="en-AU" baseline="0" dirty="0"/>
              <a:t> examples </a:t>
            </a:r>
            <a:endParaRPr lang="en-AU" dirty="0"/>
          </a:p>
          <a:p>
            <a:pPr marL="1085850" lvl="1" indent="-342900"/>
            <a:r>
              <a:rPr lang="en-AU" dirty="0"/>
              <a:t>Shopping lists</a:t>
            </a:r>
          </a:p>
          <a:p>
            <a:pPr marL="1085850" lvl="1" indent="-342900"/>
            <a:r>
              <a:rPr lang="en-AU" dirty="0"/>
              <a:t>Accessible EFTPOS machines </a:t>
            </a:r>
          </a:p>
          <a:p>
            <a:pPr marL="1085850" lvl="1" indent="-342900"/>
            <a:r>
              <a:rPr lang="en-AU" dirty="0"/>
              <a:t>Braille menus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12</a:t>
            </a:fld>
            <a:endParaRPr lang="en-US"/>
          </a:p>
        </p:txBody>
      </p:sp>
    </p:spTree>
    <p:extLst>
      <p:ext uri="{BB962C8B-B14F-4D97-AF65-F5344CB8AC3E}">
        <p14:creationId xmlns:p14="http://schemas.microsoft.com/office/powerpoint/2010/main" val="236524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13</a:t>
            </a:fld>
            <a:endParaRPr lang="en-US"/>
          </a:p>
        </p:txBody>
      </p:sp>
    </p:spTree>
    <p:extLst>
      <p:ext uri="{BB962C8B-B14F-4D97-AF65-F5344CB8AC3E}">
        <p14:creationId xmlns:p14="http://schemas.microsoft.com/office/powerpoint/2010/main" val="256011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Rebecca - I have a neuromuscular disorder and I am an electric wheelchair user. Often when I am sitting upright I find it difficult to use two hands - this makes typing on my laptop quite tricky. Trying to type with one hand is quite frustrating and slow on a normal laptop keyboard. I am unable to lift my arm for more than a few seconds, so I have to rest my wrist on the laptop's keyboard, and having to move from one side of the keyboard to the other with one hand is time consuming and difficult. I often, accidently, touch the mousepad when navigating the keyboard with one hand which is frustrating as it will often change where I am typing on my document, or the format of the document (which I then have to take the time to change back before resuming).  A possible solution to this would be to develop a portable keyboard that is small enough to be used by one hand that either plugs into the laptop or is wireless (e.g. via Bluetooth). That would be awesome!</a:t>
            </a:r>
          </a:p>
          <a:p>
            <a:endParaRPr lang="en-AU" dirty="0"/>
          </a:p>
          <a:p>
            <a:r>
              <a:rPr lang="en-AU" dirty="0"/>
              <a:t>Other examples with current technology</a:t>
            </a:r>
            <a:r>
              <a:rPr lang="en-AU" baseline="0" dirty="0"/>
              <a:t> barriers </a:t>
            </a:r>
          </a:p>
          <a:p>
            <a:r>
              <a:rPr lang="en-AU" dirty="0"/>
              <a:t>Error messages on computers</a:t>
            </a:r>
          </a:p>
          <a:p>
            <a:r>
              <a:rPr lang="en-AU" dirty="0"/>
              <a:t>Standardised Hertz rate on screens – flexibility of changing it</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14</a:t>
            </a:fld>
            <a:endParaRPr lang="en-US"/>
          </a:p>
        </p:txBody>
      </p:sp>
    </p:spTree>
    <p:extLst>
      <p:ext uri="{BB962C8B-B14F-4D97-AF65-F5344CB8AC3E}">
        <p14:creationId xmlns:p14="http://schemas.microsoft.com/office/powerpoint/2010/main" val="1374766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15</a:t>
            </a:fld>
            <a:endParaRPr lang="en-US"/>
          </a:p>
        </p:txBody>
      </p:sp>
    </p:spTree>
    <p:extLst>
      <p:ext uri="{BB962C8B-B14F-4D97-AF65-F5344CB8AC3E}">
        <p14:creationId xmlns:p14="http://schemas.microsoft.com/office/powerpoint/2010/main" val="2091196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Gayle’s father = I'm not disabled but my father is quite dyslexic. He has trouble reading any street signs or any writing on any sign or shop or street when driving -- it's not possible. Any program that could read signs and updates - emergency signs - and any kind of written text would be very helpful. Google maps is good in that it verbally directs you, and you can enter directions verbally.   An app that scans written text and reads it out would also be useful. </a:t>
            </a:r>
          </a:p>
        </p:txBody>
      </p:sp>
      <p:sp>
        <p:nvSpPr>
          <p:cNvPr id="4" name="Slide Number Placeholder 3"/>
          <p:cNvSpPr>
            <a:spLocks noGrp="1"/>
          </p:cNvSpPr>
          <p:nvPr>
            <p:ph type="sldNum" sz="quarter" idx="10"/>
          </p:nvPr>
        </p:nvSpPr>
        <p:spPr/>
        <p:txBody>
          <a:bodyPr/>
          <a:lstStyle/>
          <a:p>
            <a:fld id="{3218EF0D-51E6-BF48-A82E-02150CB8347B}" type="slidenum">
              <a:rPr lang="en-US" smtClean="0"/>
              <a:t>16</a:t>
            </a:fld>
            <a:endParaRPr lang="en-US"/>
          </a:p>
        </p:txBody>
      </p:sp>
    </p:spTree>
    <p:extLst>
      <p:ext uri="{BB962C8B-B14F-4D97-AF65-F5344CB8AC3E}">
        <p14:creationId xmlns:p14="http://schemas.microsoft.com/office/powerpoint/2010/main" val="137268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17</a:t>
            </a:fld>
            <a:endParaRPr lang="en-US"/>
          </a:p>
        </p:txBody>
      </p:sp>
    </p:spTree>
    <p:extLst>
      <p:ext uri="{BB962C8B-B14F-4D97-AF65-F5344CB8AC3E}">
        <p14:creationId xmlns:p14="http://schemas.microsoft.com/office/powerpoint/2010/main" val="310909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Anastasia</a:t>
            </a:r>
            <a:r>
              <a:rPr lang="en-AU" baseline="0" dirty="0"/>
              <a:t> - </a:t>
            </a:r>
            <a:r>
              <a:rPr lang="en-AU" dirty="0"/>
              <a:t>School. My TBI occurred just before entering high school (now I am my 2nd year of college). In high school, the best thing I did was take classes online at a virtual high school, which left me enough energy to participate in Jazz Band at my local brick &amp; mortar school. I became valedictorian (class rank #1). In college, so I don't miss anything I use my for "</a:t>
            </a:r>
            <a:r>
              <a:rPr lang="en-AU" dirty="0" err="1"/>
              <a:t>Sonocent</a:t>
            </a:r>
            <a:r>
              <a:rPr lang="en-AU" dirty="0"/>
              <a:t> Audio Note-taker," improve my focus by having the instructor wear a mic connected to my earbud (an FM system), counteract diplopia with enlarged print (teachers hate this, so I ask that they scan the material-email it to me), and use my Smart Phone as a second memory (several apps...record things I need to remember or review...set reminders...and break almost Everything up into 15-minute segments using the timer or alarm features). Socially &amp; when in restaurants to manage flooding, I wear custom earplugs...sometimes in both ears, sometimes just single-occlusion of one ear (using the timer on my Smart Phone to remind me to "switch" ears every 15-minutes...same if I'm wearing an eye-patch). After volunteering for Elam </a:t>
            </a:r>
            <a:r>
              <a:rPr lang="en-AU" dirty="0" err="1"/>
              <a:t>Azzizi's</a:t>
            </a:r>
            <a:r>
              <a:rPr lang="en-AU" dirty="0"/>
              <a:t> TBI study at the University of Melbourne (December, 2015) I began using their tactics while playing single-shooter video games in order to improve my focus. It had the side-effect of also improving my balance/walking. I use technology to play musical scales everyday (and also play drums/keyboards since that has helped me improve). And, I use YouTube videos to help me with my Tai Chi. </a:t>
            </a:r>
          </a:p>
        </p:txBody>
      </p:sp>
      <p:sp>
        <p:nvSpPr>
          <p:cNvPr id="4" name="Slide Number Placeholder 3"/>
          <p:cNvSpPr>
            <a:spLocks noGrp="1"/>
          </p:cNvSpPr>
          <p:nvPr>
            <p:ph type="sldNum" sz="quarter" idx="10"/>
          </p:nvPr>
        </p:nvSpPr>
        <p:spPr/>
        <p:txBody>
          <a:bodyPr/>
          <a:lstStyle/>
          <a:p>
            <a:fld id="{3218EF0D-51E6-BF48-A82E-02150CB8347B}" type="slidenum">
              <a:rPr lang="en-US" smtClean="0"/>
              <a:t>18</a:t>
            </a:fld>
            <a:endParaRPr lang="en-US"/>
          </a:p>
        </p:txBody>
      </p:sp>
    </p:spTree>
    <p:extLst>
      <p:ext uri="{BB962C8B-B14F-4D97-AF65-F5344CB8AC3E}">
        <p14:creationId xmlns:p14="http://schemas.microsoft.com/office/powerpoint/2010/main" val="284774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19</a:t>
            </a:fld>
            <a:endParaRPr lang="en-US"/>
          </a:p>
        </p:txBody>
      </p:sp>
    </p:spTree>
    <p:extLst>
      <p:ext uri="{BB962C8B-B14F-4D97-AF65-F5344CB8AC3E}">
        <p14:creationId xmlns:p14="http://schemas.microsoft.com/office/powerpoint/2010/main" val="295560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Over 4 million Australians have a disability. That's 1 in 5 people (Source: ABS 2015)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365125" indent="-365125"/>
            <a:r>
              <a:rPr lang="en-AU" sz="1200" dirty="0"/>
              <a:t>Disability Discrimination Act 1992</a:t>
            </a:r>
          </a:p>
          <a:p>
            <a:pPr marL="612013" lvl="1" indent="-365125"/>
            <a:r>
              <a:rPr lang="en-AU" sz="1200" dirty="0"/>
              <a:t>Employment</a:t>
            </a:r>
          </a:p>
          <a:p>
            <a:pPr marL="612013" lvl="1" indent="-365125"/>
            <a:r>
              <a:rPr lang="en-AU" sz="1200" dirty="0"/>
              <a:t>Education</a:t>
            </a:r>
          </a:p>
          <a:p>
            <a:pPr marL="612013" lvl="1" indent="-365125"/>
            <a:r>
              <a:rPr lang="en-AU" sz="1200" dirty="0"/>
              <a:t>Provision of goods, services and facilities</a:t>
            </a:r>
          </a:p>
          <a:p>
            <a:pPr marL="612013" lvl="1" indent="-365125"/>
            <a:r>
              <a:rPr lang="en-AU" sz="1200" dirty="0"/>
              <a:t>Access to premises</a:t>
            </a:r>
          </a:p>
          <a:p>
            <a:pPr marL="612013" lvl="1" indent="-365125"/>
            <a:r>
              <a:rPr lang="en-AU" sz="1200" dirty="0"/>
              <a:t>Accommodation </a:t>
            </a:r>
          </a:p>
          <a:p>
            <a:pPr marL="612013" lvl="1" indent="-365125"/>
            <a:r>
              <a:rPr lang="en-AU" sz="1200" dirty="0"/>
              <a:t>Sport</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2</a:t>
            </a:fld>
            <a:endParaRPr lang="en-US"/>
          </a:p>
        </p:txBody>
      </p:sp>
    </p:spTree>
    <p:extLst>
      <p:ext uri="{BB962C8B-B14F-4D97-AF65-F5344CB8AC3E}">
        <p14:creationId xmlns:p14="http://schemas.microsoft.com/office/powerpoint/2010/main" val="942229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20</a:t>
            </a:fld>
            <a:endParaRPr lang="en-US"/>
          </a:p>
        </p:txBody>
      </p:sp>
    </p:spTree>
    <p:extLst>
      <p:ext uri="{BB962C8B-B14F-4D97-AF65-F5344CB8AC3E}">
        <p14:creationId xmlns:p14="http://schemas.microsoft.com/office/powerpoint/2010/main" val="409910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baseline="0" dirty="0"/>
              <a:t>The majority of Australian’s are not born with disability, they acquire disability as they age and as we know Australia’s population is ageing.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Disability is often invisible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It may be permanent or temporary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342900" lvl="0" indent="-342900">
              <a:buFont typeface="Arial" panose="020B0604020202020204" pitchFamily="34" charset="0"/>
              <a:buChar char="•"/>
            </a:pPr>
            <a:r>
              <a:rPr lang="en-AU" dirty="0"/>
              <a:t>3.4 million (15%) Australians have a physical disability </a:t>
            </a:r>
          </a:p>
          <a:p>
            <a:pPr marL="342900" lvl="0" indent="-342900">
              <a:buFont typeface="Arial" panose="020B0604020202020204" pitchFamily="34" charset="0"/>
              <a:buChar char="•"/>
            </a:pPr>
            <a:r>
              <a:rPr lang="en-AU" dirty="0"/>
              <a:t>1 in 6 Australians are affected by hearing loss. </a:t>
            </a:r>
          </a:p>
          <a:p>
            <a:pPr marL="342900" lvl="0" indent="-342900">
              <a:buFont typeface="Arial" panose="020B0604020202020204" pitchFamily="34" charset="0"/>
              <a:buChar char="•"/>
            </a:pPr>
            <a:r>
              <a:rPr lang="en-AU" dirty="0"/>
              <a:t>There are approximately 30,000 </a:t>
            </a:r>
            <a:r>
              <a:rPr lang="en-AU" dirty="0" err="1"/>
              <a:t>Auslan</a:t>
            </a:r>
            <a:r>
              <a:rPr lang="en-AU" dirty="0"/>
              <a:t> users </a:t>
            </a:r>
          </a:p>
          <a:p>
            <a:pPr marL="342900" lvl="0" indent="-342900">
              <a:buFont typeface="Arial" panose="020B0604020202020204" pitchFamily="34" charset="0"/>
              <a:buChar char="•"/>
            </a:pPr>
            <a:r>
              <a:rPr lang="en-AU" dirty="0"/>
              <a:t>Vision Australia estimates there are currently 357,000 people in Australia who are blind or have low vision </a:t>
            </a:r>
          </a:p>
          <a:p>
            <a:pPr marL="342900" indent="-342900">
              <a:buFont typeface="Arial" panose="020B0604020202020204" pitchFamily="34" charset="0"/>
              <a:buChar char="•"/>
            </a:pPr>
            <a:r>
              <a:rPr lang="en-AU" dirty="0"/>
              <a:t>10% of the population has dyslexia. That’s more than two million Australians</a:t>
            </a:r>
          </a:p>
          <a:p>
            <a:pPr marL="342900" lvl="0" indent="-342900">
              <a:buFont typeface="Arial" panose="020B0604020202020204" pitchFamily="34" charset="0"/>
              <a:buChar char="•"/>
            </a:pPr>
            <a:r>
              <a:rPr lang="en-AU" dirty="0"/>
              <a:t>Around 668,100 (3%) Australians have intellectual and/or developmental disorders </a:t>
            </a:r>
          </a:p>
          <a:p>
            <a:pPr marL="342900" lvl="0" indent="-342900">
              <a:buFont typeface="Arial" panose="020B0604020202020204" pitchFamily="34" charset="0"/>
              <a:buChar char="•"/>
            </a:pPr>
            <a:r>
              <a:rPr lang="en-AU" dirty="0"/>
              <a:t>45% of the population will experience a mental health disorder during their lifetime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0" dirty="0"/>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3</a:t>
            </a:fld>
            <a:endParaRPr lang="en-US"/>
          </a:p>
        </p:txBody>
      </p:sp>
    </p:spTree>
    <p:extLst>
      <p:ext uri="{BB962C8B-B14F-4D97-AF65-F5344CB8AC3E}">
        <p14:creationId xmlns:p14="http://schemas.microsoft.com/office/powerpoint/2010/main" val="72166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Two major conceptual models of disability have been proposed. The </a:t>
            </a:r>
            <a:r>
              <a:rPr lang="en-AU" i="1" dirty="0"/>
              <a:t>medical model </a:t>
            </a:r>
            <a:r>
              <a:rPr lang="en-AU" dirty="0"/>
              <a:t>views disability as a feature of the person, directly caused by disease, trauma or other health condition, which requires medical care provided in the form of individual treatment by professionals. </a:t>
            </a:r>
          </a:p>
          <a:p>
            <a:endParaRPr lang="en-AU" dirty="0"/>
          </a:p>
          <a:p>
            <a:r>
              <a:rPr lang="en-AU" dirty="0"/>
              <a:t>Disability, on this model, calls for medical or other treatment or intervention, to 'correct' the problem with the </a:t>
            </a:r>
            <a:r>
              <a:rPr lang="en-GB" dirty="0"/>
              <a:t>individual.  </a:t>
            </a:r>
          </a:p>
          <a:p>
            <a:endParaRPr lang="en-GB" dirty="0"/>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4</a:t>
            </a:fld>
            <a:endParaRPr lang="en-US"/>
          </a:p>
        </p:txBody>
      </p:sp>
    </p:spTree>
    <p:extLst>
      <p:ext uri="{BB962C8B-B14F-4D97-AF65-F5344CB8AC3E}">
        <p14:creationId xmlns:p14="http://schemas.microsoft.com/office/powerpoint/2010/main" val="273847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t>
            </a:r>
            <a:r>
              <a:rPr lang="en-AU" i="1" dirty="0"/>
              <a:t>social model </a:t>
            </a:r>
            <a:r>
              <a:rPr lang="en-AU" dirty="0"/>
              <a:t>of disability, on the other hand, sees disability as a socially created problem and not at all an attribute of an individual. </a:t>
            </a:r>
          </a:p>
          <a:p>
            <a:endParaRPr lang="en-AU" dirty="0"/>
          </a:p>
          <a:p>
            <a:r>
              <a:rPr lang="en-AU" dirty="0"/>
              <a:t>On the social model, disability demands a political response, since the problem is created by an unaccommodating physical environment brought about by attitudes and other features of the social environment.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5</a:t>
            </a:fld>
            <a:endParaRPr lang="en-US"/>
          </a:p>
        </p:txBody>
      </p:sp>
    </p:spTree>
    <p:extLst>
      <p:ext uri="{BB962C8B-B14F-4D97-AF65-F5344CB8AC3E}">
        <p14:creationId xmlns:p14="http://schemas.microsoft.com/office/powerpoint/2010/main" val="256287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 their own, neither model is adequate, although both are partially valid.</a:t>
            </a:r>
          </a:p>
          <a:p>
            <a:endParaRPr lang="en-AU" dirty="0"/>
          </a:p>
          <a:p>
            <a:r>
              <a:rPr lang="en-AU" dirty="0"/>
              <a:t>Disability is always an interaction between features of the person and features of the overall context in which the person lives, but some aspects of disability are almost entirely internal to the person, while another aspect is almost entirely external.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6</a:t>
            </a:fld>
            <a:endParaRPr lang="en-US"/>
          </a:p>
        </p:txBody>
      </p:sp>
    </p:spTree>
    <p:extLst>
      <p:ext uri="{BB962C8B-B14F-4D97-AF65-F5344CB8AC3E}">
        <p14:creationId xmlns:p14="http://schemas.microsoft.com/office/powerpoint/2010/main" val="3349059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altLang="en-US" sz="1200" i="1" dirty="0"/>
              <a:t>“Persons with disabilities include those who have </a:t>
            </a:r>
            <a:r>
              <a:rPr lang="en-AU" altLang="en-US" sz="1200" i="1" dirty="0">
                <a:solidFill>
                  <a:srgbClr val="FF0000"/>
                </a:solidFill>
              </a:rPr>
              <a:t>long term </a:t>
            </a:r>
            <a:r>
              <a:rPr lang="en-AU" altLang="en-US" sz="1200" i="1" dirty="0"/>
              <a:t>physical, mental, intellectual or sensory</a:t>
            </a:r>
            <a:r>
              <a:rPr lang="en-AU" altLang="en-US" sz="1200" i="1" dirty="0">
                <a:solidFill>
                  <a:srgbClr val="404040"/>
                </a:solidFill>
              </a:rPr>
              <a:t> </a:t>
            </a:r>
            <a:r>
              <a:rPr lang="en-AU" altLang="en-US" sz="1200" i="1" dirty="0">
                <a:solidFill>
                  <a:srgbClr val="FF0000"/>
                </a:solidFill>
              </a:rPr>
              <a:t>impairments </a:t>
            </a:r>
            <a:r>
              <a:rPr lang="en-AU" altLang="en-US" sz="1200" i="1" dirty="0"/>
              <a:t>which, in </a:t>
            </a:r>
            <a:r>
              <a:rPr lang="en-AU" altLang="en-US" sz="1200" i="1" dirty="0">
                <a:solidFill>
                  <a:srgbClr val="FF0000"/>
                </a:solidFill>
              </a:rPr>
              <a:t>interaction</a:t>
            </a:r>
            <a:r>
              <a:rPr lang="en-AU" altLang="en-US" sz="1200" i="1" dirty="0">
                <a:solidFill>
                  <a:srgbClr val="404040"/>
                </a:solidFill>
              </a:rPr>
              <a:t> </a:t>
            </a:r>
            <a:r>
              <a:rPr lang="en-AU" altLang="en-US" sz="1200" i="1" dirty="0">
                <a:solidFill>
                  <a:srgbClr val="FF0000"/>
                </a:solidFill>
              </a:rPr>
              <a:t>with various barriers</a:t>
            </a:r>
            <a:r>
              <a:rPr lang="en-AU" altLang="en-US" sz="1200" i="1" dirty="0">
                <a:solidFill>
                  <a:srgbClr val="404040"/>
                </a:solidFill>
              </a:rPr>
              <a:t>, </a:t>
            </a:r>
            <a:r>
              <a:rPr lang="en-AU" altLang="en-US" sz="1200" i="1" dirty="0"/>
              <a:t>may hinder their full and effective</a:t>
            </a:r>
            <a:r>
              <a:rPr lang="en-AU" altLang="en-US" sz="1200" i="1" dirty="0">
                <a:solidFill>
                  <a:srgbClr val="404040"/>
                </a:solidFill>
              </a:rPr>
              <a:t> </a:t>
            </a:r>
            <a:r>
              <a:rPr lang="en-AU" altLang="en-US" sz="1200" i="1" dirty="0">
                <a:solidFill>
                  <a:srgbClr val="FF0000"/>
                </a:solidFill>
              </a:rPr>
              <a:t>participation in society on an equal </a:t>
            </a:r>
            <a:r>
              <a:rPr lang="en-AU" altLang="en-US" sz="1200" i="1" dirty="0"/>
              <a:t>basis with others” </a:t>
            </a:r>
          </a:p>
          <a:p>
            <a:endParaRPr lang="en-AU" sz="1200" dirty="0"/>
          </a:p>
        </p:txBody>
      </p:sp>
      <p:sp>
        <p:nvSpPr>
          <p:cNvPr id="4" name="Slide Number Placeholder 3"/>
          <p:cNvSpPr>
            <a:spLocks noGrp="1"/>
          </p:cNvSpPr>
          <p:nvPr>
            <p:ph type="sldNum" sz="quarter" idx="10"/>
          </p:nvPr>
        </p:nvSpPr>
        <p:spPr/>
        <p:txBody>
          <a:bodyPr/>
          <a:lstStyle/>
          <a:p>
            <a:fld id="{3218EF0D-51E6-BF48-A82E-02150CB8347B}" type="slidenum">
              <a:rPr lang="en-US" smtClean="0"/>
              <a:t>7</a:t>
            </a:fld>
            <a:endParaRPr lang="en-US"/>
          </a:p>
        </p:txBody>
      </p:sp>
    </p:spTree>
    <p:extLst>
      <p:ext uri="{BB962C8B-B14F-4D97-AF65-F5344CB8AC3E}">
        <p14:creationId xmlns:p14="http://schemas.microsoft.com/office/powerpoint/2010/main" val="421298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8</a:t>
            </a:fld>
            <a:endParaRPr lang="en-US"/>
          </a:p>
        </p:txBody>
      </p:sp>
    </p:spTree>
    <p:extLst>
      <p:ext uri="{BB962C8B-B14F-4D97-AF65-F5344CB8AC3E}">
        <p14:creationId xmlns:p14="http://schemas.microsoft.com/office/powerpoint/2010/main" val="45956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AND asked the community</a:t>
            </a:r>
            <a:r>
              <a:rPr lang="en-AU" sz="1200" kern="1200" baseline="0" dirty="0">
                <a:solidFill>
                  <a:schemeClr val="tx1"/>
                </a:solidFill>
                <a:effectLst/>
                <a:latin typeface="+mn-lt"/>
                <a:ea typeface="+mn-ea"/>
                <a:cs typeface="+mn-cs"/>
              </a:rPr>
              <a:t> / </a:t>
            </a:r>
            <a:r>
              <a:rPr lang="en-AU" sz="1200" kern="1200" dirty="0">
                <a:solidFill>
                  <a:schemeClr val="tx1"/>
                </a:solidFill>
                <a:effectLst/>
                <a:latin typeface="+mn-lt"/>
                <a:ea typeface="+mn-ea"/>
                <a:cs typeface="+mn-cs"/>
              </a:rPr>
              <a:t>people with disability to share with us their ideas about how technology could potentially help remove barriers in their day-to-day lives.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We had a number</a:t>
            </a:r>
            <a:r>
              <a:rPr lang="en-AU" sz="1200" kern="1200" baseline="0" dirty="0">
                <a:solidFill>
                  <a:schemeClr val="tx1"/>
                </a:solidFill>
                <a:effectLst/>
                <a:latin typeface="+mn-lt"/>
                <a:ea typeface="+mn-ea"/>
                <a:cs typeface="+mn-cs"/>
              </a:rPr>
              <a:t> of responses with ideas and issues raised relating to accesses information, getting around in the community, accessing services, payment options, alternate formats for information, attitudes, processes and employment.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baseline="0" dirty="0">
                <a:solidFill>
                  <a:schemeClr val="tx1"/>
                </a:solidFill>
                <a:effectLst/>
                <a:latin typeface="+mn-lt"/>
                <a:ea typeface="+mn-ea"/>
                <a:cs typeface="+mn-cs"/>
              </a:rPr>
              <a:t>People who responded to the survey had various impairments and barriers.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baseline="0" dirty="0">
                <a:solidFill>
                  <a:schemeClr val="tx1"/>
                </a:solidFill>
                <a:effectLst/>
                <a:latin typeface="+mn-lt"/>
                <a:ea typeface="+mn-ea"/>
                <a:cs typeface="+mn-cs"/>
              </a:rPr>
              <a:t>Some people had low </a:t>
            </a:r>
            <a:r>
              <a:rPr lang="en-AU" dirty="0"/>
              <a:t>vision or blind, mental illnesses (such as anxiety), hearing impairment or Deaf, Autism, Acquired brain injury, mobility impairment, Wheelchair users, Learning disability,  Intellectual disability, Deafblind</a:t>
            </a:r>
          </a:p>
        </p:txBody>
      </p:sp>
      <p:sp>
        <p:nvSpPr>
          <p:cNvPr id="4" name="Slide Number Placeholder 3"/>
          <p:cNvSpPr>
            <a:spLocks noGrp="1"/>
          </p:cNvSpPr>
          <p:nvPr>
            <p:ph type="sldNum" sz="quarter" idx="10"/>
          </p:nvPr>
        </p:nvSpPr>
        <p:spPr/>
        <p:txBody>
          <a:bodyPr/>
          <a:lstStyle/>
          <a:p>
            <a:fld id="{3218EF0D-51E6-BF48-A82E-02150CB8347B}" type="slidenum">
              <a:rPr lang="en-US" smtClean="0"/>
              <a:t>9</a:t>
            </a:fld>
            <a:endParaRPr lang="en-US"/>
          </a:p>
        </p:txBody>
      </p:sp>
    </p:spTree>
    <p:extLst>
      <p:ext uri="{BB962C8B-B14F-4D97-AF65-F5344CB8AC3E}">
        <p14:creationId xmlns:p14="http://schemas.microsoft.com/office/powerpoint/2010/main" val="156168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107848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102509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148566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lvl2pPr>
              <a:defRPr sz="1800"/>
            </a:lvl2p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83550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lvl1pPr marL="0" indent="0">
              <a:buNone/>
              <a:defRPr sz="2000"/>
            </a:lvl1pPr>
            <a:lvl2pPr marL="742950" indent="-285750">
              <a:buFont typeface="Arial" panose="020B0604020202020204" pitchFamily="34" charset="0"/>
              <a:buChar char="•"/>
              <a:defRPr sz="1800"/>
            </a:lvl2p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286514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lvl2pPr>
              <a:defRPr sz="1800"/>
            </a:lvl2p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414114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1105367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46770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4047665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3058226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281321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2301742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dirty="0"/>
          </a:p>
        </p:txBody>
      </p:sp>
    </p:spTree>
    <p:extLst>
      <p:ext uri="{BB962C8B-B14F-4D97-AF65-F5344CB8AC3E}">
        <p14:creationId xmlns:p14="http://schemas.microsoft.com/office/powerpoint/2010/main" val="713552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dirty="0"/>
          </a:p>
        </p:txBody>
      </p:sp>
    </p:spTree>
    <p:extLst>
      <p:ext uri="{BB962C8B-B14F-4D97-AF65-F5344CB8AC3E}">
        <p14:creationId xmlns:p14="http://schemas.microsoft.com/office/powerpoint/2010/main" val="181061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lstStyle>
            <a:lvl1pPr marL="0" indent="0">
              <a:buNone/>
              <a:defRPr sz="18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3233832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lstStyle>
            <a:lvl1pPr marL="0" indent="0">
              <a:buNone/>
              <a:defRPr sz="18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650443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lstStyle>
            <a:lvl1pPr marL="0" indent="0">
              <a:buNone/>
              <a:defRPr sz="18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280778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2496655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624327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4315967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3985782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408026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38438417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26747271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521487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744950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600421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30718206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62825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2000" b="1">
                <a:solidFill>
                  <a:schemeClr val="tx1"/>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124488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417080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137742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305343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92162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4091251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4.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5.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16.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17.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1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13.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13.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14.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15.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theme" Target="../theme/theme35.xml"/><Relationship Id="rId1" Type="http://schemas.openxmlformats.org/officeDocument/2006/relationships/slideLayout" Target="../slideLayouts/slideLayout3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2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0.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4"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3158413238"/>
      </p:ext>
    </p:extLst>
  </p:cSld>
  <p:clrMap bg1="lt1" tx1="dk1" bg2="lt2" tx2="dk2" accent1="accent1" accent2="accent2" accent3="accent3" accent4="accent4" accent5="accent5" accent6="accent6" hlink="hlink" folHlink="folHlink"/>
  <p:sldLayoutIdLst>
    <p:sldLayoutId id="2147483708"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4" name="Picture 3" descr="Logo_Options-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b="17015"/>
          <a:stretch/>
        </p:blipFill>
        <p:spPr>
          <a:xfrm>
            <a:off x="7750726" y="3802537"/>
            <a:ext cx="1511808" cy="3055463"/>
          </a:xfrm>
          <a:prstGeom prst="rect">
            <a:avLst/>
          </a:prstGeom>
        </p:spPr>
      </p:pic>
    </p:spTree>
    <p:extLst>
      <p:ext uri="{BB962C8B-B14F-4D97-AF65-F5344CB8AC3E}">
        <p14:creationId xmlns:p14="http://schemas.microsoft.com/office/powerpoint/2010/main" val="271544712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8" name="Picture 10" descr="ribbon2-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438686"/>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8" name="Picture 10" descr="ribbon2-01.png"/>
          <p:cNvPicPr>
            <a:picLocks noChangeAspect="1"/>
          </p:cNvPicPr>
          <p:nvPr userDrawn="1"/>
        </p:nvPicPr>
        <p:blipFill>
          <a:blip r:embed="rId4" cstate="screen">
            <a:extLst>
              <a:ext uri="{28A0092B-C50C-407E-A947-70E740481C1C}">
                <a14:useLocalDpi xmlns:a14="http://schemas.microsoft.com/office/drawing/2010/main" val="0"/>
              </a:ext>
            </a:extLst>
          </a:blip>
          <a:srcRect l="64774" b="26099"/>
          <a:stretch>
            <a:fillRect/>
          </a:stretch>
        </p:blipFill>
        <p:spPr bwMode="auto">
          <a:xfrm rot="10800000" flipH="1">
            <a:off x="5984349" y="2148944"/>
            <a:ext cx="3221037" cy="477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420904"/>
      </p:ext>
    </p:extLst>
  </p:cSld>
  <p:clrMap bg1="lt1" tx1="dk1" bg2="lt2" tx2="dk2" accent1="accent1" accent2="accent2" accent3="accent3" accent4="accent4" accent5="accent5" accent6="accent6" hlink="hlink" folHlink="folHlink"/>
  <p:sldLayoutIdLst>
    <p:sldLayoutId id="2147483696"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8" name="Picture 3" descr="Disability Icons Working-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r="55177" b="28127"/>
          <a:stretch/>
        </p:blipFill>
        <p:spPr bwMode="auto">
          <a:xfrm>
            <a:off x="6408738" y="3738563"/>
            <a:ext cx="2735262" cy="311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57119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2" name="Picture 1" descr="Logo_Options-04.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90790" y="4902706"/>
            <a:ext cx="2654808" cy="2069592"/>
          </a:xfrm>
          <a:prstGeom prst="rect">
            <a:avLst/>
          </a:prstGeom>
        </p:spPr>
      </p:pic>
    </p:spTree>
    <p:extLst>
      <p:ext uri="{BB962C8B-B14F-4D97-AF65-F5344CB8AC3E}">
        <p14:creationId xmlns:p14="http://schemas.microsoft.com/office/powerpoint/2010/main" val="485251956"/>
      </p:ext>
    </p:extLst>
  </p:cSld>
  <p:clrMap bg1="lt1" tx1="dk1" bg2="lt2" tx2="dk2" accent1="accent1" accent2="accent2" accent3="accent3" accent4="accent4" accent5="accent5" accent6="accent6" hlink="hlink" folHlink="folHlink"/>
  <p:sldLayoutIdLst>
    <p:sldLayoutId id="2147483684"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10" name="Picture 3" descr="Disability Icons Working-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r="17191" b="47780"/>
          <a:stretch/>
        </p:blipFill>
        <p:spPr bwMode="auto">
          <a:xfrm>
            <a:off x="2318217" y="3796507"/>
            <a:ext cx="6825783" cy="3061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270943"/>
      </p:ext>
    </p:extLst>
  </p:cSld>
  <p:clrMap bg1="lt1" tx1="dk1" bg2="lt2" tx2="dk2" accent1="accent1" accent2="accent2" accent3="accent3" accent4="accent4" accent5="accent5" accent6="accent6" hlink="hlink" folHlink="folHlink"/>
  <p:sldLayoutIdLst>
    <p:sldLayoutId id="2147483702"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spTree>
    <p:extLst>
      <p:ext uri="{BB962C8B-B14F-4D97-AF65-F5344CB8AC3E}">
        <p14:creationId xmlns:p14="http://schemas.microsoft.com/office/powerpoint/2010/main" val="1575173330"/>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20" name="Picture 9" descr="AND Final Logo CMYK-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36781" t="50821" r="15433" b="4826"/>
          <a:stretch/>
        </p:blipFill>
        <p:spPr bwMode="auto">
          <a:xfrm>
            <a:off x="6117749" y="4872200"/>
            <a:ext cx="3026252" cy="19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937574"/>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7" descr="Logo_Options-03.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70135" y="4403681"/>
            <a:ext cx="2691384" cy="2538984"/>
          </a:xfrm>
          <a:prstGeom prst="rect">
            <a:avLst/>
          </a:prstGeom>
        </p:spPr>
      </p:pic>
    </p:spTree>
    <p:extLst>
      <p:ext uri="{BB962C8B-B14F-4D97-AF65-F5344CB8AC3E}">
        <p14:creationId xmlns:p14="http://schemas.microsoft.com/office/powerpoint/2010/main" val="3903101550"/>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9" name="Picture 8" descr="Logo_Options-02.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t="10695" r="9821"/>
          <a:stretch/>
        </p:blipFill>
        <p:spPr>
          <a:xfrm rot="5400000">
            <a:off x="6766641" y="4480641"/>
            <a:ext cx="2176954" cy="2577764"/>
          </a:xfrm>
          <a:prstGeom prst="rect">
            <a:avLst/>
          </a:prstGeom>
        </p:spPr>
      </p:pic>
    </p:spTree>
    <p:extLst>
      <p:ext uri="{BB962C8B-B14F-4D97-AF65-F5344CB8AC3E}">
        <p14:creationId xmlns:p14="http://schemas.microsoft.com/office/powerpoint/2010/main" val="1816560134"/>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STEPPING INTO</a:t>
            </a:r>
            <a:endParaRPr lang="en-US" dirty="0"/>
          </a:p>
        </p:txBody>
      </p:sp>
    </p:spTree>
    <p:extLst>
      <p:ext uri="{BB962C8B-B14F-4D97-AF65-F5344CB8AC3E}">
        <p14:creationId xmlns:p14="http://schemas.microsoft.com/office/powerpoint/2010/main" val="1530162097"/>
      </p:ext>
    </p:extLst>
  </p:cSld>
  <p:clrMap bg1="lt1" tx1="dk1" bg2="lt2" tx2="dk2" accent1="accent1" accent2="accent2" accent3="accent3" accent4="accent4" accent5="accent5" accent6="accent6" hlink="hlink" folHlink="folHlink"/>
  <p:sldLayoutIdLst>
    <p:sldLayoutId id="2147483710"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7" descr="Logo_Options-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b="17015"/>
          <a:stretch/>
        </p:blipFill>
        <p:spPr>
          <a:xfrm>
            <a:off x="7750726" y="3802537"/>
            <a:ext cx="1511808" cy="3055463"/>
          </a:xfrm>
          <a:prstGeom prst="rect">
            <a:avLst/>
          </a:prstGeom>
        </p:spPr>
      </p:pic>
    </p:spTree>
    <p:extLst>
      <p:ext uri="{BB962C8B-B14F-4D97-AF65-F5344CB8AC3E}">
        <p14:creationId xmlns:p14="http://schemas.microsoft.com/office/powerpoint/2010/main" val="3686810665"/>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457200" rtl="0" eaLnBrk="1" latinLnBrk="0" hangingPunct="1">
        <a:spcBef>
          <a:spcPct val="0"/>
        </a:spcBef>
        <a:buNone/>
        <a:defRPr sz="24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10" descr="ribbon2-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27506"/>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457200" rtl="0" eaLnBrk="1" latinLnBrk="0" hangingPunct="1">
        <a:spcBef>
          <a:spcPct val="0"/>
        </a:spcBef>
        <a:buNone/>
        <a:defRPr sz="2400" b="0" i="0" kern="1200" baseline="0">
          <a:solidFill>
            <a:schemeClr val="tx1"/>
          </a:solidFill>
          <a:latin typeface="Arial" panose="020B0604020202020204" pitchFamily="34" charset="0"/>
          <a:ea typeface="+mj-ea"/>
          <a:cs typeface="Avenir Light"/>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9" name="Picture 10" descr="ribbon2-01.png"/>
          <p:cNvPicPr>
            <a:picLocks noChangeAspect="1"/>
          </p:cNvPicPr>
          <p:nvPr userDrawn="1"/>
        </p:nvPicPr>
        <p:blipFill>
          <a:blip r:embed="rId4" cstate="screen">
            <a:extLst>
              <a:ext uri="{28A0092B-C50C-407E-A947-70E740481C1C}">
                <a14:useLocalDpi xmlns:a14="http://schemas.microsoft.com/office/drawing/2010/main" val="0"/>
              </a:ext>
            </a:extLst>
          </a:blip>
          <a:srcRect l="64774" b="26099"/>
          <a:stretch>
            <a:fillRect/>
          </a:stretch>
        </p:blipFill>
        <p:spPr bwMode="auto">
          <a:xfrm rot="10800000" flipH="1">
            <a:off x="5984349" y="2148944"/>
            <a:ext cx="3221037" cy="477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789744"/>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latinLnBrk="0" hangingPunct="1">
        <a:spcBef>
          <a:spcPct val="0"/>
        </a:spcBef>
        <a:buNone/>
        <a:defRPr sz="20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3" descr="Disability Icons Working-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t="1" r="55177" b="28127"/>
          <a:stretch/>
        </p:blipFill>
        <p:spPr bwMode="auto">
          <a:xfrm>
            <a:off x="6408738" y="3738564"/>
            <a:ext cx="2735262" cy="3119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92013"/>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457200" rtl="0" eaLnBrk="1" latinLnBrk="0" hangingPunct="1">
        <a:spcBef>
          <a:spcPct val="0"/>
        </a:spcBef>
        <a:buNone/>
        <a:defRPr sz="20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10" name="Picture 9" descr="Logo_Options-04.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90790" y="4902706"/>
            <a:ext cx="2654808" cy="2069592"/>
          </a:xfrm>
          <a:prstGeom prst="rect">
            <a:avLst/>
          </a:prstGeom>
        </p:spPr>
      </p:pic>
    </p:spTree>
    <p:extLst>
      <p:ext uri="{BB962C8B-B14F-4D97-AF65-F5344CB8AC3E}">
        <p14:creationId xmlns:p14="http://schemas.microsoft.com/office/powerpoint/2010/main" val="2404966165"/>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457200" rtl="0" eaLnBrk="1" latinLnBrk="0" hangingPunct="1">
        <a:spcBef>
          <a:spcPct val="0"/>
        </a:spcBef>
        <a:buNone/>
        <a:defRPr sz="20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spTree>
    <p:extLst>
      <p:ext uri="{BB962C8B-B14F-4D97-AF65-F5344CB8AC3E}">
        <p14:creationId xmlns:p14="http://schemas.microsoft.com/office/powerpoint/2010/main" val="3603098701"/>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457200" rtl="0" eaLnBrk="1" latinLnBrk="0" hangingPunct="1">
        <a:spcBef>
          <a:spcPct val="0"/>
        </a:spcBef>
        <a:buNone/>
        <a:defRPr sz="24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10" name="Picture 3" descr="Disability Icons Working-06.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r="55177" b="28127"/>
          <a:stretch/>
        </p:blipFill>
        <p:spPr bwMode="auto">
          <a:xfrm>
            <a:off x="6408738" y="3738563"/>
            <a:ext cx="2735262" cy="311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786487"/>
      </p:ext>
    </p:extLst>
  </p:cSld>
  <p:clrMap bg1="lt1" tx1="dk1" bg2="lt2" tx2="dk2" accent1="accent1" accent2="accent2" accent3="accent3" accent4="accent4" accent5="accent5" accent6="accent6" hlink="hlink" folHlink="folHlink"/>
  <p:sldLayoutIdLst>
    <p:sldLayoutId id="2147483656"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3" descr="Logo_Options-04.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590790" y="4902706"/>
            <a:ext cx="2654808" cy="2069592"/>
          </a:xfrm>
          <a:prstGeom prst="rect">
            <a:avLst/>
          </a:prstGeom>
        </p:spPr>
      </p:pic>
    </p:spTree>
    <p:extLst>
      <p:ext uri="{BB962C8B-B14F-4D97-AF65-F5344CB8AC3E}">
        <p14:creationId xmlns:p14="http://schemas.microsoft.com/office/powerpoint/2010/main" val="2237066208"/>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3" descr="Disability Icons Working-06.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r="17191" b="47780"/>
          <a:stretch/>
        </p:blipFill>
        <p:spPr bwMode="auto">
          <a:xfrm>
            <a:off x="2318217" y="3796507"/>
            <a:ext cx="6825783" cy="3061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028490"/>
      </p:ext>
    </p:extLst>
  </p:cSld>
  <p:clrMap bg1="lt1" tx1="dk1" bg2="lt2" tx2="dk2" accent1="accent1" accent2="accent2" accent3="accent3" accent4="accent4" accent5="accent5" accent6="accent6" hlink="hlink" folHlink="folHlink"/>
  <p:sldLayoutIdLst>
    <p:sldLayoutId id="2147483706"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10" descr="ribbon2-01.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77206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ACCESS &amp; INCLUSION INDEX</a:t>
            </a:r>
            <a:endParaRPr lang="en-US" dirty="0"/>
          </a:p>
        </p:txBody>
      </p:sp>
    </p:spTree>
    <p:extLst>
      <p:ext uri="{BB962C8B-B14F-4D97-AF65-F5344CB8AC3E}">
        <p14:creationId xmlns:p14="http://schemas.microsoft.com/office/powerpoint/2010/main" val="3522012175"/>
      </p:ext>
    </p:extLst>
  </p:cSld>
  <p:clrMap bg1="lt1" tx1="dk1" bg2="lt2" tx2="dk2" accent1="accent1" accent2="accent2" accent3="accent3" accent4="accent4" accent5="accent5" accent6="accent6" hlink="hlink" folHlink="folHlink"/>
  <p:sldLayoutIdLst>
    <p:sldLayoutId id="2147483712"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10" descr="ribbon2-01.png"/>
          <p:cNvPicPr>
            <a:picLocks noChangeAspect="1"/>
          </p:cNvPicPr>
          <p:nvPr userDrawn="1"/>
        </p:nvPicPr>
        <p:blipFill>
          <a:blip r:embed="rId3" cstate="screen">
            <a:extLst>
              <a:ext uri="{28A0092B-C50C-407E-A947-70E740481C1C}">
                <a14:useLocalDpi xmlns:a14="http://schemas.microsoft.com/office/drawing/2010/main" val="0"/>
              </a:ext>
            </a:extLst>
          </a:blip>
          <a:srcRect l="64774" b="26099"/>
          <a:stretch>
            <a:fillRect/>
          </a:stretch>
        </p:blipFill>
        <p:spPr bwMode="auto">
          <a:xfrm rot="10800000" flipH="1">
            <a:off x="5984349" y="2148944"/>
            <a:ext cx="3221037" cy="477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399613"/>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9" descr="AND Final Logo CMYK-06.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l="36781" t="50821" r="15433" b="4826"/>
          <a:stretch/>
        </p:blipFill>
        <p:spPr bwMode="auto">
          <a:xfrm>
            <a:off x="6117749" y="4872200"/>
            <a:ext cx="3026252" cy="19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687507"/>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4" descr="Logo_Options-03.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570135" y="4403681"/>
            <a:ext cx="2691384" cy="2538984"/>
          </a:xfrm>
          <a:prstGeom prst="rect">
            <a:avLst/>
          </a:prstGeom>
        </p:spPr>
      </p:pic>
    </p:spTree>
    <p:extLst>
      <p:ext uri="{BB962C8B-B14F-4D97-AF65-F5344CB8AC3E}">
        <p14:creationId xmlns:p14="http://schemas.microsoft.com/office/powerpoint/2010/main" val="2036481394"/>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3" descr="Logo_Options-02.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t="10695" r="9821"/>
          <a:stretch/>
        </p:blipFill>
        <p:spPr>
          <a:xfrm rot="5400000">
            <a:off x="6766641" y="4480641"/>
            <a:ext cx="2176954" cy="2577764"/>
          </a:xfrm>
          <a:prstGeom prst="rect">
            <a:avLst/>
          </a:prstGeom>
        </p:spPr>
      </p:pic>
    </p:spTree>
    <p:extLst>
      <p:ext uri="{BB962C8B-B14F-4D97-AF65-F5344CB8AC3E}">
        <p14:creationId xmlns:p14="http://schemas.microsoft.com/office/powerpoint/2010/main" val="1806957980"/>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4" descr="Logo_Options-01.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b="17015"/>
          <a:stretch/>
        </p:blipFill>
        <p:spPr>
          <a:xfrm>
            <a:off x="7750726" y="3802537"/>
            <a:ext cx="1511808" cy="3055463"/>
          </a:xfrm>
          <a:prstGeom prst="rect">
            <a:avLst/>
          </a:prstGeom>
        </p:spPr>
      </p:pic>
    </p:spTree>
    <p:extLst>
      <p:ext uri="{BB962C8B-B14F-4D97-AF65-F5344CB8AC3E}">
        <p14:creationId xmlns:p14="http://schemas.microsoft.com/office/powerpoint/2010/main" val="2344028345"/>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PROFILE OF NSW POPULATION</a:t>
            </a:r>
            <a:endParaRPr lang="en-US" dirty="0"/>
          </a:p>
        </p:txBody>
      </p:sp>
      <p:pic>
        <p:nvPicPr>
          <p:cNvPr id="8" name="Picture 10" descr="ribbon2-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40" descr="Disability Icons Working-03.png"/>
          <p:cNvPicPr>
            <a:picLocks noChangeAspect="1"/>
          </p:cNvPicPr>
          <p:nvPr userDrawn="1"/>
        </p:nvPicPr>
        <p:blipFill>
          <a:blip r:embed="rId5" cstate="screen">
            <a:extLst>
              <a:ext uri="{28A0092B-C50C-407E-A947-70E740481C1C}">
                <a14:useLocalDpi xmlns:a14="http://schemas.microsoft.com/office/drawing/2010/main" val="0"/>
              </a:ext>
            </a:extLst>
          </a:blip>
          <a:srcRect l="17665" t="3838" r="23875" b="58447"/>
          <a:stretch>
            <a:fillRect/>
          </a:stretch>
        </p:blipFill>
        <p:spPr bwMode="auto">
          <a:xfrm>
            <a:off x="460375" y="2838450"/>
            <a:ext cx="647700" cy="66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42" descr="Disability Icons Working-02.png"/>
          <p:cNvPicPr>
            <a:picLocks noChangeAspect="1"/>
          </p:cNvPicPr>
          <p:nvPr userDrawn="1"/>
        </p:nvPicPr>
        <p:blipFill>
          <a:blip r:embed="rId6" cstate="screen">
            <a:extLst>
              <a:ext uri="{28A0092B-C50C-407E-A947-70E740481C1C}">
                <a14:useLocalDpi xmlns:a14="http://schemas.microsoft.com/office/drawing/2010/main" val="0"/>
              </a:ext>
            </a:extLst>
          </a:blip>
          <a:srcRect l="55461" t="62079" r="13168" b="-653"/>
          <a:stretch>
            <a:fillRect/>
          </a:stretch>
        </p:blipFill>
        <p:spPr bwMode="auto">
          <a:xfrm>
            <a:off x="465138" y="4586288"/>
            <a:ext cx="657225"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43" descr="Disability Icons Working-02.png"/>
          <p:cNvPicPr>
            <a:picLocks noChangeAspect="1"/>
          </p:cNvPicPr>
          <p:nvPr userDrawn="1"/>
        </p:nvPicPr>
        <p:blipFill>
          <a:blip r:embed="rId7" cstate="screen">
            <a:extLst>
              <a:ext uri="{28A0092B-C50C-407E-A947-70E740481C1C}">
                <a14:useLocalDpi xmlns:a14="http://schemas.microsoft.com/office/drawing/2010/main" val="0"/>
              </a:ext>
            </a:extLst>
          </a:blip>
          <a:srcRect l="8852" t="8945" r="62103" b="55342"/>
          <a:stretch>
            <a:fillRect/>
          </a:stretch>
        </p:blipFill>
        <p:spPr bwMode="auto">
          <a:xfrm>
            <a:off x="455613" y="5489575"/>
            <a:ext cx="65722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Box 13"/>
          <p:cNvSpPr txBox="1">
            <a:spLocks noChangeArrowheads="1"/>
          </p:cNvSpPr>
          <p:nvPr userDrawn="1"/>
        </p:nvSpPr>
        <p:spPr bwMode="auto">
          <a:xfrm>
            <a:off x="5757863" y="2376488"/>
            <a:ext cx="2465387"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10% of the population has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dyslexia, that’s approximately 735,570 people in NSW</a:t>
            </a:r>
          </a:p>
          <a:p>
            <a:pPr marL="0" algn="l" defTabSz="457200" rtl="0" eaLnBrk="1" latinLnBrk="0" hangingPunct="1"/>
            <a:r>
              <a:rPr lang="en-GB" sz="900" i="1" kern="1200" dirty="0">
                <a:solidFill>
                  <a:srgbClr val="292A28"/>
                </a:solidFill>
                <a:latin typeface="Avenir Light" charset="0"/>
                <a:ea typeface="+mn-ea"/>
                <a:cs typeface="Avenir Light" charset="0"/>
              </a:rPr>
              <a:t>- Dyslexia Australia</a:t>
            </a:r>
          </a:p>
        </p:txBody>
      </p:sp>
      <p:sp>
        <p:nvSpPr>
          <p:cNvPr id="16" name="TextBox 14"/>
          <p:cNvSpPr txBox="1">
            <a:spLocks noChangeArrowheads="1"/>
          </p:cNvSpPr>
          <p:nvPr userDrawn="1"/>
        </p:nvSpPr>
        <p:spPr bwMode="auto">
          <a:xfrm>
            <a:off x="1689100" y="1989138"/>
            <a:ext cx="3148013"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b="1" dirty="0">
                <a:solidFill>
                  <a:srgbClr val="292A28"/>
                </a:solidFill>
                <a:latin typeface="Avenir Medium" charset="0"/>
                <a:cs typeface="Avenir Medium" charset="0"/>
              </a:rPr>
              <a:t>1 in 5 (20%) </a:t>
            </a:r>
            <a:r>
              <a:rPr lang="en-GB" sz="1100" dirty="0">
                <a:solidFill>
                  <a:srgbClr val="292A28"/>
                </a:solidFill>
                <a:latin typeface="Avenir Medium" charset="0"/>
                <a:cs typeface="Avenir Medium" charset="0"/>
              </a:rPr>
              <a:t>Australians</a:t>
            </a:r>
            <a:r>
              <a:rPr lang="en-GB" sz="1100" b="1" dirty="0">
                <a:solidFill>
                  <a:srgbClr val="292A28"/>
                </a:solidFill>
                <a:latin typeface="Avenir Medium" charset="0"/>
                <a:cs typeface="Avenir Medium" charset="0"/>
              </a:rPr>
              <a:t> </a:t>
            </a:r>
            <a:r>
              <a:rPr lang="en-GB" sz="1100" dirty="0">
                <a:solidFill>
                  <a:srgbClr val="292A28"/>
                </a:solidFill>
                <a:latin typeface="Avenir Medium" charset="0"/>
                <a:cs typeface="Avenir Medium" charset="0"/>
              </a:rPr>
              <a:t>experience a mental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health condition in any year. </a:t>
            </a:r>
            <a:r>
              <a:rPr lang="en-GB" sz="1100" b="1" dirty="0">
                <a:solidFill>
                  <a:srgbClr val="292A28"/>
                </a:solidFill>
                <a:latin typeface="Avenir Medium" charset="0"/>
                <a:cs typeface="Avenir Medium" charset="0"/>
              </a:rPr>
              <a:t>45% </a:t>
            </a:r>
            <a:r>
              <a:rPr lang="en-GB" sz="1100" dirty="0">
                <a:solidFill>
                  <a:srgbClr val="292A28"/>
                </a:solidFill>
                <a:latin typeface="Avenir Medium" charset="0"/>
                <a:cs typeface="Avenir Medium" charset="0"/>
              </a:rPr>
              <a:t>Australians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will experience a mental illness in their lifetime</a:t>
            </a:r>
          </a:p>
        </p:txBody>
      </p:sp>
      <p:sp>
        <p:nvSpPr>
          <p:cNvPr id="17" name="Rectangle 17"/>
          <p:cNvSpPr>
            <a:spLocks noChangeArrowheads="1"/>
          </p:cNvSpPr>
          <p:nvPr userDrawn="1"/>
        </p:nvSpPr>
        <p:spPr bwMode="auto">
          <a:xfrm>
            <a:off x="1265238" y="3041650"/>
            <a:ext cx="240188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1100" dirty="0">
                <a:solidFill>
                  <a:srgbClr val="292A28"/>
                </a:solidFill>
                <a:latin typeface="Avenir Medium" charset="0"/>
                <a:cs typeface="Avenir Medium" charset="0"/>
              </a:rPr>
              <a:t>NSW Population: 7,355,700</a:t>
            </a:r>
          </a:p>
        </p:txBody>
      </p:sp>
      <p:sp>
        <p:nvSpPr>
          <p:cNvPr id="18" name="Rectangle 21"/>
          <p:cNvSpPr>
            <a:spLocks noChangeArrowheads="1"/>
          </p:cNvSpPr>
          <p:nvPr userDrawn="1"/>
        </p:nvSpPr>
        <p:spPr bwMode="auto">
          <a:xfrm>
            <a:off x="5757863" y="5999163"/>
            <a:ext cx="2365375"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dirty="0">
                <a:solidFill>
                  <a:srgbClr val="292A28"/>
                </a:solidFill>
                <a:latin typeface="Avenir Light" charset="0"/>
                <a:cs typeface="Avenir Light" charset="0"/>
              </a:rPr>
              <a:t>- Business Disability Forum (UK)</a:t>
            </a:r>
          </a:p>
        </p:txBody>
      </p:sp>
      <p:sp>
        <p:nvSpPr>
          <p:cNvPr id="19" name="Rectangle 22"/>
          <p:cNvSpPr>
            <a:spLocks noChangeArrowheads="1"/>
          </p:cNvSpPr>
          <p:nvPr userDrawn="1"/>
        </p:nvSpPr>
        <p:spPr bwMode="auto">
          <a:xfrm>
            <a:off x="1689100" y="2511425"/>
            <a:ext cx="299402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dirty="0">
                <a:solidFill>
                  <a:srgbClr val="292A28"/>
                </a:solidFill>
                <a:latin typeface="Avenir Light" charset="0"/>
                <a:cs typeface="Avenir Light" charset="0"/>
              </a:rPr>
              <a:t>- ABS, Survey of Mental Health &amp; Wellbeing 2009</a:t>
            </a:r>
          </a:p>
        </p:txBody>
      </p:sp>
      <p:grpSp>
        <p:nvGrpSpPr>
          <p:cNvPr id="20" name="Group 66"/>
          <p:cNvGrpSpPr>
            <a:grpSpLocks/>
          </p:cNvGrpSpPr>
          <p:nvPr userDrawn="1"/>
        </p:nvGrpSpPr>
        <p:grpSpPr bwMode="auto">
          <a:xfrm>
            <a:off x="1265238" y="3659188"/>
            <a:ext cx="3635375" cy="784225"/>
            <a:chOff x="1276309" y="3328550"/>
            <a:chExt cx="4088170" cy="883008"/>
          </a:xfrm>
        </p:grpSpPr>
        <p:sp>
          <p:nvSpPr>
            <p:cNvPr id="21" name="TextBox 15"/>
            <p:cNvSpPr txBox="1">
              <a:spLocks noChangeArrowheads="1"/>
            </p:cNvSpPr>
            <p:nvPr/>
          </p:nvSpPr>
          <p:spPr bwMode="auto">
            <a:xfrm>
              <a:off x="1276309" y="3328550"/>
              <a:ext cx="4088170" cy="675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17.6% of the NSW population has disability, that’s over 1,293,400 people in NSW with a reported disability</a:t>
              </a:r>
            </a:p>
          </p:txBody>
        </p:sp>
        <p:sp>
          <p:nvSpPr>
            <p:cNvPr id="22" name="Rectangle 24"/>
            <p:cNvSpPr>
              <a:spLocks noChangeArrowheads="1"/>
            </p:cNvSpPr>
            <p:nvPr/>
          </p:nvSpPr>
          <p:spPr bwMode="auto">
            <a:xfrm>
              <a:off x="1290117" y="3951761"/>
              <a:ext cx="3895093" cy="259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a:solidFill>
                    <a:srgbClr val="292A28"/>
                  </a:solidFill>
                  <a:latin typeface="Avenir Light" charset="0"/>
                  <a:cs typeface="Avenir Light" charset="0"/>
                </a:rPr>
                <a:t>- ABS, Survey of Disability, Ageing and Carers, 2012</a:t>
              </a:r>
            </a:p>
          </p:txBody>
        </p:sp>
      </p:grpSp>
      <p:grpSp>
        <p:nvGrpSpPr>
          <p:cNvPr id="23" name="Group 67"/>
          <p:cNvGrpSpPr>
            <a:grpSpLocks/>
          </p:cNvGrpSpPr>
          <p:nvPr userDrawn="1"/>
        </p:nvGrpSpPr>
        <p:grpSpPr bwMode="auto">
          <a:xfrm>
            <a:off x="1273175" y="4633913"/>
            <a:ext cx="3617913" cy="619125"/>
            <a:chOff x="1286508" y="4573795"/>
            <a:chExt cx="4067812" cy="698301"/>
          </a:xfrm>
        </p:grpSpPr>
        <p:sp>
          <p:nvSpPr>
            <p:cNvPr id="24" name="TextBox 16"/>
            <p:cNvSpPr txBox="1">
              <a:spLocks noChangeArrowheads="1"/>
            </p:cNvSpPr>
            <p:nvPr/>
          </p:nvSpPr>
          <p:spPr bwMode="auto">
            <a:xfrm>
              <a:off x="1286508" y="4573795"/>
              <a:ext cx="4067812" cy="485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Almost half (46%) of complaints lodged with AHRC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are against businesses and related to disability</a:t>
              </a:r>
            </a:p>
          </p:txBody>
        </p:sp>
        <p:sp>
          <p:nvSpPr>
            <p:cNvPr id="25" name="Rectangle 25"/>
            <p:cNvSpPr>
              <a:spLocks noChangeArrowheads="1"/>
            </p:cNvSpPr>
            <p:nvPr/>
          </p:nvSpPr>
          <p:spPr bwMode="auto">
            <a:xfrm>
              <a:off x="1286508" y="5011988"/>
              <a:ext cx="2599093" cy="2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a:solidFill>
                    <a:srgbClr val="292A28"/>
                  </a:solidFill>
                  <a:latin typeface="Avenir Light" charset="0"/>
                  <a:cs typeface="Avenir Light" charset="0"/>
                </a:rPr>
                <a:t>- AHRC Annual Report, 2013</a:t>
              </a:r>
            </a:p>
          </p:txBody>
        </p:sp>
      </p:grpSp>
      <p:grpSp>
        <p:nvGrpSpPr>
          <p:cNvPr id="26" name="Group 68"/>
          <p:cNvGrpSpPr>
            <a:grpSpLocks/>
          </p:cNvGrpSpPr>
          <p:nvPr userDrawn="1"/>
        </p:nvGrpSpPr>
        <p:grpSpPr bwMode="auto">
          <a:xfrm>
            <a:off x="1274763" y="5429250"/>
            <a:ext cx="3444875" cy="798513"/>
            <a:chOff x="1286989" y="5504909"/>
            <a:chExt cx="3874291" cy="898618"/>
          </a:xfrm>
        </p:grpSpPr>
        <p:sp>
          <p:nvSpPr>
            <p:cNvPr id="27" name="TextBox 12"/>
            <p:cNvSpPr txBox="1">
              <a:spLocks noChangeArrowheads="1"/>
            </p:cNvSpPr>
            <p:nvPr/>
          </p:nvSpPr>
          <p:spPr bwMode="auto">
            <a:xfrm>
              <a:off x="1292472" y="5504909"/>
              <a:ext cx="3868808" cy="675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Approximately 103,900 people in NSW are blind or have a vision impairment that cannot be corrected by glasses</a:t>
              </a:r>
            </a:p>
          </p:txBody>
        </p:sp>
        <p:sp>
          <p:nvSpPr>
            <p:cNvPr id="28" name="Rectangle 27"/>
            <p:cNvSpPr>
              <a:spLocks noChangeArrowheads="1"/>
            </p:cNvSpPr>
            <p:nvPr/>
          </p:nvSpPr>
          <p:spPr bwMode="auto">
            <a:xfrm>
              <a:off x="1286989" y="6143838"/>
              <a:ext cx="2233446" cy="259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a:solidFill>
                    <a:srgbClr val="292A28"/>
                  </a:solidFill>
                  <a:latin typeface="Avenir Light" charset="0"/>
                  <a:cs typeface="Avenir Light" charset="0"/>
                </a:rPr>
                <a:t>- Vision Australia</a:t>
              </a:r>
            </a:p>
          </p:txBody>
        </p:sp>
      </p:grpSp>
      <p:sp>
        <p:nvSpPr>
          <p:cNvPr id="29" name="Rectangle 29"/>
          <p:cNvSpPr>
            <a:spLocks noChangeArrowheads="1"/>
          </p:cNvSpPr>
          <p:nvPr userDrawn="1"/>
        </p:nvSpPr>
        <p:spPr bwMode="auto">
          <a:xfrm>
            <a:off x="5754688" y="4589463"/>
            <a:ext cx="24685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dirty="0">
                <a:solidFill>
                  <a:srgbClr val="292A28"/>
                </a:solidFill>
                <a:latin typeface="Avenir Light" charset="0"/>
                <a:cs typeface="Avenir Light" charset="0"/>
              </a:rPr>
              <a:t>- ABS, Survey of Disability, Ageing and Carers, 2012</a:t>
            </a:r>
          </a:p>
        </p:txBody>
      </p:sp>
      <p:sp>
        <p:nvSpPr>
          <p:cNvPr id="30" name="TextBox 46"/>
          <p:cNvSpPr txBox="1">
            <a:spLocks noChangeArrowheads="1"/>
          </p:cNvSpPr>
          <p:nvPr userDrawn="1"/>
        </p:nvSpPr>
        <p:spPr bwMode="auto">
          <a:xfrm>
            <a:off x="5727700" y="1860550"/>
            <a:ext cx="1284288"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3200" b="1" dirty="0">
                <a:solidFill>
                  <a:srgbClr val="292A28"/>
                </a:solidFill>
                <a:latin typeface="Avenir Heavy" charset="0"/>
                <a:cs typeface="Avenir Heavy" charset="0"/>
              </a:rPr>
              <a:t>10%</a:t>
            </a:r>
            <a:endParaRPr lang="en-GB" sz="3200" dirty="0">
              <a:solidFill>
                <a:srgbClr val="292A28"/>
              </a:solidFill>
              <a:latin typeface="Avenir Heavy" charset="0"/>
              <a:cs typeface="Avenir Heavy" charset="0"/>
            </a:endParaRPr>
          </a:p>
        </p:txBody>
      </p:sp>
      <p:sp>
        <p:nvSpPr>
          <p:cNvPr id="31" name="TextBox 47"/>
          <p:cNvSpPr txBox="1">
            <a:spLocks noChangeArrowheads="1"/>
          </p:cNvSpPr>
          <p:nvPr userDrawn="1"/>
        </p:nvSpPr>
        <p:spPr bwMode="auto">
          <a:xfrm>
            <a:off x="5757863" y="3683000"/>
            <a:ext cx="2293937"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52% of people with disability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are of working age (16-64).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That’s 687,300 people in NSW. Only half (347,700) participate in the labour force</a:t>
            </a:r>
          </a:p>
        </p:txBody>
      </p:sp>
      <p:sp>
        <p:nvSpPr>
          <p:cNvPr id="32" name="TextBox 49"/>
          <p:cNvSpPr txBox="1">
            <a:spLocks noChangeArrowheads="1"/>
          </p:cNvSpPr>
          <p:nvPr userDrawn="1"/>
        </p:nvSpPr>
        <p:spPr bwMode="auto">
          <a:xfrm>
            <a:off x="5754688" y="3154363"/>
            <a:ext cx="1284287"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3200" b="1" dirty="0">
                <a:solidFill>
                  <a:srgbClr val="292A28"/>
                </a:solidFill>
                <a:latin typeface="Avenir Heavy" charset="0"/>
                <a:cs typeface="Avenir Heavy" charset="0"/>
              </a:rPr>
              <a:t>52%</a:t>
            </a:r>
          </a:p>
        </p:txBody>
      </p:sp>
      <p:cxnSp>
        <p:nvCxnSpPr>
          <p:cNvPr id="33" name="Straight Connector 32"/>
          <p:cNvCxnSpPr/>
          <p:nvPr userDrawn="1"/>
        </p:nvCxnSpPr>
        <p:spPr bwMode="auto">
          <a:xfrm>
            <a:off x="5359400" y="1989138"/>
            <a:ext cx="0" cy="4222750"/>
          </a:xfrm>
          <a:prstGeom prst="line">
            <a:avLst/>
          </a:prstGeom>
          <a:ln>
            <a:solidFill>
              <a:srgbClr val="292A28"/>
            </a:solidFill>
          </a:ln>
        </p:spPr>
        <p:style>
          <a:lnRef idx="1">
            <a:schemeClr val="accent3"/>
          </a:lnRef>
          <a:fillRef idx="0">
            <a:schemeClr val="accent3"/>
          </a:fillRef>
          <a:effectRef idx="0">
            <a:schemeClr val="accent3"/>
          </a:effectRef>
          <a:fontRef idx="minor">
            <a:schemeClr val="tx1"/>
          </a:fontRef>
        </p:style>
      </p:cxnSp>
      <p:sp>
        <p:nvSpPr>
          <p:cNvPr id="34" name="TextBox 52"/>
          <p:cNvSpPr txBox="1">
            <a:spLocks noChangeArrowheads="1"/>
          </p:cNvSpPr>
          <p:nvPr userDrawn="1"/>
        </p:nvSpPr>
        <p:spPr bwMode="auto">
          <a:xfrm>
            <a:off x="5757863" y="5437188"/>
            <a:ext cx="2465387"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a:solidFill>
                  <a:srgbClr val="292A28"/>
                </a:solidFill>
                <a:latin typeface="Avenir Medium" charset="0"/>
                <a:cs typeface="Avenir Medium" charset="0"/>
              </a:rPr>
              <a:t>1 in 3 people are likely to have </a:t>
            </a:r>
            <a:br>
              <a:rPr lang="en-GB" sz="1100">
                <a:solidFill>
                  <a:srgbClr val="292A28"/>
                </a:solidFill>
                <a:latin typeface="Avenir Medium" charset="0"/>
                <a:cs typeface="Avenir Medium" charset="0"/>
              </a:rPr>
            </a:br>
            <a:r>
              <a:rPr lang="en-GB" sz="1100">
                <a:solidFill>
                  <a:srgbClr val="292A28"/>
                </a:solidFill>
                <a:latin typeface="Avenir Medium" charset="0"/>
                <a:cs typeface="Avenir Medium" charset="0"/>
              </a:rPr>
              <a:t>or be close to someone who </a:t>
            </a:r>
            <a:br>
              <a:rPr lang="en-GB" sz="1100">
                <a:solidFill>
                  <a:srgbClr val="292A28"/>
                </a:solidFill>
                <a:latin typeface="Avenir Medium" charset="0"/>
                <a:cs typeface="Avenir Medium" charset="0"/>
              </a:rPr>
            </a:br>
            <a:r>
              <a:rPr lang="en-GB" sz="1100">
                <a:solidFill>
                  <a:srgbClr val="292A28"/>
                </a:solidFill>
                <a:latin typeface="Avenir Medium" charset="0"/>
                <a:cs typeface="Avenir Medium" charset="0"/>
              </a:rPr>
              <a:t>has disability.</a:t>
            </a:r>
          </a:p>
        </p:txBody>
      </p:sp>
      <p:sp>
        <p:nvSpPr>
          <p:cNvPr id="35" name="TextBox 53"/>
          <p:cNvSpPr txBox="1">
            <a:spLocks noChangeArrowheads="1"/>
          </p:cNvSpPr>
          <p:nvPr userDrawn="1"/>
        </p:nvSpPr>
        <p:spPr bwMode="auto">
          <a:xfrm>
            <a:off x="5737225" y="4935538"/>
            <a:ext cx="164941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3200" b="1" dirty="0">
                <a:solidFill>
                  <a:srgbClr val="292A28"/>
                </a:solidFill>
                <a:latin typeface="Avenir Heavy" charset="0"/>
                <a:cs typeface="Avenir Heavy" charset="0"/>
              </a:rPr>
              <a:t>1 in 3</a:t>
            </a:r>
          </a:p>
        </p:txBody>
      </p:sp>
      <p:pic>
        <p:nvPicPr>
          <p:cNvPr id="36" name="Picture 75" descr="Disability Icons Working-02.png"/>
          <p:cNvPicPr>
            <a:picLocks noChangeAspect="1"/>
          </p:cNvPicPr>
          <p:nvPr userDrawn="1"/>
        </p:nvPicPr>
        <p:blipFill>
          <a:blip r:embed="rId7" cstate="screen">
            <a:extLst>
              <a:ext uri="{28A0092B-C50C-407E-A947-70E740481C1C}">
                <a14:useLocalDpi xmlns:a14="http://schemas.microsoft.com/office/drawing/2010/main" val="0"/>
              </a:ext>
            </a:extLst>
          </a:blip>
          <a:srcRect l="51750" t="8955" r="19205" b="55331"/>
          <a:stretch>
            <a:fillRect/>
          </a:stretch>
        </p:blipFill>
        <p:spPr bwMode="auto">
          <a:xfrm>
            <a:off x="450850" y="3692525"/>
            <a:ext cx="65722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7" name="Group 2"/>
          <p:cNvGrpSpPr>
            <a:grpSpLocks/>
          </p:cNvGrpSpPr>
          <p:nvPr userDrawn="1"/>
        </p:nvGrpSpPr>
        <p:grpSpPr bwMode="auto">
          <a:xfrm flipH="1">
            <a:off x="442913" y="2038350"/>
            <a:ext cx="1103312" cy="514350"/>
            <a:chOff x="442913" y="2038803"/>
            <a:chExt cx="1102890" cy="513897"/>
          </a:xfrm>
        </p:grpSpPr>
        <p:pic>
          <p:nvPicPr>
            <p:cNvPr id="38" name="Picture 39"/>
            <p:cNvPicPr>
              <a:picLocks noChangeAspect="1"/>
            </p:cNvPicPr>
            <p:nvPr/>
          </p:nvPicPr>
          <p:blipFill>
            <a:blip r:embed="rId8" cstate="screen">
              <a:grayscl/>
              <a:extLst>
                <a:ext uri="{28A0092B-C50C-407E-A947-70E740481C1C}">
                  <a14:useLocalDpi xmlns:a14="http://schemas.microsoft.com/office/drawing/2010/main" val="0"/>
                </a:ext>
              </a:extLst>
            </a:blip>
            <a:srcRect/>
            <a:stretch>
              <a:fillRect/>
            </a:stretch>
          </p:blipFill>
          <p:spPr bwMode="auto">
            <a:xfrm flipH="1">
              <a:off x="442913" y="2038803"/>
              <a:ext cx="263099" cy="504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77"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1278963"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 name="Picture 78"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1068154"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 name="Picture 79"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860422"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80"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651390"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8131149"/>
      </p:ext>
    </p:extLst>
  </p:cSld>
  <p:clrMap bg1="lt1" tx1="dk1" bg2="lt2" tx2="dk2" accent1="accent1" accent2="accent2" accent3="accent3" accent4="accent4" accent5="accent5" accent6="accent6" hlink="hlink" folHlink="folHlink"/>
  <p:sldLayoutIdLst>
    <p:sldLayoutId id="2147483722" r:id="rId1"/>
  </p:sldLayoutIdLst>
  <p:hf hdr="0" dt="0"/>
  <p:txStyles>
    <p:titleStyle>
      <a:lvl1pPr algn="l" defTabSz="457200" rtl="0" eaLnBrk="1" latinLnBrk="0" hangingPunct="1">
        <a:spcBef>
          <a:spcPct val="0"/>
        </a:spcBef>
        <a:buNone/>
        <a:defRPr sz="2400" b="0" i="0" kern="1200"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1" descr="cover option7.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PACE MENTORING</a:t>
            </a:r>
            <a:endParaRPr lang="en-US" dirty="0"/>
          </a:p>
        </p:txBody>
      </p:sp>
    </p:spTree>
    <p:extLst>
      <p:ext uri="{BB962C8B-B14F-4D97-AF65-F5344CB8AC3E}">
        <p14:creationId xmlns:p14="http://schemas.microsoft.com/office/powerpoint/2010/main" val="1038553141"/>
      </p:ext>
    </p:extLst>
  </p:cSld>
  <p:clrMap bg1="lt1" tx1="dk1" bg2="lt2" tx2="dk2" accent1="accent1" accent2="accent2" accent3="accent3" accent4="accent4" accent5="accent5" accent6="accent6" hlink="hlink" folHlink="folHlink"/>
  <p:sldLayoutIdLst>
    <p:sldLayoutId id="2147483714" r:id="rId1"/>
  </p:sldLayoutIdLst>
  <p:hf hdr="0" dt="0"/>
  <p:txStyles>
    <p:titleStyle>
      <a:lvl1pPr algn="ctr" defTabSz="457200" rtl="0" eaLnBrk="1" latinLnBrk="0" hangingPunct="1">
        <a:spcBef>
          <a:spcPct val="0"/>
        </a:spcBef>
        <a:buNone/>
        <a:defRPr sz="4000" b="0" i="0" kern="1200" baseline="0">
          <a:solidFill>
            <a:schemeClr val="tx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CONFIDENT RECRUITER</a:t>
            </a:r>
            <a:endParaRPr lang="en-US" dirty="0"/>
          </a:p>
        </p:txBody>
      </p:sp>
    </p:spTree>
    <p:extLst>
      <p:ext uri="{BB962C8B-B14F-4D97-AF65-F5344CB8AC3E}">
        <p14:creationId xmlns:p14="http://schemas.microsoft.com/office/powerpoint/2010/main" val="2718984795"/>
      </p:ext>
    </p:extLst>
  </p:cSld>
  <p:clrMap bg1="lt1" tx1="dk1" bg2="lt2" tx2="dk2" accent1="accent1" accent2="accent2" accent3="accent3" accent4="accent4" accent5="accent5" accent6="accent6" hlink="hlink" folHlink="folHlink"/>
  <p:sldLayoutIdLst>
    <p:sldLayoutId id="2147483716"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EFFECTIVE COMMUNICATION</a:t>
            </a:r>
            <a:endParaRPr lang="en-US" dirty="0"/>
          </a:p>
        </p:txBody>
      </p:sp>
    </p:spTree>
    <p:extLst>
      <p:ext uri="{BB962C8B-B14F-4D97-AF65-F5344CB8AC3E}">
        <p14:creationId xmlns:p14="http://schemas.microsoft.com/office/powerpoint/2010/main" val="2524588455"/>
      </p:ext>
    </p:extLst>
  </p:cSld>
  <p:clrMap bg1="lt1" tx1="dk1" bg2="lt2" tx2="dk2" accent1="accent1" accent2="accent2" accent3="accent3" accent4="accent4" accent5="accent5" accent6="accent6" hlink="hlink" folHlink="folHlink"/>
  <p:sldLayoutIdLst>
    <p:sldLayoutId id="2147483718"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3" descr="photo-1428452932365-4e7e1c4b0987.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174750" y="-320675"/>
            <a:ext cx="11493500" cy="7662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BARRIER FREE APPROACHES</a:t>
            </a:r>
            <a:endParaRPr lang="en-US" dirty="0"/>
          </a:p>
        </p:txBody>
      </p:sp>
    </p:spTree>
    <p:extLst>
      <p:ext uri="{BB962C8B-B14F-4D97-AF65-F5344CB8AC3E}">
        <p14:creationId xmlns:p14="http://schemas.microsoft.com/office/powerpoint/2010/main" val="303831592"/>
      </p:ext>
    </p:extLst>
  </p:cSld>
  <p:clrMap bg1="lt1" tx1="dk1" bg2="lt2" tx2="dk2" accent1="accent1" accent2="accent2" accent3="accent3" accent4="accent4" accent5="accent5" accent6="accent6" hlink="hlink" folHlink="folHlink"/>
  <p:sldLayoutIdLst>
    <p:sldLayoutId id="2147483720"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2" name="Picture 1" descr="Logo_Options-03.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70135" y="4403681"/>
            <a:ext cx="2691384" cy="2538984"/>
          </a:xfrm>
          <a:prstGeom prst="rect">
            <a:avLst/>
          </a:prstGeom>
        </p:spPr>
      </p:pic>
    </p:spTree>
    <p:extLst>
      <p:ext uri="{BB962C8B-B14F-4D97-AF65-F5344CB8AC3E}">
        <p14:creationId xmlns:p14="http://schemas.microsoft.com/office/powerpoint/2010/main" val="726739486"/>
      </p:ext>
    </p:extLst>
  </p:cSld>
  <p:clrMap bg1="lt1" tx1="dk1" bg2="lt2" tx2="dk2" accent1="accent1" accent2="accent2" accent3="accent3" accent4="accent4" accent5="accent5" accent6="accent6" hlink="hlink" folHlink="folHlink"/>
  <p:sldLayoutIdLst>
    <p:sldLayoutId id="2147483672"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3" name="Picture 2" descr="Logo_Options-02.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t="10695" r="9821"/>
          <a:stretch/>
        </p:blipFill>
        <p:spPr>
          <a:xfrm rot="5400000">
            <a:off x="6766641" y="4480641"/>
            <a:ext cx="2176954" cy="2577764"/>
          </a:xfrm>
          <a:prstGeom prst="rect">
            <a:avLst/>
          </a:prstGeom>
        </p:spPr>
      </p:pic>
    </p:spTree>
    <p:extLst>
      <p:ext uri="{BB962C8B-B14F-4D97-AF65-F5344CB8AC3E}">
        <p14:creationId xmlns:p14="http://schemas.microsoft.com/office/powerpoint/2010/main" val="428349186"/>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venir Light"/>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au/url?sa=i&amp;rct=j&amp;q=&amp;esrc=s&amp;source=images&amp;cd=&amp;cad=rja&amp;uact=8&amp;ved=0CAcQjRw&amp;url=https://www.recruitguelph.ca/cecs/students-alumni/disclosing-your-disability&amp;ei=tThpVIz8A8LCmQXyu4GwAg&amp;bvm=bv.79142246,d.dGY&amp;psig=AFQjCNFE7hEXcTMcyGPczKnDF1MHeW5UQQ&amp;ust=1416268299849889"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467" y="3161326"/>
            <a:ext cx="10972800" cy="1143000"/>
          </a:xfrm>
        </p:spPr>
        <p:txBody>
          <a:bodyPr>
            <a:normAutofit fontScale="90000"/>
          </a:bodyPr>
          <a:lstStyle/>
          <a:p>
            <a:r>
              <a:rPr lang="en-AU" sz="4400" dirty="0"/>
              <a:t>Hack 4 Good</a:t>
            </a:r>
            <a:br>
              <a:rPr lang="en-AU" dirty="0"/>
            </a:br>
            <a:r>
              <a:rPr lang="en-AU" sz="3100" dirty="0"/>
              <a:t>November 2016</a:t>
            </a:r>
            <a:endParaRPr lang="en-AU" dirty="0"/>
          </a:p>
        </p:txBody>
      </p:sp>
    </p:spTree>
    <p:extLst>
      <p:ext uri="{BB962C8B-B14F-4D97-AF65-F5344CB8AC3E}">
        <p14:creationId xmlns:p14="http://schemas.microsoft.com/office/powerpoint/2010/main" val="65813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6390"/>
            <a:ext cx="9144000" cy="3388659"/>
          </a:xfrm>
          <a:prstGeom prst="rect">
            <a:avLst/>
          </a:prstGeom>
        </p:spPr>
      </p:pic>
    </p:spTree>
    <p:extLst>
      <p:ext uri="{BB962C8B-B14F-4D97-AF65-F5344CB8AC3E}">
        <p14:creationId xmlns:p14="http://schemas.microsoft.com/office/powerpoint/2010/main" val="358128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a:t>Technology’s role in accessing goods and services</a:t>
            </a:r>
          </a:p>
        </p:txBody>
      </p:sp>
      <p:sp>
        <p:nvSpPr>
          <p:cNvPr id="4" name="Text Placeholder 3"/>
          <p:cNvSpPr>
            <a:spLocks noGrp="1"/>
          </p:cNvSpPr>
          <p:nvPr>
            <p:ph type="body" sz="quarter" idx="14"/>
          </p:nvPr>
        </p:nvSpPr>
        <p:spPr>
          <a:xfrm>
            <a:off x="457200" y="2020957"/>
            <a:ext cx="8229600" cy="4488127"/>
          </a:xfrm>
        </p:spPr>
        <p:txBody>
          <a:bodyPr>
            <a:normAutofit/>
          </a:bodyPr>
          <a:lstStyle/>
          <a:p>
            <a:pPr lvl="0"/>
            <a:r>
              <a:rPr lang="en-AU" sz="2400" dirty="0"/>
              <a:t>How can a person who can not read be sure they have received the right change when out shopping? </a:t>
            </a:r>
          </a:p>
          <a:p>
            <a:pPr lvl="0"/>
            <a:endParaRPr lang="en-AU" sz="2400" dirty="0"/>
          </a:p>
          <a:p>
            <a:pPr lvl="0"/>
            <a:r>
              <a:rPr lang="en-AU" sz="2400" dirty="0"/>
              <a:t>How can printed information, such as menus and product information, be easily accessed in alternate formats, such as braille or audio?</a:t>
            </a:r>
          </a:p>
          <a:p>
            <a:pPr lvl="0"/>
            <a:endParaRPr lang="en-AU" dirty="0"/>
          </a:p>
        </p:txBody>
      </p:sp>
    </p:spTree>
    <p:extLst>
      <p:ext uri="{BB962C8B-B14F-4D97-AF65-F5344CB8AC3E}">
        <p14:creationId xmlns:p14="http://schemas.microsoft.com/office/powerpoint/2010/main" val="414836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a:t>Technology’s role in accessing goods and services</a:t>
            </a:r>
          </a:p>
        </p:txBody>
      </p:sp>
      <p:sp>
        <p:nvSpPr>
          <p:cNvPr id="4" name="Text Placeholder 3"/>
          <p:cNvSpPr>
            <a:spLocks noGrp="1"/>
          </p:cNvSpPr>
          <p:nvPr>
            <p:ph type="body" sz="quarter" idx="14"/>
          </p:nvPr>
        </p:nvSpPr>
        <p:spPr>
          <a:xfrm>
            <a:off x="457200" y="2020957"/>
            <a:ext cx="8229600" cy="4488127"/>
          </a:xfrm>
        </p:spPr>
        <p:txBody>
          <a:bodyPr>
            <a:normAutofit fontScale="92500" lnSpcReduction="10000"/>
          </a:bodyPr>
          <a:lstStyle/>
          <a:p>
            <a:pPr lvl="0"/>
            <a:r>
              <a:rPr lang="en-AU" sz="2400" dirty="0"/>
              <a:t>Example:</a:t>
            </a:r>
          </a:p>
          <a:p>
            <a:pPr marL="342900" lvl="0" indent="-342900">
              <a:buFont typeface="Arial" panose="020B0604020202020204" pitchFamily="34" charset="0"/>
              <a:buChar char="•"/>
            </a:pPr>
            <a:r>
              <a:rPr lang="en-AU" sz="2400" dirty="0"/>
              <a:t>Liz’s son has intellectual disability and can’t read or write. She would like access to a piece of technology that helps him independently make purchases – technology to count change so he isn’t short-changed</a:t>
            </a:r>
          </a:p>
          <a:p>
            <a:pPr marL="342900" lvl="0" indent="-342900">
              <a:buFont typeface="Arial" panose="020B0604020202020204" pitchFamily="34" charset="0"/>
              <a:buChar char="•"/>
            </a:pPr>
            <a:r>
              <a:rPr lang="en-AU" sz="2400" dirty="0"/>
              <a:t>Tanh and Vanessa are both completely blind. They would like to be able to quickly access printed materials, especially menus</a:t>
            </a:r>
          </a:p>
          <a:p>
            <a:pPr marL="342900" lvl="0" indent="-342900">
              <a:buFont typeface="Arial" panose="020B0604020202020204" pitchFamily="34" charset="0"/>
              <a:buChar char="•"/>
            </a:pPr>
            <a:r>
              <a:rPr lang="en-AU" sz="2400" dirty="0"/>
              <a:t>Erika is blind and would like to be able to ‘read’ everyday objects, such as home appliances, taxi-metres, bus stop signs and printers. She would also like to be able to immediately find out where she is, the size and shape of a room, and distinguish colour</a:t>
            </a:r>
          </a:p>
          <a:p>
            <a:endParaRPr lang="en-AU" dirty="0"/>
          </a:p>
        </p:txBody>
      </p:sp>
    </p:spTree>
    <p:extLst>
      <p:ext uri="{BB962C8B-B14F-4D97-AF65-F5344CB8AC3E}">
        <p14:creationId xmlns:p14="http://schemas.microsoft.com/office/powerpoint/2010/main" val="66658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Communication</a:t>
            </a:r>
          </a:p>
        </p:txBody>
      </p:sp>
      <p:sp>
        <p:nvSpPr>
          <p:cNvPr id="4" name="Text Placeholder 3"/>
          <p:cNvSpPr>
            <a:spLocks noGrp="1"/>
          </p:cNvSpPr>
          <p:nvPr>
            <p:ph type="body" sz="quarter" idx="14"/>
          </p:nvPr>
        </p:nvSpPr>
        <p:spPr>
          <a:xfrm>
            <a:off x="457200" y="2020957"/>
            <a:ext cx="8229600" cy="4163275"/>
          </a:xfrm>
        </p:spPr>
        <p:txBody>
          <a:bodyPr>
            <a:normAutofit/>
          </a:bodyPr>
          <a:lstStyle/>
          <a:p>
            <a:pPr lvl="0"/>
            <a:r>
              <a:rPr lang="en-AU" sz="2600" dirty="0"/>
              <a:t>How can a person without use of their hands use their computer and smart phone?</a:t>
            </a:r>
          </a:p>
          <a:p>
            <a:pPr lvl="0"/>
            <a:endParaRPr lang="en-AU" sz="2600" dirty="0"/>
          </a:p>
          <a:p>
            <a:pPr lvl="0"/>
            <a:r>
              <a:rPr lang="en-AU" sz="2600" dirty="0"/>
              <a:t>How can a person with hearing impairment make and receive calls on their smart phone?</a:t>
            </a:r>
          </a:p>
          <a:p>
            <a:pPr lvl="0"/>
            <a:endParaRPr lang="en-AU" sz="2600" dirty="0"/>
          </a:p>
          <a:p>
            <a:pPr lvl="0"/>
            <a:r>
              <a:rPr lang="en-AU" sz="2600" dirty="0"/>
              <a:t>How can a smart phone provide tailored audio information that reassures and prompts individuals with day to day tasks</a:t>
            </a:r>
          </a:p>
          <a:p>
            <a:pPr lvl="0"/>
            <a:endParaRPr lang="en-AU" sz="2600" dirty="0"/>
          </a:p>
          <a:p>
            <a:pPr lvl="0"/>
            <a:endParaRPr lang="en-AU" dirty="0"/>
          </a:p>
          <a:p>
            <a:endParaRPr lang="en-AU" dirty="0"/>
          </a:p>
        </p:txBody>
      </p:sp>
    </p:spTree>
    <p:extLst>
      <p:ext uri="{BB962C8B-B14F-4D97-AF65-F5344CB8AC3E}">
        <p14:creationId xmlns:p14="http://schemas.microsoft.com/office/powerpoint/2010/main" val="360465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Communication</a:t>
            </a:r>
          </a:p>
        </p:txBody>
      </p:sp>
      <p:sp>
        <p:nvSpPr>
          <p:cNvPr id="4" name="Text Placeholder 3"/>
          <p:cNvSpPr>
            <a:spLocks noGrp="1"/>
          </p:cNvSpPr>
          <p:nvPr>
            <p:ph type="body" sz="quarter" idx="14"/>
          </p:nvPr>
        </p:nvSpPr>
        <p:spPr>
          <a:xfrm>
            <a:off x="457200" y="2020957"/>
            <a:ext cx="8229600" cy="4548285"/>
          </a:xfrm>
        </p:spPr>
        <p:txBody>
          <a:bodyPr>
            <a:normAutofit lnSpcReduction="10000"/>
          </a:bodyPr>
          <a:lstStyle/>
          <a:p>
            <a:pPr lvl="0"/>
            <a:r>
              <a:rPr lang="en-AU" dirty="0"/>
              <a:t>Example: </a:t>
            </a:r>
          </a:p>
          <a:p>
            <a:pPr marL="342900" lvl="0" indent="-342900">
              <a:buFont typeface="Arial" panose="020B0604020202020204" pitchFamily="34" charset="0"/>
              <a:buChar char="•"/>
            </a:pPr>
            <a:r>
              <a:rPr lang="en-AU" dirty="0"/>
              <a:t>Rebecca has physical disability that inhibits use of her hands. She would like to be able to access her computer hands-free.</a:t>
            </a:r>
          </a:p>
          <a:p>
            <a:pPr marL="342900" lvl="0" indent="-342900">
              <a:buFont typeface="Arial" panose="020B0604020202020204" pitchFamily="34" charset="0"/>
              <a:buChar char="•"/>
            </a:pPr>
            <a:r>
              <a:rPr lang="en-AU" dirty="0"/>
              <a:t>Tania has physical disability and would like to be able to use her smart phone completely hands-free.</a:t>
            </a:r>
          </a:p>
          <a:p>
            <a:pPr marL="342900" indent="-342900">
              <a:buFont typeface="Arial" panose="020B0604020202020204" pitchFamily="34" charset="0"/>
              <a:buChar char="•"/>
            </a:pPr>
            <a:r>
              <a:rPr lang="en-AU" dirty="0"/>
              <a:t>Andrew finds it difficult to ‘reading’ peoples’ emotions, he often thinks someone is growling at him or telling him off, when they are only trying to be kind and help.</a:t>
            </a:r>
          </a:p>
          <a:p>
            <a:pPr marL="342900" lvl="0" indent="-342900">
              <a:buFont typeface="Arial" panose="020B0604020202020204" pitchFamily="34" charset="0"/>
              <a:buChar char="•"/>
            </a:pPr>
            <a:r>
              <a:rPr lang="en-AU" dirty="0"/>
              <a:t>Nina has a hearing impairment and would like access to an app that transcribes incoming and outgoing calls in real-time, preferably not relying on internet access or a third party provider. </a:t>
            </a:r>
          </a:p>
          <a:p>
            <a:pPr marL="342900" indent="-342900">
              <a:buFont typeface="Arial" panose="020B0604020202020204" pitchFamily="34" charset="0"/>
              <a:buChar char="•"/>
            </a:pPr>
            <a:r>
              <a:rPr lang="en-AU" dirty="0"/>
              <a:t>Liz’s son could benefit from receiving personal cues via his smartphone, for example, audio prompt with the time and reassuring comments about how long before he has to leave/get ready </a:t>
            </a:r>
            <a:r>
              <a:rPr lang="en-AU" dirty="0" err="1"/>
              <a:t>etc</a:t>
            </a:r>
            <a:endParaRPr lang="en-AU" dirty="0"/>
          </a:p>
          <a:p>
            <a:pPr lvl="0"/>
            <a:endParaRPr lang="en-AU" dirty="0"/>
          </a:p>
          <a:p>
            <a:endParaRPr lang="en-AU" dirty="0"/>
          </a:p>
        </p:txBody>
      </p:sp>
    </p:spTree>
    <p:extLst>
      <p:ext uri="{BB962C8B-B14F-4D97-AF65-F5344CB8AC3E}">
        <p14:creationId xmlns:p14="http://schemas.microsoft.com/office/powerpoint/2010/main" val="370624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Travel </a:t>
            </a:r>
          </a:p>
        </p:txBody>
      </p:sp>
      <p:sp>
        <p:nvSpPr>
          <p:cNvPr id="4" name="Text Placeholder 3"/>
          <p:cNvSpPr>
            <a:spLocks noGrp="1"/>
          </p:cNvSpPr>
          <p:nvPr>
            <p:ph type="body" sz="quarter" idx="14"/>
          </p:nvPr>
        </p:nvSpPr>
        <p:spPr>
          <a:xfrm>
            <a:off x="457200" y="2020957"/>
            <a:ext cx="8229600" cy="4427969"/>
          </a:xfrm>
        </p:spPr>
        <p:txBody>
          <a:bodyPr>
            <a:normAutofit/>
          </a:bodyPr>
          <a:lstStyle/>
          <a:p>
            <a:pPr lvl="0"/>
            <a:r>
              <a:rPr lang="en-AU" sz="2400" dirty="0"/>
              <a:t>How can important signs in our community, such as street signs, be accessed from our smart phone?</a:t>
            </a:r>
          </a:p>
          <a:p>
            <a:pPr lvl="0"/>
            <a:endParaRPr lang="en-AU" sz="2400" dirty="0"/>
          </a:p>
          <a:p>
            <a:pPr lvl="0"/>
            <a:r>
              <a:rPr lang="en-AU" sz="2400" dirty="0"/>
              <a:t>How can someone immediately find out which trains, buses and train stations are accessible?</a:t>
            </a:r>
          </a:p>
          <a:p>
            <a:pPr lvl="0"/>
            <a:endParaRPr lang="en-AU" sz="2400" b="1" dirty="0"/>
          </a:p>
          <a:p>
            <a:endParaRPr lang="en-AU" dirty="0"/>
          </a:p>
        </p:txBody>
      </p:sp>
    </p:spTree>
    <p:extLst>
      <p:ext uri="{BB962C8B-B14F-4D97-AF65-F5344CB8AC3E}">
        <p14:creationId xmlns:p14="http://schemas.microsoft.com/office/powerpoint/2010/main" val="375773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Travel </a:t>
            </a:r>
          </a:p>
        </p:txBody>
      </p:sp>
      <p:sp>
        <p:nvSpPr>
          <p:cNvPr id="4" name="Text Placeholder 3"/>
          <p:cNvSpPr>
            <a:spLocks noGrp="1"/>
          </p:cNvSpPr>
          <p:nvPr>
            <p:ph type="body" sz="quarter" idx="14"/>
          </p:nvPr>
        </p:nvSpPr>
        <p:spPr>
          <a:xfrm>
            <a:off x="457200" y="2020957"/>
            <a:ext cx="8229600" cy="4427969"/>
          </a:xfrm>
        </p:spPr>
        <p:txBody>
          <a:bodyPr>
            <a:normAutofit/>
          </a:bodyPr>
          <a:lstStyle/>
          <a:p>
            <a:pPr lvl="0"/>
            <a:r>
              <a:rPr lang="en-AU" sz="2400" dirty="0"/>
              <a:t>Example:</a:t>
            </a:r>
          </a:p>
          <a:p>
            <a:pPr marL="342900" lvl="0" indent="-342900">
              <a:buFont typeface="Arial" panose="020B0604020202020204" pitchFamily="34" charset="0"/>
              <a:buChar char="•"/>
            </a:pPr>
            <a:r>
              <a:rPr lang="en-AU" sz="2400" dirty="0"/>
              <a:t>Gayle’s father, who has dyslexia, has trouble reading wayfinding signs from a distance. She would like an easy, affordable, preferably audio-based solution.</a:t>
            </a:r>
          </a:p>
          <a:p>
            <a:pPr marL="342900" lvl="0" indent="-342900">
              <a:buFont typeface="Arial" panose="020B0604020202020204" pitchFamily="34" charset="0"/>
              <a:buChar char="•"/>
            </a:pPr>
            <a:r>
              <a:rPr lang="en-AU" sz="2400" dirty="0"/>
              <a:t>Lucinda is a wheelchair-user and would like an app that immediately tells her what station, trains and buses are wheelchair accessible.</a:t>
            </a:r>
          </a:p>
          <a:p>
            <a:pPr lvl="0"/>
            <a:endParaRPr lang="en-AU" sz="2400" b="1" dirty="0"/>
          </a:p>
          <a:p>
            <a:endParaRPr lang="en-AU" dirty="0"/>
          </a:p>
        </p:txBody>
      </p:sp>
    </p:spTree>
    <p:extLst>
      <p:ext uri="{BB962C8B-B14F-4D97-AF65-F5344CB8AC3E}">
        <p14:creationId xmlns:p14="http://schemas.microsoft.com/office/powerpoint/2010/main" val="242179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Education</a:t>
            </a:r>
          </a:p>
        </p:txBody>
      </p:sp>
      <p:sp>
        <p:nvSpPr>
          <p:cNvPr id="4" name="Text Placeholder 3"/>
          <p:cNvSpPr>
            <a:spLocks noGrp="1"/>
          </p:cNvSpPr>
          <p:nvPr>
            <p:ph type="body" sz="quarter" idx="14"/>
          </p:nvPr>
        </p:nvSpPr>
        <p:spPr/>
        <p:txBody>
          <a:bodyPr/>
          <a:lstStyle/>
          <a:p>
            <a:r>
              <a:rPr lang="en-AU" sz="2400" dirty="0"/>
              <a:t>How can a single piece of technology help a person with multiple accessibility requirements participate at University?</a:t>
            </a:r>
          </a:p>
          <a:p>
            <a:pPr lvl="0"/>
            <a:endParaRPr lang="en-AU" dirty="0"/>
          </a:p>
          <a:p>
            <a:endParaRPr lang="en-AU" dirty="0"/>
          </a:p>
        </p:txBody>
      </p:sp>
    </p:spTree>
    <p:extLst>
      <p:ext uri="{BB962C8B-B14F-4D97-AF65-F5344CB8AC3E}">
        <p14:creationId xmlns:p14="http://schemas.microsoft.com/office/powerpoint/2010/main" val="132029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Education</a:t>
            </a:r>
          </a:p>
        </p:txBody>
      </p:sp>
      <p:sp>
        <p:nvSpPr>
          <p:cNvPr id="4" name="Text Placeholder 3"/>
          <p:cNvSpPr>
            <a:spLocks noGrp="1"/>
          </p:cNvSpPr>
          <p:nvPr>
            <p:ph type="body" sz="quarter" idx="14"/>
          </p:nvPr>
        </p:nvSpPr>
        <p:spPr/>
        <p:txBody>
          <a:bodyPr/>
          <a:lstStyle/>
          <a:p>
            <a:pPr lvl="0"/>
            <a:r>
              <a:rPr lang="en-AU" sz="2400" dirty="0"/>
              <a:t>Example: </a:t>
            </a:r>
          </a:p>
          <a:p>
            <a:pPr marL="342900" lvl="0" indent="-342900">
              <a:buFont typeface="Arial" panose="020B0604020202020204" pitchFamily="34" charset="0"/>
              <a:buChar char="•"/>
            </a:pPr>
            <a:r>
              <a:rPr lang="en-AU" sz="2400" dirty="0"/>
              <a:t>Anastasia has an acquired brain injury that affects her energy levels, concentration, hearing and vision. She would like access to technology that helps her hear lectures, take notes, improve focus, enlarge print, record information and set reminders.</a:t>
            </a:r>
          </a:p>
          <a:p>
            <a:pPr lvl="0"/>
            <a:endParaRPr lang="en-AU" dirty="0"/>
          </a:p>
          <a:p>
            <a:endParaRPr lang="en-AU" dirty="0"/>
          </a:p>
        </p:txBody>
      </p:sp>
    </p:spTree>
    <p:extLst>
      <p:ext uri="{BB962C8B-B14F-4D97-AF65-F5344CB8AC3E}">
        <p14:creationId xmlns:p14="http://schemas.microsoft.com/office/powerpoint/2010/main" val="209924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Employment</a:t>
            </a:r>
            <a:endParaRPr lang="en-AU" sz="3200" dirty="0"/>
          </a:p>
        </p:txBody>
      </p:sp>
      <p:sp>
        <p:nvSpPr>
          <p:cNvPr id="4" name="Text Placeholder 3"/>
          <p:cNvSpPr>
            <a:spLocks noGrp="1"/>
          </p:cNvSpPr>
          <p:nvPr>
            <p:ph type="body" sz="quarter" idx="14"/>
          </p:nvPr>
        </p:nvSpPr>
        <p:spPr/>
        <p:txBody>
          <a:bodyPr/>
          <a:lstStyle/>
          <a:p>
            <a:r>
              <a:rPr lang="en-AU" sz="2800" dirty="0"/>
              <a:t>How can a person find employment based on role requirements of common job communities? </a:t>
            </a:r>
          </a:p>
          <a:p>
            <a:endParaRPr lang="en-AU" sz="2800" dirty="0"/>
          </a:p>
          <a:p>
            <a:r>
              <a:rPr lang="en-AU" sz="2800" dirty="0"/>
              <a:t>How can transcribing options distinguish different voices in meetings and conference settings? </a:t>
            </a:r>
          </a:p>
          <a:p>
            <a:endParaRPr lang="en-AU" dirty="0"/>
          </a:p>
        </p:txBody>
      </p:sp>
    </p:spTree>
    <p:extLst>
      <p:ext uri="{BB962C8B-B14F-4D97-AF65-F5344CB8AC3E}">
        <p14:creationId xmlns:p14="http://schemas.microsoft.com/office/powerpoint/2010/main" val="334006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3200" b="1" dirty="0"/>
              <a:t>Australian Population</a:t>
            </a:r>
          </a:p>
        </p:txBody>
      </p:sp>
      <p:sp>
        <p:nvSpPr>
          <p:cNvPr id="5" name="TextBox 4"/>
          <p:cNvSpPr txBox="1"/>
          <p:nvPr/>
        </p:nvSpPr>
        <p:spPr>
          <a:xfrm>
            <a:off x="234934" y="3460236"/>
            <a:ext cx="3105254" cy="1446550"/>
          </a:xfrm>
          <a:prstGeom prst="rect">
            <a:avLst/>
          </a:prstGeom>
          <a:noFill/>
        </p:spPr>
        <p:txBody>
          <a:bodyPr wrap="square" rtlCol="0">
            <a:spAutoFit/>
          </a:bodyPr>
          <a:lstStyle/>
          <a:p>
            <a:pPr algn="ctr"/>
            <a:r>
              <a:rPr lang="en-GB" sz="2200" b="1" dirty="0">
                <a:solidFill>
                  <a:srgbClr val="FF0000"/>
                </a:solidFill>
                <a:latin typeface="Arial" panose="020B0604020202020204" pitchFamily="34" charset="0"/>
                <a:ea typeface="ＭＳ Ｐゴシック" pitchFamily="34" charset="-128"/>
                <a:cs typeface="Arial" panose="020B0604020202020204" pitchFamily="34" charset="0"/>
              </a:rPr>
              <a:t>18.5%</a:t>
            </a:r>
            <a:r>
              <a:rPr lang="en-GB" sz="2200" b="1" dirty="0">
                <a:solidFill>
                  <a:srgbClr val="FF3300"/>
                </a:solidFill>
                <a:latin typeface="Arial" panose="020B0604020202020204" pitchFamily="34" charset="0"/>
                <a:ea typeface="ＭＳ Ｐゴシック" pitchFamily="34" charset="-128"/>
                <a:cs typeface="Arial" panose="020B0604020202020204" pitchFamily="34" charset="0"/>
              </a:rPr>
              <a:t> </a:t>
            </a:r>
          </a:p>
          <a:p>
            <a:pPr algn="ctr"/>
            <a:r>
              <a:rPr lang="en-GB" sz="2200" dirty="0">
                <a:latin typeface="Arial" panose="020B0604020202020204" pitchFamily="34" charset="0"/>
                <a:ea typeface="ＭＳ Ｐゴシック" pitchFamily="34" charset="-128"/>
                <a:cs typeface="Arial" panose="020B0604020202020204" pitchFamily="34" charset="0"/>
              </a:rPr>
              <a:t>of the </a:t>
            </a:r>
            <a:r>
              <a:rPr lang="en-GB" sz="2200" dirty="0">
                <a:solidFill>
                  <a:srgbClr val="0000FF"/>
                </a:solidFill>
                <a:latin typeface="Arial" panose="020B0604020202020204" pitchFamily="34" charset="0"/>
                <a:ea typeface="ＭＳ Ｐゴシック" pitchFamily="34" charset="-128"/>
                <a:cs typeface="Arial" panose="020B0604020202020204" pitchFamily="34" charset="0"/>
              </a:rPr>
              <a:t>population</a:t>
            </a:r>
            <a:r>
              <a:rPr lang="en-GB" sz="2200" dirty="0">
                <a:latin typeface="Arial" panose="020B0604020202020204" pitchFamily="34" charset="0"/>
                <a:ea typeface="ＭＳ Ｐゴシック" pitchFamily="34" charset="-128"/>
                <a:cs typeface="Arial" panose="020B0604020202020204" pitchFamily="34" charset="0"/>
              </a:rPr>
              <a:t> has disability, that’s over </a:t>
            </a:r>
            <a:r>
              <a:rPr lang="en-GB" sz="2200" b="1" dirty="0">
                <a:solidFill>
                  <a:srgbClr val="FF0000"/>
                </a:solidFill>
                <a:latin typeface="Arial" panose="020B0604020202020204" pitchFamily="34" charset="0"/>
                <a:ea typeface="ＭＳ Ｐゴシック" pitchFamily="34" charset="-128"/>
                <a:cs typeface="Arial" panose="020B0604020202020204" pitchFamily="34" charset="0"/>
              </a:rPr>
              <a:t>4.3 million </a:t>
            </a:r>
            <a:r>
              <a:rPr lang="en-GB" sz="2200" dirty="0">
                <a:latin typeface="Arial" panose="020B0604020202020204" pitchFamily="34" charset="0"/>
                <a:ea typeface="ＭＳ Ｐゴシック" pitchFamily="34" charset="-128"/>
                <a:cs typeface="Arial" panose="020B0604020202020204" pitchFamily="34" charset="0"/>
              </a:rPr>
              <a:t>Australians</a:t>
            </a:r>
          </a:p>
        </p:txBody>
      </p:sp>
      <p:pic>
        <p:nvPicPr>
          <p:cNvPr id="7" name="Picture 2" descr="https://encrypted-tbn3.gstatic.com/images?q=tbn:ANd9GcSbQyEvVuvsWcqi8HZNPNV2-nvr5j7zCqHTAupL3eJmmhKfrNB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057" y="3116377"/>
            <a:ext cx="2426350" cy="24263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27248" y="3267724"/>
            <a:ext cx="2823693" cy="2123658"/>
          </a:xfrm>
          <a:prstGeom prst="rect">
            <a:avLst/>
          </a:prstGeom>
        </p:spPr>
        <p:txBody>
          <a:bodyPr wrap="square">
            <a:spAutoFit/>
          </a:bodyPr>
          <a:lstStyle/>
          <a:p>
            <a:pPr algn="ctr"/>
            <a:r>
              <a:rPr lang="en-GB" sz="2200" b="1" dirty="0">
                <a:solidFill>
                  <a:srgbClr val="FF0000"/>
                </a:solidFill>
                <a:latin typeface="Arial" panose="020B0604020202020204" pitchFamily="34" charset="0"/>
                <a:ea typeface="ＭＳ Ｐゴシック" pitchFamily="34" charset="-128"/>
                <a:cs typeface="Arial" panose="020B0604020202020204" pitchFamily="34" charset="0"/>
              </a:rPr>
              <a:t>Nearly one third (31%) </a:t>
            </a:r>
            <a:r>
              <a:rPr lang="en-GB" sz="2200" dirty="0">
                <a:latin typeface="Arial" panose="020B0604020202020204" pitchFamily="34" charset="0"/>
                <a:ea typeface="ＭＳ Ｐゴシック" pitchFamily="34" charset="-128"/>
                <a:cs typeface="Arial" panose="020B0604020202020204" pitchFamily="34" charset="0"/>
              </a:rPr>
              <a:t>of complaints lodged with AHRC are against businesses and related to disability</a:t>
            </a:r>
          </a:p>
        </p:txBody>
      </p:sp>
      <p:sp>
        <p:nvSpPr>
          <p:cNvPr id="9" name="TextBox 8"/>
          <p:cNvSpPr txBox="1"/>
          <p:nvPr/>
        </p:nvSpPr>
        <p:spPr>
          <a:xfrm>
            <a:off x="796034" y="1949992"/>
            <a:ext cx="7664397" cy="769441"/>
          </a:xfrm>
          <a:prstGeom prst="rect">
            <a:avLst/>
          </a:prstGeom>
          <a:noFill/>
        </p:spPr>
        <p:txBody>
          <a:bodyPr wrap="square" rtlCol="0">
            <a:spAutoFit/>
          </a:bodyPr>
          <a:lstStyle/>
          <a:p>
            <a:pPr algn="ctr"/>
            <a:r>
              <a:rPr lang="en-AU" sz="2200" b="1" dirty="0">
                <a:solidFill>
                  <a:srgbClr val="FF0000"/>
                </a:solidFill>
                <a:latin typeface="Arial" panose="020B0604020202020204" pitchFamily="34" charset="0"/>
                <a:cs typeface="Arial" panose="020B0604020202020204" pitchFamily="34" charset="0"/>
              </a:rPr>
              <a:t>1 in 3</a:t>
            </a:r>
          </a:p>
          <a:p>
            <a:pPr algn="ctr"/>
            <a:r>
              <a:rPr lang="en-AU" sz="2200" dirty="0">
                <a:latin typeface="Arial" panose="020B0604020202020204" pitchFamily="34" charset="0"/>
                <a:cs typeface="Arial" panose="020B0604020202020204" pitchFamily="34" charset="0"/>
              </a:rPr>
              <a:t>People have a disability or are close to someone who does</a:t>
            </a:r>
          </a:p>
        </p:txBody>
      </p:sp>
    </p:spTree>
    <p:extLst>
      <p:ext uri="{BB962C8B-B14F-4D97-AF65-F5344CB8AC3E}">
        <p14:creationId xmlns:p14="http://schemas.microsoft.com/office/powerpoint/2010/main" val="286854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Technology’s role in Employment</a:t>
            </a:r>
            <a:endParaRPr lang="en-AU" dirty="0"/>
          </a:p>
        </p:txBody>
      </p:sp>
      <p:sp>
        <p:nvSpPr>
          <p:cNvPr id="4" name="Text Placeholder 3"/>
          <p:cNvSpPr>
            <a:spLocks noGrp="1"/>
          </p:cNvSpPr>
          <p:nvPr>
            <p:ph type="body" sz="quarter" idx="14"/>
          </p:nvPr>
        </p:nvSpPr>
        <p:spPr/>
        <p:txBody>
          <a:bodyPr/>
          <a:lstStyle/>
          <a:p>
            <a:r>
              <a:rPr lang="en-AU" dirty="0"/>
              <a:t>Example:</a:t>
            </a:r>
          </a:p>
          <a:p>
            <a:pPr marL="342900" indent="-342900">
              <a:buFont typeface="Arial" panose="020B0604020202020204" pitchFamily="34" charset="0"/>
              <a:buChar char="•"/>
            </a:pPr>
            <a:r>
              <a:rPr lang="en-AU" dirty="0"/>
              <a:t>There are many common job communities with similar essential requirements for the role. Often job descriptions are not based on attributes of the role, such as requirements for stretch, lifting, communication or periods of standing. It could support job seekers with disability to be able to job search in this way</a:t>
            </a:r>
          </a:p>
          <a:p>
            <a:pPr marL="342900" indent="-342900">
              <a:buFont typeface="Arial" panose="020B0604020202020204" pitchFamily="34" charset="0"/>
              <a:buChar char="•"/>
            </a:pPr>
            <a:r>
              <a:rPr lang="en-AU" dirty="0"/>
              <a:t>Nina would also like access to an app that transcribes recordings in real-time that can distinguish different voices, particularly for meetings and conferences.</a:t>
            </a:r>
          </a:p>
          <a:p>
            <a:endParaRPr lang="en-AU" dirty="0"/>
          </a:p>
        </p:txBody>
      </p:sp>
    </p:spTree>
    <p:extLst>
      <p:ext uri="{BB962C8B-B14F-4D97-AF65-F5344CB8AC3E}">
        <p14:creationId xmlns:p14="http://schemas.microsoft.com/office/powerpoint/2010/main" val="38132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Disability is diverse and can change over time</a:t>
            </a:r>
          </a:p>
        </p:txBody>
      </p:sp>
      <p:pic>
        <p:nvPicPr>
          <p:cNvPr id="8" name="Picture Placeholder 7"/>
          <p:cNvPicPr>
            <a:picLocks noGrp="1" noChangeAspect="1"/>
          </p:cNvPicPr>
          <p:nvPr>
            <p:ph type="pic" sz="quarter" idx="13"/>
          </p:nvPr>
        </p:nvPicPr>
        <p:blipFill>
          <a:blip r:embed="rId3" cstate="screen">
            <a:extLst>
              <a:ext uri="{28A0092B-C50C-407E-A947-70E740481C1C}">
                <a14:useLocalDpi xmlns:a14="http://schemas.microsoft.com/office/drawing/2010/main" val="0"/>
              </a:ext>
            </a:extLst>
          </a:blip>
          <a:srcRect t="7080" b="7080"/>
          <a:stretch>
            <a:fillRect/>
          </a:stretch>
        </p:blipFill>
        <p:spPr>
          <a:xfrm>
            <a:off x="601579" y="2051383"/>
            <a:ext cx="4752474" cy="4079478"/>
          </a:xfrm>
        </p:spPr>
      </p:pic>
    </p:spTree>
    <p:extLst>
      <p:ext uri="{BB962C8B-B14F-4D97-AF65-F5344CB8AC3E}">
        <p14:creationId xmlns:p14="http://schemas.microsoft.com/office/powerpoint/2010/main" val="28596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45482" y="1748399"/>
            <a:ext cx="7683198" cy="4359498"/>
            <a:chOff x="265687" y="1918572"/>
            <a:chExt cx="8069617" cy="2878580"/>
          </a:xfrm>
        </p:grpSpPr>
        <p:sp>
          <p:nvSpPr>
            <p:cNvPr id="12" name="Oval 11"/>
            <p:cNvSpPr/>
            <p:nvPr/>
          </p:nvSpPr>
          <p:spPr>
            <a:xfrm>
              <a:off x="755576" y="2348880"/>
              <a:ext cx="5131456" cy="244827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Oval 12"/>
            <p:cNvSpPr/>
            <p:nvPr/>
          </p:nvSpPr>
          <p:spPr>
            <a:xfrm>
              <a:off x="3203848" y="2348880"/>
              <a:ext cx="5131456" cy="2448272"/>
            </a:xfrm>
            <a:prstGeom prst="ellipse">
              <a:avLst/>
            </a:prstGeom>
            <a:solidFill>
              <a:schemeClr val="tx2">
                <a:lumMod val="20000"/>
                <a:lumOff val="80000"/>
                <a:alpha val="19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TextBox 13"/>
            <p:cNvSpPr txBox="1"/>
            <p:nvPr/>
          </p:nvSpPr>
          <p:spPr>
            <a:xfrm>
              <a:off x="265687" y="1918572"/>
              <a:ext cx="3141792" cy="467418"/>
            </a:xfrm>
            <a:prstGeom prst="rect">
              <a:avLst/>
            </a:prstGeom>
            <a:noFill/>
          </p:spPr>
          <p:txBody>
            <a:bodyPr wrap="square" rtlCol="0">
              <a:spAutoFit/>
            </a:bodyPr>
            <a:lstStyle/>
            <a:p>
              <a:pPr algn="ctr"/>
              <a:r>
                <a:rPr lang="en-AU" sz="2000" dirty="0"/>
                <a:t>Medical Condition or Impairment</a:t>
              </a:r>
              <a:endParaRPr lang="en-GB" sz="2000" dirty="0"/>
            </a:p>
          </p:txBody>
        </p:sp>
        <p:sp>
          <p:nvSpPr>
            <p:cNvPr id="21" name="TextBox 20"/>
            <p:cNvSpPr txBox="1"/>
            <p:nvPr/>
          </p:nvSpPr>
          <p:spPr>
            <a:xfrm>
              <a:off x="2646672" y="2396355"/>
              <a:ext cx="1800200" cy="243870"/>
            </a:xfrm>
            <a:prstGeom prst="rect">
              <a:avLst/>
            </a:prstGeom>
            <a:noFill/>
          </p:spPr>
          <p:txBody>
            <a:bodyPr wrap="square" rtlCol="0">
              <a:spAutoFit/>
            </a:bodyPr>
            <a:lstStyle/>
            <a:p>
              <a:r>
                <a:rPr lang="en-AU" dirty="0"/>
                <a:t>Locomotion</a:t>
              </a:r>
              <a:endParaRPr lang="en-GB" dirty="0"/>
            </a:p>
          </p:txBody>
        </p:sp>
        <p:sp>
          <p:nvSpPr>
            <p:cNvPr id="22" name="TextBox 21"/>
            <p:cNvSpPr txBox="1"/>
            <p:nvPr/>
          </p:nvSpPr>
          <p:spPr>
            <a:xfrm>
              <a:off x="1915060" y="2653336"/>
              <a:ext cx="1800200" cy="243870"/>
            </a:xfrm>
            <a:prstGeom prst="rect">
              <a:avLst/>
            </a:prstGeom>
            <a:noFill/>
          </p:spPr>
          <p:txBody>
            <a:bodyPr wrap="square" rtlCol="0">
              <a:spAutoFit/>
            </a:bodyPr>
            <a:lstStyle/>
            <a:p>
              <a:r>
                <a:rPr lang="en-AU" dirty="0"/>
                <a:t>Dexterity</a:t>
              </a:r>
              <a:endParaRPr lang="en-GB" dirty="0"/>
            </a:p>
          </p:txBody>
        </p:sp>
        <p:sp>
          <p:nvSpPr>
            <p:cNvPr id="23" name="TextBox 22"/>
            <p:cNvSpPr txBox="1"/>
            <p:nvPr/>
          </p:nvSpPr>
          <p:spPr>
            <a:xfrm>
              <a:off x="1098278" y="3858552"/>
              <a:ext cx="1800200" cy="243870"/>
            </a:xfrm>
            <a:prstGeom prst="rect">
              <a:avLst/>
            </a:prstGeom>
            <a:noFill/>
          </p:spPr>
          <p:txBody>
            <a:bodyPr wrap="square" rtlCol="0">
              <a:spAutoFit/>
            </a:bodyPr>
            <a:lstStyle/>
            <a:p>
              <a:r>
                <a:rPr lang="en-AU" dirty="0"/>
                <a:t>Thinking</a:t>
              </a:r>
              <a:endParaRPr lang="en-GB" dirty="0"/>
            </a:p>
          </p:txBody>
        </p:sp>
        <p:sp>
          <p:nvSpPr>
            <p:cNvPr id="30" name="TextBox 29"/>
            <p:cNvSpPr txBox="1"/>
            <p:nvPr/>
          </p:nvSpPr>
          <p:spPr>
            <a:xfrm>
              <a:off x="1020875" y="3020168"/>
              <a:ext cx="2202007" cy="243870"/>
            </a:xfrm>
            <a:prstGeom prst="rect">
              <a:avLst/>
            </a:prstGeom>
            <a:noFill/>
          </p:spPr>
          <p:txBody>
            <a:bodyPr wrap="square" rtlCol="0">
              <a:spAutoFit/>
            </a:bodyPr>
            <a:lstStyle/>
            <a:p>
              <a:r>
                <a:rPr lang="en-AU" dirty="0"/>
                <a:t>Reach and stretch</a:t>
              </a:r>
              <a:endParaRPr lang="en-GB" dirty="0"/>
            </a:p>
          </p:txBody>
        </p:sp>
        <p:sp>
          <p:nvSpPr>
            <p:cNvPr id="31" name="TextBox 30"/>
            <p:cNvSpPr txBox="1"/>
            <p:nvPr/>
          </p:nvSpPr>
          <p:spPr>
            <a:xfrm>
              <a:off x="745072" y="3432707"/>
              <a:ext cx="2202007" cy="243870"/>
            </a:xfrm>
            <a:prstGeom prst="rect">
              <a:avLst/>
            </a:prstGeom>
            <a:noFill/>
          </p:spPr>
          <p:txBody>
            <a:bodyPr wrap="square" rtlCol="0">
              <a:spAutoFit/>
            </a:bodyPr>
            <a:lstStyle/>
            <a:p>
              <a:r>
                <a:rPr lang="en-AU" dirty="0"/>
                <a:t>Communication</a:t>
              </a:r>
              <a:endParaRPr lang="en-GB" dirty="0"/>
            </a:p>
          </p:txBody>
        </p:sp>
        <p:sp>
          <p:nvSpPr>
            <p:cNvPr id="32" name="TextBox 31"/>
            <p:cNvSpPr txBox="1"/>
            <p:nvPr/>
          </p:nvSpPr>
          <p:spPr>
            <a:xfrm>
              <a:off x="1990885" y="4174280"/>
              <a:ext cx="1800200" cy="243870"/>
            </a:xfrm>
            <a:prstGeom prst="rect">
              <a:avLst/>
            </a:prstGeom>
            <a:noFill/>
          </p:spPr>
          <p:txBody>
            <a:bodyPr wrap="square" rtlCol="0">
              <a:spAutoFit/>
            </a:bodyPr>
            <a:lstStyle/>
            <a:p>
              <a:r>
                <a:rPr lang="en-AU" dirty="0"/>
                <a:t>Vision</a:t>
              </a:r>
              <a:endParaRPr lang="en-GB" dirty="0"/>
            </a:p>
          </p:txBody>
        </p:sp>
        <p:sp>
          <p:nvSpPr>
            <p:cNvPr id="33" name="TextBox 32"/>
            <p:cNvSpPr txBox="1"/>
            <p:nvPr/>
          </p:nvSpPr>
          <p:spPr>
            <a:xfrm>
              <a:off x="2787562" y="4427820"/>
              <a:ext cx="1800200" cy="243870"/>
            </a:xfrm>
            <a:prstGeom prst="rect">
              <a:avLst/>
            </a:prstGeom>
            <a:noFill/>
          </p:spPr>
          <p:txBody>
            <a:bodyPr wrap="square" rtlCol="0">
              <a:spAutoFit/>
            </a:bodyPr>
            <a:lstStyle/>
            <a:p>
              <a:r>
                <a:rPr lang="en-AU" dirty="0"/>
                <a:t>Hearing</a:t>
              </a:r>
              <a:endParaRPr lang="en-GB" dirty="0"/>
            </a:p>
          </p:txBody>
        </p:sp>
      </p:grpSp>
      <p:sp>
        <p:nvSpPr>
          <p:cNvPr id="2" name="Title 1"/>
          <p:cNvSpPr>
            <a:spLocks noGrp="1"/>
          </p:cNvSpPr>
          <p:nvPr>
            <p:ph type="title"/>
          </p:nvPr>
        </p:nvSpPr>
        <p:spPr/>
        <p:txBody>
          <a:bodyPr>
            <a:normAutofit/>
          </a:bodyPr>
          <a:lstStyle/>
          <a:p>
            <a:r>
              <a:rPr lang="en-AU" sz="3200" b="1" dirty="0"/>
              <a:t>Medical Model</a:t>
            </a:r>
          </a:p>
        </p:txBody>
      </p:sp>
    </p:spTree>
    <p:extLst>
      <p:ext uri="{BB962C8B-B14F-4D97-AF65-F5344CB8AC3E}">
        <p14:creationId xmlns:p14="http://schemas.microsoft.com/office/powerpoint/2010/main" val="5460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11912" y="1795368"/>
            <a:ext cx="7736456" cy="4312528"/>
            <a:chOff x="755576" y="1949586"/>
            <a:chExt cx="8125553" cy="2847566"/>
          </a:xfrm>
        </p:grpSpPr>
        <p:sp>
          <p:nvSpPr>
            <p:cNvPr id="12" name="Oval 11"/>
            <p:cNvSpPr/>
            <p:nvPr/>
          </p:nvSpPr>
          <p:spPr>
            <a:xfrm>
              <a:off x="755576" y="2348880"/>
              <a:ext cx="5131456" cy="244827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Oval 12"/>
            <p:cNvSpPr/>
            <p:nvPr/>
          </p:nvSpPr>
          <p:spPr>
            <a:xfrm>
              <a:off x="3203848" y="2348880"/>
              <a:ext cx="5131456" cy="2448272"/>
            </a:xfrm>
            <a:prstGeom prst="ellipse">
              <a:avLst/>
            </a:prstGeom>
            <a:solidFill>
              <a:schemeClr val="tx2">
                <a:lumMod val="20000"/>
                <a:lumOff val="80000"/>
                <a:alpha val="19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p:cNvSpPr txBox="1"/>
            <p:nvPr/>
          </p:nvSpPr>
          <p:spPr>
            <a:xfrm>
              <a:off x="5743018" y="1949586"/>
              <a:ext cx="2592288" cy="264193"/>
            </a:xfrm>
            <a:prstGeom prst="rect">
              <a:avLst/>
            </a:prstGeom>
            <a:noFill/>
          </p:spPr>
          <p:txBody>
            <a:bodyPr wrap="square" rtlCol="0">
              <a:spAutoFit/>
            </a:bodyPr>
            <a:lstStyle/>
            <a:p>
              <a:pPr algn="ctr"/>
              <a:r>
                <a:rPr lang="en-AU" sz="2000" dirty="0"/>
                <a:t>Potential Barriers</a:t>
              </a:r>
              <a:endParaRPr lang="en-GB" sz="2000" dirty="0"/>
            </a:p>
          </p:txBody>
        </p:sp>
        <p:sp>
          <p:nvSpPr>
            <p:cNvPr id="25" name="TextBox 24"/>
            <p:cNvSpPr txBox="1"/>
            <p:nvPr/>
          </p:nvSpPr>
          <p:spPr>
            <a:xfrm>
              <a:off x="5283126" y="4457483"/>
              <a:ext cx="2232248" cy="243870"/>
            </a:xfrm>
            <a:prstGeom prst="rect">
              <a:avLst/>
            </a:prstGeom>
            <a:noFill/>
          </p:spPr>
          <p:txBody>
            <a:bodyPr wrap="square" rtlCol="0">
              <a:spAutoFit/>
            </a:bodyPr>
            <a:lstStyle/>
            <a:p>
              <a:r>
                <a:rPr lang="en-AU" dirty="0"/>
                <a:t>Physical access</a:t>
              </a:r>
              <a:endParaRPr lang="en-GB" dirty="0"/>
            </a:p>
          </p:txBody>
        </p:sp>
        <p:sp>
          <p:nvSpPr>
            <p:cNvPr id="26" name="TextBox 25"/>
            <p:cNvSpPr txBox="1"/>
            <p:nvPr/>
          </p:nvSpPr>
          <p:spPr>
            <a:xfrm>
              <a:off x="5375818" y="4096472"/>
              <a:ext cx="2346903" cy="243870"/>
            </a:xfrm>
            <a:prstGeom prst="rect">
              <a:avLst/>
            </a:prstGeom>
            <a:noFill/>
          </p:spPr>
          <p:txBody>
            <a:bodyPr wrap="square" rtlCol="0">
              <a:spAutoFit/>
            </a:bodyPr>
            <a:lstStyle/>
            <a:p>
              <a:pPr algn="r"/>
              <a:r>
                <a:rPr lang="en-AU" dirty="0"/>
                <a:t>Information</a:t>
              </a:r>
              <a:endParaRPr lang="en-GB" dirty="0"/>
            </a:p>
          </p:txBody>
        </p:sp>
        <p:sp>
          <p:nvSpPr>
            <p:cNvPr id="27" name="TextBox 26"/>
            <p:cNvSpPr txBox="1"/>
            <p:nvPr/>
          </p:nvSpPr>
          <p:spPr>
            <a:xfrm>
              <a:off x="6254109" y="2778636"/>
              <a:ext cx="2232248" cy="243870"/>
            </a:xfrm>
            <a:prstGeom prst="rect">
              <a:avLst/>
            </a:prstGeom>
            <a:noFill/>
          </p:spPr>
          <p:txBody>
            <a:bodyPr wrap="square" rtlCol="0">
              <a:spAutoFit/>
            </a:bodyPr>
            <a:lstStyle/>
            <a:p>
              <a:r>
                <a:rPr lang="en-AU" dirty="0"/>
                <a:t>Digital access</a:t>
              </a:r>
              <a:endParaRPr lang="en-GB" dirty="0"/>
            </a:p>
          </p:txBody>
        </p:sp>
        <p:sp>
          <p:nvSpPr>
            <p:cNvPr id="28" name="TextBox 27"/>
            <p:cNvSpPr txBox="1"/>
            <p:nvPr/>
          </p:nvSpPr>
          <p:spPr>
            <a:xfrm>
              <a:off x="6648881" y="3153785"/>
              <a:ext cx="2232248" cy="243870"/>
            </a:xfrm>
            <a:prstGeom prst="rect">
              <a:avLst/>
            </a:prstGeom>
            <a:noFill/>
          </p:spPr>
          <p:txBody>
            <a:bodyPr wrap="square" rtlCol="0">
              <a:spAutoFit/>
            </a:bodyPr>
            <a:lstStyle/>
            <a:p>
              <a:r>
                <a:rPr lang="en-AU" dirty="0"/>
                <a:t>Path of travel</a:t>
              </a:r>
              <a:endParaRPr lang="en-GB" dirty="0"/>
            </a:p>
          </p:txBody>
        </p:sp>
        <p:sp>
          <p:nvSpPr>
            <p:cNvPr id="29" name="TextBox 28"/>
            <p:cNvSpPr txBox="1"/>
            <p:nvPr/>
          </p:nvSpPr>
          <p:spPr>
            <a:xfrm>
              <a:off x="5286061" y="2436449"/>
              <a:ext cx="2232248" cy="243870"/>
            </a:xfrm>
            <a:prstGeom prst="rect">
              <a:avLst/>
            </a:prstGeom>
            <a:noFill/>
          </p:spPr>
          <p:txBody>
            <a:bodyPr wrap="square" rtlCol="0">
              <a:spAutoFit/>
            </a:bodyPr>
            <a:lstStyle/>
            <a:p>
              <a:r>
                <a:rPr lang="en-AU" dirty="0"/>
                <a:t>Attitude</a:t>
              </a:r>
            </a:p>
          </p:txBody>
        </p:sp>
      </p:grpSp>
      <p:sp>
        <p:nvSpPr>
          <p:cNvPr id="35" name="TextBox 34"/>
          <p:cNvSpPr txBox="1"/>
          <p:nvPr/>
        </p:nvSpPr>
        <p:spPr>
          <a:xfrm>
            <a:off x="5832463" y="4306497"/>
            <a:ext cx="2234520" cy="369332"/>
          </a:xfrm>
          <a:prstGeom prst="rect">
            <a:avLst/>
          </a:prstGeom>
          <a:noFill/>
        </p:spPr>
        <p:txBody>
          <a:bodyPr wrap="square" rtlCol="0">
            <a:spAutoFit/>
          </a:bodyPr>
          <a:lstStyle/>
          <a:p>
            <a:pPr algn="r"/>
            <a:r>
              <a:rPr lang="en-AU" dirty="0"/>
              <a:t>Product development</a:t>
            </a:r>
            <a:endParaRPr lang="en-GB" dirty="0"/>
          </a:p>
        </p:txBody>
      </p:sp>
      <p:sp>
        <p:nvSpPr>
          <p:cNvPr id="3" name="Title 2"/>
          <p:cNvSpPr>
            <a:spLocks noGrp="1"/>
          </p:cNvSpPr>
          <p:nvPr>
            <p:ph type="title"/>
          </p:nvPr>
        </p:nvSpPr>
        <p:spPr/>
        <p:txBody>
          <a:bodyPr>
            <a:normAutofit/>
          </a:bodyPr>
          <a:lstStyle/>
          <a:p>
            <a:r>
              <a:rPr lang="en-AU" sz="3200" b="1" dirty="0"/>
              <a:t>Social Model</a:t>
            </a:r>
          </a:p>
        </p:txBody>
      </p:sp>
    </p:spTree>
    <p:extLst>
      <p:ext uri="{BB962C8B-B14F-4D97-AF65-F5344CB8AC3E}">
        <p14:creationId xmlns:p14="http://schemas.microsoft.com/office/powerpoint/2010/main" val="157068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45482" y="1748399"/>
            <a:ext cx="8202886" cy="4359498"/>
            <a:chOff x="265687" y="1918572"/>
            <a:chExt cx="8615442" cy="2878580"/>
          </a:xfrm>
        </p:grpSpPr>
        <p:sp>
          <p:nvSpPr>
            <p:cNvPr id="12" name="Oval 11"/>
            <p:cNvSpPr/>
            <p:nvPr/>
          </p:nvSpPr>
          <p:spPr>
            <a:xfrm>
              <a:off x="755576" y="2348880"/>
              <a:ext cx="5131456" cy="244827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Oval 12"/>
            <p:cNvSpPr/>
            <p:nvPr/>
          </p:nvSpPr>
          <p:spPr>
            <a:xfrm>
              <a:off x="3203848" y="2348880"/>
              <a:ext cx="5131456" cy="2448272"/>
            </a:xfrm>
            <a:prstGeom prst="ellipse">
              <a:avLst/>
            </a:prstGeom>
            <a:solidFill>
              <a:schemeClr val="tx2">
                <a:lumMod val="20000"/>
                <a:lumOff val="80000"/>
                <a:alpha val="19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TextBox 13"/>
            <p:cNvSpPr txBox="1"/>
            <p:nvPr/>
          </p:nvSpPr>
          <p:spPr>
            <a:xfrm>
              <a:off x="265687" y="1918572"/>
              <a:ext cx="3141792" cy="467418"/>
            </a:xfrm>
            <a:prstGeom prst="rect">
              <a:avLst/>
            </a:prstGeom>
            <a:noFill/>
          </p:spPr>
          <p:txBody>
            <a:bodyPr wrap="square" rtlCol="0">
              <a:spAutoFit/>
            </a:bodyPr>
            <a:lstStyle/>
            <a:p>
              <a:pPr algn="ctr"/>
              <a:r>
                <a:rPr lang="en-AU" sz="2000" dirty="0"/>
                <a:t>Medical Condition or Impairment</a:t>
              </a:r>
              <a:endParaRPr lang="en-GB" sz="2000" dirty="0"/>
            </a:p>
          </p:txBody>
        </p:sp>
        <p:sp>
          <p:nvSpPr>
            <p:cNvPr id="15" name="TextBox 14"/>
            <p:cNvSpPr txBox="1"/>
            <p:nvPr/>
          </p:nvSpPr>
          <p:spPr>
            <a:xfrm>
              <a:off x="5743018" y="1949586"/>
              <a:ext cx="2592288" cy="264193"/>
            </a:xfrm>
            <a:prstGeom prst="rect">
              <a:avLst/>
            </a:prstGeom>
            <a:noFill/>
          </p:spPr>
          <p:txBody>
            <a:bodyPr wrap="square" rtlCol="0">
              <a:spAutoFit/>
            </a:bodyPr>
            <a:lstStyle/>
            <a:p>
              <a:pPr algn="ctr"/>
              <a:r>
                <a:rPr lang="en-AU" sz="2000" dirty="0"/>
                <a:t>Potential Barriers</a:t>
              </a:r>
              <a:endParaRPr lang="en-GB" sz="2000" dirty="0"/>
            </a:p>
          </p:txBody>
        </p:sp>
        <p:sp>
          <p:nvSpPr>
            <p:cNvPr id="16" name="TextBox 15"/>
            <p:cNvSpPr txBox="1"/>
            <p:nvPr/>
          </p:nvSpPr>
          <p:spPr>
            <a:xfrm>
              <a:off x="3501468" y="3244165"/>
              <a:ext cx="2186800" cy="548708"/>
            </a:xfrm>
            <a:prstGeom prst="rect">
              <a:avLst/>
            </a:prstGeom>
            <a:noFill/>
          </p:spPr>
          <p:txBody>
            <a:bodyPr wrap="square" rtlCol="0">
              <a:spAutoFit/>
            </a:bodyPr>
            <a:lstStyle/>
            <a:p>
              <a:pPr algn="ctr"/>
              <a:r>
                <a:rPr lang="en-AU" sz="2400" b="1" dirty="0"/>
                <a:t>Level of Participation</a:t>
              </a:r>
              <a:endParaRPr lang="en-GB" sz="2400" b="1" dirty="0"/>
            </a:p>
          </p:txBody>
        </p:sp>
        <p:sp>
          <p:nvSpPr>
            <p:cNvPr id="17" name="TextBox 16"/>
            <p:cNvSpPr txBox="1"/>
            <p:nvPr/>
          </p:nvSpPr>
          <p:spPr>
            <a:xfrm>
              <a:off x="4067944" y="2564903"/>
              <a:ext cx="1080120" cy="243870"/>
            </a:xfrm>
            <a:prstGeom prst="rect">
              <a:avLst/>
            </a:prstGeom>
            <a:noFill/>
          </p:spPr>
          <p:txBody>
            <a:bodyPr wrap="square" rtlCol="0">
              <a:spAutoFit/>
            </a:bodyPr>
            <a:lstStyle/>
            <a:p>
              <a:pPr algn="ctr"/>
              <a:r>
                <a:rPr lang="en-AU" dirty="0"/>
                <a:t>Ability</a:t>
              </a:r>
              <a:endParaRPr lang="en-GB" dirty="0"/>
            </a:p>
          </p:txBody>
        </p:sp>
        <p:sp>
          <p:nvSpPr>
            <p:cNvPr id="18" name="TextBox 17"/>
            <p:cNvSpPr txBox="1"/>
            <p:nvPr/>
          </p:nvSpPr>
          <p:spPr>
            <a:xfrm>
              <a:off x="3995936" y="4149080"/>
              <a:ext cx="1296144" cy="243870"/>
            </a:xfrm>
            <a:prstGeom prst="rect">
              <a:avLst/>
            </a:prstGeom>
            <a:noFill/>
          </p:spPr>
          <p:txBody>
            <a:bodyPr wrap="square" rtlCol="0">
              <a:spAutoFit/>
            </a:bodyPr>
            <a:lstStyle/>
            <a:p>
              <a:pPr algn="ctr"/>
              <a:r>
                <a:rPr lang="en-AU" dirty="0"/>
                <a:t>Disability</a:t>
              </a:r>
              <a:endParaRPr lang="en-GB" dirty="0"/>
            </a:p>
          </p:txBody>
        </p:sp>
        <p:sp>
          <p:nvSpPr>
            <p:cNvPr id="19" name="Down Arrow 11"/>
            <p:cNvSpPr/>
            <p:nvPr/>
          </p:nvSpPr>
          <p:spPr>
            <a:xfrm>
              <a:off x="4427984" y="3933055"/>
              <a:ext cx="360040" cy="21602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Down Arrow 12"/>
            <p:cNvSpPr/>
            <p:nvPr/>
          </p:nvSpPr>
          <p:spPr>
            <a:xfrm rot="10950698">
              <a:off x="4427984" y="2942020"/>
              <a:ext cx="360040" cy="21602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1" name="TextBox 20"/>
            <p:cNvSpPr txBox="1"/>
            <p:nvPr/>
          </p:nvSpPr>
          <p:spPr>
            <a:xfrm>
              <a:off x="2646672" y="2396355"/>
              <a:ext cx="1800200" cy="243870"/>
            </a:xfrm>
            <a:prstGeom prst="rect">
              <a:avLst/>
            </a:prstGeom>
            <a:noFill/>
          </p:spPr>
          <p:txBody>
            <a:bodyPr wrap="square" rtlCol="0">
              <a:spAutoFit/>
            </a:bodyPr>
            <a:lstStyle/>
            <a:p>
              <a:r>
                <a:rPr lang="en-AU" dirty="0"/>
                <a:t>Locomotion</a:t>
              </a:r>
              <a:endParaRPr lang="en-GB" dirty="0"/>
            </a:p>
          </p:txBody>
        </p:sp>
        <p:sp>
          <p:nvSpPr>
            <p:cNvPr id="22" name="TextBox 21"/>
            <p:cNvSpPr txBox="1"/>
            <p:nvPr/>
          </p:nvSpPr>
          <p:spPr>
            <a:xfrm>
              <a:off x="1915060" y="2653336"/>
              <a:ext cx="1800200" cy="243870"/>
            </a:xfrm>
            <a:prstGeom prst="rect">
              <a:avLst/>
            </a:prstGeom>
            <a:noFill/>
          </p:spPr>
          <p:txBody>
            <a:bodyPr wrap="square" rtlCol="0">
              <a:spAutoFit/>
            </a:bodyPr>
            <a:lstStyle/>
            <a:p>
              <a:r>
                <a:rPr lang="en-AU" dirty="0"/>
                <a:t>Dexterity</a:t>
              </a:r>
              <a:endParaRPr lang="en-GB" dirty="0"/>
            </a:p>
          </p:txBody>
        </p:sp>
        <p:sp>
          <p:nvSpPr>
            <p:cNvPr id="23" name="TextBox 22"/>
            <p:cNvSpPr txBox="1"/>
            <p:nvPr/>
          </p:nvSpPr>
          <p:spPr>
            <a:xfrm>
              <a:off x="1098278" y="3858552"/>
              <a:ext cx="1800200" cy="243870"/>
            </a:xfrm>
            <a:prstGeom prst="rect">
              <a:avLst/>
            </a:prstGeom>
            <a:noFill/>
          </p:spPr>
          <p:txBody>
            <a:bodyPr wrap="square" rtlCol="0">
              <a:spAutoFit/>
            </a:bodyPr>
            <a:lstStyle/>
            <a:p>
              <a:r>
                <a:rPr lang="en-AU" dirty="0"/>
                <a:t>Thinking</a:t>
              </a:r>
              <a:endParaRPr lang="en-GB" dirty="0"/>
            </a:p>
          </p:txBody>
        </p:sp>
        <p:sp>
          <p:nvSpPr>
            <p:cNvPr id="25" name="TextBox 24"/>
            <p:cNvSpPr txBox="1"/>
            <p:nvPr/>
          </p:nvSpPr>
          <p:spPr>
            <a:xfrm>
              <a:off x="5283126" y="4457483"/>
              <a:ext cx="2232248" cy="243870"/>
            </a:xfrm>
            <a:prstGeom prst="rect">
              <a:avLst/>
            </a:prstGeom>
            <a:noFill/>
          </p:spPr>
          <p:txBody>
            <a:bodyPr wrap="square" rtlCol="0">
              <a:spAutoFit/>
            </a:bodyPr>
            <a:lstStyle/>
            <a:p>
              <a:r>
                <a:rPr lang="en-AU" dirty="0"/>
                <a:t>Physical access</a:t>
              </a:r>
              <a:endParaRPr lang="en-GB" dirty="0"/>
            </a:p>
          </p:txBody>
        </p:sp>
        <p:sp>
          <p:nvSpPr>
            <p:cNvPr id="26" name="TextBox 25"/>
            <p:cNvSpPr txBox="1"/>
            <p:nvPr/>
          </p:nvSpPr>
          <p:spPr>
            <a:xfrm>
              <a:off x="5375818" y="4096472"/>
              <a:ext cx="2346903" cy="243870"/>
            </a:xfrm>
            <a:prstGeom prst="rect">
              <a:avLst/>
            </a:prstGeom>
            <a:noFill/>
          </p:spPr>
          <p:txBody>
            <a:bodyPr wrap="square" rtlCol="0">
              <a:spAutoFit/>
            </a:bodyPr>
            <a:lstStyle/>
            <a:p>
              <a:pPr algn="r"/>
              <a:r>
                <a:rPr lang="en-AU" dirty="0"/>
                <a:t>Information</a:t>
              </a:r>
              <a:endParaRPr lang="en-GB" dirty="0"/>
            </a:p>
          </p:txBody>
        </p:sp>
        <p:sp>
          <p:nvSpPr>
            <p:cNvPr id="27" name="TextBox 26"/>
            <p:cNvSpPr txBox="1"/>
            <p:nvPr/>
          </p:nvSpPr>
          <p:spPr>
            <a:xfrm>
              <a:off x="6254109" y="2778636"/>
              <a:ext cx="2232248" cy="243870"/>
            </a:xfrm>
            <a:prstGeom prst="rect">
              <a:avLst/>
            </a:prstGeom>
            <a:noFill/>
          </p:spPr>
          <p:txBody>
            <a:bodyPr wrap="square" rtlCol="0">
              <a:spAutoFit/>
            </a:bodyPr>
            <a:lstStyle/>
            <a:p>
              <a:r>
                <a:rPr lang="en-AU" dirty="0"/>
                <a:t>Digital access</a:t>
              </a:r>
              <a:endParaRPr lang="en-GB" dirty="0"/>
            </a:p>
          </p:txBody>
        </p:sp>
        <p:sp>
          <p:nvSpPr>
            <p:cNvPr id="28" name="TextBox 27"/>
            <p:cNvSpPr txBox="1"/>
            <p:nvPr/>
          </p:nvSpPr>
          <p:spPr>
            <a:xfrm>
              <a:off x="6648881" y="3153785"/>
              <a:ext cx="2232248" cy="243870"/>
            </a:xfrm>
            <a:prstGeom prst="rect">
              <a:avLst/>
            </a:prstGeom>
            <a:noFill/>
          </p:spPr>
          <p:txBody>
            <a:bodyPr wrap="square" rtlCol="0">
              <a:spAutoFit/>
            </a:bodyPr>
            <a:lstStyle/>
            <a:p>
              <a:r>
                <a:rPr lang="en-AU" dirty="0"/>
                <a:t>Path of travel</a:t>
              </a:r>
              <a:endParaRPr lang="en-GB" dirty="0"/>
            </a:p>
          </p:txBody>
        </p:sp>
        <p:sp>
          <p:nvSpPr>
            <p:cNvPr id="29" name="TextBox 28"/>
            <p:cNvSpPr txBox="1"/>
            <p:nvPr/>
          </p:nvSpPr>
          <p:spPr>
            <a:xfrm>
              <a:off x="5286061" y="2436449"/>
              <a:ext cx="2232248" cy="243870"/>
            </a:xfrm>
            <a:prstGeom prst="rect">
              <a:avLst/>
            </a:prstGeom>
            <a:noFill/>
          </p:spPr>
          <p:txBody>
            <a:bodyPr wrap="square" rtlCol="0">
              <a:spAutoFit/>
            </a:bodyPr>
            <a:lstStyle/>
            <a:p>
              <a:r>
                <a:rPr lang="en-AU" dirty="0"/>
                <a:t>Attitude</a:t>
              </a:r>
            </a:p>
          </p:txBody>
        </p:sp>
        <p:sp>
          <p:nvSpPr>
            <p:cNvPr id="30" name="TextBox 29"/>
            <p:cNvSpPr txBox="1"/>
            <p:nvPr/>
          </p:nvSpPr>
          <p:spPr>
            <a:xfrm>
              <a:off x="1020875" y="3020168"/>
              <a:ext cx="2202007" cy="243870"/>
            </a:xfrm>
            <a:prstGeom prst="rect">
              <a:avLst/>
            </a:prstGeom>
            <a:noFill/>
          </p:spPr>
          <p:txBody>
            <a:bodyPr wrap="square" rtlCol="0">
              <a:spAutoFit/>
            </a:bodyPr>
            <a:lstStyle/>
            <a:p>
              <a:r>
                <a:rPr lang="en-AU" dirty="0"/>
                <a:t>Reach and stretch</a:t>
              </a:r>
              <a:endParaRPr lang="en-GB" dirty="0"/>
            </a:p>
          </p:txBody>
        </p:sp>
        <p:sp>
          <p:nvSpPr>
            <p:cNvPr id="31" name="TextBox 30"/>
            <p:cNvSpPr txBox="1"/>
            <p:nvPr/>
          </p:nvSpPr>
          <p:spPr>
            <a:xfrm>
              <a:off x="745072" y="3432707"/>
              <a:ext cx="2202007" cy="243870"/>
            </a:xfrm>
            <a:prstGeom prst="rect">
              <a:avLst/>
            </a:prstGeom>
            <a:noFill/>
          </p:spPr>
          <p:txBody>
            <a:bodyPr wrap="square" rtlCol="0">
              <a:spAutoFit/>
            </a:bodyPr>
            <a:lstStyle/>
            <a:p>
              <a:r>
                <a:rPr lang="en-AU" dirty="0"/>
                <a:t>Communication</a:t>
              </a:r>
              <a:endParaRPr lang="en-GB" dirty="0"/>
            </a:p>
          </p:txBody>
        </p:sp>
        <p:sp>
          <p:nvSpPr>
            <p:cNvPr id="32" name="TextBox 31"/>
            <p:cNvSpPr txBox="1"/>
            <p:nvPr/>
          </p:nvSpPr>
          <p:spPr>
            <a:xfrm>
              <a:off x="1990885" y="4174280"/>
              <a:ext cx="1800200" cy="243870"/>
            </a:xfrm>
            <a:prstGeom prst="rect">
              <a:avLst/>
            </a:prstGeom>
            <a:noFill/>
          </p:spPr>
          <p:txBody>
            <a:bodyPr wrap="square" rtlCol="0">
              <a:spAutoFit/>
            </a:bodyPr>
            <a:lstStyle/>
            <a:p>
              <a:r>
                <a:rPr lang="en-AU" dirty="0"/>
                <a:t>Vision</a:t>
              </a:r>
              <a:endParaRPr lang="en-GB" dirty="0"/>
            </a:p>
          </p:txBody>
        </p:sp>
        <p:sp>
          <p:nvSpPr>
            <p:cNvPr id="33" name="TextBox 32"/>
            <p:cNvSpPr txBox="1"/>
            <p:nvPr/>
          </p:nvSpPr>
          <p:spPr>
            <a:xfrm>
              <a:off x="2787562" y="4427820"/>
              <a:ext cx="1800200" cy="243870"/>
            </a:xfrm>
            <a:prstGeom prst="rect">
              <a:avLst/>
            </a:prstGeom>
            <a:noFill/>
          </p:spPr>
          <p:txBody>
            <a:bodyPr wrap="square" rtlCol="0">
              <a:spAutoFit/>
            </a:bodyPr>
            <a:lstStyle/>
            <a:p>
              <a:r>
                <a:rPr lang="en-AU" dirty="0"/>
                <a:t>Hearing</a:t>
              </a:r>
              <a:endParaRPr lang="en-GB" dirty="0"/>
            </a:p>
          </p:txBody>
        </p:sp>
      </p:grpSp>
      <p:sp>
        <p:nvSpPr>
          <p:cNvPr id="35" name="TextBox 34"/>
          <p:cNvSpPr txBox="1"/>
          <p:nvPr/>
        </p:nvSpPr>
        <p:spPr>
          <a:xfrm>
            <a:off x="5832463" y="4306497"/>
            <a:ext cx="2234520" cy="369332"/>
          </a:xfrm>
          <a:prstGeom prst="rect">
            <a:avLst/>
          </a:prstGeom>
          <a:noFill/>
        </p:spPr>
        <p:txBody>
          <a:bodyPr wrap="square" rtlCol="0">
            <a:spAutoFit/>
          </a:bodyPr>
          <a:lstStyle/>
          <a:p>
            <a:pPr algn="r"/>
            <a:r>
              <a:rPr lang="en-AU" dirty="0"/>
              <a:t>Product development</a:t>
            </a:r>
            <a:endParaRPr lang="en-GB" dirty="0"/>
          </a:p>
        </p:txBody>
      </p:sp>
      <p:sp>
        <p:nvSpPr>
          <p:cNvPr id="3" name="Title 2"/>
          <p:cNvSpPr>
            <a:spLocks noGrp="1"/>
          </p:cNvSpPr>
          <p:nvPr>
            <p:ph type="title"/>
          </p:nvPr>
        </p:nvSpPr>
        <p:spPr/>
        <p:txBody>
          <a:bodyPr>
            <a:normAutofit/>
          </a:bodyPr>
          <a:lstStyle/>
          <a:p>
            <a:r>
              <a:rPr lang="en-AU" sz="3200" b="1" dirty="0"/>
              <a:t>Participation</a:t>
            </a:r>
          </a:p>
        </p:txBody>
      </p:sp>
    </p:spTree>
    <p:extLst>
      <p:ext uri="{BB962C8B-B14F-4D97-AF65-F5344CB8AC3E}">
        <p14:creationId xmlns:p14="http://schemas.microsoft.com/office/powerpoint/2010/main" val="7402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3200" b="1" dirty="0"/>
              <a:t>Definition</a:t>
            </a:r>
          </a:p>
        </p:txBody>
      </p:sp>
      <p:sp>
        <p:nvSpPr>
          <p:cNvPr id="6" name="Text Placeholder 5"/>
          <p:cNvSpPr>
            <a:spLocks noGrp="1"/>
          </p:cNvSpPr>
          <p:nvPr>
            <p:ph type="body" sz="quarter" idx="14"/>
          </p:nvPr>
        </p:nvSpPr>
        <p:spPr/>
        <p:txBody>
          <a:bodyPr>
            <a:normAutofit/>
          </a:bodyPr>
          <a:lstStyle/>
          <a:p>
            <a:r>
              <a:rPr lang="en-AU" altLang="en-US" sz="3200" i="1" dirty="0"/>
              <a:t>“Persons with disabilities include those who have </a:t>
            </a:r>
            <a:r>
              <a:rPr lang="en-AU" altLang="en-US" sz="3200" i="1" dirty="0">
                <a:solidFill>
                  <a:srgbClr val="FF0000"/>
                </a:solidFill>
              </a:rPr>
              <a:t>long term </a:t>
            </a:r>
            <a:r>
              <a:rPr lang="en-AU" altLang="en-US" sz="3200" i="1" dirty="0"/>
              <a:t>physical, mental, intellectual or sensory</a:t>
            </a:r>
            <a:r>
              <a:rPr lang="en-AU" altLang="en-US" sz="3200" i="1" dirty="0">
                <a:solidFill>
                  <a:srgbClr val="404040"/>
                </a:solidFill>
              </a:rPr>
              <a:t> </a:t>
            </a:r>
            <a:r>
              <a:rPr lang="en-AU" altLang="en-US" sz="3200" i="1" dirty="0">
                <a:solidFill>
                  <a:srgbClr val="FF0000"/>
                </a:solidFill>
              </a:rPr>
              <a:t>impairments </a:t>
            </a:r>
            <a:r>
              <a:rPr lang="en-AU" altLang="en-US" sz="3200" i="1" dirty="0"/>
              <a:t>which, in </a:t>
            </a:r>
            <a:r>
              <a:rPr lang="en-AU" altLang="en-US" sz="3200" i="1" dirty="0">
                <a:solidFill>
                  <a:srgbClr val="FF0000"/>
                </a:solidFill>
              </a:rPr>
              <a:t>interaction</a:t>
            </a:r>
            <a:r>
              <a:rPr lang="en-AU" altLang="en-US" sz="3200" i="1" dirty="0">
                <a:solidFill>
                  <a:srgbClr val="404040"/>
                </a:solidFill>
              </a:rPr>
              <a:t> </a:t>
            </a:r>
            <a:r>
              <a:rPr lang="en-AU" altLang="en-US" sz="3200" i="1" dirty="0">
                <a:solidFill>
                  <a:srgbClr val="FF0000"/>
                </a:solidFill>
              </a:rPr>
              <a:t>with various barriers</a:t>
            </a:r>
            <a:r>
              <a:rPr lang="en-AU" altLang="en-US" sz="3200" i="1" dirty="0">
                <a:solidFill>
                  <a:srgbClr val="404040"/>
                </a:solidFill>
              </a:rPr>
              <a:t>, </a:t>
            </a:r>
            <a:r>
              <a:rPr lang="en-AU" altLang="en-US" sz="3200" i="1" dirty="0"/>
              <a:t>may hinder their full and effective</a:t>
            </a:r>
            <a:r>
              <a:rPr lang="en-AU" altLang="en-US" sz="3200" i="1" dirty="0">
                <a:solidFill>
                  <a:srgbClr val="404040"/>
                </a:solidFill>
              </a:rPr>
              <a:t> </a:t>
            </a:r>
            <a:r>
              <a:rPr lang="en-AU" altLang="en-US" sz="3200" i="1" dirty="0">
                <a:solidFill>
                  <a:srgbClr val="FF0000"/>
                </a:solidFill>
              </a:rPr>
              <a:t>participation in society on an equal </a:t>
            </a:r>
            <a:r>
              <a:rPr lang="en-AU" altLang="en-US" sz="3200" i="1" dirty="0"/>
              <a:t>basis with others” </a:t>
            </a:r>
          </a:p>
          <a:p>
            <a:endParaRPr lang="en-AU" altLang="en-US" i="1" dirty="0"/>
          </a:p>
          <a:p>
            <a:r>
              <a:rPr lang="en-AU" dirty="0"/>
              <a:t>United Nations Convention on the Rights of Persons with Disabilities</a:t>
            </a:r>
            <a:endParaRPr lang="en-AU" altLang="en-US" sz="3200" i="1" dirty="0"/>
          </a:p>
        </p:txBody>
      </p:sp>
    </p:spTree>
    <p:extLst>
      <p:ext uri="{BB962C8B-B14F-4D97-AF65-F5344CB8AC3E}">
        <p14:creationId xmlns:p14="http://schemas.microsoft.com/office/powerpoint/2010/main" val="206450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3200" b="1" dirty="0"/>
              <a:t>Rights </a:t>
            </a:r>
          </a:p>
        </p:txBody>
      </p:sp>
      <p:pic>
        <p:nvPicPr>
          <p:cNvPr id="5" name="Picture 4" descr="3 images of 3 boys of various heights watching a baseball game. In the first image, it is assumedc that everyone will benefit fom the same supports.  They are being treated equaly.&#10;In the second image, individuals are given different supports to make it possible for them to have equal access to the game. They are being treated equitably&#10;In the third image, all 3 can see the game without any supports or accommodations because the cause of the inequity was addressed. The systemic barrier has been removed." title="Picture - Equality vs equity"/>
          <p:cNvPicPr/>
          <p:nvPr/>
        </p:nvPicPr>
        <p:blipFill rotWithShape="1">
          <a:blip r:embed="rId3">
            <a:extLst>
              <a:ext uri="{28A0092B-C50C-407E-A947-70E740481C1C}">
                <a14:useLocalDpi xmlns:a14="http://schemas.microsoft.com/office/drawing/2010/main" val="0"/>
              </a:ext>
            </a:extLst>
          </a:blip>
          <a:srcRect b="29094"/>
          <a:stretch/>
        </p:blipFill>
        <p:spPr>
          <a:xfrm>
            <a:off x="282341" y="975360"/>
            <a:ext cx="7467600" cy="4785360"/>
          </a:xfrm>
          <a:prstGeom prst="rect">
            <a:avLst/>
          </a:prstGeom>
        </p:spPr>
      </p:pic>
    </p:spTree>
    <p:extLst>
      <p:ext uri="{BB962C8B-B14F-4D97-AF65-F5344CB8AC3E}">
        <p14:creationId xmlns:p14="http://schemas.microsoft.com/office/powerpoint/2010/main" val="93353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266" b="5266"/>
          <a:stretch>
            <a:fillRect/>
          </a:stretch>
        </p:blipFill>
        <p:spPr/>
      </p:pic>
    </p:spTree>
    <p:extLst>
      <p:ext uri="{BB962C8B-B14F-4D97-AF65-F5344CB8AC3E}">
        <p14:creationId xmlns:p14="http://schemas.microsoft.com/office/powerpoint/2010/main" val="2475180133"/>
      </p:ext>
    </p:extLst>
  </p:cSld>
  <p:clrMapOvr>
    <a:masterClrMapping/>
  </p:clrMapOvr>
</p:sld>
</file>

<file path=ppt/theme/theme1.xml><?xml version="1.0" encoding="utf-8"?>
<a:theme xmlns:a="http://schemas.openxmlformats.org/drawingml/2006/main" name="AND_TITLE_DISABILITY_AWAREN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555B9832-41D0-4919-8715-43D89FBCE4BC}"/>
    </a:ext>
  </a:extLst>
</a:theme>
</file>

<file path=ppt/theme/theme10.xml><?xml version="1.0" encoding="utf-8"?>
<a:theme xmlns:a="http://schemas.openxmlformats.org/drawingml/2006/main" name="AND_COPY_DARK_ORANG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41A03D9F-43C3-4E0A-B059-5394C02D8AFF}"/>
    </a:ext>
  </a:extLst>
</a:theme>
</file>

<file path=ppt/theme/theme11.xml><?xml version="1.0" encoding="utf-8"?>
<a:theme xmlns:a="http://schemas.openxmlformats.org/drawingml/2006/main" name="AND_COPY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74BD89B-0F7A-43BB-A365-FD1741616938}"/>
    </a:ext>
  </a:extLst>
</a:theme>
</file>

<file path=ppt/theme/theme12.xml><?xml version="1.0" encoding="utf-8"?>
<a:theme xmlns:a="http://schemas.openxmlformats.org/drawingml/2006/main" name="AND_COPY_PURP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A73FB25D-52A9-450F-9710-2F85F843928E}"/>
    </a:ext>
  </a:extLst>
</a:theme>
</file>

<file path=ppt/theme/theme13.xml><?xml version="1.0" encoding="utf-8"?>
<a:theme xmlns:a="http://schemas.openxmlformats.org/drawingml/2006/main" name="AND_COPY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3D1D57AF-05E5-4EB7-AEC6-BF8AACAF8B4F}"/>
    </a:ext>
  </a:extLst>
</a:theme>
</file>

<file path=ppt/theme/theme14.xml><?xml version="1.0" encoding="utf-8"?>
<a:theme xmlns:a="http://schemas.openxmlformats.org/drawingml/2006/main" name="AND_COPY_RED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CEB7D30-1049-4EC9-8AC1-FEE7E2E948B5}"/>
    </a:ext>
  </a:extLst>
</a:theme>
</file>

<file path=ppt/theme/theme15.xml><?xml version="1.0" encoding="utf-8"?>
<a:theme xmlns:a="http://schemas.openxmlformats.org/drawingml/2006/main" name="AND_COPY_RE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D1BD9C13-D50E-4A41-A8F6-9692041DA4DC}"/>
    </a:ext>
  </a:extLst>
</a:theme>
</file>

<file path=ppt/theme/theme16.xml><?xml version="1.0" encoding="utf-8"?>
<a:theme xmlns:a="http://schemas.openxmlformats.org/drawingml/2006/main" name="AND_COPY_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23537A73-E11F-4740-8FED-61132FA930BE}"/>
    </a:ext>
  </a:extLst>
</a:theme>
</file>

<file path=ppt/theme/theme17.xml><?xml version="1.0" encoding="utf-8"?>
<a:theme xmlns:a="http://schemas.openxmlformats.org/drawingml/2006/main" name="AND_VIDEO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8C9B12C-242E-4052-B559-9C7702B0C16B}"/>
    </a:ext>
  </a:extLst>
</a:theme>
</file>

<file path=ppt/theme/theme18.xml><?xml version="1.0" encoding="utf-8"?>
<a:theme xmlns:a="http://schemas.openxmlformats.org/drawingml/2006/main" name="AND_VIDEO_ORANGE_TRI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835CF9C-194A-4BB8-8297-FC251E07BDB3}"/>
    </a:ext>
  </a:extLst>
</a:theme>
</file>

<file path=ppt/theme/theme19.xml><?xml version="1.0" encoding="utf-8"?>
<a:theme xmlns:a="http://schemas.openxmlformats.org/drawingml/2006/main" name="AND_VIDEO_DARK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57A300E0-E22D-461C-9E95-5672EE7543F3}"/>
    </a:ext>
  </a:extLst>
</a:theme>
</file>

<file path=ppt/theme/theme2.xml><?xml version="1.0" encoding="utf-8"?>
<a:theme xmlns:a="http://schemas.openxmlformats.org/drawingml/2006/main" name="AND_TITLE_STEPPING_IN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AD1CCABB-F8B8-4C24-9E8B-B73711CE7C55}"/>
    </a:ext>
  </a:extLst>
</a:theme>
</file>

<file path=ppt/theme/theme20.xml><?xml version="1.0" encoding="utf-8"?>
<a:theme xmlns:a="http://schemas.openxmlformats.org/drawingml/2006/main" name="AND_VIDEO_DARK_ORANG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4BC654F-0686-40EF-85F8-94E0D7A0BC36}"/>
    </a:ext>
  </a:extLst>
</a:theme>
</file>

<file path=ppt/theme/theme21.xml><?xml version="1.0" encoding="utf-8"?>
<a:theme xmlns:a="http://schemas.openxmlformats.org/drawingml/2006/main" name="AND_VIDEO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7FB8847E-5C4F-42FF-9C40-49DF9855364E}"/>
    </a:ext>
  </a:extLst>
</a:theme>
</file>

<file path=ppt/theme/theme22.xml><?xml version="1.0" encoding="utf-8"?>
<a:theme xmlns:a="http://schemas.openxmlformats.org/drawingml/2006/main" name="AND_VIDEO_PURP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996C6B7-8D3D-494E-8A45-361F314CC371}"/>
    </a:ext>
  </a:extLst>
</a:theme>
</file>

<file path=ppt/theme/theme23.xml><?xml version="1.0" encoding="utf-8"?>
<a:theme xmlns:a="http://schemas.openxmlformats.org/drawingml/2006/main" name="1_AND_VIDEO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F6BE5082-CB56-4D61-BF67-B29F6E5FD97B}"/>
    </a:ext>
  </a:extLst>
</a:theme>
</file>

<file path=ppt/theme/theme24.xml><?xml version="1.0" encoding="utf-8"?>
<a:theme xmlns:a="http://schemas.openxmlformats.org/drawingml/2006/main" name="AND_VIDEO_RED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FED7AED-4BD8-465C-AB08-DA138EF36E30}"/>
    </a:ext>
  </a:extLst>
</a:theme>
</file>

<file path=ppt/theme/theme25.xml><?xml version="1.0" encoding="utf-8"?>
<a:theme xmlns:a="http://schemas.openxmlformats.org/drawingml/2006/main" name="AND_VIDEO_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6F3B3067-AFA9-4B0C-9355-C9B72ECCF683}"/>
    </a:ext>
  </a:extLst>
</a:theme>
</file>

<file path=ppt/theme/theme26.xml><?xml version="1.0" encoding="utf-8"?>
<a:theme xmlns:a="http://schemas.openxmlformats.org/drawingml/2006/main" name="AND_PICTURE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6D3AE9A3-09D1-4D7D-B16E-B5BA19DF3A82}"/>
    </a:ext>
  </a:extLst>
</a:theme>
</file>

<file path=ppt/theme/theme27.xml><?xml version="1.0" encoding="utf-8"?>
<a:theme xmlns:a="http://schemas.openxmlformats.org/drawingml/2006/main" name="AND_PICTURE_RED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9DF48D7-B048-4795-8ACF-FD01F3E8185D}"/>
    </a:ext>
  </a:extLst>
</a:theme>
</file>

<file path=ppt/theme/theme28.xml><?xml version="1.0" encoding="utf-8"?>
<a:theme xmlns:a="http://schemas.openxmlformats.org/drawingml/2006/main" name="AND_PICTURE_RE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383C46BA-EEA7-4E0B-B0A2-2FB8E6AE03EF}"/>
    </a:ext>
  </a:extLst>
</a:theme>
</file>

<file path=ppt/theme/theme29.xml><?xml version="1.0" encoding="utf-8"?>
<a:theme xmlns:a="http://schemas.openxmlformats.org/drawingml/2006/main" name="AND_PICTURE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B3EE3460-CCDE-4115-AA31-D2B919D23058}"/>
    </a:ext>
  </a:extLst>
</a:theme>
</file>

<file path=ppt/theme/theme3.xml><?xml version="1.0" encoding="utf-8"?>
<a:theme xmlns:a="http://schemas.openxmlformats.org/drawingml/2006/main" name="AND_TITLE_ACCES&amp;INCLUS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F1FC6967-0107-4756-924B-4C2FACF9F0C7}"/>
    </a:ext>
  </a:extLst>
</a:theme>
</file>

<file path=ppt/theme/theme30.xml><?xml version="1.0" encoding="utf-8"?>
<a:theme xmlns:a="http://schemas.openxmlformats.org/drawingml/2006/main" name="AND_PICTURE_PURP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C9E9FBB-A53D-4C0C-95B8-9D1F5AA01EB4}"/>
    </a:ext>
  </a:extLst>
</a:theme>
</file>

<file path=ppt/theme/theme31.xml><?xml version="1.0" encoding="utf-8"?>
<a:theme xmlns:a="http://schemas.openxmlformats.org/drawingml/2006/main" name="AND_PICTURE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6C0EAFD8-6983-4690-AB80-E64C6C2BDE4B}"/>
    </a:ext>
  </a:extLst>
</a:theme>
</file>

<file path=ppt/theme/theme32.xml><?xml version="1.0" encoding="utf-8"?>
<a:theme xmlns:a="http://schemas.openxmlformats.org/drawingml/2006/main" name="AND_PICTURE_ORANGE_TRI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D315D61-AF9C-4EDA-9FDB-DF0A2B5E87FF}"/>
    </a:ext>
  </a:extLst>
</a:theme>
</file>

<file path=ppt/theme/theme33.xml><?xml version="1.0" encoding="utf-8"?>
<a:theme xmlns:a="http://schemas.openxmlformats.org/drawingml/2006/main" name="AND_PICTURE_DARK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21C42D85-F868-4CC7-A7B5-4751FF038B34}"/>
    </a:ext>
  </a:extLst>
</a:theme>
</file>

<file path=ppt/theme/theme34.xml><?xml version="1.0" encoding="utf-8"?>
<a:theme xmlns:a="http://schemas.openxmlformats.org/drawingml/2006/main" name="AND_PICTURE_DARK_ORANG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34785B1-7860-4B14-8F37-1D5358678D03}"/>
    </a:ext>
  </a:extLst>
</a:theme>
</file>

<file path=ppt/theme/theme35.xml><?xml version="1.0" encoding="utf-8"?>
<a:theme xmlns:a="http://schemas.openxmlformats.org/drawingml/2006/main" name="AND_INFOGRAPH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C33BA58E-341D-4DD9-8DB2-A5FA66070612}"/>
    </a:ext>
  </a:extLst>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AND_TITLE_PACE_MENTOR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6BE2F50-186F-4D32-89EA-4FB60C4F1264}"/>
    </a:ext>
  </a:extLst>
</a:theme>
</file>

<file path=ppt/theme/theme5.xml><?xml version="1.0" encoding="utf-8"?>
<a:theme xmlns:a="http://schemas.openxmlformats.org/drawingml/2006/main" name="AND_TITLE_DISABILITY_CONFID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5274497C-E065-4A75-9851-4E5CD2CACA45}"/>
    </a:ext>
  </a:extLst>
</a:theme>
</file>

<file path=ppt/theme/theme6.xml><?xml version="1.0" encoding="utf-8"?>
<a:theme xmlns:a="http://schemas.openxmlformats.org/drawingml/2006/main" name="AND_TITLE_EFFECTIVE_COMMUNIC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1683F84-C9C0-48C1-8326-1480C66F9D36}"/>
    </a:ext>
  </a:extLst>
</a:theme>
</file>

<file path=ppt/theme/theme7.xml><?xml version="1.0" encoding="utf-8"?>
<a:theme xmlns:a="http://schemas.openxmlformats.org/drawingml/2006/main" name="1_AND_TITLE_EFFECTIVE_COMMUNIC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DC586EBA-F2CC-433D-868E-1CDCA99A189D}"/>
    </a:ext>
  </a:extLst>
</a:theme>
</file>

<file path=ppt/theme/theme8.xml><?xml version="1.0" encoding="utf-8"?>
<a:theme xmlns:a="http://schemas.openxmlformats.org/drawingml/2006/main" name="AND_COPY_ORANGE_TRI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FD0FBEB-F4BC-4E6A-8092-CBA98743CE69}"/>
    </a:ext>
  </a:extLst>
</a:theme>
</file>

<file path=ppt/theme/theme9.xml><?xml version="1.0" encoding="utf-8"?>
<a:theme xmlns:a="http://schemas.openxmlformats.org/drawingml/2006/main" name="AND_COPY_DARK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8980305A-545E-4894-A0A4-78843B3C71FE}"/>
    </a:ext>
  </a:extLst>
</a:theme>
</file>

<file path=docProps/app.xml><?xml version="1.0" encoding="utf-8"?>
<Properties xmlns="http://schemas.openxmlformats.org/officeDocument/2006/extended-properties" xmlns:vt="http://schemas.openxmlformats.org/officeDocument/2006/docPropsVTypes">
  <Template>AND PPT template - Arial - reduced</Template>
  <TotalTime>401</TotalTime>
  <Words>2687</Words>
  <Application>Microsoft Office PowerPoint</Application>
  <PresentationFormat>On-screen Show (4:3)</PresentationFormat>
  <Paragraphs>198</Paragraphs>
  <Slides>20</Slides>
  <Notes>20</Notes>
  <HiddenSlides>0</HiddenSlides>
  <MMClips>0</MMClips>
  <ScaleCrop>false</ScaleCrop>
  <HeadingPairs>
    <vt:vector size="6" baseType="variant">
      <vt:variant>
        <vt:lpstr>Fonts Used</vt:lpstr>
      </vt:variant>
      <vt:variant>
        <vt:i4>6</vt:i4>
      </vt:variant>
      <vt:variant>
        <vt:lpstr>Theme</vt:lpstr>
      </vt:variant>
      <vt:variant>
        <vt:i4>35</vt:i4>
      </vt:variant>
      <vt:variant>
        <vt:lpstr>Slide Titles</vt:lpstr>
      </vt:variant>
      <vt:variant>
        <vt:i4>20</vt:i4>
      </vt:variant>
    </vt:vector>
  </HeadingPairs>
  <TitlesOfParts>
    <vt:vector size="61" baseType="lpstr">
      <vt:lpstr>ＭＳ Ｐゴシック</vt:lpstr>
      <vt:lpstr>Arial</vt:lpstr>
      <vt:lpstr>Avenir Heavy</vt:lpstr>
      <vt:lpstr>Avenir Light</vt:lpstr>
      <vt:lpstr>Avenir Medium</vt:lpstr>
      <vt:lpstr>Calibri</vt:lpstr>
      <vt:lpstr>AND_TITLE_DISABILITY_AWARENESS</vt:lpstr>
      <vt:lpstr>AND_TITLE_STEPPING_INTO</vt:lpstr>
      <vt:lpstr>AND_TITLE_ACCES&amp;INCLUSION</vt:lpstr>
      <vt:lpstr>AND_TITLE_PACE_MENTORING</vt:lpstr>
      <vt:lpstr>AND_TITLE_DISABILITY_CONFIDENT</vt:lpstr>
      <vt:lpstr>AND_TITLE_EFFECTIVE_COMMUNICATION</vt:lpstr>
      <vt:lpstr>1_AND_TITLE_EFFECTIVE_COMMUNICATION</vt:lpstr>
      <vt:lpstr>AND_COPY_ORANGE_TRIANGLE</vt:lpstr>
      <vt:lpstr>AND_COPY_DARK_ORANGE</vt:lpstr>
      <vt:lpstr>AND_COPY_DARK_ORANGE2</vt:lpstr>
      <vt:lpstr>AND_COPY_PURPLE</vt:lpstr>
      <vt:lpstr>AND_COPY_PURPLE2</vt:lpstr>
      <vt:lpstr>AND_COPY_RED</vt:lpstr>
      <vt:lpstr>AND_COPY_RED2</vt:lpstr>
      <vt:lpstr>AND_COPY_RED3</vt:lpstr>
      <vt:lpstr>AND_COPY_PLAIN</vt:lpstr>
      <vt:lpstr>AND_VIDEO_ORANGE</vt:lpstr>
      <vt:lpstr>AND_VIDEO_ORANGE_TRIANGLE</vt:lpstr>
      <vt:lpstr>AND_VIDEO_DARK_ORANGE</vt:lpstr>
      <vt:lpstr>AND_VIDEO_DARK_ORANGE2</vt:lpstr>
      <vt:lpstr>AND_VIDEO_PURPLE</vt:lpstr>
      <vt:lpstr>AND_VIDEO_PURPLE2</vt:lpstr>
      <vt:lpstr>1_AND_VIDEO_RED</vt:lpstr>
      <vt:lpstr>AND_VIDEO_RED2</vt:lpstr>
      <vt:lpstr>AND_VIDEO_PLAIN</vt:lpstr>
      <vt:lpstr>AND_PICTURE_RED</vt:lpstr>
      <vt:lpstr>AND_PICTURE_RED2</vt:lpstr>
      <vt:lpstr>AND_PICTURE_RED3</vt:lpstr>
      <vt:lpstr>AND_PICTURE_PURPLE</vt:lpstr>
      <vt:lpstr>AND_PICTURE_PURPLE2</vt:lpstr>
      <vt:lpstr>AND_PICTURE_ORANGE</vt:lpstr>
      <vt:lpstr>AND_PICTURE_ORANGE_TRIANGLE</vt:lpstr>
      <vt:lpstr>AND_PICTURE_DARK_ORANGE</vt:lpstr>
      <vt:lpstr>AND_PICTURE_DARK_ORANGE2</vt:lpstr>
      <vt:lpstr>AND_INFOGRAPHIC</vt:lpstr>
      <vt:lpstr>Hack 4 Good November 2016</vt:lpstr>
      <vt:lpstr>Australian Population</vt:lpstr>
      <vt:lpstr>Disability is diverse and can change over time</vt:lpstr>
      <vt:lpstr>Medical Model</vt:lpstr>
      <vt:lpstr>Social Model</vt:lpstr>
      <vt:lpstr>Participation</vt:lpstr>
      <vt:lpstr>Definition</vt:lpstr>
      <vt:lpstr>Rights </vt:lpstr>
      <vt:lpstr>PowerPoint Presentation</vt:lpstr>
      <vt:lpstr>PowerPoint Presentation</vt:lpstr>
      <vt:lpstr>Technology’s role in accessing goods and services</vt:lpstr>
      <vt:lpstr>Technology’s role in accessing goods and services</vt:lpstr>
      <vt:lpstr>Technology’s role in Communication</vt:lpstr>
      <vt:lpstr>Technology’s role in Communication</vt:lpstr>
      <vt:lpstr>Technology’s role in Travel </vt:lpstr>
      <vt:lpstr>Technology’s role in Travel </vt:lpstr>
      <vt:lpstr>Technology’s role in Education</vt:lpstr>
      <vt:lpstr>Technology’s role in Education</vt:lpstr>
      <vt:lpstr>Technology’s role in Employment</vt:lpstr>
      <vt:lpstr>Technology’s role in Employment</vt:lpstr>
    </vt:vector>
  </TitlesOfParts>
  <Manager/>
  <Company>Taste Creative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4 Good</dc:title>
  <dc:subject/>
  <dc:creator>Amy Whalley</dc:creator>
  <cp:keywords/>
  <dc:description/>
  <cp:lastModifiedBy>Andrew Coates (DX AUSTRALIA)</cp:lastModifiedBy>
  <cp:revision>38</cp:revision>
  <cp:lastPrinted>2016-11-02T21:34:48Z</cp:lastPrinted>
  <dcterms:created xsi:type="dcterms:W3CDTF">2016-11-02T00:55:38Z</dcterms:created>
  <dcterms:modified xsi:type="dcterms:W3CDTF">2016-11-02T22:12:43Z</dcterms:modified>
  <cp:category/>
</cp:coreProperties>
</file>