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65" r:id="rId5"/>
    <p:sldId id="325" r:id="rId6"/>
    <p:sldId id="321" r:id="rId7"/>
    <p:sldId id="336" r:id="rId8"/>
    <p:sldId id="326" r:id="rId9"/>
    <p:sldId id="327" r:id="rId10"/>
    <p:sldId id="324" r:id="rId11"/>
    <p:sldId id="311" r:id="rId12"/>
    <p:sldId id="331" r:id="rId13"/>
    <p:sldId id="328" r:id="rId14"/>
    <p:sldId id="329" r:id="rId15"/>
    <p:sldId id="330" r:id="rId16"/>
    <p:sldId id="332" r:id="rId17"/>
    <p:sldId id="333" r:id="rId18"/>
    <p:sldId id="334" r:id="rId19"/>
    <p:sldId id="335" r:id="rId20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7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71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62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20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4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66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1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15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4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50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158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03F41C87-7AD9-4845-A077-840E4A0F3F0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013F82-EE5E-44EE-A61D-E31C6657F2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23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90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4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in" TargetMode="External"/><Relationship Id="rId2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25860" y="1560020"/>
            <a:ext cx="10789838" cy="2895600"/>
          </a:xfrm>
        </p:spPr>
        <p:txBody>
          <a:bodyPr>
            <a:normAutofit/>
          </a:bodyPr>
          <a:lstStyle/>
          <a:p>
            <a:r>
              <a:rPr lang="en-US" sz="6000" dirty="0"/>
              <a:t>Week 1: Intro + HTML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25860" y="4455620"/>
            <a:ext cx="10055781" cy="1143000"/>
          </a:xfrm>
        </p:spPr>
        <p:txBody>
          <a:bodyPr/>
          <a:lstStyle/>
          <a:p>
            <a:r>
              <a:rPr lang="it-IT" dirty="0"/>
              <a:t>CSEC WEB DIVISION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117B-5AE8-4E3D-9CF0-6FEC58A9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HTML: The Markup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BEC8A-7223-49BE-8F22-C697734C2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Everything’s done with tags, starting with and ending with angled brackets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Ex: &lt;p&gt;&lt;/p&gt;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Your </a:t>
            </a:r>
            <a:r>
              <a:rPr lang="en-CA" sz="2400" b="1" dirty="0"/>
              <a:t>Content</a:t>
            </a:r>
            <a:r>
              <a:rPr lang="en-CA" sz="2400" dirty="0"/>
              <a:t> goes in between these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Ex: &lt;p&gt;This is an example of content&lt;/p&gt;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An </a:t>
            </a:r>
            <a:r>
              <a:rPr lang="en-CA" sz="2400" b="1" dirty="0"/>
              <a:t>Element</a:t>
            </a:r>
            <a:r>
              <a:rPr lang="en-CA" sz="2400" dirty="0"/>
              <a:t> is a start and end tag, plus the content within.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Comments are done by putting them in between “&lt;!—” and “--&gt;”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Ex: &lt;!-- This won’t run, and is used to document your code --&gt;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434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1FC3-1667-49C9-8BAC-325A291D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81" y="1061981"/>
            <a:ext cx="3199567" cy="2286000"/>
          </a:xfrm>
        </p:spPr>
        <p:txBody>
          <a:bodyPr/>
          <a:lstStyle/>
          <a:p>
            <a:r>
              <a:rPr lang="en-CA" dirty="0"/>
              <a:t>Your basic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A867E-02F7-4192-BB7A-06FF2AB5F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CA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CA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CA" dirty="0">
                <a:latin typeface="Consolas" panose="020B0609020204030204" pitchFamily="49" charset="0"/>
              </a:rPr>
              <a:t>    &lt;meta charset="utf-8"/&gt;</a:t>
            </a:r>
          </a:p>
          <a:p>
            <a:r>
              <a:rPr lang="en-CA" dirty="0">
                <a:latin typeface="Consolas" panose="020B0609020204030204" pitchFamily="49" charset="0"/>
              </a:rPr>
              <a:t>    &lt;title&gt;Sample Title&lt;/title&gt;</a:t>
            </a:r>
          </a:p>
          <a:p>
            <a:r>
              <a:rPr lang="en-CA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CA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CA" dirty="0">
                <a:latin typeface="Consolas" panose="020B0609020204030204" pitchFamily="49" charset="0"/>
              </a:rPr>
              <a:t>    Insert your information here</a:t>
            </a:r>
          </a:p>
          <a:p>
            <a:r>
              <a:rPr lang="en-CA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CA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7C2E8-F553-4F8A-B429-74EE63D4B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081" y="3396179"/>
            <a:ext cx="3199567" cy="3379124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5E85B-1F26-422C-AF9F-7A7879F6FA08}"/>
              </a:ext>
            </a:extLst>
          </p:cNvPr>
          <p:cNvSpPr txBox="1"/>
          <p:nvPr/>
        </p:nvSpPr>
        <p:spPr>
          <a:xfrm>
            <a:off x="7534572" y="54685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Defines/starts the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1A117-87B6-451B-B1FC-EF6EDC7CD15B}"/>
              </a:ext>
            </a:extLst>
          </p:cNvPr>
          <p:cNvSpPr txBox="1"/>
          <p:nvPr/>
        </p:nvSpPr>
        <p:spPr>
          <a:xfrm>
            <a:off x="6334869" y="110701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tag that wraps your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692EE-A70E-4EB7-8581-F595BB4552C4}"/>
              </a:ext>
            </a:extLst>
          </p:cNvPr>
          <p:cNvSpPr txBox="1"/>
          <p:nvPr/>
        </p:nvSpPr>
        <p:spPr>
          <a:xfrm>
            <a:off x="9775110" y="1734332"/>
            <a:ext cx="216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head, this is where non-presentable info like the page title and scripts go.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BDAC5E-D8B9-45D7-85FB-A1385A542F8A}"/>
              </a:ext>
            </a:extLst>
          </p:cNvPr>
          <p:cNvCxnSpPr>
            <a:stCxn id="5" idx="1"/>
          </p:cNvCxnSpPr>
          <p:nvPr/>
        </p:nvCxnSpPr>
        <p:spPr>
          <a:xfrm flipH="1">
            <a:off x="7102524" y="731520"/>
            <a:ext cx="43204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C090F2-8C01-45AD-8B34-2A6CB5EA69B4}"/>
              </a:ext>
            </a:extLst>
          </p:cNvPr>
          <p:cNvCxnSpPr>
            <a:stCxn id="7" idx="1"/>
          </p:cNvCxnSpPr>
          <p:nvPr/>
        </p:nvCxnSpPr>
        <p:spPr>
          <a:xfrm flipH="1">
            <a:off x="5806380" y="1291676"/>
            <a:ext cx="528489" cy="4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3DCC0B8-CBD1-47B5-A892-B16D70DE313C}"/>
              </a:ext>
            </a:extLst>
          </p:cNvPr>
          <p:cNvSpPr/>
          <p:nvPr/>
        </p:nvSpPr>
        <p:spPr>
          <a:xfrm>
            <a:off x="9334772" y="1661008"/>
            <a:ext cx="432048" cy="162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1C5DC1-F3BA-4EDD-86A7-8F74FA44ADB0}"/>
              </a:ext>
            </a:extLst>
          </p:cNvPr>
          <p:cNvSpPr txBox="1"/>
          <p:nvPr/>
        </p:nvSpPr>
        <p:spPr>
          <a:xfrm>
            <a:off x="9776202" y="3627699"/>
            <a:ext cx="1952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Where your displayable info goes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84DEFBAA-EAEF-4AF4-9F0C-AF6D65364DDE}"/>
              </a:ext>
            </a:extLst>
          </p:cNvPr>
          <p:cNvSpPr/>
          <p:nvPr/>
        </p:nvSpPr>
        <p:spPr>
          <a:xfrm>
            <a:off x="9334772" y="3441292"/>
            <a:ext cx="432048" cy="12961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059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1372-1A38-490E-98F7-90E7D8A8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Tag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6810CE-1099-4256-9F9D-8B0F4A50F8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087159"/>
              </p:ext>
            </p:extLst>
          </p:nvPr>
        </p:nvGraphicFramePr>
        <p:xfrm>
          <a:off x="1096963" y="1846263"/>
          <a:ext cx="10055226" cy="3875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7613">
                  <a:extLst>
                    <a:ext uri="{9D8B030D-6E8A-4147-A177-3AD203B41FA5}">
                      <a16:colId xmlns:a16="http://schemas.microsoft.com/office/drawing/2014/main" val="878151503"/>
                    </a:ext>
                  </a:extLst>
                </a:gridCol>
                <a:gridCol w="5027613">
                  <a:extLst>
                    <a:ext uri="{9D8B030D-6E8A-4147-A177-3AD203B41FA5}">
                      <a16:colId xmlns:a16="http://schemas.microsoft.com/office/drawing/2014/main" val="2660433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What it does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89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&lt;h1&gt; &lt;h2&gt; &lt;h3&gt;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Headers (&lt;h1&gt; is the biggest, with subsequent tags being smaller in size)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44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&lt;p&gt;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Paragraphs – Creates a block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06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&lt;</a:t>
                      </a:r>
                      <a:r>
                        <a:rPr lang="en-CA" dirty="0" err="1"/>
                        <a:t>img</a:t>
                      </a:r>
                      <a:r>
                        <a:rPr lang="en-CA" dirty="0"/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Image – Inserts an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1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&lt;a&gt;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Anchor – Usually used when hyperlinking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9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&lt;</a:t>
                      </a:r>
                      <a:r>
                        <a:rPr lang="en-CA" dirty="0" err="1"/>
                        <a:t>ul</a:t>
                      </a:r>
                      <a:r>
                        <a:rPr lang="en-CA" dirty="0"/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Unordered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5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&lt;</a:t>
                      </a:r>
                      <a:r>
                        <a:rPr lang="en-CA" dirty="0" err="1"/>
                        <a:t>ol</a:t>
                      </a:r>
                      <a:r>
                        <a:rPr lang="en-CA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Ordered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0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&lt;li&gt;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List item – Used in relation with &lt;</a:t>
                      </a:r>
                      <a:r>
                        <a:rPr lang="en-CA" dirty="0" err="1"/>
                        <a:t>ul</a:t>
                      </a:r>
                      <a:r>
                        <a:rPr lang="en-CA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1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&lt;div&gt;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Block container – Creates a container within which you store your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666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02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99B5-DB58-493D-A8F0-627BE56F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476672"/>
            <a:ext cx="3199567" cy="1107543"/>
          </a:xfrm>
        </p:spPr>
        <p:txBody>
          <a:bodyPr/>
          <a:lstStyle/>
          <a:p>
            <a:r>
              <a:rPr lang="en-CA" dirty="0"/>
              <a:t>Using tags in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0BE3-3C7A-4A46-8025-3021B937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4" y="1700808"/>
            <a:ext cx="3487599" cy="496855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Given the following code snippet, what will this display?</a:t>
            </a:r>
          </a:p>
          <a:p>
            <a:r>
              <a:rPr lang="en-CA" dirty="0">
                <a:solidFill>
                  <a:schemeClr val="bg1"/>
                </a:solidFill>
              </a:rPr>
              <a:t>Remember: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&lt;h1&gt;/&lt;h3&gt;: Headers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&lt;div&gt;: Block Container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&lt;p&gt;: Paragraph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&lt;</a:t>
            </a:r>
            <a:r>
              <a:rPr lang="en-CA" dirty="0" err="1">
                <a:solidFill>
                  <a:schemeClr val="bg1"/>
                </a:solidFill>
              </a:rPr>
              <a:t>ul</a:t>
            </a:r>
            <a:r>
              <a:rPr lang="en-CA" dirty="0">
                <a:solidFill>
                  <a:schemeClr val="bg1"/>
                </a:solidFill>
              </a:rPr>
              <a:t>&gt;: Unordered List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&lt;li&gt;: List element</a:t>
            </a:r>
          </a:p>
          <a:p>
            <a:pPr lvl="1"/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1973A-0932-47C0-A090-FE7953C02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52" y="332656"/>
            <a:ext cx="6984776" cy="63367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</a:rPr>
              <a:t>&lt;html&gt;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</a:rPr>
              <a:t>&lt;head&gt;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&lt;meta charset="utf-8"/&gt;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&lt;title&gt;Sample Title&lt;/title&gt;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</a:rPr>
              <a:t>&lt;/head&gt;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</a:rPr>
              <a:t>&lt;body&gt;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&lt;h1&gt;Special Bulletin Announcement&lt;/h1&gt;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&lt;h3&gt;By John Smith&lt;/h3&gt;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&lt;div&gt;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&lt;p&gt;Here are some items:&lt;/p&gt;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&lt;</a:t>
            </a:r>
            <a:r>
              <a:rPr lang="en-CA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ul</a:t>
            </a: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&lt;li&gt;Feature 1&lt;/li&gt;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&lt;li&gt;Feature 2&lt;/li&gt;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&lt;li&gt;Feature 3&lt;/li&gt;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&lt;/</a:t>
            </a:r>
            <a:r>
              <a:rPr lang="en-CA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ul</a:t>
            </a: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&lt;/div&gt;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</a:rPr>
              <a:t>&lt;/body&gt;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4676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2C0ACD-D40B-4749-86BA-7450BF770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908720"/>
            <a:ext cx="7500414" cy="39109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8436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9F52A2-E48F-49BF-91C0-6C5FD5BB523B}"/>
              </a:ext>
            </a:extLst>
          </p:cNvPr>
          <p:cNvSpPr txBox="1"/>
          <p:nvPr/>
        </p:nvSpPr>
        <p:spPr>
          <a:xfrm>
            <a:off x="909836" y="1628800"/>
            <a:ext cx="102971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/>
              <a:t>Looks Pretty bland, doesn’t it?</a:t>
            </a:r>
          </a:p>
        </p:txBody>
      </p:sp>
    </p:spTree>
    <p:extLst>
      <p:ext uri="{BB962C8B-B14F-4D97-AF65-F5344CB8AC3E}">
        <p14:creationId xmlns:p14="http://schemas.microsoft.com/office/powerpoint/2010/main" val="184901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9BA2-0C6D-4B05-ACF0-E11EF17CF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Next week: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B0D76-D3DB-4DA0-821F-2839D8E346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48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as a club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692353"/>
          </a:xfrm>
        </p:spPr>
        <p:txBody>
          <a:bodyPr>
            <a:normAutofit/>
          </a:bodyPr>
          <a:lstStyle/>
          <a:p>
            <a:r>
              <a:rPr lang="en-US" dirty="0"/>
              <a:t>No previous programming experience needed</a:t>
            </a:r>
          </a:p>
          <a:p>
            <a:pPr lvl="1"/>
            <a:r>
              <a:rPr lang="en-US" dirty="0"/>
              <a:t>Tailoring our lectures to everybody, regardless of major</a:t>
            </a:r>
          </a:p>
          <a:p>
            <a:pPr lvl="1"/>
            <a:r>
              <a:rPr lang="en-US" dirty="0"/>
              <a:t>Allow everyone to work at their own pace</a:t>
            </a:r>
          </a:p>
          <a:p>
            <a:r>
              <a:rPr lang="en-US" dirty="0"/>
              <a:t>Help you create your own personal site starting today</a:t>
            </a:r>
          </a:p>
          <a:p>
            <a:pPr lvl="1"/>
            <a:r>
              <a:rPr lang="en-US" dirty="0"/>
              <a:t>Hosting your site on the internet</a:t>
            </a:r>
          </a:p>
          <a:p>
            <a:r>
              <a:rPr lang="en-US" dirty="0"/>
              <a:t>Covering Web Technologies</a:t>
            </a:r>
          </a:p>
          <a:p>
            <a:pPr lvl="1"/>
            <a:r>
              <a:rPr lang="en-US" dirty="0"/>
              <a:t>HTML and CSS</a:t>
            </a:r>
          </a:p>
          <a:p>
            <a:pPr lvl="1"/>
            <a:r>
              <a:rPr lang="en-US" dirty="0"/>
              <a:t>Front End Frameworks: Bootstrap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, Etc.</a:t>
            </a:r>
          </a:p>
          <a:p>
            <a:r>
              <a:rPr lang="en-US" dirty="0"/>
              <a:t>Long-term goal: Responsive, dynamic personal website</a:t>
            </a:r>
          </a:p>
          <a:p>
            <a:r>
              <a:rPr lang="en-US" dirty="0"/>
              <a:t>Tip: Bring your own laptop along with you so you can code alongside us in class!</a:t>
            </a:r>
          </a:p>
        </p:txBody>
      </p:sp>
    </p:spTree>
    <p:extLst>
      <p:ext uri="{BB962C8B-B14F-4D97-AF65-F5344CB8AC3E}">
        <p14:creationId xmlns:p14="http://schemas.microsoft.com/office/powerpoint/2010/main" val="33279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4" y="2204864"/>
            <a:ext cx="10055781" cy="3664230"/>
          </a:xfrm>
        </p:spPr>
        <p:txBody>
          <a:bodyPr>
            <a:normAutofit/>
          </a:bodyPr>
          <a:lstStyle/>
          <a:p>
            <a:r>
              <a:rPr lang="en-US" sz="3200" dirty="0"/>
              <a:t> Learn about Web Dev terminology</a:t>
            </a:r>
          </a:p>
          <a:p>
            <a:r>
              <a:rPr lang="en-US" sz="3200" dirty="0"/>
              <a:t> Learn the basics of HTML</a:t>
            </a:r>
          </a:p>
          <a:p>
            <a:r>
              <a:rPr lang="en-US" sz="3200" dirty="0"/>
              <a:t> Creating your first website in HTML</a:t>
            </a:r>
          </a:p>
          <a:p>
            <a:r>
              <a:rPr lang="en-US" sz="3200" dirty="0"/>
              <a:t> Setting up your own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124360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9B7D-DCAA-4E9E-8F5D-BE612A2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E8E43-2C4F-4FC0-A5F5-9A233CAAE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7" y="2132856"/>
            <a:ext cx="9217025" cy="37362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200" dirty="0"/>
              <a:t> Install Brackets from </a:t>
            </a:r>
            <a:r>
              <a:rPr lang="en-CA" sz="3200" dirty="0">
                <a:hlinkClick r:id="rId2"/>
              </a:rPr>
              <a:t>http://brackets.io/</a:t>
            </a:r>
            <a:r>
              <a:rPr lang="en-CA" sz="3200" dirty="0"/>
              <a:t>, and create a new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3200" dirty="0"/>
              <a:t> Make a GitHub account at </a:t>
            </a:r>
            <a:r>
              <a:rPr lang="en-CA" sz="3200" dirty="0">
                <a:hlinkClick r:id="rId3"/>
              </a:rPr>
              <a:t>https://github.com/join</a:t>
            </a:r>
            <a:endParaRPr lang="en-CA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3200" dirty="0"/>
              <a:t> Download Git: </a:t>
            </a:r>
            <a:r>
              <a:rPr lang="en-CA" sz="3200" dirty="0">
                <a:hlinkClick r:id="rId4"/>
              </a:rPr>
              <a:t>https://git-scm.com/downloads</a:t>
            </a:r>
            <a:r>
              <a:rPr lang="en-CA" sz="32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3200" dirty="0"/>
              <a:t> </a:t>
            </a:r>
          </a:p>
          <a:p>
            <a:pPr marL="0" indent="0">
              <a:buNone/>
            </a:pP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47244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10EA-73A1-45F2-97A6-8A78512DC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3A37-1748-4F5C-A9B1-92A44CA6D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7624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023A-3E39-46C4-8434-3BE57DCF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websites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92C3-90DE-46A1-939B-EB5FB33DB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845734"/>
            <a:ext cx="995490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sz="2400" dirty="0"/>
              <a:t>The simple answer: CODE!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Separated into two parts: Frontend and 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Frontend: What’s being seen on the user’s screen, the code that visualizes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Ex: HTML,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Backend: What’s going on in the background, generating the information being displayed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Ex: </a:t>
            </a:r>
            <a:r>
              <a:rPr lang="en-CA" sz="2000" dirty="0" err="1"/>
              <a:t>Javascript</a:t>
            </a:r>
            <a:r>
              <a:rPr lang="en-CA" sz="2000" dirty="0"/>
              <a:t>, Flask, .NET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Frontend and Backend in conjunction lead to a responsive, dynamic website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12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5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D35546-6A26-49E1-9215-94C3AC86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sz="2400" b="1" dirty="0"/>
              <a:t>H</a:t>
            </a:r>
            <a:r>
              <a:rPr lang="en-CA" sz="2400" dirty="0"/>
              <a:t>yper</a:t>
            </a:r>
            <a:r>
              <a:rPr lang="en-CA" sz="2400" b="1" dirty="0"/>
              <a:t>t</a:t>
            </a:r>
            <a:r>
              <a:rPr lang="en-CA" sz="2400" dirty="0"/>
              <a:t>ext </a:t>
            </a:r>
            <a:r>
              <a:rPr lang="en-CA" sz="2400" b="1" dirty="0"/>
              <a:t>M</a:t>
            </a:r>
            <a:r>
              <a:rPr lang="en-CA" sz="2400" dirty="0"/>
              <a:t>arkup </a:t>
            </a:r>
            <a:r>
              <a:rPr lang="en-CA" sz="2400" b="1" dirty="0"/>
              <a:t>L</a:t>
            </a:r>
            <a:r>
              <a:rPr lang="en-CA" sz="2400" dirty="0"/>
              <a:t>anguage, made in 1991 by Tim Berners-Lee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Currently on its fifth iteration (HTML5)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Not compiled, made to control the </a:t>
            </a:r>
            <a:r>
              <a:rPr lang="en-CA" sz="2400" b="1" dirty="0"/>
              <a:t>Presentation</a:t>
            </a:r>
            <a:r>
              <a:rPr lang="en-CA" sz="2400" dirty="0"/>
              <a:t> of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400" dirty="0"/>
              <a:t>“How can I display this text?”, “Where can I display this text?”</a:t>
            </a:r>
            <a:endParaRPr lang="en-CA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It cannot </a:t>
            </a:r>
            <a:r>
              <a:rPr lang="en-CA" sz="2400" b="1" dirty="0"/>
              <a:t>generate</a:t>
            </a:r>
            <a:r>
              <a:rPr lang="en-CA" sz="2400" dirty="0"/>
              <a:t> the information being displayed, only act as a conduit for displaying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 Without a backend feeding it information, it can only display code that is hardcoded in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8D39-9CBB-4AA0-B53A-949AD6E9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Markup Languages vs.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7B1A6-1559-46F6-AA5E-73F2167C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differentiates a languages like HTML from a language like Python?</a:t>
            </a:r>
          </a:p>
          <a:p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6CE938-E21B-46E8-8B35-94559B4AA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3219"/>
              </p:ext>
            </p:extLst>
          </p:nvPr>
        </p:nvGraphicFramePr>
        <p:xfrm>
          <a:off x="1125860" y="2453258"/>
          <a:ext cx="10009112" cy="3238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556">
                  <a:extLst>
                    <a:ext uri="{9D8B030D-6E8A-4147-A177-3AD203B41FA5}">
                      <a16:colId xmlns:a16="http://schemas.microsoft.com/office/drawing/2014/main" val="806394480"/>
                    </a:ext>
                  </a:extLst>
                </a:gridCol>
                <a:gridCol w="5004556">
                  <a:extLst>
                    <a:ext uri="{9D8B030D-6E8A-4147-A177-3AD203B41FA5}">
                      <a16:colId xmlns:a16="http://schemas.microsoft.com/office/drawing/2014/main" val="3359622105"/>
                    </a:ext>
                  </a:extLst>
                </a:gridCol>
              </a:tblGrid>
              <a:tr h="976047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Markup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Programming/Scripting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12664"/>
                  </a:ext>
                </a:extLst>
              </a:tr>
              <a:tr h="97604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Controls the </a:t>
                      </a:r>
                      <a:r>
                        <a:rPr lang="en-CA" b="1" dirty="0"/>
                        <a:t>Presentation </a:t>
                      </a:r>
                      <a:r>
                        <a:rPr lang="en-CA" b="0" dirty="0"/>
                        <a:t>of structured data</a:t>
                      </a:r>
                      <a:endParaRPr lang="en-CA" dirty="0"/>
                    </a:p>
                  </a:txBody>
                  <a:tcPr marL="137160" marR="137160" marT="360000" marB="36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Controls the </a:t>
                      </a:r>
                      <a:r>
                        <a:rPr lang="en-CA" b="1" dirty="0"/>
                        <a:t>Generation/Modification</a:t>
                      </a:r>
                      <a:r>
                        <a:rPr lang="en-CA" b="0" dirty="0"/>
                        <a:t> of data</a:t>
                      </a:r>
                      <a:endParaRPr lang="en-CA" dirty="0"/>
                    </a:p>
                  </a:txBody>
                  <a:tcPr marL="137160" marR="137160" marT="360000" marB="360000"/>
                </a:tc>
                <a:extLst>
                  <a:ext uri="{0D108BD9-81ED-4DB2-BD59-A6C34878D82A}">
                    <a16:rowId xmlns:a16="http://schemas.microsoft.com/office/drawing/2014/main" val="3293630989"/>
                  </a:ext>
                </a:extLst>
              </a:tr>
              <a:tr h="111187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Syntax uses angled brackets and tags </a:t>
                      </a:r>
                    </a:p>
                  </a:txBody>
                  <a:tcPr marL="137160" marR="137160" marT="360000" marB="36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Syntax can vary, but almost never uses brackets and tags</a:t>
                      </a:r>
                    </a:p>
                  </a:txBody>
                  <a:tcPr marL="137160" marR="137160" marT="360000" marB="360000"/>
                </a:tc>
                <a:extLst>
                  <a:ext uri="{0D108BD9-81ED-4DB2-BD59-A6C34878D82A}">
                    <a16:rowId xmlns:a16="http://schemas.microsoft.com/office/drawing/2014/main" val="241293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5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3510</TotalTime>
  <Words>814</Words>
  <Application>Microsoft Office PowerPoint</Application>
  <PresentationFormat>Custom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Corbel</vt:lpstr>
      <vt:lpstr>Retrospect</vt:lpstr>
      <vt:lpstr>Week 1: Intro + HTML</vt:lpstr>
      <vt:lpstr>Goals as a club</vt:lpstr>
      <vt:lpstr>Goals for today</vt:lpstr>
      <vt:lpstr>Setting up</vt:lpstr>
      <vt:lpstr>Web Development</vt:lpstr>
      <vt:lpstr>How do websites work?</vt:lpstr>
      <vt:lpstr>Introduction to HTML</vt:lpstr>
      <vt:lpstr>What is HTML?</vt:lpstr>
      <vt:lpstr>Markup Languages vs. Programming Languages</vt:lpstr>
      <vt:lpstr>HTML: The Markup</vt:lpstr>
      <vt:lpstr>Your basic document</vt:lpstr>
      <vt:lpstr>HTML Tag Types</vt:lpstr>
      <vt:lpstr>Using tags in an example</vt:lpstr>
      <vt:lpstr>PowerPoint Presentation</vt:lpstr>
      <vt:lpstr>PowerPoint Presentation</vt:lpstr>
      <vt:lpstr>Next week: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1: Introduction to HTML</dc:title>
  <dc:creator>Kevin Shen</dc:creator>
  <cp:lastModifiedBy>Kohilan Mohanarajan</cp:lastModifiedBy>
  <cp:revision>30</cp:revision>
  <dcterms:created xsi:type="dcterms:W3CDTF">2017-08-30T06:04:57Z</dcterms:created>
  <dcterms:modified xsi:type="dcterms:W3CDTF">2017-10-04T23:03:21Z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