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97"/>
  </p:notesMasterIdLst>
  <p:sldIdLst>
    <p:sldId id="260" r:id="rId2"/>
    <p:sldId id="951" r:id="rId3"/>
    <p:sldId id="954" r:id="rId4"/>
    <p:sldId id="264" r:id="rId5"/>
    <p:sldId id="265" r:id="rId6"/>
    <p:sldId id="955" r:id="rId7"/>
    <p:sldId id="956" r:id="rId8"/>
    <p:sldId id="957" r:id="rId9"/>
    <p:sldId id="270" r:id="rId10"/>
    <p:sldId id="271" r:id="rId11"/>
    <p:sldId id="272" r:id="rId12"/>
    <p:sldId id="273" r:id="rId13"/>
    <p:sldId id="274" r:id="rId14"/>
    <p:sldId id="275" r:id="rId15"/>
    <p:sldId id="276" r:id="rId16"/>
    <p:sldId id="277" r:id="rId17"/>
    <p:sldId id="278" r:id="rId18"/>
    <p:sldId id="977" r:id="rId19"/>
    <p:sldId id="929" r:id="rId20"/>
    <p:sldId id="978" r:id="rId21"/>
    <p:sldId id="979" r:id="rId22"/>
    <p:sldId id="952" r:id="rId23"/>
    <p:sldId id="281" r:id="rId24"/>
    <p:sldId id="282" r:id="rId25"/>
    <p:sldId id="283" r:id="rId26"/>
    <p:sldId id="284" r:id="rId27"/>
    <p:sldId id="285" r:id="rId28"/>
    <p:sldId id="286" r:id="rId29"/>
    <p:sldId id="287" r:id="rId30"/>
    <p:sldId id="953" r:id="rId31"/>
    <p:sldId id="288" r:id="rId32"/>
    <p:sldId id="291" r:id="rId33"/>
    <p:sldId id="294" r:id="rId34"/>
    <p:sldId id="295" r:id="rId35"/>
    <p:sldId id="298" r:id="rId36"/>
    <p:sldId id="299" r:id="rId37"/>
    <p:sldId id="300" r:id="rId38"/>
    <p:sldId id="301" r:id="rId39"/>
    <p:sldId id="302" r:id="rId40"/>
    <p:sldId id="960" r:id="rId41"/>
    <p:sldId id="961" r:id="rId42"/>
    <p:sldId id="963" r:id="rId43"/>
    <p:sldId id="965" r:id="rId44"/>
    <p:sldId id="964" r:id="rId45"/>
    <p:sldId id="958" r:id="rId46"/>
    <p:sldId id="967" r:id="rId47"/>
    <p:sldId id="968" r:id="rId48"/>
    <p:sldId id="966" r:id="rId49"/>
    <p:sldId id="314"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969" r:id="rId63"/>
    <p:sldId id="330" r:id="rId64"/>
    <p:sldId id="331" r:id="rId65"/>
    <p:sldId id="332" r:id="rId66"/>
    <p:sldId id="333" r:id="rId67"/>
    <p:sldId id="334" r:id="rId68"/>
    <p:sldId id="971" r:id="rId69"/>
    <p:sldId id="336" r:id="rId70"/>
    <p:sldId id="337" r:id="rId71"/>
    <p:sldId id="338" r:id="rId72"/>
    <p:sldId id="339" r:id="rId73"/>
    <p:sldId id="340" r:id="rId74"/>
    <p:sldId id="342" r:id="rId75"/>
    <p:sldId id="973" r:id="rId76"/>
    <p:sldId id="344" r:id="rId77"/>
    <p:sldId id="345" r:id="rId78"/>
    <p:sldId id="346" r:id="rId79"/>
    <p:sldId id="347" r:id="rId80"/>
    <p:sldId id="975" r:id="rId81"/>
    <p:sldId id="974" r:id="rId82"/>
    <p:sldId id="353" r:id="rId83"/>
    <p:sldId id="354" r:id="rId84"/>
    <p:sldId id="355" r:id="rId85"/>
    <p:sldId id="356" r:id="rId86"/>
    <p:sldId id="357" r:id="rId87"/>
    <p:sldId id="358" r:id="rId88"/>
    <p:sldId id="359" r:id="rId89"/>
    <p:sldId id="360" r:id="rId90"/>
    <p:sldId id="361" r:id="rId91"/>
    <p:sldId id="976" r:id="rId92"/>
    <p:sldId id="362" r:id="rId93"/>
    <p:sldId id="363" r:id="rId94"/>
    <p:sldId id="364" r:id="rId95"/>
    <p:sldId id="365" r:id="rId96"/>
  </p:sldIdLst>
  <p:sldSz cx="9144000" cy="6858000" type="screen4x3"/>
  <p:notesSz cx="7315200" cy="9601200"/>
  <p:defaultTextStyle>
    <a:defPPr>
      <a:defRPr lang="en-US"/>
    </a:defPPr>
    <a:lvl1pPr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5pPr>
    <a:lvl6pPr marL="22860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6pPr>
    <a:lvl7pPr marL="27432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7pPr>
    <a:lvl8pPr marL="32004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8pPr>
    <a:lvl9pPr marL="36576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4"/>
    <p:restoredTop sz="83216"/>
  </p:normalViewPr>
  <p:slideViewPr>
    <p:cSldViewPr snapToGrid="0">
      <p:cViewPr>
        <p:scale>
          <a:sx n="81" d="100"/>
          <a:sy n="81" d="100"/>
        </p:scale>
        <p:origin x="1864" y="6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57607" cy="57607"/>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0D0FA92-B565-2044-B967-E13B4F52EEF0}"/>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t" anchorCtr="0" compatLnSpc="1">
            <a:prstTxWarp prst="textNoShape">
              <a:avLst/>
            </a:prstTxWarp>
          </a:bodyPr>
          <a:lstStyle>
            <a:lvl1pPr defTabSz="990600" eaLnBrk="1" hangingPunct="1">
              <a:defRPr sz="1300">
                <a:solidFill>
                  <a:schemeClr val="tx1"/>
                </a:solidFill>
              </a:defRPr>
            </a:lvl1pPr>
          </a:lstStyle>
          <a:p>
            <a:endParaRPr lang="en-US" altLang="en-US"/>
          </a:p>
        </p:txBody>
      </p:sp>
      <p:sp>
        <p:nvSpPr>
          <p:cNvPr id="21507" name="Rectangle 3">
            <a:extLst>
              <a:ext uri="{FF2B5EF4-FFF2-40B4-BE49-F238E27FC236}">
                <a16:creationId xmlns:a16="http://schemas.microsoft.com/office/drawing/2014/main" id="{FD23D121-213F-244A-8EEF-358FE4785087}"/>
              </a:ext>
            </a:extLst>
          </p:cNvPr>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t" anchorCtr="0" compatLnSpc="1">
            <a:prstTxWarp prst="textNoShape">
              <a:avLst/>
            </a:prstTxWarp>
          </a:bodyPr>
          <a:lstStyle>
            <a:lvl1pPr algn="r" defTabSz="990600" eaLnBrk="1" hangingPunct="1">
              <a:defRPr sz="1300">
                <a:solidFill>
                  <a:schemeClr val="tx1"/>
                </a:solidFill>
              </a:defRPr>
            </a:lvl1pPr>
          </a:lstStyle>
          <a:p>
            <a:endParaRPr lang="en-US" altLang="en-US"/>
          </a:p>
        </p:txBody>
      </p:sp>
      <p:sp>
        <p:nvSpPr>
          <p:cNvPr id="21508" name="Rectangle 4">
            <a:extLst>
              <a:ext uri="{FF2B5EF4-FFF2-40B4-BE49-F238E27FC236}">
                <a16:creationId xmlns:a16="http://schemas.microsoft.com/office/drawing/2014/main" id="{23BE481C-E989-964A-9721-83BCFB376A59}"/>
              </a:ext>
            </a:extLst>
          </p:cNvPr>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1509" name="Rectangle 5">
            <a:extLst>
              <a:ext uri="{FF2B5EF4-FFF2-40B4-BE49-F238E27FC236}">
                <a16:creationId xmlns:a16="http://schemas.microsoft.com/office/drawing/2014/main" id="{DC7D9EF1-D8BC-094E-B42E-9DDFC7019946}"/>
              </a:ext>
            </a:extLst>
          </p:cNvPr>
          <p:cNvSpPr>
            <a:spLocks noGrp="1" noChangeArrowheads="1"/>
          </p:cNvSpPr>
          <p:nvPr>
            <p:ph type="body" sz="quarter" idx="3"/>
          </p:nvPr>
        </p:nvSpPr>
        <p:spPr bwMode="auto">
          <a:xfrm>
            <a:off x="731838" y="4559300"/>
            <a:ext cx="585152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1510" name="Rectangle 6">
            <a:extLst>
              <a:ext uri="{FF2B5EF4-FFF2-40B4-BE49-F238E27FC236}">
                <a16:creationId xmlns:a16="http://schemas.microsoft.com/office/drawing/2014/main" id="{1831BC09-EE1D-5849-8341-663782846A9D}"/>
              </a:ext>
            </a:extLst>
          </p:cNvPr>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b" anchorCtr="0" compatLnSpc="1">
            <a:prstTxWarp prst="textNoShape">
              <a:avLst/>
            </a:prstTxWarp>
          </a:bodyPr>
          <a:lstStyle>
            <a:lvl1pPr defTabSz="990600" eaLnBrk="1" hangingPunct="1">
              <a:defRPr sz="1300">
                <a:solidFill>
                  <a:schemeClr val="tx1"/>
                </a:solidFill>
              </a:defRPr>
            </a:lvl1pPr>
          </a:lstStyle>
          <a:p>
            <a:endParaRPr lang="en-US" altLang="en-US"/>
          </a:p>
        </p:txBody>
      </p:sp>
      <p:sp>
        <p:nvSpPr>
          <p:cNvPr id="21511" name="Rectangle 7">
            <a:extLst>
              <a:ext uri="{FF2B5EF4-FFF2-40B4-BE49-F238E27FC236}">
                <a16:creationId xmlns:a16="http://schemas.microsoft.com/office/drawing/2014/main" id="{ED85DB90-798C-3E4A-93FA-67F5E2CA2479}"/>
              </a:ext>
            </a:extLst>
          </p:cNvPr>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b" anchorCtr="0" compatLnSpc="1">
            <a:prstTxWarp prst="textNoShape">
              <a:avLst/>
            </a:prstTxWarp>
          </a:bodyPr>
          <a:lstStyle>
            <a:lvl1pPr algn="r" defTabSz="990600" eaLnBrk="1" hangingPunct="1">
              <a:defRPr sz="1300">
                <a:solidFill>
                  <a:schemeClr val="tx1"/>
                </a:solidFill>
              </a:defRPr>
            </a:lvl1pPr>
          </a:lstStyle>
          <a:p>
            <a:fld id="{AE917BB9-09E5-DE4E-B48C-09DF1DE9D25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Now let’s unpack another real world system. How do Bank ATMs work?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Reads for retrieving account balance, Update when you deposit/withdraw money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let’s walk through a transaction. You withdraw 60$. Let’s pause. Imagine what steps the ATM goes through?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Here’s a 1st cut...Read Balance, Give Money, Update Balance. Does that work? </a:t>
            </a:r>
          </a:p>
          <a:p>
            <a:pPr marL="0" lvl="0" indent="0" algn="l" rtl="0">
              <a:spcBef>
                <a:spcPts val="0"/>
              </a:spcBef>
              <a:spcAft>
                <a:spcPts val="0"/>
              </a:spcAft>
              <a:buNone/>
            </a:pPr>
            <a:r>
              <a:rPr lang="en-US" dirty="0"/>
              <a:t>How can you break this? E.g., pull the power cord after you get money before it updates balance. Now what if we reverse the actions?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imagine how would you design a system around this? </a:t>
            </a:r>
          </a:p>
          <a:p>
            <a:endParaRPr lang="en-US" dirty="0"/>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3</a:t>
            </a:fld>
            <a:endParaRPr lang="en-US" altLang="en-US"/>
          </a:p>
        </p:txBody>
      </p:sp>
    </p:spTree>
    <p:extLst>
      <p:ext uri="{BB962C8B-B14F-4D97-AF65-F5344CB8AC3E}">
        <p14:creationId xmlns:p14="http://schemas.microsoft.com/office/powerpoint/2010/main" val="240467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ccfb99f7c_11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g3ccfb99f7c_11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Let’s say we want to take all the low priced products from one table, and move them into another table.</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870928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3ccfb99f7c_11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g3ccfb99f7c_11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728899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ccfb99f7c_11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g3ccfb99f7c_1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9263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ccfb99f7c_11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3ccfb99f7c_11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Now let’s say we have these two operations executed by two different clients.</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What could go wrong?</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369373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ccfb99f7c_11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g3ccfb99f7c_11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978186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3ccfb99f7c_11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g3ccfb99f7c_11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81287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ccfb99f7c_11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g3ccfb99f7c_11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62157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ccfb99f7c_11_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g3ccfb99f7c_11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73746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3ccfb99f7c_11_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g3ccfb99f7c_11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375758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3ccfb99f7c_11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g3ccfb99f7c_11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13757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65a47d7ec8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g65a47d7ec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Now it’s not just about making sure your </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243161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3ccfb99f7c_11_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g3ccfb99f7c_11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Achieving ACID while scaling and providing good performance is a very active area of research still</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389622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ccfb99f7c_11_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 name="Google Shape;448;g3ccfb99f7c_11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233683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3ccfb99f7c_11_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7" name="Google Shape;457;g3ccfb99f7c_11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7652217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ccfb99f7c_11_1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g3ccfb99f7c_11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67560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ccfb99f7c_11_2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3" name="Google Shape;523;g3ccfb99f7c_11_2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Let’s say we have a database, with two values.</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 = 0, B = 5</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 database maintains a copy of these values in memory for fast access, and also stores them on disk (let’s say flash).</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Now a client writes a transaction, which tries to read the value of A, and then update it (to 1).</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So before writing the value, we create an update record, which records the transaction ID, the location of A, the old value and the new value.</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After recording the log, we execute the transaction</a:t>
            </a:r>
          </a:p>
        </p:txBody>
      </p:sp>
    </p:spTree>
    <p:extLst>
      <p:ext uri="{BB962C8B-B14F-4D97-AF65-F5344CB8AC3E}">
        <p14:creationId xmlns:p14="http://schemas.microsoft.com/office/powerpoint/2010/main" val="3763580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3ccfb99f7c_11_1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3" name="Google Shape;543;g3ccfb99f7c_11_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One question you may ask: why don’t we just write the transaction to disk only after its complete</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That way if there’s a crash – we lose memory and no harm done. We both don’t have affect and we have durability only for completed transactions</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405064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3ccfb99f7c_11_2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3ccfb99f7c_11_2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So how do we maintain atomicity and durability for transactions that are in memory</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We add another command: commit, which we write to the log on disk, but before we wrote the data to disk</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If we crash now is transaction T is durable?</a:t>
            </a:r>
          </a:p>
          <a:p>
            <a:pPr marL="0" marR="0" lvl="0" indent="0" algn="l" rtl="0">
              <a:lnSpc>
                <a:spcPct val="100000"/>
              </a:lnSpc>
              <a:spcBef>
                <a:spcPts val="0"/>
              </a:spcBef>
              <a:spcAft>
                <a:spcPts val="0"/>
              </a:spcAft>
              <a:buClr>
                <a:srgbClr val="000000"/>
              </a:buClr>
              <a:buSzPts val="1400"/>
              <a:buFont typeface="Arial"/>
              <a:buNone/>
            </a:pP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266680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ccfb99f7c_11_3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1" name="Google Shape;591;g3ccfb99f7c_11_3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Yes it is, if we flush the commit entry to the log on disk. So we need to make sure the transaction is committed only when we’ve written the log data to disk.</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Ok so now that the log entry is in disk, the data in disk is still not updated. So how do we make sure the transaction is durable? We can recover it from the log.</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876448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73e09d25e7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2" name="Google Shape;612;g73e09d25e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2742689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73e09d25e7_1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0" name="Google Shape;640;g73e09d25e7_1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67533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5a47d7ec8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g65a47d7ec8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142351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73e09d25e7_1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2" name="Google Shape;662;g73e09d25e7_1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35523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So now we can check the log and see this transaction was never committed</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41</a:t>
            </a:fld>
            <a:endParaRPr lang="en-US" altLang="en-US"/>
          </a:p>
        </p:txBody>
      </p:sp>
    </p:spTree>
    <p:extLst>
      <p:ext uri="{BB962C8B-B14F-4D97-AF65-F5344CB8AC3E}">
        <p14:creationId xmlns:p14="http://schemas.microsoft.com/office/powerpoint/2010/main" val="3716301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Note that rollback is also a transaction!</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42</a:t>
            </a:fld>
            <a:endParaRPr lang="en-US" altLang="en-US"/>
          </a:p>
        </p:txBody>
      </p:sp>
    </p:spTree>
    <p:extLst>
      <p:ext uri="{BB962C8B-B14F-4D97-AF65-F5344CB8AC3E}">
        <p14:creationId xmlns:p14="http://schemas.microsoft.com/office/powerpoint/2010/main" val="29945716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Note that rollback is also a transaction!</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44</a:t>
            </a:fld>
            <a:endParaRPr lang="en-US" altLang="en-US"/>
          </a:p>
        </p:txBody>
      </p:sp>
    </p:spTree>
    <p:extLst>
      <p:ext uri="{BB962C8B-B14F-4D97-AF65-F5344CB8AC3E}">
        <p14:creationId xmlns:p14="http://schemas.microsoft.com/office/powerpoint/2010/main" val="27743687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3ccfb99f7c_11_3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1" name="Google Shape;821;g3ccfb99f7c_11_3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069703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3cd6cb708c_2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7" name="Google Shape;837;g3cd6cb708c_2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Let’s say we have two transactions. Transaction A transfers 100 dollars from A to B.</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Transaction 2 updates all accounts based on the </a:t>
            </a:r>
            <a:r>
              <a:rPr lang="en-US" sz="1100" b="0" i="0" u="none" strike="noStrike" cap="none" dirty="0" err="1">
                <a:solidFill>
                  <a:srgbClr val="000000"/>
                </a:solidFill>
                <a:latin typeface="Arial"/>
                <a:ea typeface="Arial"/>
                <a:cs typeface="Arial"/>
                <a:sym typeface="Arial"/>
              </a:rPr>
              <a:t>interst</a:t>
            </a:r>
            <a:r>
              <a:rPr lang="en-US" sz="1100" b="0" i="0" u="none" strike="noStrike" cap="none" dirty="0">
                <a:solidFill>
                  <a:srgbClr val="000000"/>
                </a:solidFill>
                <a:latin typeface="Arial"/>
                <a:ea typeface="Arial"/>
                <a:cs typeface="Arial"/>
                <a:sym typeface="Arial"/>
              </a:rPr>
              <a:t>.</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0483535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44b5613e7c_40_1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7" name="Google Shape;847;g44b5613e7c_40_1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Let’s break down these transactions in how they affect two entries, account A and account B.</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Each has two update operations.</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Our goal is to interleave these transactions to boost performance, and we want to make sure we maintain isolation and consistency.</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2043986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3cd6cb708c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1" name="Google Shape;861;g3cd6cb708c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An easier way to view both transactions is in a timeline serial execution point of view</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1001852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3cd6cb708c_4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7" name="Google Shape;877;g3cd6cb708c_4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 DB is allowed to flip the transactions</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3586797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3cd6cb708c_4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3" name="Google Shape;893;g3cd6cb708c_4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72473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So let’s say you have a table that stores the balance in a lot of different accounts.</a:t>
            </a:r>
          </a:p>
          <a:p>
            <a:r>
              <a:rPr lang="en-US" dirty="0"/>
              <a:t>Now let’s say once a month, you need to update the balance on each account, based on the interest rate.</a:t>
            </a:r>
          </a:p>
          <a:p>
            <a:r>
              <a:rPr lang="en-US" dirty="0"/>
              <a:t>Let’s say the interest rate is 10%.</a:t>
            </a:r>
          </a:p>
          <a:p>
            <a:r>
              <a:rPr lang="en-US" dirty="0"/>
              <a:t>At 4:28 we start the transaction</a:t>
            </a:r>
          </a:p>
          <a:p>
            <a:r>
              <a:rPr lang="en-US" dirty="0"/>
              <a:t>Then after 1 day, it is complete. Everything looks great!</a:t>
            </a:r>
          </a:p>
          <a:p>
            <a:endParaRPr lang="en-US" dirty="0"/>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7</a:t>
            </a:fld>
            <a:endParaRPr lang="en-US" altLang="en-US"/>
          </a:p>
        </p:txBody>
      </p:sp>
    </p:spTree>
    <p:extLst>
      <p:ext uri="{BB962C8B-B14F-4D97-AF65-F5344CB8AC3E}">
        <p14:creationId xmlns:p14="http://schemas.microsoft.com/office/powerpoint/2010/main" val="39889130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3cd6cb708c_4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9" name="Google Shape;909;g3cd6cb708c_4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6041812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3cd6cb708c_4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8" name="Google Shape;918;g3cd6cb708c_4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Let’s look at the following example</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001734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3cd6cb708c_4_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6" name="Google Shape;946;g3cd6cb708c_4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9857556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3cd6cb708c_4_1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5" name="Google Shape;975;g3cd6cb708c_4_1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Now you may have already observed that if we flip the serial order of T1 and T2, we will get a different result.</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As I said earlier, ACID does not say which order transactions need to occur – so the flipping is allowed. But we have to maintain isolation.</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So the interleaved schedule B violates T2,T1 as well, so it does not maintain isolation.</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9389123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cd6cb708c_4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4" name="Google Shape;1004;g3cd6cb708c_4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118122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g44b5613e7c_40_1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9" name="Google Shape;1019;g44b5613e7c_40_1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2766297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44b5613e7c_2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7" name="Google Shape;1027;g44b5613e7c_2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Let’s review all possible schedules for these two transactions.</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We can take the original transactions and execute them in both orders.</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Then we can interleave them like we did before in schedule 3. We can do the reverse where transaction 2 starts the interleaving.</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Then we can also do the bad schedule we showed earlier.</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452711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44b5613e7c_2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1" name="Google Shape;1061;g44b5613e7c_2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3094595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3cd6cb708c_4_2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5" name="Google Shape;1095;g3cd6cb708c_4_2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Why no RR conflict?</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Because read does not change state. Only write changes the state.</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Other examples of conflicts?</a:t>
            </a:r>
          </a:p>
        </p:txBody>
      </p:sp>
    </p:spTree>
    <p:extLst>
      <p:ext uri="{BB962C8B-B14F-4D97-AF65-F5344CB8AC3E}">
        <p14:creationId xmlns:p14="http://schemas.microsoft.com/office/powerpoint/2010/main" val="9320750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73f009778e_11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5" name="Google Shape;1105;g73f009778e_11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IMS apparently used in the moonshot (http://www-01.ibm.com/software/data/ims/benchmark.html) and still boasts high #s</a:t>
            </a:r>
            <a:endParaRPr/>
          </a:p>
          <a:p>
            <a:pPr marL="457200" marR="0" lvl="0" indent="-22860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97506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But now imagine we have a crash in the middle of the transaction</a:t>
            </a:r>
          </a:p>
          <a:p>
            <a:endParaRPr lang="en-US" dirty="0"/>
          </a:p>
          <a:p>
            <a:endParaRPr lang="en-US" dirty="0"/>
          </a:p>
          <a:p>
            <a:r>
              <a:rPr lang="en-US" dirty="0"/>
              <a:t>Some of the accounts were updated correctly. But some definitely were not!</a:t>
            </a:r>
          </a:p>
          <a:p>
            <a:r>
              <a:rPr lang="en-US" dirty="0"/>
              <a:t>This is a big problem. Not only is it possible we got some balances incorrectly, but in fact, we don’t know which ones are correct and which ones aren’t.</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8</a:t>
            </a:fld>
            <a:endParaRPr lang="en-US" altLang="en-US"/>
          </a:p>
        </p:txBody>
      </p:sp>
    </p:spTree>
    <p:extLst>
      <p:ext uri="{BB962C8B-B14F-4D97-AF65-F5344CB8AC3E}">
        <p14:creationId xmlns:p14="http://schemas.microsoft.com/office/powerpoint/2010/main" val="10118059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3cd6cb708c_4_4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4" name="Google Shape;1154;g3cd6cb708c_4_4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So as we said, a conflict is if two actions are part of different TXNs, and they involve the same variable, and at least one of them is a write.</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Let’s draw a line between two actions that are a conflict.</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So R(A) conflicts with W(A). Does it conflict with R(A)? Or W(B)?</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9589648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44b5613e7c_40_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0" name="Google Shape;1180;g44b5613e7c_40_1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734518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3cd6cb708c_4_5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3" name="Google Shape;1193;g3cd6cb708c_4_5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28345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3d983b4afd_1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1" name="Google Shape;1201;g3d983b4afd_1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2383798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g3d983b4afd_1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1" name="Google Shape;1261;g3d983b4afd_1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3640766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3d983b4afd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4" name="Google Shape;1294;g3d983b4afd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991448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3cd6cb708c_4_6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0" name="Google Shape;1360;g3cd6cb708c_4_6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087332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1"/>
        <p:cNvGrpSpPr/>
        <p:nvPr/>
      </p:nvGrpSpPr>
      <p:grpSpPr>
        <a:xfrm>
          <a:off x="0" y="0"/>
          <a:ext cx="0" cy="0"/>
          <a:chOff x="0" y="0"/>
          <a:chExt cx="0" cy="0"/>
        </a:xfrm>
      </p:grpSpPr>
      <p:sp>
        <p:nvSpPr>
          <p:cNvPr id="1402" name="Google Shape;1402;g3cd6cb708c_4_7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3" name="Google Shape;1403;g3cd6cb708c_4_7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4936518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g3cd6cb708c_4_7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7" name="Google Shape;1417;g3cd6cb708c_4_7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What is one topological ordering?</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7593286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g3cd6cb708c_4_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1" name="Google Shape;1431;g3cd6cb708c_4_7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18737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ccfb99f7c_7_1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g3ccfb99f7c_7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Now let’s define a transaction.</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This is an example of a transaction in SQL below</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 basic idea of a transaction is either it happened or didn’t.</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1649427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4"/>
        <p:cNvGrpSpPr/>
        <p:nvPr/>
      </p:nvGrpSpPr>
      <p:grpSpPr>
        <a:xfrm>
          <a:off x="0" y="0"/>
          <a:ext cx="0" cy="0"/>
          <a:chOff x="0" y="0"/>
          <a:chExt cx="0" cy="0"/>
        </a:xfrm>
      </p:grpSpPr>
      <p:sp>
        <p:nvSpPr>
          <p:cNvPr id="1445" name="Google Shape;1445;g3cd6cb708c_4_7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6" name="Google Shape;1446;g3cd6cb708c_4_7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214858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73f009778e_113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4" name="Google Shape;1454;g73f009778e_113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Let’s look at a more complicated example.</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Let’s say we have 5 transactions.</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Each transaction is numbered. For example, transaction 1 consists of w1(a), w1(b), transaction 2 consists of r2(a), r2(c), w2(d)</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Now let’s find conflicts… Draw them as a graph</a:t>
            </a:r>
          </a:p>
          <a:p>
            <a:pPr marL="0" marR="0" lvl="0" indent="0" algn="l" rtl="0">
              <a:lnSpc>
                <a:spcPct val="100000"/>
              </a:lnSpc>
              <a:spcBef>
                <a:spcPts val="0"/>
              </a:spcBef>
              <a:spcAft>
                <a:spcPts val="0"/>
              </a:spcAft>
              <a:buClr>
                <a:srgbClr val="000000"/>
              </a:buClr>
              <a:buSzPts val="1400"/>
              <a:buFont typeface="Arial"/>
              <a:buNone/>
            </a:pP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2491373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6"/>
        <p:cNvGrpSpPr/>
        <p:nvPr/>
      </p:nvGrpSpPr>
      <p:grpSpPr>
        <a:xfrm>
          <a:off x="0" y="0"/>
          <a:ext cx="0" cy="0"/>
          <a:chOff x="0" y="0"/>
          <a:chExt cx="0" cy="0"/>
        </a:xfrm>
      </p:grpSpPr>
      <p:sp>
        <p:nvSpPr>
          <p:cNvPr id="1547" name="Google Shape;1547;g3cd6cb708c_4_7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8" name="Google Shape;1548;g3cd6cb708c_4_7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0613579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g3cd6cb708c_4_7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5" name="Google Shape;1555;g3cd6cb708c_4_7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2246208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73f009778e_113_3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4" name="Google Shape;1564;g73f009778e_113_3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3019712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0"/>
        <p:cNvGrpSpPr/>
        <p:nvPr/>
      </p:nvGrpSpPr>
      <p:grpSpPr>
        <a:xfrm>
          <a:off x="0" y="0"/>
          <a:ext cx="0" cy="0"/>
          <a:chOff x="0" y="0"/>
          <a:chExt cx="0" cy="0"/>
        </a:xfrm>
      </p:grpSpPr>
      <p:sp>
        <p:nvSpPr>
          <p:cNvPr id="1591" name="Google Shape;1591;g454c15102b_118_1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2" name="Google Shape;1592;g454c15102b_118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65420476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7"/>
        <p:cNvGrpSpPr/>
        <p:nvPr/>
      </p:nvGrpSpPr>
      <p:grpSpPr>
        <a:xfrm>
          <a:off x="0" y="0"/>
          <a:ext cx="0" cy="0"/>
          <a:chOff x="0" y="0"/>
          <a:chExt cx="0" cy="0"/>
        </a:xfrm>
      </p:grpSpPr>
      <p:sp>
        <p:nvSpPr>
          <p:cNvPr id="1598" name="Google Shape;1598;g3cd6cb708c_4_8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9" name="Google Shape;1599;g3cd6cb708c_4_8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830379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3cd6cb708c_4_8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0" name="Google Shape;1610;g3cd6cb708c_4_8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84413945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3cd6cb708c_4_8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3" name="Google Shape;1623;g3cd6cb708c_4_8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969496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3cd6cb708c_4_8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7" name="Google Shape;1647;g3cd6cb708c_4_8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67579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ccfb99f7c_7_1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g3ccfb99f7c_7_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SQL, transactions can combine multiple different commands, using the START TRANSACTION and COMMIT keywords</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2706868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5"/>
        <p:cNvGrpSpPr/>
        <p:nvPr/>
      </p:nvGrpSpPr>
      <p:grpSpPr>
        <a:xfrm>
          <a:off x="0" y="0"/>
          <a:ext cx="0" cy="0"/>
          <a:chOff x="0" y="0"/>
          <a:chExt cx="0" cy="0"/>
        </a:xfrm>
      </p:grpSpPr>
      <p:sp>
        <p:nvSpPr>
          <p:cNvPr id="1676" name="Google Shape;1676;g3cd6cb708c_4_9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7" name="Google Shape;1677;g3cd6cb708c_4_9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4433344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g3cd6cb708c_4_9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4" name="Google Shape;1684;g3cd6cb708c_4_9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75016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g3cd6cb708c_4_9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4" name="Google Shape;1684;g3cd6cb708c_4_9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7483350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9"/>
        <p:cNvGrpSpPr/>
        <p:nvPr/>
      </p:nvGrpSpPr>
      <p:grpSpPr>
        <a:xfrm>
          <a:off x="0" y="0"/>
          <a:ext cx="0" cy="0"/>
          <a:chOff x="0" y="0"/>
          <a:chExt cx="0" cy="0"/>
        </a:xfrm>
      </p:grpSpPr>
      <p:sp>
        <p:nvSpPr>
          <p:cNvPr id="1690" name="Google Shape;1690;g73f009778e_113_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1" name="Google Shape;1691;g73f009778e_113_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0041450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9"/>
        <p:cNvGrpSpPr/>
        <p:nvPr/>
      </p:nvGrpSpPr>
      <p:grpSpPr>
        <a:xfrm>
          <a:off x="0" y="0"/>
          <a:ext cx="0" cy="0"/>
          <a:chOff x="0" y="0"/>
          <a:chExt cx="0" cy="0"/>
        </a:xfrm>
      </p:grpSpPr>
      <p:sp>
        <p:nvSpPr>
          <p:cNvPr id="1720" name="Google Shape;1720;g73f009778e_113_1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1" name="Google Shape;1721;g73f009778e_113_1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39827654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p:cNvGrpSpPr/>
        <p:nvPr/>
      </p:nvGrpSpPr>
      <p:grpSpPr>
        <a:xfrm>
          <a:off x="0" y="0"/>
          <a:ext cx="0" cy="0"/>
          <a:chOff x="0" y="0"/>
          <a:chExt cx="0" cy="0"/>
        </a:xfrm>
      </p:grpSpPr>
      <p:sp>
        <p:nvSpPr>
          <p:cNvPr id="1774" name="Google Shape;1774;g3cd6cb708c_4_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5" name="Google Shape;1775;g3cd6cb708c_4_9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60841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ccfb99f7c_1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g3ccfb99f7c_1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57376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ccfb99f7c_11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g3ccfb99f7c_1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334127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6" descr="planet image.jpg">
            <a:extLst>
              <a:ext uri="{FF2B5EF4-FFF2-40B4-BE49-F238E27FC236}">
                <a16:creationId xmlns:a16="http://schemas.microsoft.com/office/drawing/2014/main" id="{5A52A264-4892-EF4A-BCAF-616AFDC1DBC4}"/>
              </a:ext>
            </a:extLst>
          </p:cNvPr>
          <p:cNvPicPr>
            <a:picLocks/>
          </p:cNvPicPr>
          <p:nvPr/>
        </p:nvPicPr>
        <p:blipFill>
          <a:blip r:embed="rId2">
            <a:extLst>
              <a:ext uri="{28A0092B-C50C-407E-A947-70E740481C1C}">
                <a14:useLocalDpi xmlns:a14="http://schemas.microsoft.com/office/drawing/2010/main" val="0"/>
              </a:ext>
            </a:extLst>
          </a:blip>
          <a:srcRect b="410"/>
          <a:stretch>
            <a:fillRect/>
          </a:stretch>
        </p:blipFill>
        <p:spPr bwMode="auto">
          <a:xfrm>
            <a:off x="274638" y="3665538"/>
            <a:ext cx="859313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a:extLst>
              <a:ext uri="{FF2B5EF4-FFF2-40B4-BE49-F238E27FC236}">
                <a16:creationId xmlns:a16="http://schemas.microsoft.com/office/drawing/2014/main" id="{C39D1E06-B8DB-8045-A675-A83CBAFDEBC4}"/>
              </a:ext>
            </a:extLst>
          </p:cNvPr>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defRPr/>
            </a:pPr>
            <a:endParaRPr lang="en-US">
              <a:latin typeface="Arial" charset="0"/>
              <a:ea typeface="Arial" charset="0"/>
              <a:cs typeface="Arial" charset="0"/>
            </a:endParaRPr>
          </a:p>
        </p:txBody>
      </p:sp>
      <p:grpSp>
        <p:nvGrpSpPr>
          <p:cNvPr id="6" name="Group 8">
            <a:extLst>
              <a:ext uri="{FF2B5EF4-FFF2-40B4-BE49-F238E27FC236}">
                <a16:creationId xmlns:a16="http://schemas.microsoft.com/office/drawing/2014/main" id="{0E4C619D-D7A2-3F4F-ADAE-2361CCC104E3}"/>
              </a:ext>
            </a:extLst>
          </p:cNvPr>
          <p:cNvGrpSpPr>
            <a:grpSpLocks/>
          </p:cNvGrpSpPr>
          <p:nvPr/>
        </p:nvGrpSpPr>
        <p:grpSpPr bwMode="auto">
          <a:xfrm>
            <a:off x="274638" y="3665538"/>
            <a:ext cx="8594725" cy="2233612"/>
            <a:chOff x="160" y="2308"/>
            <a:chExt cx="5437" cy="1399"/>
          </a:xfrm>
        </p:grpSpPr>
        <p:sp>
          <p:nvSpPr>
            <p:cNvPr id="7" name="Rectangle 9">
              <a:extLst>
                <a:ext uri="{FF2B5EF4-FFF2-40B4-BE49-F238E27FC236}">
                  <a16:creationId xmlns:a16="http://schemas.microsoft.com/office/drawing/2014/main" id="{75BF76D6-CBEF-4D4F-BDFF-37A4036D01F3}"/>
                </a:ext>
              </a:extLst>
            </p:cNvPr>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8" name="Rectangle 10">
              <a:extLst>
                <a:ext uri="{FF2B5EF4-FFF2-40B4-BE49-F238E27FC236}">
                  <a16:creationId xmlns:a16="http://schemas.microsoft.com/office/drawing/2014/main" id="{79CEA6E6-134F-B048-9602-490AB9999841}"/>
                </a:ext>
              </a:extLst>
            </p:cNvPr>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9" name="Rectangle 11">
              <a:extLst>
                <a:ext uri="{FF2B5EF4-FFF2-40B4-BE49-F238E27FC236}">
                  <a16:creationId xmlns:a16="http://schemas.microsoft.com/office/drawing/2014/main" id="{1BB53DC6-25CE-F74A-8891-B586F8B87ACC}"/>
                </a:ext>
              </a:extLst>
            </p:cNvPr>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0" name="Rectangle 12">
              <a:extLst>
                <a:ext uri="{FF2B5EF4-FFF2-40B4-BE49-F238E27FC236}">
                  <a16:creationId xmlns:a16="http://schemas.microsoft.com/office/drawing/2014/main" id="{C06D1877-70CE-404D-AA1E-74EA572B2FD6}"/>
                </a:ext>
              </a:extLst>
            </p:cNvPr>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1" name="Rectangle 13">
              <a:extLst>
                <a:ext uri="{FF2B5EF4-FFF2-40B4-BE49-F238E27FC236}">
                  <a16:creationId xmlns:a16="http://schemas.microsoft.com/office/drawing/2014/main" id="{354E56B0-2F69-B748-8475-B295DC66944E}"/>
                </a:ext>
              </a:extLst>
            </p:cNvPr>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2" name="Rectangle 14">
              <a:extLst>
                <a:ext uri="{FF2B5EF4-FFF2-40B4-BE49-F238E27FC236}">
                  <a16:creationId xmlns:a16="http://schemas.microsoft.com/office/drawing/2014/main" id="{69A2EBF6-7D1A-F742-A12F-D61D23FCCC06}"/>
                </a:ext>
              </a:extLst>
            </p:cNvPr>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3" name="Freeform 15">
              <a:extLst>
                <a:ext uri="{FF2B5EF4-FFF2-40B4-BE49-F238E27FC236}">
                  <a16:creationId xmlns:a16="http://schemas.microsoft.com/office/drawing/2014/main" id="{758951E1-AC0D-A34E-9C8F-1C39C2DF9A84}"/>
                </a:ext>
              </a:extLst>
            </p:cNvPr>
            <p:cNvSpPr>
              <a:spLocks/>
            </p:cNvSpPr>
            <p:nvPr/>
          </p:nvSpPr>
          <p:spPr bwMode="auto">
            <a:xfrm>
              <a:off x="1305" y="2308"/>
              <a:ext cx="2862" cy="288"/>
            </a:xfrm>
            <a:custGeom>
              <a:avLst/>
              <a:gdLst>
                <a:gd name="T0" fmla="*/ 0 w 2880"/>
                <a:gd name="T1" fmla="*/ 0 h 288"/>
                <a:gd name="T2" fmla="*/ 0 w 2880"/>
                <a:gd name="T3" fmla="*/ 288 h 288"/>
                <a:gd name="T4" fmla="*/ 2844 w 2880"/>
                <a:gd name="T5" fmla="*/ 288 h 288"/>
                <a:gd name="T6" fmla="*/ 2802 w 2880"/>
                <a:gd name="T7" fmla="*/ 256 h 288"/>
                <a:gd name="T8" fmla="*/ 2626 w 2880"/>
                <a:gd name="T9" fmla="*/ 134 h 288"/>
                <a:gd name="T10" fmla="*/ 2400 w 2880"/>
                <a:gd name="T11" fmla="*/ 46 h 288"/>
                <a:gd name="T12" fmla="*/ 2202 w 2880"/>
                <a:gd name="T13" fmla="*/ 10 h 288"/>
                <a:gd name="T14" fmla="*/ 2086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4" name="Freeform 16">
              <a:extLst>
                <a:ext uri="{FF2B5EF4-FFF2-40B4-BE49-F238E27FC236}">
                  <a16:creationId xmlns:a16="http://schemas.microsoft.com/office/drawing/2014/main" id="{195DFE33-16B6-1643-AA81-D05AAC5200B9}"/>
                </a:ext>
              </a:extLst>
            </p:cNvPr>
            <p:cNvSpPr>
              <a:spLocks/>
            </p:cNvSpPr>
            <p:nvPr/>
          </p:nvSpPr>
          <p:spPr bwMode="auto">
            <a:xfrm>
              <a:off x="1305" y="2862"/>
              <a:ext cx="3174" cy="291"/>
            </a:xfrm>
            <a:custGeom>
              <a:avLst/>
              <a:gdLst>
                <a:gd name="T0" fmla="*/ 0 w 3194"/>
                <a:gd name="T1" fmla="*/ 0 h 290"/>
                <a:gd name="T2" fmla="*/ 0 w 3194"/>
                <a:gd name="T3" fmla="*/ 290 h 290"/>
                <a:gd name="T4" fmla="*/ 3154 w 3194"/>
                <a:gd name="T5" fmla="*/ 292 h 290"/>
                <a:gd name="T6" fmla="*/ 3148 w 3194"/>
                <a:gd name="T7" fmla="*/ 258 h 290"/>
                <a:gd name="T8" fmla="*/ 3120 w 3194"/>
                <a:gd name="T9" fmla="*/ 148 h 290"/>
                <a:gd name="T10" fmla="*/ 3079 w 3194"/>
                <a:gd name="T11" fmla="*/ 34 h 290"/>
                <a:gd name="T12" fmla="*/ 3064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5" name="Freeform 17">
              <a:extLst>
                <a:ext uri="{FF2B5EF4-FFF2-40B4-BE49-F238E27FC236}">
                  <a16:creationId xmlns:a16="http://schemas.microsoft.com/office/drawing/2014/main" id="{0247FC4A-4FA7-3841-A88B-395D08B9AF54}"/>
                </a:ext>
              </a:extLst>
            </p:cNvPr>
            <p:cNvSpPr>
              <a:spLocks/>
            </p:cNvSpPr>
            <p:nvPr/>
          </p:nvSpPr>
          <p:spPr bwMode="auto">
            <a:xfrm>
              <a:off x="3595" y="3417"/>
              <a:ext cx="916" cy="290"/>
            </a:xfrm>
            <a:custGeom>
              <a:avLst/>
              <a:gdLst>
                <a:gd name="T0" fmla="*/ 0 w 3194"/>
                <a:gd name="T1" fmla="*/ 290 h 290"/>
                <a:gd name="T2" fmla="*/ 0 w 3194"/>
                <a:gd name="T3" fmla="*/ 2 h 290"/>
                <a:gd name="T4" fmla="*/ 263 w 3194"/>
                <a:gd name="T5" fmla="*/ 0 h 290"/>
                <a:gd name="T6" fmla="*/ 261 w 3194"/>
                <a:gd name="T7" fmla="*/ 156 h 290"/>
                <a:gd name="T8" fmla="*/ 259 w 3194"/>
                <a:gd name="T9" fmla="*/ 254 h 290"/>
                <a:gd name="T10" fmla="*/ 258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6" name="Rectangle 18">
              <a:extLst>
                <a:ext uri="{FF2B5EF4-FFF2-40B4-BE49-F238E27FC236}">
                  <a16:creationId xmlns:a16="http://schemas.microsoft.com/office/drawing/2014/main" id="{3D6D3AA9-58C8-514B-99B6-BDD7D62AF5AC}"/>
                </a:ext>
              </a:extLst>
            </p:cNvPr>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grpSp>
      <p:sp>
        <p:nvSpPr>
          <p:cNvPr id="5123" name="Rectangle 3"/>
          <p:cNvSpPr>
            <a:spLocks noGrp="1" noChangeArrowheads="1"/>
          </p:cNvSpPr>
          <p:nvPr>
            <p:ph type="ctrTitle"/>
          </p:nvPr>
        </p:nvSpPr>
        <p:spPr>
          <a:xfrm>
            <a:off x="139700" y="1417638"/>
            <a:ext cx="8729663" cy="2011362"/>
          </a:xfrm>
        </p:spPr>
        <p:txBody>
          <a:bodyPr anchor="b"/>
          <a:lstStyle>
            <a:lvl1pPr>
              <a:defRPr sz="3500">
                <a:solidFill>
                  <a:schemeClr val="tx1"/>
                </a:solidFill>
              </a:defRPr>
            </a:lvl1pPr>
          </a:lstStyle>
          <a:p>
            <a:pPr lvl="0"/>
            <a:r>
              <a:rPr lang="en-US" altLang="en-US" noProof="0"/>
              <a:t>Click to edit Master title style</a:t>
            </a:r>
          </a:p>
        </p:txBody>
      </p:sp>
      <p:sp>
        <p:nvSpPr>
          <p:cNvPr id="5124" name="Rectangle 4"/>
          <p:cNvSpPr>
            <a:spLocks noGrp="1" noChangeArrowheads="1"/>
          </p:cNvSpPr>
          <p:nvPr>
            <p:ph type="subTitle" idx="1"/>
          </p:nvPr>
        </p:nvSpPr>
        <p:spPr>
          <a:xfrm>
            <a:off x="182563" y="528638"/>
            <a:ext cx="7769225" cy="530225"/>
          </a:xfrm>
        </p:spPr>
        <p:txBody>
          <a:bodyPr anchor="b"/>
          <a:lstStyle>
            <a:lvl1pPr marL="0" indent="0">
              <a:buFont typeface="Wingdings" charset="2"/>
              <a:buNone/>
              <a:defRPr sz="1300"/>
            </a:lvl1pPr>
          </a:lstStyle>
          <a:p>
            <a:pPr lvl="0"/>
            <a:r>
              <a:rPr lang="en-US" altLang="en-US" noProof="0"/>
              <a:t>Click to edit Master subtitle style</a:t>
            </a:r>
          </a:p>
        </p:txBody>
      </p:sp>
    </p:spTree>
    <p:extLst>
      <p:ext uri="{BB962C8B-B14F-4D97-AF65-F5344CB8AC3E}">
        <p14:creationId xmlns:p14="http://schemas.microsoft.com/office/powerpoint/2010/main" val="1410264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438C3CA9-9272-DE45-85F5-C9ADF2660642}"/>
              </a:ext>
            </a:extLst>
          </p:cNvPr>
          <p:cNvSpPr>
            <a:spLocks noGrp="1" noChangeArrowheads="1"/>
          </p:cNvSpPr>
          <p:nvPr>
            <p:ph type="sldNum" sz="quarter" idx="10"/>
          </p:nvPr>
        </p:nvSpPr>
        <p:spPr>
          <a:ln/>
        </p:spPr>
        <p:txBody>
          <a:bodyPr/>
          <a:lstStyle>
            <a:lvl1pPr>
              <a:defRPr/>
            </a:lvl1pPr>
          </a:lstStyle>
          <a:p>
            <a:fld id="{CB068A13-E848-AB4F-86C5-4042CE73E702}" type="slidenum">
              <a:rPr lang="en-US" altLang="en-US"/>
              <a:pPr/>
              <a:t>‹#›</a:t>
            </a:fld>
            <a:endParaRPr lang="en-US" altLang="en-US"/>
          </a:p>
        </p:txBody>
      </p:sp>
    </p:spTree>
    <p:extLst>
      <p:ext uri="{BB962C8B-B14F-4D97-AF65-F5344CB8AC3E}">
        <p14:creationId xmlns:p14="http://schemas.microsoft.com/office/powerpoint/2010/main" val="244754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07B2105B-D5B5-3141-B685-447DAE856798}"/>
              </a:ext>
            </a:extLst>
          </p:cNvPr>
          <p:cNvSpPr>
            <a:spLocks noGrp="1" noChangeArrowheads="1"/>
          </p:cNvSpPr>
          <p:nvPr>
            <p:ph type="sldNum" sz="quarter" idx="10"/>
          </p:nvPr>
        </p:nvSpPr>
        <p:spPr>
          <a:ln/>
        </p:spPr>
        <p:txBody>
          <a:bodyPr/>
          <a:lstStyle>
            <a:lvl1pPr>
              <a:defRPr/>
            </a:lvl1pPr>
          </a:lstStyle>
          <a:p>
            <a:fld id="{459320A7-B4B4-6543-90E8-1E9B5871EF3F}" type="slidenum">
              <a:rPr lang="en-US" altLang="en-US"/>
              <a:pPr/>
              <a:t>‹#›</a:t>
            </a:fld>
            <a:endParaRPr lang="en-US" altLang="en-US"/>
          </a:p>
        </p:txBody>
      </p:sp>
    </p:spTree>
    <p:extLst>
      <p:ext uri="{BB962C8B-B14F-4D97-AF65-F5344CB8AC3E}">
        <p14:creationId xmlns:p14="http://schemas.microsoft.com/office/powerpoint/2010/main" val="464391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116"/>
        <p:cNvGrpSpPr/>
        <p:nvPr/>
      </p:nvGrpSpPr>
      <p:grpSpPr>
        <a:xfrm>
          <a:off x="0" y="0"/>
          <a:ext cx="0" cy="0"/>
          <a:chOff x="0" y="0"/>
          <a:chExt cx="0" cy="0"/>
        </a:xfrm>
      </p:grpSpPr>
      <p:sp>
        <p:nvSpPr>
          <p:cNvPr id="117" name="Google Shape;117;p29"/>
          <p:cNvSpPr txBox="1">
            <a:spLocks noGrp="1"/>
          </p:cNvSpPr>
          <p:nvPr>
            <p:ph type="sldNum" idx="12"/>
          </p:nvPr>
        </p:nvSpPr>
        <p:spPr>
          <a:xfrm>
            <a:off x="109075" y="194699"/>
            <a:ext cx="1807200" cy="16704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4384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7EDC937E-9A07-EE49-83E1-94384BB7048D}"/>
              </a:ext>
            </a:extLst>
          </p:cNvPr>
          <p:cNvSpPr>
            <a:spLocks noGrp="1" noChangeArrowheads="1"/>
          </p:cNvSpPr>
          <p:nvPr>
            <p:ph type="sldNum" sz="quarter" idx="10"/>
          </p:nvPr>
        </p:nvSpPr>
        <p:spPr>
          <a:ln/>
        </p:spPr>
        <p:txBody>
          <a:bodyPr/>
          <a:lstStyle>
            <a:lvl1pPr>
              <a:defRPr/>
            </a:lvl1pPr>
          </a:lstStyle>
          <a:p>
            <a:fld id="{8A521027-4487-C04D-8858-2B2EE73736E3}" type="slidenum">
              <a:rPr lang="en-US" altLang="en-US"/>
              <a:pPr/>
              <a:t>‹#›</a:t>
            </a:fld>
            <a:endParaRPr lang="en-US" altLang="en-US"/>
          </a:p>
        </p:txBody>
      </p:sp>
    </p:spTree>
    <p:extLst>
      <p:ext uri="{BB962C8B-B14F-4D97-AF65-F5344CB8AC3E}">
        <p14:creationId xmlns:p14="http://schemas.microsoft.com/office/powerpoint/2010/main" val="365007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7392C73E-1D84-B447-A84C-06057B6DBB7A}"/>
              </a:ext>
            </a:extLst>
          </p:cNvPr>
          <p:cNvSpPr>
            <a:spLocks noGrp="1" noChangeArrowheads="1"/>
          </p:cNvSpPr>
          <p:nvPr>
            <p:ph type="sldNum" sz="quarter" idx="10"/>
          </p:nvPr>
        </p:nvSpPr>
        <p:spPr>
          <a:ln/>
        </p:spPr>
        <p:txBody>
          <a:bodyPr/>
          <a:lstStyle>
            <a:lvl1pPr>
              <a:defRPr/>
            </a:lvl1pPr>
          </a:lstStyle>
          <a:p>
            <a:fld id="{A7546164-32F3-CA4E-8EB0-AA37F0990C4A}" type="slidenum">
              <a:rPr lang="en-US" altLang="en-US"/>
              <a:pPr/>
              <a:t>‹#›</a:t>
            </a:fld>
            <a:endParaRPr lang="en-US" altLang="en-US"/>
          </a:p>
        </p:txBody>
      </p:sp>
    </p:spTree>
    <p:extLst>
      <p:ext uri="{BB962C8B-B14F-4D97-AF65-F5344CB8AC3E}">
        <p14:creationId xmlns:p14="http://schemas.microsoft.com/office/powerpoint/2010/main" val="336704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563" y="1417638"/>
            <a:ext cx="4267200" cy="4937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2163" y="1417638"/>
            <a:ext cx="4267200" cy="4937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54F5D230-1C1D-1345-A4FC-9D01B43E575B}"/>
              </a:ext>
            </a:extLst>
          </p:cNvPr>
          <p:cNvSpPr>
            <a:spLocks noGrp="1" noChangeArrowheads="1"/>
          </p:cNvSpPr>
          <p:nvPr>
            <p:ph type="sldNum" sz="quarter" idx="10"/>
          </p:nvPr>
        </p:nvSpPr>
        <p:spPr>
          <a:ln/>
        </p:spPr>
        <p:txBody>
          <a:bodyPr/>
          <a:lstStyle>
            <a:lvl1pPr>
              <a:defRPr/>
            </a:lvl1pPr>
          </a:lstStyle>
          <a:p>
            <a:fld id="{36A4535A-A764-4348-929D-64D40D38FEE4}" type="slidenum">
              <a:rPr lang="en-US" altLang="en-US"/>
              <a:pPr/>
              <a:t>‹#›</a:t>
            </a:fld>
            <a:endParaRPr lang="en-US" altLang="en-US"/>
          </a:p>
        </p:txBody>
      </p:sp>
    </p:spTree>
    <p:extLst>
      <p:ext uri="{BB962C8B-B14F-4D97-AF65-F5344CB8AC3E}">
        <p14:creationId xmlns:p14="http://schemas.microsoft.com/office/powerpoint/2010/main" val="162820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1790A876-7DCC-8741-ADFA-EE8CCC28DF9E}"/>
              </a:ext>
            </a:extLst>
          </p:cNvPr>
          <p:cNvSpPr>
            <a:spLocks noGrp="1" noChangeArrowheads="1"/>
          </p:cNvSpPr>
          <p:nvPr>
            <p:ph type="sldNum" sz="quarter" idx="10"/>
          </p:nvPr>
        </p:nvSpPr>
        <p:spPr>
          <a:ln/>
        </p:spPr>
        <p:txBody>
          <a:bodyPr/>
          <a:lstStyle>
            <a:lvl1pPr>
              <a:defRPr/>
            </a:lvl1pPr>
          </a:lstStyle>
          <a:p>
            <a:fld id="{B086E472-F8C8-0D4B-996B-0967A62D2674}" type="slidenum">
              <a:rPr lang="en-US" altLang="en-US"/>
              <a:pPr/>
              <a:t>‹#›</a:t>
            </a:fld>
            <a:endParaRPr lang="en-US" altLang="en-US"/>
          </a:p>
        </p:txBody>
      </p:sp>
    </p:spTree>
    <p:extLst>
      <p:ext uri="{BB962C8B-B14F-4D97-AF65-F5344CB8AC3E}">
        <p14:creationId xmlns:p14="http://schemas.microsoft.com/office/powerpoint/2010/main" val="633736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050232F6-1C73-BD4B-A674-55890C8EF117}"/>
              </a:ext>
            </a:extLst>
          </p:cNvPr>
          <p:cNvSpPr>
            <a:spLocks noGrp="1" noChangeArrowheads="1"/>
          </p:cNvSpPr>
          <p:nvPr>
            <p:ph type="sldNum" sz="quarter" idx="10"/>
          </p:nvPr>
        </p:nvSpPr>
        <p:spPr>
          <a:ln/>
        </p:spPr>
        <p:txBody>
          <a:bodyPr/>
          <a:lstStyle>
            <a:lvl1pPr>
              <a:defRPr/>
            </a:lvl1pPr>
          </a:lstStyle>
          <a:p>
            <a:fld id="{DB630A3E-1D0A-494D-8AFC-8732F87514AE}" type="slidenum">
              <a:rPr lang="en-US" altLang="en-US"/>
              <a:pPr/>
              <a:t>‹#›</a:t>
            </a:fld>
            <a:endParaRPr lang="en-US" altLang="en-US"/>
          </a:p>
        </p:txBody>
      </p:sp>
    </p:spTree>
    <p:extLst>
      <p:ext uri="{BB962C8B-B14F-4D97-AF65-F5344CB8AC3E}">
        <p14:creationId xmlns:p14="http://schemas.microsoft.com/office/powerpoint/2010/main" val="3661218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6C7AE3E-5C9C-3D40-A008-BF0D20352A69}"/>
              </a:ext>
            </a:extLst>
          </p:cNvPr>
          <p:cNvSpPr>
            <a:spLocks noGrp="1" noChangeArrowheads="1"/>
          </p:cNvSpPr>
          <p:nvPr>
            <p:ph type="sldNum" sz="quarter" idx="10"/>
          </p:nvPr>
        </p:nvSpPr>
        <p:spPr>
          <a:ln/>
        </p:spPr>
        <p:txBody>
          <a:bodyPr/>
          <a:lstStyle>
            <a:lvl1pPr>
              <a:defRPr/>
            </a:lvl1pPr>
          </a:lstStyle>
          <a:p>
            <a:fld id="{2419B44E-950D-C04E-A3A4-AA2935D12F43}" type="slidenum">
              <a:rPr lang="en-US" altLang="en-US"/>
              <a:pPr/>
              <a:t>‹#›</a:t>
            </a:fld>
            <a:endParaRPr lang="en-US" altLang="en-US"/>
          </a:p>
        </p:txBody>
      </p:sp>
    </p:spTree>
    <p:extLst>
      <p:ext uri="{BB962C8B-B14F-4D97-AF65-F5344CB8AC3E}">
        <p14:creationId xmlns:p14="http://schemas.microsoft.com/office/powerpoint/2010/main" val="303841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954D5DE0-2EBF-9D49-839B-9A1B5E52B9B1}"/>
              </a:ext>
            </a:extLst>
          </p:cNvPr>
          <p:cNvSpPr>
            <a:spLocks noGrp="1" noChangeArrowheads="1"/>
          </p:cNvSpPr>
          <p:nvPr>
            <p:ph type="sldNum" sz="quarter" idx="10"/>
          </p:nvPr>
        </p:nvSpPr>
        <p:spPr>
          <a:ln/>
        </p:spPr>
        <p:txBody>
          <a:bodyPr/>
          <a:lstStyle>
            <a:lvl1pPr>
              <a:defRPr/>
            </a:lvl1pPr>
          </a:lstStyle>
          <a:p>
            <a:fld id="{B76F6CE9-EC4C-7247-B7F8-FEB76C37144E}" type="slidenum">
              <a:rPr lang="en-US" altLang="en-US"/>
              <a:pPr/>
              <a:t>‹#›</a:t>
            </a:fld>
            <a:endParaRPr lang="en-US" altLang="en-US"/>
          </a:p>
        </p:txBody>
      </p:sp>
    </p:spTree>
    <p:extLst>
      <p:ext uri="{BB962C8B-B14F-4D97-AF65-F5344CB8AC3E}">
        <p14:creationId xmlns:p14="http://schemas.microsoft.com/office/powerpoint/2010/main" val="3562604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CA656FA0-45F1-2B4D-B844-1472F87CF6D9}"/>
              </a:ext>
            </a:extLst>
          </p:cNvPr>
          <p:cNvSpPr>
            <a:spLocks noGrp="1" noChangeArrowheads="1"/>
          </p:cNvSpPr>
          <p:nvPr>
            <p:ph type="sldNum" sz="quarter" idx="10"/>
          </p:nvPr>
        </p:nvSpPr>
        <p:spPr>
          <a:ln/>
        </p:spPr>
        <p:txBody>
          <a:bodyPr/>
          <a:lstStyle>
            <a:lvl1pPr>
              <a:defRPr/>
            </a:lvl1pPr>
          </a:lstStyle>
          <a:p>
            <a:fld id="{572311E8-9F8F-9543-A3C9-A000B0BE542F}" type="slidenum">
              <a:rPr lang="en-US" altLang="en-US"/>
              <a:pPr/>
              <a:t>‹#›</a:t>
            </a:fld>
            <a:endParaRPr lang="en-US" altLang="en-US"/>
          </a:p>
        </p:txBody>
      </p:sp>
    </p:spTree>
    <p:extLst>
      <p:ext uri="{BB962C8B-B14F-4D97-AF65-F5344CB8AC3E}">
        <p14:creationId xmlns:p14="http://schemas.microsoft.com/office/powerpoint/2010/main" val="2035958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EF38083-4983-1B45-B908-8D96D80333DC}"/>
              </a:ext>
            </a:extLst>
          </p:cNvPr>
          <p:cNvSpPr>
            <a:spLocks noGrp="1" noChangeArrowheads="1"/>
          </p:cNvSpPr>
          <p:nvPr>
            <p:ph type="body" idx="1"/>
          </p:nvPr>
        </p:nvSpPr>
        <p:spPr bwMode="auto">
          <a:xfrm>
            <a:off x="182563" y="1417638"/>
            <a:ext cx="8686800"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4099" name="Line 3">
            <a:extLst>
              <a:ext uri="{FF2B5EF4-FFF2-40B4-BE49-F238E27FC236}">
                <a16:creationId xmlns:a16="http://schemas.microsoft.com/office/drawing/2014/main" id="{32D6C3A7-DABE-7D4F-8B57-B9734149881C}"/>
              </a:ext>
            </a:extLst>
          </p:cNvPr>
          <p:cNvSpPr>
            <a:spLocks noChangeShapeType="1"/>
          </p:cNvSpPr>
          <p:nvPr/>
        </p:nvSpPr>
        <p:spPr bwMode="auto">
          <a:xfrm flipV="1">
            <a:off x="274638" y="368300"/>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defRPr/>
            </a:pPr>
            <a:endParaRPr lang="en-US">
              <a:latin typeface="Arial" charset="0"/>
              <a:ea typeface="Arial" charset="0"/>
              <a:cs typeface="Arial" charset="0"/>
            </a:endParaRPr>
          </a:p>
        </p:txBody>
      </p:sp>
      <p:sp>
        <p:nvSpPr>
          <p:cNvPr id="4101" name="Rectangle 5">
            <a:extLst>
              <a:ext uri="{FF2B5EF4-FFF2-40B4-BE49-F238E27FC236}">
                <a16:creationId xmlns:a16="http://schemas.microsoft.com/office/drawing/2014/main" id="{0DADEBC8-F2D0-8544-97B4-262BD8629BCB}"/>
              </a:ext>
            </a:extLst>
          </p:cNvPr>
          <p:cNvSpPr>
            <a:spLocks noGrp="1" noChangeArrowheads="1"/>
          </p:cNvSpPr>
          <p:nvPr>
            <p:ph type="sldNum" sz="quarter" idx="4"/>
          </p:nvPr>
        </p:nvSpPr>
        <p:spPr bwMode="black">
          <a:xfrm>
            <a:off x="92075" y="6537325"/>
            <a:ext cx="366713"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2075" tIns="46038" rIns="92075" bIns="46038" numCol="1" anchor="t" anchorCtr="0" compatLnSpc="1">
            <a:prstTxWarp prst="textNoShape">
              <a:avLst/>
            </a:prstTxWarp>
          </a:bodyPr>
          <a:lstStyle>
            <a:lvl1pPr eaLnBrk="1" hangingPunct="1">
              <a:defRPr sz="1000">
                <a:solidFill>
                  <a:schemeClr val="tx1"/>
                </a:solidFill>
              </a:defRPr>
            </a:lvl1pPr>
          </a:lstStyle>
          <a:p>
            <a:fld id="{EE556C48-728A-764A-9FD6-2910453A1512}" type="slidenum">
              <a:rPr lang="en-US" altLang="en-US"/>
              <a:pPr/>
              <a:t>‹#›</a:t>
            </a:fld>
            <a:endParaRPr lang="en-US" altLang="en-US"/>
          </a:p>
        </p:txBody>
      </p:sp>
      <p:sp>
        <p:nvSpPr>
          <p:cNvPr id="4104" name="Rectangle 8">
            <a:extLst>
              <a:ext uri="{FF2B5EF4-FFF2-40B4-BE49-F238E27FC236}">
                <a16:creationId xmlns:a16="http://schemas.microsoft.com/office/drawing/2014/main" id="{A82574DB-F656-8042-A6E4-D1E21277FD91}"/>
              </a:ext>
            </a:extLst>
          </p:cNvPr>
          <p:cNvSpPr>
            <a:spLocks noGrp="1" noChangeArrowheads="1"/>
          </p:cNvSpPr>
          <p:nvPr>
            <p:ph type="title"/>
          </p:nvPr>
        </p:nvSpPr>
        <p:spPr bwMode="auto">
          <a:xfrm>
            <a:off x="182563" y="593725"/>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6" r:id="rId12"/>
  </p:sldLayoutIdLst>
  <p:hf hdr="0" ftr="0" dt="0"/>
  <p:txStyles>
    <p:titleStyle>
      <a:lvl1pPr algn="l" rtl="0" eaLnBrk="0" fontAlgn="base" hangingPunct="0">
        <a:lnSpc>
          <a:spcPct val="90000"/>
        </a:lnSpc>
        <a:spcBef>
          <a:spcPct val="0"/>
        </a:spcBef>
        <a:spcAft>
          <a:spcPct val="0"/>
        </a:spcAft>
        <a:defRPr sz="2200" kern="1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defRPr>
      </a:lvl2pPr>
      <a:lvl3pPr algn="l" rtl="0" eaLnBrk="0" fontAlgn="base" hangingPunct="0">
        <a:lnSpc>
          <a:spcPct val="90000"/>
        </a:lnSpc>
        <a:spcBef>
          <a:spcPct val="0"/>
        </a:spcBef>
        <a:spcAft>
          <a:spcPct val="0"/>
        </a:spcAft>
        <a:defRPr sz="2200">
          <a:solidFill>
            <a:schemeClr val="hlink"/>
          </a:solidFill>
          <a:latin typeface="Arial" charset="0"/>
        </a:defRPr>
      </a:lvl3pPr>
      <a:lvl4pPr algn="l" rtl="0" eaLnBrk="0" fontAlgn="base" hangingPunct="0">
        <a:lnSpc>
          <a:spcPct val="90000"/>
        </a:lnSpc>
        <a:spcBef>
          <a:spcPct val="0"/>
        </a:spcBef>
        <a:spcAft>
          <a:spcPct val="0"/>
        </a:spcAft>
        <a:defRPr sz="2200">
          <a:solidFill>
            <a:schemeClr val="hlink"/>
          </a:solidFill>
          <a:latin typeface="Arial" charset="0"/>
        </a:defRPr>
      </a:lvl4pPr>
      <a:lvl5pPr algn="l" rtl="0" eaLnBrk="0" fontAlgn="base" hangingPunct="0">
        <a:lnSpc>
          <a:spcPct val="90000"/>
        </a:lnSpc>
        <a:spcBef>
          <a:spcPct val="0"/>
        </a:spcBef>
        <a:spcAft>
          <a:spcPct val="0"/>
        </a:spcAft>
        <a:defRPr sz="2200">
          <a:solidFill>
            <a:schemeClr val="hlink"/>
          </a:solidFill>
          <a:latin typeface="Arial"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p:titleStyle>
    <p:bodyStyle>
      <a:lvl1pPr marL="173038" indent="-173038" algn="l" rtl="0" eaLnBrk="0" fontAlgn="base" hangingPunct="0">
        <a:spcBef>
          <a:spcPct val="50000"/>
        </a:spcBef>
        <a:spcAft>
          <a:spcPct val="0"/>
        </a:spcAft>
        <a:buClr>
          <a:schemeClr val="accent1"/>
        </a:buClr>
        <a:buFont typeface="Wingdings" pitchFamily="2" charset="2"/>
        <a:buChar char="§"/>
        <a:defRPr kern="1200">
          <a:solidFill>
            <a:schemeClr val="tx1"/>
          </a:solidFill>
          <a:latin typeface="+mn-lt"/>
          <a:ea typeface="+mn-ea"/>
          <a:cs typeface="+mn-cs"/>
        </a:defRPr>
      </a:lvl1pPr>
      <a:lvl2pPr marL="509588" indent="-163513" algn="l" rtl="0" eaLnBrk="0" fontAlgn="base" hangingPunct="0">
        <a:spcBef>
          <a:spcPct val="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2pPr>
      <a:lvl3pPr marL="855663" indent="-173038" algn="l" rtl="0" eaLnBrk="0" fontAlgn="base" hangingPunct="0">
        <a:spcBef>
          <a:spcPct val="0"/>
        </a:spcBef>
        <a:spcAft>
          <a:spcPct val="0"/>
        </a:spcAft>
        <a:buClr>
          <a:schemeClr val="accent1"/>
        </a:buClr>
        <a:buChar char="•"/>
        <a:defRPr sz="1400" kern="12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defRPr sz="1600" kern="12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5.jp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Computer Systems for Data Science</a:t>
            </a:r>
            <a:br>
              <a:rPr lang="en-US" altLang="en-US" sz="2800" dirty="0"/>
            </a:br>
            <a:r>
              <a:rPr lang="en-US" altLang="en-US" sz="2800" dirty="0"/>
              <a:t>Topic 3</a:t>
            </a:r>
          </a:p>
        </p:txBody>
      </p:sp>
      <p:sp>
        <p:nvSpPr>
          <p:cNvPr id="15365" name="Rectangle 5">
            <a:extLst>
              <a:ext uri="{FF2B5EF4-FFF2-40B4-BE49-F238E27FC236}">
                <a16:creationId xmlns:a16="http://schemas.microsoft.com/office/drawing/2014/main" id="{2E3D9897-95B1-E543-91F6-2B57F1ECCF25}"/>
              </a:ext>
            </a:extLst>
          </p:cNvPr>
          <p:cNvSpPr>
            <a:spLocks noGrp="1" noChangeArrowheads="1"/>
          </p:cNvSpPr>
          <p:nvPr>
            <p:ph type="subTitle" idx="1"/>
          </p:nvPr>
        </p:nvSpPr>
        <p:spPr>
          <a:xfrm>
            <a:off x="677863" y="2597150"/>
            <a:ext cx="7769225" cy="703263"/>
          </a:xfrm>
          <a:extLst>
            <a:ext uri="{FAA26D3D-D897-4be2-8F04-BA451C77F1D7}">
              <ma14:placeholderFlag xmlns="" xmlns:ma14="http://schemas.microsoft.com/office/mac/drawingml/2011/main" val="1"/>
            </a:ext>
          </a:extLst>
        </p:spPr>
        <p:txBody>
          <a:bodyPr/>
          <a:lstStyle/>
          <a:p>
            <a:pPr algn="ctr" eaLnBrk="1" hangingPunct="1">
              <a:spcBef>
                <a:spcPct val="20000"/>
              </a:spcBef>
              <a:defRPr/>
            </a:pPr>
            <a:r>
              <a:rPr lang="en-US" altLang="en-US" sz="1800" b="1" dirty="0"/>
              <a:t>Transactions</a:t>
            </a:r>
          </a:p>
        </p:txBody>
      </p:sp>
      <p:sp>
        <p:nvSpPr>
          <p:cNvPr id="4" name="Subtitle 1">
            <a:extLst>
              <a:ext uri="{FF2B5EF4-FFF2-40B4-BE49-F238E27FC236}">
                <a16:creationId xmlns:a16="http://schemas.microsoft.com/office/drawing/2014/main" id="{79B31F60-3AED-E647-A1A9-12BBF342D70D}"/>
              </a:ext>
            </a:extLst>
          </p:cNvPr>
          <p:cNvSpPr txBox="1">
            <a:spLocks/>
          </p:cNvSpPr>
          <p:nvPr/>
        </p:nvSpPr>
        <p:spPr bwMode="auto">
          <a:xfrm>
            <a:off x="182563" y="528638"/>
            <a:ext cx="77692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50000"/>
              </a:spcBef>
              <a:spcAft>
                <a:spcPct val="0"/>
              </a:spcAft>
              <a:buClr>
                <a:schemeClr val="accent1"/>
              </a:buClr>
              <a:buFont typeface="Wingdings" charset="2"/>
              <a:buNone/>
              <a:defRPr sz="1300" kern="1200">
                <a:solidFill>
                  <a:schemeClr val="tx1"/>
                </a:solidFill>
                <a:latin typeface="+mn-lt"/>
                <a:ea typeface="+mn-ea"/>
                <a:cs typeface="+mn-cs"/>
              </a:defRPr>
            </a:lvl1pPr>
            <a:lvl2pPr marL="509588" indent="-163513" algn="l" rtl="0" eaLnBrk="0" fontAlgn="base" hangingPunct="0">
              <a:spcBef>
                <a:spcPct val="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2pPr>
            <a:lvl3pPr marL="855663" indent="-173038" algn="l" rtl="0" eaLnBrk="0" fontAlgn="base" hangingPunct="0">
              <a:spcBef>
                <a:spcPct val="0"/>
              </a:spcBef>
              <a:spcAft>
                <a:spcPct val="0"/>
              </a:spcAft>
              <a:buClr>
                <a:schemeClr val="accent1"/>
              </a:buClr>
              <a:buChar char="•"/>
              <a:defRPr sz="1400" kern="12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defRPr sz="1600" kern="12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Borrowed from Shiva </a:t>
            </a:r>
            <a:r>
              <a:rPr lang="en-US" dirty="0" err="1"/>
              <a:t>Shivakumar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7"/>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Transactions in SQL</a:t>
            </a:r>
            <a:endParaRPr sz="2800" b="1">
              <a:solidFill>
                <a:srgbClr val="666666"/>
              </a:solidFill>
              <a:latin typeface="Montserrat"/>
              <a:ea typeface="Montserrat"/>
              <a:cs typeface="Montserrat"/>
              <a:sym typeface="Montserrat"/>
            </a:endParaRPr>
          </a:p>
        </p:txBody>
      </p:sp>
      <p:sp>
        <p:nvSpPr>
          <p:cNvPr id="329" name="Google Shape;329;p47"/>
          <p:cNvSpPr txBox="1"/>
          <p:nvPr/>
        </p:nvSpPr>
        <p:spPr>
          <a:xfrm>
            <a:off x="1169975" y="2226475"/>
            <a:ext cx="7362300" cy="3263400"/>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In “ad-hoc” SQL</a:t>
            </a:r>
            <a:r>
              <a:rPr lang="en" sz="1600">
                <a:latin typeface="Roboto"/>
                <a:ea typeface="Roboto"/>
                <a:cs typeface="Roboto"/>
                <a:sym typeface="Roboto"/>
              </a:rPr>
              <a:t>,</a:t>
            </a:r>
            <a:r>
              <a:rPr lang="en">
                <a:latin typeface="Roboto"/>
                <a:ea typeface="Roboto"/>
                <a:cs typeface="Roboto"/>
                <a:sym typeface="Roboto"/>
              </a:rPr>
              <a:t> </a:t>
            </a:r>
            <a:r>
              <a:rPr lang="en" sz="1600">
                <a:solidFill>
                  <a:srgbClr val="000000"/>
                </a:solidFill>
                <a:latin typeface="Roboto"/>
                <a:ea typeface="Roboto"/>
                <a:cs typeface="Roboto"/>
                <a:sym typeface="Roboto"/>
              </a:rPr>
              <a:t>each statement = one transaction</a:t>
            </a:r>
            <a:endParaRPr>
              <a:latin typeface="Roboto"/>
              <a:ea typeface="Roboto"/>
              <a:cs typeface="Roboto"/>
              <a:sym typeface="Roboto"/>
            </a:endParaRPr>
          </a:p>
          <a:p>
            <a:pPr>
              <a:spcBef>
                <a:spcPts val="0"/>
              </a:spcBef>
              <a:spcAft>
                <a:spcPts val="0"/>
              </a:spcAft>
            </a:pPr>
            <a:endParaRPr>
              <a:latin typeface="Roboto"/>
              <a:ea typeface="Roboto"/>
              <a:cs typeface="Roboto"/>
              <a:sym typeface="Roboto"/>
            </a:endParaRPr>
          </a:p>
          <a:p>
            <a:pPr>
              <a:spcBef>
                <a:spcPts val="0"/>
              </a:spcBef>
              <a:spcAft>
                <a:spcPts val="0"/>
              </a:spcAft>
            </a:pPr>
            <a:endParaRPr>
              <a:latin typeface="Roboto"/>
              <a:ea typeface="Roboto"/>
              <a:cs typeface="Roboto"/>
              <a:sym typeface="Roboto"/>
            </a:endParaRPr>
          </a:p>
          <a:p>
            <a:pPr>
              <a:spcBef>
                <a:spcPts val="0"/>
              </a:spcBef>
              <a:spcAft>
                <a:spcPts val="0"/>
              </a:spcAft>
            </a:pPr>
            <a:endParaRPr>
              <a:latin typeface="Roboto"/>
              <a:ea typeface="Roboto"/>
              <a:cs typeface="Roboto"/>
              <a:sym typeface="Roboto"/>
            </a:endParaRPr>
          </a:p>
          <a:p>
            <a:pPr marL="228600" indent="-228600">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In a program, multiple statements can be grouped together as a transaction</a:t>
            </a:r>
            <a:endParaRPr sz="1600">
              <a:solidFill>
                <a:srgbClr val="000000"/>
              </a:solidFill>
              <a:latin typeface="Roboto"/>
              <a:ea typeface="Roboto"/>
              <a:cs typeface="Roboto"/>
              <a:sym typeface="Roboto"/>
            </a:endParaRPr>
          </a:p>
        </p:txBody>
      </p:sp>
      <p:sp>
        <p:nvSpPr>
          <p:cNvPr id="330" name="Google Shape;330;p47"/>
          <p:cNvSpPr/>
          <p:nvPr/>
        </p:nvSpPr>
        <p:spPr>
          <a:xfrm>
            <a:off x="2239025" y="4067947"/>
            <a:ext cx="5602661" cy="142192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40" dirty="0">
                <a:solidFill>
                  <a:schemeClr val="accent2"/>
                </a:solidFill>
                <a:latin typeface="Arial"/>
                <a:ea typeface="Arial"/>
                <a:cs typeface="Arial"/>
                <a:sym typeface="Arial"/>
              </a:rPr>
              <a:t>START TRANSACTION</a:t>
            </a:r>
            <a:endParaRPr dirty="0"/>
          </a:p>
          <a:p>
            <a:pPr>
              <a:spcBef>
                <a:spcPts val="0"/>
              </a:spcBef>
              <a:spcAft>
                <a:spcPts val="0"/>
              </a:spcAft>
            </a:pPr>
            <a:r>
              <a:rPr lang="en" sz="1440" dirty="0">
                <a:solidFill>
                  <a:schemeClr val="accent2"/>
                </a:solidFill>
                <a:latin typeface="Arial"/>
                <a:ea typeface="Arial"/>
                <a:cs typeface="Arial"/>
                <a:sym typeface="Arial"/>
              </a:rPr>
              <a:t>	UPDATE</a:t>
            </a:r>
            <a:r>
              <a:rPr lang="en" sz="1440" dirty="0">
                <a:solidFill>
                  <a:srgbClr val="000000"/>
                </a:solidFill>
                <a:latin typeface="Arial"/>
                <a:ea typeface="Arial"/>
                <a:cs typeface="Arial"/>
                <a:sym typeface="Arial"/>
              </a:rPr>
              <a:t> Bank </a:t>
            </a:r>
            <a:r>
              <a:rPr lang="en" sz="1440" dirty="0">
                <a:solidFill>
                  <a:schemeClr val="accent2"/>
                </a:solidFill>
                <a:latin typeface="Arial"/>
                <a:ea typeface="Arial"/>
                <a:cs typeface="Arial"/>
                <a:sym typeface="Arial"/>
              </a:rPr>
              <a:t>SET</a:t>
            </a:r>
            <a:r>
              <a:rPr lang="en" sz="1440" dirty="0">
                <a:solidFill>
                  <a:srgbClr val="000000"/>
                </a:solidFill>
                <a:latin typeface="Arial"/>
                <a:ea typeface="Arial"/>
                <a:cs typeface="Arial"/>
                <a:sym typeface="Arial"/>
              </a:rPr>
              <a:t> amount = amount – 100 </a:t>
            </a:r>
            <a:endParaRPr sz="1440" dirty="0">
              <a:solidFill>
                <a:srgbClr val="000000"/>
              </a:solidFill>
              <a:latin typeface="Arial"/>
              <a:ea typeface="Arial"/>
              <a:cs typeface="Arial"/>
              <a:sym typeface="Arial"/>
            </a:endParaRPr>
          </a:p>
          <a:p>
            <a:pPr>
              <a:spcBef>
                <a:spcPts val="0"/>
              </a:spcBef>
              <a:spcAft>
                <a:spcPts val="0"/>
              </a:spcAft>
            </a:pPr>
            <a:r>
              <a:rPr lang="en" sz="1440" dirty="0">
                <a:solidFill>
                  <a:schemeClr val="accent2"/>
                </a:solidFill>
                <a:latin typeface="Arial"/>
                <a:ea typeface="Arial"/>
                <a:cs typeface="Arial"/>
                <a:sym typeface="Arial"/>
              </a:rPr>
              <a:t>	WHERE</a:t>
            </a:r>
            <a:r>
              <a:rPr lang="en" sz="1440" dirty="0">
                <a:solidFill>
                  <a:srgbClr val="000000"/>
                </a:solidFill>
                <a:latin typeface="Arial"/>
                <a:ea typeface="Arial"/>
                <a:cs typeface="Arial"/>
                <a:sym typeface="Arial"/>
              </a:rPr>
              <a:t> name = ‘Bob’</a:t>
            </a:r>
            <a:endParaRPr sz="1440" dirty="0">
              <a:solidFill>
                <a:schemeClr val="accent2"/>
              </a:solidFill>
              <a:latin typeface="Arial"/>
              <a:ea typeface="Arial"/>
              <a:cs typeface="Arial"/>
              <a:sym typeface="Arial"/>
            </a:endParaRPr>
          </a:p>
          <a:p>
            <a:pPr>
              <a:spcBef>
                <a:spcPts val="0"/>
              </a:spcBef>
              <a:spcAft>
                <a:spcPts val="0"/>
              </a:spcAft>
            </a:pPr>
            <a:r>
              <a:rPr lang="en" sz="1440" dirty="0">
                <a:solidFill>
                  <a:schemeClr val="accent2"/>
                </a:solidFill>
                <a:latin typeface="Arial"/>
                <a:ea typeface="Arial"/>
                <a:cs typeface="Arial"/>
                <a:sym typeface="Arial"/>
              </a:rPr>
              <a:t>	UPDATE</a:t>
            </a:r>
            <a:r>
              <a:rPr lang="en" sz="1440" dirty="0">
                <a:solidFill>
                  <a:srgbClr val="000000"/>
                </a:solidFill>
                <a:latin typeface="Arial"/>
                <a:ea typeface="Arial"/>
                <a:cs typeface="Arial"/>
                <a:sym typeface="Arial"/>
              </a:rPr>
              <a:t> Bank </a:t>
            </a:r>
            <a:r>
              <a:rPr lang="en" sz="1440" dirty="0">
                <a:solidFill>
                  <a:schemeClr val="accent2"/>
                </a:solidFill>
                <a:latin typeface="Arial"/>
                <a:ea typeface="Arial"/>
                <a:cs typeface="Arial"/>
                <a:sym typeface="Arial"/>
              </a:rPr>
              <a:t>SET</a:t>
            </a:r>
            <a:r>
              <a:rPr lang="en" sz="1440" dirty="0">
                <a:solidFill>
                  <a:srgbClr val="000000"/>
                </a:solidFill>
                <a:latin typeface="Arial"/>
                <a:ea typeface="Arial"/>
                <a:cs typeface="Arial"/>
                <a:sym typeface="Arial"/>
              </a:rPr>
              <a:t> amount = amount + 100 </a:t>
            </a:r>
            <a:endParaRPr sz="1440" dirty="0">
              <a:solidFill>
                <a:srgbClr val="000000"/>
              </a:solidFill>
              <a:latin typeface="Arial"/>
              <a:ea typeface="Arial"/>
              <a:cs typeface="Arial"/>
              <a:sym typeface="Arial"/>
            </a:endParaRPr>
          </a:p>
          <a:p>
            <a:pPr>
              <a:spcBef>
                <a:spcPts val="0"/>
              </a:spcBef>
              <a:spcAft>
                <a:spcPts val="0"/>
              </a:spcAft>
            </a:pPr>
            <a:r>
              <a:rPr lang="en" sz="1440" dirty="0">
                <a:solidFill>
                  <a:schemeClr val="accent2"/>
                </a:solidFill>
                <a:latin typeface="Arial"/>
                <a:ea typeface="Arial"/>
                <a:cs typeface="Arial"/>
                <a:sym typeface="Arial"/>
              </a:rPr>
              <a:t>	WHERE</a:t>
            </a:r>
            <a:r>
              <a:rPr lang="en" sz="1440" dirty="0">
                <a:solidFill>
                  <a:srgbClr val="000000"/>
                </a:solidFill>
                <a:latin typeface="Arial"/>
                <a:ea typeface="Arial"/>
                <a:cs typeface="Arial"/>
                <a:sym typeface="Arial"/>
              </a:rPr>
              <a:t> name = ‘Joe’</a:t>
            </a:r>
            <a:endParaRPr dirty="0"/>
          </a:p>
          <a:p>
            <a:pPr>
              <a:spcBef>
                <a:spcPts val="0"/>
              </a:spcBef>
              <a:spcAft>
                <a:spcPts val="0"/>
              </a:spcAft>
            </a:pPr>
            <a:r>
              <a:rPr lang="en" sz="1440" dirty="0">
                <a:solidFill>
                  <a:schemeClr val="accent2"/>
                </a:solidFill>
                <a:latin typeface="Arial"/>
                <a:ea typeface="Arial"/>
                <a:cs typeface="Arial"/>
                <a:sym typeface="Arial"/>
              </a:rPr>
              <a:t>COMMIT</a:t>
            </a:r>
            <a:endParaRPr sz="144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19974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8"/>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Motivation for Transactions</a:t>
            </a:r>
            <a:endParaRPr sz="2800" b="1">
              <a:solidFill>
                <a:srgbClr val="666666"/>
              </a:solidFill>
              <a:latin typeface="Montserrat"/>
              <a:ea typeface="Montserrat"/>
              <a:cs typeface="Montserrat"/>
              <a:sym typeface="Montserrat"/>
            </a:endParaRPr>
          </a:p>
        </p:txBody>
      </p:sp>
      <p:sp>
        <p:nvSpPr>
          <p:cNvPr id="337" name="Google Shape;337;p48"/>
          <p:cNvSpPr txBox="1"/>
          <p:nvPr/>
        </p:nvSpPr>
        <p:spPr>
          <a:xfrm>
            <a:off x="1728909" y="2534557"/>
            <a:ext cx="5059445" cy="292608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dirty="0">
                <a:solidFill>
                  <a:srgbClr val="000000"/>
                </a:solidFill>
                <a:latin typeface="Roboto"/>
                <a:ea typeface="Roboto"/>
                <a:cs typeface="Roboto"/>
                <a:sym typeface="Roboto"/>
              </a:rPr>
              <a:t>Grouping user actions (reads &amp; writes) into </a:t>
            </a:r>
            <a:r>
              <a:rPr lang="en" sz="1600" i="1" dirty="0">
                <a:solidFill>
                  <a:srgbClr val="000000"/>
                </a:solidFill>
                <a:latin typeface="Roboto"/>
                <a:ea typeface="Roboto"/>
                <a:cs typeface="Roboto"/>
                <a:sym typeface="Roboto"/>
              </a:rPr>
              <a:t>transactions </a:t>
            </a:r>
            <a:r>
              <a:rPr lang="en" sz="1600" dirty="0">
                <a:solidFill>
                  <a:srgbClr val="000000"/>
                </a:solidFill>
                <a:latin typeface="Roboto"/>
                <a:ea typeface="Roboto"/>
                <a:cs typeface="Roboto"/>
                <a:sym typeface="Roboto"/>
              </a:rPr>
              <a:t>helps with two goals:</a:t>
            </a:r>
            <a:endParaRPr dirty="0">
              <a:latin typeface="Roboto"/>
              <a:ea typeface="Roboto"/>
              <a:cs typeface="Roboto"/>
              <a:sym typeface="Roboto"/>
            </a:endParaRPr>
          </a:p>
          <a:p>
            <a:pPr>
              <a:spcBef>
                <a:spcPts val="0"/>
              </a:spcBef>
              <a:spcAft>
                <a:spcPts val="0"/>
              </a:spcAft>
            </a:pPr>
            <a:endParaRPr sz="1600" dirty="0">
              <a:solidFill>
                <a:srgbClr val="000000"/>
              </a:solidFill>
              <a:latin typeface="Roboto"/>
              <a:ea typeface="Roboto"/>
              <a:cs typeface="Roboto"/>
              <a:sym typeface="Roboto"/>
            </a:endParaRPr>
          </a:p>
          <a:p>
            <a:pPr>
              <a:spcBef>
                <a:spcPts val="0"/>
              </a:spcBef>
              <a:spcAft>
                <a:spcPts val="0"/>
              </a:spcAft>
              <a:buClr>
                <a:srgbClr val="000000"/>
              </a:buClr>
              <a:buSzPts val="1600"/>
            </a:pPr>
            <a:r>
              <a:rPr lang="en" sz="1600" dirty="0">
                <a:solidFill>
                  <a:srgbClr val="000000"/>
                </a:solidFill>
                <a:latin typeface="Roboto"/>
                <a:ea typeface="Roboto"/>
                <a:cs typeface="Roboto"/>
                <a:sym typeface="Roboto"/>
              </a:rPr>
              <a:t>1. </a:t>
            </a:r>
            <a:r>
              <a:rPr lang="en" sz="1600" b="1" dirty="0">
                <a:solidFill>
                  <a:srgbClr val="000000"/>
                </a:solidFill>
                <a:latin typeface="Roboto"/>
                <a:ea typeface="Roboto"/>
                <a:cs typeface="Roboto"/>
                <a:sym typeface="Roboto"/>
              </a:rPr>
              <a:t>Recovery and Durability</a:t>
            </a:r>
            <a:r>
              <a:rPr lang="en" sz="1600" dirty="0">
                <a:solidFill>
                  <a:srgbClr val="000000"/>
                </a:solidFill>
                <a:latin typeface="Roboto"/>
                <a:ea typeface="Roboto"/>
                <a:cs typeface="Roboto"/>
                <a:sym typeface="Roboto"/>
              </a:rPr>
              <a:t>:  Keeping the DB data consistent  and durable in the face of crashes, aborts, system shutdowns, etc.</a:t>
            </a:r>
            <a:endParaRPr dirty="0">
              <a:latin typeface="Roboto"/>
              <a:ea typeface="Roboto"/>
              <a:cs typeface="Roboto"/>
              <a:sym typeface="Roboto"/>
            </a:endParaRPr>
          </a:p>
          <a:p>
            <a:pPr marL="308610" indent="-207009">
              <a:spcBef>
                <a:spcPts val="0"/>
              </a:spcBef>
              <a:spcAft>
                <a:spcPts val="0"/>
              </a:spcAft>
              <a:buClr>
                <a:srgbClr val="000000"/>
              </a:buClr>
              <a:buSzPts val="1600"/>
            </a:pPr>
            <a:endParaRPr sz="1600" u="sng" dirty="0">
              <a:solidFill>
                <a:srgbClr val="000000"/>
              </a:solidFill>
              <a:latin typeface="Roboto"/>
              <a:ea typeface="Roboto"/>
              <a:cs typeface="Roboto"/>
              <a:sym typeface="Roboto"/>
            </a:endParaRPr>
          </a:p>
          <a:p>
            <a:pPr>
              <a:spcBef>
                <a:spcPts val="0"/>
              </a:spcBef>
              <a:spcAft>
                <a:spcPts val="0"/>
              </a:spcAft>
              <a:buClr>
                <a:srgbClr val="000000"/>
              </a:buClr>
              <a:buSzPts val="1600"/>
            </a:pPr>
            <a:r>
              <a:rPr lang="en" sz="1600" dirty="0">
                <a:solidFill>
                  <a:srgbClr val="000000"/>
                </a:solidFill>
                <a:latin typeface="Roboto"/>
                <a:ea typeface="Roboto"/>
                <a:cs typeface="Roboto"/>
                <a:sym typeface="Roboto"/>
              </a:rPr>
              <a:t>2. </a:t>
            </a:r>
            <a:r>
              <a:rPr lang="en" sz="1600" b="1" dirty="0">
                <a:solidFill>
                  <a:srgbClr val="000000"/>
                </a:solidFill>
                <a:latin typeface="Roboto"/>
                <a:ea typeface="Roboto"/>
                <a:cs typeface="Roboto"/>
                <a:sym typeface="Roboto"/>
              </a:rPr>
              <a:t>Concurrency</a:t>
            </a:r>
            <a:r>
              <a:rPr lang="en" sz="1600" u="sng" dirty="0">
                <a:solidFill>
                  <a:srgbClr val="000000"/>
                </a:solidFill>
                <a:latin typeface="Roboto"/>
                <a:ea typeface="Roboto"/>
                <a:cs typeface="Roboto"/>
                <a:sym typeface="Roboto"/>
              </a:rPr>
              <a:t>:</a:t>
            </a:r>
            <a:r>
              <a:rPr lang="en" sz="1600" dirty="0">
                <a:solidFill>
                  <a:srgbClr val="000000"/>
                </a:solidFill>
                <a:latin typeface="Roboto"/>
                <a:ea typeface="Roboto"/>
                <a:cs typeface="Roboto"/>
                <a:sym typeface="Roboto"/>
              </a:rPr>
              <a:t>  Achieving better performance by parallelizing TXNs </a:t>
            </a:r>
            <a:r>
              <a:rPr lang="en" sz="1600" i="1" dirty="0">
                <a:solidFill>
                  <a:srgbClr val="000000"/>
                </a:solidFill>
                <a:latin typeface="Roboto"/>
                <a:ea typeface="Roboto"/>
                <a:cs typeface="Roboto"/>
                <a:sym typeface="Roboto"/>
              </a:rPr>
              <a:t>without</a:t>
            </a:r>
            <a:r>
              <a:rPr lang="en" sz="1600" dirty="0">
                <a:solidFill>
                  <a:srgbClr val="000000"/>
                </a:solidFill>
                <a:latin typeface="Roboto"/>
                <a:ea typeface="Roboto"/>
                <a:cs typeface="Roboto"/>
                <a:sym typeface="Roboto"/>
              </a:rPr>
              <a:t> creating anomalies</a:t>
            </a:r>
            <a:endParaRPr sz="1600" u="sng" dirty="0">
              <a:solidFill>
                <a:srgbClr val="000000"/>
              </a:solidFill>
              <a:latin typeface="Roboto"/>
              <a:ea typeface="Roboto"/>
              <a:cs typeface="Roboto"/>
              <a:sym typeface="Roboto"/>
            </a:endParaRPr>
          </a:p>
        </p:txBody>
      </p:sp>
    </p:spTree>
    <p:extLst>
      <p:ext uri="{BB962C8B-B14F-4D97-AF65-F5344CB8AC3E}">
        <p14:creationId xmlns:p14="http://schemas.microsoft.com/office/powerpoint/2010/main" val="258871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9"/>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dirty="0">
                <a:solidFill>
                  <a:srgbClr val="666666"/>
                </a:solidFill>
                <a:latin typeface="Roboto"/>
                <a:ea typeface="Roboto"/>
                <a:cs typeface="Roboto"/>
                <a:sym typeface="Roboto"/>
              </a:rPr>
              <a:t>Motivation -- Recovery &amp; Durability</a:t>
            </a:r>
            <a:endParaRPr sz="2800" dirty="0">
              <a:solidFill>
                <a:srgbClr val="666666"/>
              </a:solidFill>
              <a:latin typeface="Roboto"/>
              <a:ea typeface="Roboto"/>
              <a:cs typeface="Roboto"/>
              <a:sym typeface="Roboto"/>
            </a:endParaRPr>
          </a:p>
        </p:txBody>
      </p:sp>
      <p:sp>
        <p:nvSpPr>
          <p:cNvPr id="346" name="Google Shape;346;p49"/>
          <p:cNvSpPr txBox="1"/>
          <p:nvPr/>
        </p:nvSpPr>
        <p:spPr>
          <a:xfrm>
            <a:off x="1966900" y="2318657"/>
            <a:ext cx="6309360" cy="1922752"/>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2000" dirty="0">
                <a:solidFill>
                  <a:srgbClr val="000000"/>
                </a:solidFill>
                <a:latin typeface="Roboto"/>
                <a:ea typeface="Roboto"/>
                <a:cs typeface="Roboto"/>
                <a:sym typeface="Roboto"/>
              </a:rPr>
              <a:t>1. </a:t>
            </a:r>
            <a:r>
              <a:rPr lang="en" sz="2000" b="1" dirty="0">
                <a:solidFill>
                  <a:srgbClr val="000000"/>
                </a:solidFill>
                <a:latin typeface="Roboto"/>
                <a:ea typeface="Roboto"/>
                <a:cs typeface="Roboto"/>
                <a:sym typeface="Roboto"/>
              </a:rPr>
              <a:t>Recovery and durability </a:t>
            </a:r>
            <a:r>
              <a:rPr lang="en" sz="2000" dirty="0">
                <a:solidFill>
                  <a:srgbClr val="000000"/>
                </a:solidFill>
                <a:latin typeface="Roboto"/>
                <a:ea typeface="Roboto"/>
                <a:cs typeface="Roboto"/>
                <a:sym typeface="Roboto"/>
              </a:rPr>
              <a:t>of user data is essential for reliable database (and other data science systems)</a:t>
            </a:r>
            <a:endParaRPr dirty="0">
              <a:latin typeface="Roboto"/>
              <a:ea typeface="Roboto"/>
              <a:cs typeface="Roboto"/>
              <a:sym typeface="Roboto"/>
            </a:endParaRPr>
          </a:p>
          <a:p>
            <a:pPr marL="0" lvl="1">
              <a:spcBef>
                <a:spcPts val="0"/>
              </a:spcBef>
              <a:spcAft>
                <a:spcPts val="0"/>
              </a:spcAft>
            </a:pPr>
            <a:endParaRPr sz="1600" dirty="0">
              <a:solidFill>
                <a:srgbClr val="000000"/>
              </a:solidFill>
              <a:latin typeface="Roboto"/>
              <a:ea typeface="Roboto"/>
              <a:cs typeface="Roboto"/>
              <a:sym typeface="Roboto"/>
            </a:endParaRPr>
          </a:p>
          <a:p>
            <a:pPr marL="285750" lvl="1" indent="-285750">
              <a:spcBef>
                <a:spcPts val="0"/>
              </a:spcBef>
              <a:spcAft>
                <a:spcPts val="0"/>
              </a:spcAft>
              <a:buClr>
                <a:srgbClr val="000000"/>
              </a:buClr>
              <a:buSzPts val="1200"/>
              <a:buFont typeface="Roboto"/>
              <a:buChar char="•"/>
            </a:pPr>
            <a:r>
              <a:rPr lang="en" sz="1600" dirty="0">
                <a:solidFill>
                  <a:srgbClr val="000000"/>
                </a:solidFill>
                <a:latin typeface="Roboto"/>
                <a:ea typeface="Roboto"/>
                <a:cs typeface="Roboto"/>
                <a:sym typeface="Roboto"/>
              </a:rPr>
              <a:t>The database may experience crashes (e.g. power outages, etc.)</a:t>
            </a:r>
            <a:endParaRPr dirty="0">
              <a:latin typeface="Roboto"/>
              <a:ea typeface="Roboto"/>
              <a:cs typeface="Roboto"/>
              <a:sym typeface="Roboto"/>
            </a:endParaRPr>
          </a:p>
          <a:p>
            <a:pPr marL="285750" lvl="1" indent="-209550">
              <a:spcBef>
                <a:spcPts val="0"/>
              </a:spcBef>
              <a:spcAft>
                <a:spcPts val="0"/>
              </a:spcAft>
              <a:buClr>
                <a:srgbClr val="000000"/>
              </a:buClr>
              <a:buSzPts val="1200"/>
            </a:pPr>
            <a:endParaRPr sz="1600" dirty="0">
              <a:solidFill>
                <a:srgbClr val="000000"/>
              </a:solidFill>
              <a:latin typeface="Roboto"/>
              <a:ea typeface="Roboto"/>
              <a:cs typeface="Roboto"/>
              <a:sym typeface="Roboto"/>
            </a:endParaRPr>
          </a:p>
          <a:p>
            <a:pPr marL="285750" lvl="1" indent="-285750">
              <a:spcBef>
                <a:spcPts val="0"/>
              </a:spcBef>
              <a:spcAft>
                <a:spcPts val="0"/>
              </a:spcAft>
              <a:buClr>
                <a:srgbClr val="000000"/>
              </a:buClr>
              <a:buSzPts val="1200"/>
              <a:buFont typeface="Roboto"/>
              <a:buChar char="•"/>
            </a:pPr>
            <a:r>
              <a:rPr lang="en" sz="1600" dirty="0">
                <a:solidFill>
                  <a:srgbClr val="000000"/>
                </a:solidFill>
                <a:latin typeface="Roboto"/>
                <a:ea typeface="Roboto"/>
                <a:cs typeface="Roboto"/>
                <a:sym typeface="Roboto"/>
              </a:rPr>
              <a:t>Individual TXNs may be aborted (e.g. by the user)</a:t>
            </a:r>
            <a:endParaRPr sz="1600" dirty="0">
              <a:solidFill>
                <a:srgbClr val="000000"/>
              </a:solidFill>
              <a:latin typeface="Roboto"/>
              <a:ea typeface="Roboto"/>
              <a:cs typeface="Roboto"/>
              <a:sym typeface="Roboto"/>
            </a:endParaRPr>
          </a:p>
        </p:txBody>
      </p:sp>
      <p:sp>
        <p:nvSpPr>
          <p:cNvPr id="347" name="Google Shape;347;p49"/>
          <p:cNvSpPr/>
          <p:nvPr/>
        </p:nvSpPr>
        <p:spPr>
          <a:xfrm>
            <a:off x="1966900" y="4494629"/>
            <a:ext cx="6309360" cy="646331"/>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800" b="1">
                <a:solidFill>
                  <a:srgbClr val="000000"/>
                </a:solidFill>
                <a:latin typeface="Arial"/>
                <a:ea typeface="Arial"/>
                <a:cs typeface="Arial"/>
                <a:sym typeface="Arial"/>
              </a:rPr>
              <a:t>Idea</a:t>
            </a:r>
            <a:r>
              <a:rPr lang="en" sz="1800">
                <a:solidFill>
                  <a:srgbClr val="000000"/>
                </a:solidFill>
                <a:latin typeface="Arial"/>
                <a:ea typeface="Arial"/>
                <a:cs typeface="Arial"/>
                <a:sym typeface="Arial"/>
              </a:rPr>
              <a:t>: Make sure that TXNs are either </a:t>
            </a:r>
            <a:r>
              <a:rPr lang="en" sz="1800" b="1">
                <a:solidFill>
                  <a:srgbClr val="000000"/>
                </a:solidFill>
                <a:latin typeface="Arial"/>
                <a:ea typeface="Arial"/>
                <a:cs typeface="Arial"/>
                <a:sym typeface="Arial"/>
              </a:rPr>
              <a:t>durably stored in full</a:t>
            </a:r>
            <a:r>
              <a:rPr lang="en" sz="1800">
                <a:solidFill>
                  <a:srgbClr val="000000"/>
                </a:solidFill>
                <a:latin typeface="Arial"/>
                <a:ea typeface="Arial"/>
                <a:cs typeface="Arial"/>
                <a:sym typeface="Arial"/>
              </a:rPr>
              <a:t>, </a:t>
            </a:r>
            <a:r>
              <a:rPr lang="en" sz="1800" b="1">
                <a:solidFill>
                  <a:srgbClr val="000000"/>
                </a:solidFill>
                <a:latin typeface="Arial"/>
                <a:ea typeface="Arial"/>
                <a:cs typeface="Arial"/>
                <a:sym typeface="Arial"/>
              </a:rPr>
              <a:t>or</a:t>
            </a:r>
            <a:r>
              <a:rPr lang="en" sz="1800">
                <a:solidFill>
                  <a:srgbClr val="000000"/>
                </a:solidFill>
                <a:latin typeface="Arial"/>
                <a:ea typeface="Arial"/>
                <a:cs typeface="Arial"/>
                <a:sym typeface="Arial"/>
              </a:rPr>
              <a:t> </a:t>
            </a:r>
            <a:r>
              <a:rPr lang="en" sz="1800" b="1">
                <a:solidFill>
                  <a:srgbClr val="000000"/>
                </a:solidFill>
                <a:latin typeface="Arial"/>
                <a:ea typeface="Arial"/>
                <a:cs typeface="Arial"/>
                <a:sym typeface="Arial"/>
              </a:rPr>
              <a:t>not at all</a:t>
            </a:r>
            <a:r>
              <a:rPr lang="en" sz="1800">
                <a:solidFill>
                  <a:srgbClr val="000000"/>
                </a:solidFill>
                <a:latin typeface="Arial"/>
                <a:ea typeface="Arial"/>
                <a:cs typeface="Arial"/>
                <a:sym typeface="Arial"/>
              </a:rPr>
              <a:t>; keep log to be able to “roll-back” TXNs</a:t>
            </a:r>
            <a:endParaRPr/>
          </a:p>
        </p:txBody>
      </p:sp>
    </p:spTree>
    <p:extLst>
      <p:ext uri="{BB962C8B-B14F-4D97-AF65-F5344CB8AC3E}">
        <p14:creationId xmlns:p14="http://schemas.microsoft.com/office/powerpoint/2010/main" val="54023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0"/>
          <p:cNvSpPr/>
          <p:nvPr/>
        </p:nvSpPr>
        <p:spPr>
          <a:xfrm>
            <a:off x="2450975" y="2705511"/>
            <a:ext cx="4413388" cy="1815882"/>
          </a:xfrm>
          <a:prstGeom prst="rect">
            <a:avLst/>
          </a:prstGeom>
          <a:solidFill>
            <a:schemeClr val="lt1"/>
          </a:solidFill>
          <a:ln w="9525" cap="flat" cmpd="sng">
            <a:solidFill>
              <a:schemeClr val="dk1"/>
            </a:solidFill>
            <a:prstDash val="solid"/>
            <a:miter lim="800000"/>
            <a:headEnd type="none" w="sm" len="sm"/>
            <a:tailEnd type="none" w="sm" len="sm"/>
          </a:ln>
          <a:effectLst>
            <a:outerShdw blurRad="50800" dist="12700" dir="2700000" algn="tl" rotWithShape="0">
              <a:srgbClr val="000000">
                <a:alpha val="40000"/>
              </a:srgbClr>
            </a:outerShdw>
          </a:effectLst>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Client 1:</a:t>
            </a:r>
            <a:endParaRPr/>
          </a:p>
          <a:p>
            <a:pPr>
              <a:spcBef>
                <a:spcPts val="0"/>
              </a:spcBef>
              <a:spcAft>
                <a:spcPts val="0"/>
              </a:spcAft>
            </a:pP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INSERT INTO</a:t>
            </a:r>
            <a:r>
              <a:rPr lang="en" sz="1400">
                <a:solidFill>
                  <a:srgbClr val="000000"/>
                </a:solidFill>
                <a:latin typeface="Arial"/>
                <a:ea typeface="Arial"/>
                <a:cs typeface="Arial"/>
                <a:sym typeface="Arial"/>
              </a:rPr>
              <a:t> SmallProduct(name, price)</a:t>
            </a:r>
            <a:endParaRPr/>
          </a:p>
          <a:p>
            <a:pPr>
              <a:spcBef>
                <a:spcPts val="0"/>
              </a:spcBef>
              <a:spcAft>
                <a:spcPts val="0"/>
              </a:spcAft>
            </a:pP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SELECT</a:t>
            </a:r>
            <a:r>
              <a:rPr lang="en" sz="1400">
                <a:solidFill>
                  <a:srgbClr val="000000"/>
                </a:solidFill>
                <a:latin typeface="Arial"/>
                <a:ea typeface="Arial"/>
                <a:cs typeface="Arial"/>
                <a:sym typeface="Arial"/>
              </a:rPr>
              <a:t> pname, price</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Product</a:t>
            </a:r>
            <a:endParaRPr/>
          </a:p>
          <a:p>
            <a:pPr>
              <a:spcBef>
                <a:spcPts val="0"/>
              </a:spcBef>
              <a:spcAft>
                <a:spcPts val="0"/>
              </a:spcAft>
            </a:pP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price &lt;= 0.99</a:t>
            </a:r>
            <a:endParaRPr/>
          </a:p>
          <a:p>
            <a:pPr>
              <a:spcBef>
                <a:spcPts val="0"/>
              </a:spcBef>
              <a:spcAft>
                <a:spcPts val="0"/>
              </a:spcAft>
            </a:pPr>
            <a:endParaRPr sz="1400">
              <a:solidFill>
                <a:srgbClr val="000000"/>
              </a:solidFill>
              <a:latin typeface="Arial"/>
              <a:ea typeface="Arial"/>
              <a:cs typeface="Arial"/>
              <a:sym typeface="Arial"/>
            </a:endParaRPr>
          </a:p>
          <a:p>
            <a:pPr>
              <a:spcBef>
                <a:spcPts val="0"/>
              </a:spcBef>
              <a:spcAft>
                <a:spcPts val="0"/>
              </a:spcAft>
            </a:pP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DELETE</a:t>
            </a:r>
            <a:r>
              <a:rPr lang="en" sz="1400">
                <a:solidFill>
                  <a:srgbClr val="000000"/>
                </a:solidFill>
                <a:latin typeface="Arial"/>
                <a:ea typeface="Arial"/>
                <a:cs typeface="Arial"/>
                <a:sym typeface="Arial"/>
              </a:rPr>
              <a:t> Product</a:t>
            </a:r>
            <a:endParaRPr/>
          </a:p>
          <a:p>
            <a:pPr>
              <a:spcBef>
                <a:spcPts val="0"/>
              </a:spcBef>
              <a:spcAft>
                <a:spcPts val="0"/>
              </a:spcAft>
            </a:pP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price &lt;=0.99</a:t>
            </a:r>
            <a:endParaRPr/>
          </a:p>
        </p:txBody>
      </p:sp>
      <p:sp>
        <p:nvSpPr>
          <p:cNvPr id="353" name="Google Shape;353;p50"/>
          <p:cNvSpPr/>
          <p:nvPr/>
        </p:nvSpPr>
        <p:spPr>
          <a:xfrm>
            <a:off x="1189800" y="2927229"/>
            <a:ext cx="7315200" cy="1010318"/>
          </a:xfrm>
          <a:prstGeom prst="rect">
            <a:avLst/>
          </a:prstGeom>
          <a:solidFill>
            <a:srgbClr val="FF0000">
              <a:alpha val="14901"/>
            </a:srgbClr>
          </a:solidFill>
          <a:ln>
            <a:noFill/>
          </a:ln>
        </p:spPr>
        <p:txBody>
          <a:bodyPr spcFirstLastPara="1" wrap="square" lIns="91425" tIns="45700" rIns="91425" bIns="45700" anchor="ctr" anchorCtr="0">
            <a:noAutofit/>
          </a:bodyPr>
          <a:lstStyle/>
          <a:p>
            <a:pPr algn="ctr">
              <a:spcBef>
                <a:spcPts val="0"/>
              </a:spcBef>
              <a:spcAft>
                <a:spcPts val="0"/>
              </a:spcAft>
            </a:pPr>
            <a:endParaRPr sz="706">
              <a:solidFill>
                <a:schemeClr val="lt1"/>
              </a:solidFill>
              <a:latin typeface="Arial"/>
              <a:ea typeface="Arial"/>
              <a:cs typeface="Arial"/>
              <a:sym typeface="Arial"/>
            </a:endParaRPr>
          </a:p>
        </p:txBody>
      </p:sp>
      <p:sp>
        <p:nvSpPr>
          <p:cNvPr id="354" name="Google Shape;354;p50"/>
          <p:cNvSpPr/>
          <p:nvPr/>
        </p:nvSpPr>
        <p:spPr>
          <a:xfrm>
            <a:off x="3899867" y="4896168"/>
            <a:ext cx="1895071" cy="338554"/>
          </a:xfrm>
          <a:prstGeom prst="rect">
            <a:avLst/>
          </a:prstGeom>
          <a:solidFill>
            <a:srgbClr val="FCE5CD"/>
          </a:solidFill>
          <a:ln>
            <a:noFill/>
          </a:ln>
        </p:spPr>
        <p:txBody>
          <a:bodyPr spcFirstLastPara="1" wrap="square" lIns="91425" tIns="45700" rIns="91425" bIns="45700" anchor="ctr" anchorCtr="0">
            <a:noAutofit/>
          </a:bodyPr>
          <a:lstStyle/>
          <a:p>
            <a:pPr algn="ctr">
              <a:spcBef>
                <a:spcPts val="0"/>
              </a:spcBef>
              <a:spcAft>
                <a:spcPts val="0"/>
              </a:spcAft>
            </a:pPr>
            <a:r>
              <a:rPr lang="en" sz="1600">
                <a:solidFill>
                  <a:srgbClr val="000000"/>
                </a:solidFill>
                <a:latin typeface="Arial"/>
                <a:ea typeface="Arial"/>
                <a:cs typeface="Arial"/>
                <a:sym typeface="Arial"/>
              </a:rPr>
              <a:t>What goes wrong?</a:t>
            </a:r>
            <a:endParaRPr sz="1600">
              <a:solidFill>
                <a:srgbClr val="000000"/>
              </a:solidFill>
              <a:latin typeface="Arial"/>
              <a:ea typeface="Arial"/>
              <a:cs typeface="Arial"/>
              <a:sym typeface="Arial"/>
            </a:endParaRPr>
          </a:p>
        </p:txBody>
      </p:sp>
      <p:cxnSp>
        <p:nvCxnSpPr>
          <p:cNvPr id="355" name="Google Shape;355;p50"/>
          <p:cNvCxnSpPr/>
          <p:nvPr/>
        </p:nvCxnSpPr>
        <p:spPr>
          <a:xfrm>
            <a:off x="1189800" y="3937547"/>
            <a:ext cx="7315200" cy="0"/>
          </a:xfrm>
          <a:prstGeom prst="straightConnector1">
            <a:avLst/>
          </a:prstGeom>
          <a:noFill/>
          <a:ln w="44450" cap="flat" cmpd="sng">
            <a:solidFill>
              <a:srgbClr val="FF0000"/>
            </a:solidFill>
            <a:prstDash val="solid"/>
            <a:round/>
            <a:headEnd type="none" w="sm" len="sm"/>
            <a:tailEnd type="none" w="sm" len="sm"/>
          </a:ln>
        </p:spPr>
      </p:cxnSp>
      <p:sp>
        <p:nvSpPr>
          <p:cNvPr id="356" name="Google Shape;356;p50"/>
          <p:cNvSpPr txBox="1"/>
          <p:nvPr/>
        </p:nvSpPr>
        <p:spPr>
          <a:xfrm>
            <a:off x="6980090" y="3532354"/>
            <a:ext cx="1348446" cy="307777"/>
          </a:xfrm>
          <a:prstGeom prst="rect">
            <a:avLst/>
          </a:prstGeom>
          <a:solidFill>
            <a:srgbClr val="FBE4D4"/>
          </a:solidFill>
          <a:ln>
            <a:noFill/>
          </a:ln>
          <a:effectLst>
            <a:outerShdw blurRad="50800" dist="12700" dir="2700000" algn="tl" rotWithShape="0">
              <a:srgbClr val="000000">
                <a:alpha val="40000"/>
              </a:srgbClr>
            </a:outerShdw>
          </a:effectLst>
        </p:spPr>
        <p:txBody>
          <a:bodyPr spcFirstLastPara="1" wrap="square" lIns="91425" tIns="45700" rIns="91425" bIns="45700" anchor="t" anchorCtr="0">
            <a:noAutofit/>
          </a:bodyPr>
          <a:lstStyle/>
          <a:p>
            <a:pPr>
              <a:spcBef>
                <a:spcPts val="0"/>
              </a:spcBef>
              <a:spcAft>
                <a:spcPts val="0"/>
              </a:spcAft>
            </a:pPr>
            <a:r>
              <a:rPr lang="en" sz="1400" b="1">
                <a:solidFill>
                  <a:srgbClr val="FF0000"/>
                </a:solidFill>
                <a:latin typeface="Arial"/>
                <a:ea typeface="Arial"/>
                <a:cs typeface="Arial"/>
                <a:sym typeface="Arial"/>
              </a:rPr>
              <a:t>Crash / abort!</a:t>
            </a:r>
            <a:endParaRPr sz="1400" b="1">
              <a:solidFill>
                <a:srgbClr val="FF0000"/>
              </a:solidFill>
              <a:latin typeface="Arial"/>
              <a:ea typeface="Arial"/>
              <a:cs typeface="Arial"/>
              <a:sym typeface="Arial"/>
            </a:endParaRPr>
          </a:p>
        </p:txBody>
      </p:sp>
      <p:sp>
        <p:nvSpPr>
          <p:cNvPr id="357" name="Google Shape;357;p50"/>
          <p:cNvSpPr txBox="1">
            <a:spLocks noGrp="1"/>
          </p:cNvSpPr>
          <p:nvPr>
            <p:ph type="ctrTitle" idx="4294967295"/>
          </p:nvPr>
        </p:nvSpPr>
        <p:spPr>
          <a:xfrm>
            <a:off x="2239025" y="1114325"/>
            <a:ext cx="67842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Protection against crashes / aborts</a:t>
            </a:r>
            <a:endParaRPr sz="2800" b="1">
              <a:solidFill>
                <a:srgbClr val="666666"/>
              </a:solidFill>
              <a:latin typeface="Montserrat"/>
              <a:ea typeface="Montserrat"/>
              <a:cs typeface="Montserrat"/>
              <a:sym typeface="Montserrat"/>
            </a:endParaRPr>
          </a:p>
        </p:txBody>
      </p:sp>
    </p:spTree>
    <p:extLst>
      <p:ext uri="{BB962C8B-B14F-4D97-AF65-F5344CB8AC3E}">
        <p14:creationId xmlns:p14="http://schemas.microsoft.com/office/powerpoint/2010/main" val="273556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1"/>
          <p:cNvSpPr txBox="1">
            <a:spLocks noGrp="1"/>
          </p:cNvSpPr>
          <p:nvPr>
            <p:ph type="ctrTitle" idx="4294967295"/>
          </p:nvPr>
        </p:nvSpPr>
        <p:spPr>
          <a:xfrm>
            <a:off x="2239025" y="1114325"/>
            <a:ext cx="68169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Protection against crashes / aborts</a:t>
            </a:r>
            <a:endParaRPr sz="2800" b="1">
              <a:solidFill>
                <a:srgbClr val="666666"/>
              </a:solidFill>
              <a:latin typeface="Montserrat"/>
              <a:ea typeface="Montserrat"/>
              <a:cs typeface="Montserrat"/>
              <a:sym typeface="Montserrat"/>
            </a:endParaRPr>
          </a:p>
        </p:txBody>
      </p:sp>
      <p:sp>
        <p:nvSpPr>
          <p:cNvPr id="363" name="Google Shape;363;p51"/>
          <p:cNvSpPr/>
          <p:nvPr/>
        </p:nvSpPr>
        <p:spPr>
          <a:xfrm>
            <a:off x="2334203" y="2538414"/>
            <a:ext cx="4737194" cy="224676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Client 1:</a:t>
            </a:r>
            <a:endParaRPr/>
          </a:p>
          <a:p>
            <a:pPr>
              <a:spcBef>
                <a:spcPts val="0"/>
              </a:spcBef>
              <a:spcAft>
                <a:spcPts val="0"/>
              </a:spcAft>
            </a:pPr>
            <a:r>
              <a:rPr lang="en" sz="1400">
                <a:solidFill>
                  <a:srgbClr val="000000"/>
                </a:solidFill>
                <a:latin typeface="Arial"/>
                <a:ea typeface="Arial"/>
                <a:cs typeface="Arial"/>
                <a:sym typeface="Arial"/>
              </a:rPr>
              <a:t>	</a:t>
            </a:r>
            <a:r>
              <a:rPr lang="en" sz="1400">
                <a:solidFill>
                  <a:srgbClr val="FF0000"/>
                </a:solidFill>
                <a:latin typeface="Arial"/>
                <a:ea typeface="Arial"/>
                <a:cs typeface="Arial"/>
                <a:sym typeface="Arial"/>
              </a:rPr>
              <a:t>START TRANSACTION</a:t>
            </a:r>
            <a:endParaRPr/>
          </a:p>
          <a:p>
            <a:pPr>
              <a:spcBef>
                <a:spcPts val="0"/>
              </a:spcBef>
              <a:spcAft>
                <a:spcPts val="0"/>
              </a:spcAft>
            </a:pPr>
            <a:r>
              <a:rPr lang="en" sz="1400">
                <a:solidFill>
                  <a:schemeClr val="accent2"/>
                </a:solidFill>
                <a:latin typeface="Arial"/>
                <a:ea typeface="Arial"/>
                <a:cs typeface="Arial"/>
                <a:sym typeface="Arial"/>
              </a:rPr>
              <a:t>	INSERT INTO</a:t>
            </a:r>
            <a:r>
              <a:rPr lang="en" sz="1400">
                <a:solidFill>
                  <a:srgbClr val="000000"/>
                </a:solidFill>
                <a:latin typeface="Arial"/>
                <a:ea typeface="Arial"/>
                <a:cs typeface="Arial"/>
                <a:sym typeface="Arial"/>
              </a:rPr>
              <a:t> SmallProduct(name, price)</a:t>
            </a:r>
            <a:endParaRPr/>
          </a:p>
          <a:p>
            <a:pPr>
              <a:spcBef>
                <a:spcPts val="0"/>
              </a:spcBef>
              <a:spcAft>
                <a:spcPts val="0"/>
              </a:spcAft>
            </a:pP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SELECT</a:t>
            </a:r>
            <a:r>
              <a:rPr lang="en" sz="1400">
                <a:solidFill>
                  <a:srgbClr val="000000"/>
                </a:solidFill>
                <a:latin typeface="Arial"/>
                <a:ea typeface="Arial"/>
                <a:cs typeface="Arial"/>
                <a:sym typeface="Arial"/>
              </a:rPr>
              <a:t> pname, price</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Product</a:t>
            </a:r>
            <a:endParaRPr/>
          </a:p>
          <a:p>
            <a:pPr>
              <a:spcBef>
                <a:spcPts val="0"/>
              </a:spcBef>
              <a:spcAft>
                <a:spcPts val="0"/>
              </a:spcAft>
            </a:pP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price &lt;= 0.99</a:t>
            </a:r>
            <a:endParaRPr/>
          </a:p>
          <a:p>
            <a:pPr>
              <a:spcBef>
                <a:spcPts val="0"/>
              </a:spcBef>
              <a:spcAft>
                <a:spcPts val="0"/>
              </a:spcAft>
            </a:pPr>
            <a:endParaRPr sz="1400">
              <a:solidFill>
                <a:srgbClr val="000000"/>
              </a:solidFill>
              <a:latin typeface="Arial"/>
              <a:ea typeface="Arial"/>
              <a:cs typeface="Arial"/>
              <a:sym typeface="Arial"/>
            </a:endParaRPr>
          </a:p>
          <a:p>
            <a:pPr>
              <a:spcBef>
                <a:spcPts val="0"/>
              </a:spcBef>
              <a:spcAft>
                <a:spcPts val="0"/>
              </a:spcAft>
            </a:pP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DELETE</a:t>
            </a:r>
            <a:r>
              <a:rPr lang="en" sz="1400">
                <a:solidFill>
                  <a:srgbClr val="000000"/>
                </a:solidFill>
                <a:latin typeface="Arial"/>
                <a:ea typeface="Arial"/>
                <a:cs typeface="Arial"/>
                <a:sym typeface="Arial"/>
              </a:rPr>
              <a:t> Product</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price &lt;=0.99</a:t>
            </a:r>
            <a:endParaRPr sz="1400">
              <a:solidFill>
                <a:srgbClr val="000000"/>
              </a:solidFill>
              <a:latin typeface="Arial"/>
              <a:ea typeface="Arial"/>
              <a:cs typeface="Arial"/>
              <a:sym typeface="Arial"/>
            </a:endParaRPr>
          </a:p>
          <a:p>
            <a:pPr>
              <a:spcBef>
                <a:spcPts val="0"/>
              </a:spcBef>
              <a:spcAft>
                <a:spcPts val="0"/>
              </a:spcAft>
            </a:pPr>
            <a:r>
              <a:rPr lang="en" sz="1400">
                <a:solidFill>
                  <a:srgbClr val="000000"/>
                </a:solidFill>
                <a:latin typeface="Arial"/>
                <a:ea typeface="Arial"/>
                <a:cs typeface="Arial"/>
                <a:sym typeface="Arial"/>
              </a:rPr>
              <a:t>	</a:t>
            </a:r>
            <a:r>
              <a:rPr lang="en" sz="1400">
                <a:solidFill>
                  <a:srgbClr val="FF0000"/>
                </a:solidFill>
                <a:latin typeface="Arial"/>
                <a:ea typeface="Arial"/>
                <a:cs typeface="Arial"/>
                <a:sym typeface="Arial"/>
              </a:rPr>
              <a:t>COMMIT OR ROLLBACK</a:t>
            </a:r>
            <a:endParaRPr/>
          </a:p>
        </p:txBody>
      </p:sp>
      <p:sp>
        <p:nvSpPr>
          <p:cNvPr id="364" name="Google Shape;364;p51"/>
          <p:cNvSpPr/>
          <p:nvPr/>
        </p:nvSpPr>
        <p:spPr>
          <a:xfrm>
            <a:off x="2230103" y="5084172"/>
            <a:ext cx="4767652" cy="338554"/>
          </a:xfrm>
          <a:prstGeom prst="rect">
            <a:avLst/>
          </a:prstGeom>
          <a:solidFill>
            <a:srgbClr val="CFE2F3"/>
          </a:solidFill>
          <a:ln>
            <a:noFill/>
          </a:ln>
        </p:spPr>
        <p:txBody>
          <a:bodyPr spcFirstLastPara="1" wrap="square" lIns="91425" tIns="45700" rIns="91425" bIns="45700" anchor="ctr" anchorCtr="0">
            <a:noAutofit/>
          </a:bodyPr>
          <a:lstStyle/>
          <a:p>
            <a:pPr algn="ctr">
              <a:spcBef>
                <a:spcPts val="0"/>
              </a:spcBef>
              <a:spcAft>
                <a:spcPts val="0"/>
              </a:spcAft>
            </a:pPr>
            <a:r>
              <a:rPr lang="en" sz="1600">
                <a:solidFill>
                  <a:srgbClr val="000000"/>
                </a:solidFill>
                <a:latin typeface="Arial"/>
                <a:ea typeface="Arial"/>
                <a:cs typeface="Arial"/>
                <a:sym typeface="Arial"/>
              </a:rPr>
              <a:t>Now we’d be fine!  We’ll see how / why this lecture</a:t>
            </a:r>
            <a:endParaRPr sz="1600">
              <a:solidFill>
                <a:srgbClr val="000000"/>
              </a:solidFill>
              <a:latin typeface="Arial"/>
              <a:ea typeface="Arial"/>
              <a:cs typeface="Arial"/>
              <a:sym typeface="Arial"/>
            </a:endParaRPr>
          </a:p>
        </p:txBody>
      </p:sp>
    </p:spTree>
    <p:extLst>
      <p:ext uri="{BB962C8B-B14F-4D97-AF65-F5344CB8AC3E}">
        <p14:creationId xmlns:p14="http://schemas.microsoft.com/office/powerpoint/2010/main" val="367317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2"/>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a:solidFill>
                  <a:srgbClr val="666666"/>
                </a:solidFill>
                <a:latin typeface="Roboto"/>
                <a:ea typeface="Roboto"/>
                <a:cs typeface="Roboto"/>
                <a:sym typeface="Roboto"/>
              </a:rPr>
              <a:t>Motivation -- Concurrent execution</a:t>
            </a:r>
            <a:endParaRPr sz="2800">
              <a:solidFill>
                <a:srgbClr val="666666"/>
              </a:solidFill>
              <a:latin typeface="Roboto"/>
              <a:ea typeface="Roboto"/>
              <a:cs typeface="Roboto"/>
              <a:sym typeface="Roboto"/>
            </a:endParaRPr>
          </a:p>
        </p:txBody>
      </p:sp>
      <p:sp>
        <p:nvSpPr>
          <p:cNvPr id="371" name="Google Shape;371;p52"/>
          <p:cNvSpPr txBox="1"/>
          <p:nvPr/>
        </p:nvSpPr>
        <p:spPr>
          <a:xfrm>
            <a:off x="1417320" y="2318658"/>
            <a:ext cx="6309360" cy="2066242"/>
          </a:xfrm>
          <a:prstGeom prst="rect">
            <a:avLst/>
          </a:prstGeom>
          <a:noFill/>
          <a:ln>
            <a:noFill/>
          </a:ln>
        </p:spPr>
        <p:txBody>
          <a:bodyPr spcFirstLastPara="1" wrap="square" lIns="91425" tIns="45700" rIns="91425" bIns="45700" anchor="t" anchorCtr="0">
            <a:noAutofit/>
          </a:bodyPr>
          <a:lstStyle/>
          <a:p>
            <a:pPr>
              <a:lnSpc>
                <a:spcPct val="90000"/>
              </a:lnSpc>
              <a:spcBef>
                <a:spcPts val="0"/>
              </a:spcBef>
              <a:spcAft>
                <a:spcPts val="0"/>
              </a:spcAft>
            </a:pPr>
            <a:r>
              <a:rPr lang="en" sz="2000" dirty="0">
                <a:solidFill>
                  <a:srgbClr val="000000"/>
                </a:solidFill>
                <a:latin typeface="Roboto"/>
                <a:ea typeface="Roboto"/>
                <a:cs typeface="Roboto"/>
                <a:sym typeface="Roboto"/>
              </a:rPr>
              <a:t>2. </a:t>
            </a:r>
            <a:r>
              <a:rPr lang="en" sz="2000" b="1" dirty="0">
                <a:solidFill>
                  <a:srgbClr val="000000"/>
                </a:solidFill>
                <a:latin typeface="Roboto"/>
                <a:ea typeface="Roboto"/>
                <a:cs typeface="Roboto"/>
                <a:sym typeface="Roboto"/>
              </a:rPr>
              <a:t>Concurrent</a:t>
            </a:r>
            <a:r>
              <a:rPr lang="en" sz="2000" dirty="0">
                <a:solidFill>
                  <a:srgbClr val="000000"/>
                </a:solidFill>
                <a:latin typeface="Roboto"/>
                <a:ea typeface="Roboto"/>
                <a:cs typeface="Roboto"/>
                <a:sym typeface="Roboto"/>
              </a:rPr>
              <a:t> execution of user programs is essential for good database performance.</a:t>
            </a:r>
            <a:endParaRPr dirty="0">
              <a:latin typeface="Roboto"/>
              <a:ea typeface="Roboto"/>
              <a:cs typeface="Roboto"/>
              <a:sym typeface="Roboto"/>
            </a:endParaRPr>
          </a:p>
          <a:p>
            <a:pPr marL="0" lvl="1">
              <a:lnSpc>
                <a:spcPct val="90000"/>
              </a:lnSpc>
              <a:spcBef>
                <a:spcPts val="0"/>
              </a:spcBef>
              <a:spcAft>
                <a:spcPts val="0"/>
              </a:spcAft>
            </a:pPr>
            <a:endParaRPr sz="1400" dirty="0">
              <a:solidFill>
                <a:srgbClr val="000000"/>
              </a:solidFill>
              <a:latin typeface="Roboto"/>
              <a:ea typeface="Roboto"/>
              <a:cs typeface="Roboto"/>
              <a:sym typeface="Roboto"/>
            </a:endParaRPr>
          </a:p>
          <a:p>
            <a:pPr marL="285750" lvl="1" indent="-285750">
              <a:lnSpc>
                <a:spcPct val="90000"/>
              </a:lnSpc>
              <a:spcBef>
                <a:spcPts val="0"/>
              </a:spcBef>
              <a:spcAft>
                <a:spcPts val="0"/>
              </a:spcAft>
              <a:buClr>
                <a:srgbClr val="000000"/>
              </a:buClr>
              <a:buSzPts val="1200"/>
              <a:buFont typeface="Arial"/>
              <a:buChar char="•"/>
            </a:pPr>
            <a:r>
              <a:rPr lang="en" sz="1600" dirty="0">
                <a:solidFill>
                  <a:srgbClr val="000000"/>
                </a:solidFill>
                <a:latin typeface="Roboto"/>
                <a:ea typeface="Roboto"/>
                <a:cs typeface="Roboto"/>
                <a:sym typeface="Roboto"/>
              </a:rPr>
              <a:t>Disk accesses may be frequent and slow- optimize for throughput (# of TXNs), trade for latency (time for any one TXN)</a:t>
            </a:r>
            <a:endParaRPr sz="1600" dirty="0">
              <a:solidFill>
                <a:srgbClr val="000000"/>
              </a:solidFill>
              <a:latin typeface="Roboto"/>
              <a:ea typeface="Roboto"/>
              <a:cs typeface="Roboto"/>
              <a:sym typeface="Roboto"/>
            </a:endParaRPr>
          </a:p>
          <a:p>
            <a:pPr marL="285750" lvl="1" indent="-209550">
              <a:lnSpc>
                <a:spcPct val="90000"/>
              </a:lnSpc>
              <a:spcBef>
                <a:spcPts val="0"/>
              </a:spcBef>
              <a:spcAft>
                <a:spcPts val="0"/>
              </a:spcAft>
              <a:buClr>
                <a:srgbClr val="000000"/>
              </a:buClr>
              <a:buSzPts val="1200"/>
            </a:pPr>
            <a:endParaRPr sz="1600" dirty="0">
              <a:solidFill>
                <a:srgbClr val="000000"/>
              </a:solidFill>
              <a:latin typeface="Roboto"/>
              <a:ea typeface="Roboto"/>
              <a:cs typeface="Roboto"/>
              <a:sym typeface="Roboto"/>
            </a:endParaRPr>
          </a:p>
          <a:p>
            <a:pPr marL="285750" lvl="1" indent="-285750">
              <a:lnSpc>
                <a:spcPct val="90000"/>
              </a:lnSpc>
              <a:spcBef>
                <a:spcPts val="0"/>
              </a:spcBef>
              <a:spcAft>
                <a:spcPts val="0"/>
              </a:spcAft>
              <a:buClr>
                <a:srgbClr val="000000"/>
              </a:buClr>
              <a:buSzPts val="1200"/>
              <a:buFont typeface="Arial"/>
              <a:buChar char="•"/>
            </a:pPr>
            <a:r>
              <a:rPr lang="en" sz="1600" dirty="0">
                <a:solidFill>
                  <a:srgbClr val="000000"/>
                </a:solidFill>
                <a:latin typeface="Roboto"/>
                <a:ea typeface="Roboto"/>
                <a:cs typeface="Roboto"/>
                <a:sym typeface="Roboto"/>
              </a:rPr>
              <a:t>Users should still be able to execute TXNs as if in isolation and such that consistency is maintained</a:t>
            </a:r>
            <a:endParaRPr sz="1679" dirty="0">
              <a:solidFill>
                <a:srgbClr val="000000"/>
              </a:solidFill>
              <a:latin typeface="Roboto"/>
              <a:ea typeface="Roboto"/>
              <a:cs typeface="Roboto"/>
              <a:sym typeface="Roboto"/>
            </a:endParaRPr>
          </a:p>
          <a:p>
            <a:pPr marL="0" lvl="2">
              <a:lnSpc>
                <a:spcPct val="90000"/>
              </a:lnSpc>
              <a:spcBef>
                <a:spcPts val="0"/>
              </a:spcBef>
              <a:spcAft>
                <a:spcPts val="0"/>
              </a:spcAft>
            </a:pPr>
            <a:endParaRPr sz="1679" dirty="0">
              <a:solidFill>
                <a:srgbClr val="000000"/>
              </a:solidFill>
              <a:latin typeface="Roboto"/>
              <a:ea typeface="Roboto"/>
              <a:cs typeface="Roboto"/>
              <a:sym typeface="Roboto"/>
            </a:endParaRPr>
          </a:p>
        </p:txBody>
      </p:sp>
      <p:sp>
        <p:nvSpPr>
          <p:cNvPr id="372" name="Google Shape;372;p52"/>
          <p:cNvSpPr txBox="1"/>
          <p:nvPr/>
        </p:nvSpPr>
        <p:spPr>
          <a:xfrm>
            <a:off x="1799250" y="4620542"/>
            <a:ext cx="5545500" cy="584700"/>
          </a:xfrm>
          <a:prstGeom prst="rect">
            <a:avLst/>
          </a:prstGeom>
          <a:solidFill>
            <a:srgbClr val="CFE2F3"/>
          </a:solidFill>
          <a:ln>
            <a:noFill/>
          </a:ln>
        </p:spPr>
        <p:txBody>
          <a:bodyPr spcFirstLastPara="1" wrap="square" lIns="91425" tIns="45700" rIns="91425" bIns="45700" anchor="t" anchorCtr="0">
            <a:noAutofit/>
          </a:bodyPr>
          <a:lstStyle/>
          <a:p>
            <a:pPr marL="0" lvl="1" algn="ctr">
              <a:spcBef>
                <a:spcPts val="0"/>
              </a:spcBef>
              <a:spcAft>
                <a:spcPts val="0"/>
              </a:spcAft>
            </a:pPr>
            <a:r>
              <a:rPr lang="en" sz="1600" b="1" dirty="0">
                <a:solidFill>
                  <a:srgbClr val="000000"/>
                </a:solidFill>
                <a:latin typeface="Arial"/>
                <a:ea typeface="Arial"/>
                <a:cs typeface="Arial"/>
                <a:sym typeface="Arial"/>
              </a:rPr>
              <a:t>Idea</a:t>
            </a:r>
            <a:r>
              <a:rPr lang="en" sz="1600" dirty="0">
                <a:solidFill>
                  <a:srgbClr val="000000"/>
                </a:solidFill>
                <a:latin typeface="Arial"/>
                <a:ea typeface="Arial"/>
                <a:cs typeface="Arial"/>
                <a:sym typeface="Arial"/>
              </a:rPr>
              <a:t>: Have the database handle running several user TXNs concurrently, in order to keep throughput high</a:t>
            </a:r>
            <a:endParaRPr sz="16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22333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3"/>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Multiple users: single statements</a:t>
            </a:r>
            <a:endParaRPr sz="2800" b="1">
              <a:solidFill>
                <a:srgbClr val="666666"/>
              </a:solidFill>
              <a:latin typeface="Montserrat"/>
              <a:ea typeface="Montserrat"/>
              <a:cs typeface="Montserrat"/>
              <a:sym typeface="Montserrat"/>
            </a:endParaRPr>
          </a:p>
        </p:txBody>
      </p:sp>
      <p:sp>
        <p:nvSpPr>
          <p:cNvPr id="378" name="Google Shape;378;p53"/>
          <p:cNvSpPr/>
          <p:nvPr/>
        </p:nvSpPr>
        <p:spPr>
          <a:xfrm>
            <a:off x="2369642" y="2628781"/>
            <a:ext cx="4885928" cy="1600438"/>
          </a:xfrm>
          <a:prstGeom prst="rect">
            <a:avLst/>
          </a:prstGeom>
          <a:solidFill>
            <a:schemeClr val="lt1"/>
          </a:solidFill>
          <a:ln w="9525"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rgbClr val="000000"/>
                </a:solidFill>
                <a:latin typeface="Arial"/>
                <a:ea typeface="Arial"/>
                <a:cs typeface="Arial"/>
                <a:sym typeface="Arial"/>
              </a:rPr>
              <a:t>Client 1: </a:t>
            </a:r>
            <a:r>
              <a:rPr lang="en" sz="1400" dirty="0">
                <a:solidFill>
                  <a:schemeClr val="accent2"/>
                </a:solidFill>
                <a:latin typeface="Arial"/>
                <a:ea typeface="Arial"/>
                <a:cs typeface="Arial"/>
                <a:sym typeface="Arial"/>
              </a:rPr>
              <a:t>UPDATE</a:t>
            </a:r>
            <a:r>
              <a:rPr lang="en" sz="1400" dirty="0">
                <a:solidFill>
                  <a:srgbClr val="000000"/>
                </a:solidFill>
                <a:latin typeface="Arial"/>
                <a:ea typeface="Arial"/>
                <a:cs typeface="Arial"/>
                <a:sym typeface="Arial"/>
              </a:rPr>
              <a:t> Product</a:t>
            </a:r>
            <a:endParaRPr dirty="0"/>
          </a:p>
          <a:p>
            <a:pPr>
              <a:spcBef>
                <a:spcPts val="0"/>
              </a:spcBef>
              <a:spcAft>
                <a:spcPts val="0"/>
              </a:spcAft>
            </a:pP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SET</a:t>
            </a:r>
            <a:r>
              <a:rPr lang="en" sz="1400" dirty="0">
                <a:solidFill>
                  <a:srgbClr val="000000"/>
                </a:solidFill>
                <a:latin typeface="Arial"/>
                <a:ea typeface="Arial"/>
                <a:cs typeface="Arial"/>
                <a:sym typeface="Arial"/>
              </a:rPr>
              <a:t> Price = Price – 1.99</a:t>
            </a:r>
            <a:br>
              <a:rPr lang="en" sz="1400" dirty="0">
                <a:solidFill>
                  <a:srgbClr val="000000"/>
                </a:solidFill>
                <a:latin typeface="Arial"/>
                <a:ea typeface="Arial"/>
                <a:cs typeface="Arial"/>
                <a:sym typeface="Arial"/>
              </a:rPr>
            </a:b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WHERE</a:t>
            </a:r>
            <a:r>
              <a:rPr lang="en" sz="1400" dirty="0">
                <a:solidFill>
                  <a:srgbClr val="000000"/>
                </a:solidFill>
                <a:latin typeface="Arial"/>
                <a:ea typeface="Arial"/>
                <a:cs typeface="Arial"/>
                <a:sym typeface="Arial"/>
              </a:rPr>
              <a:t> </a:t>
            </a:r>
            <a:r>
              <a:rPr lang="en" sz="1400" dirty="0" err="1">
                <a:solidFill>
                  <a:srgbClr val="000000"/>
                </a:solidFill>
                <a:latin typeface="Arial"/>
                <a:ea typeface="Arial"/>
                <a:cs typeface="Arial"/>
                <a:sym typeface="Arial"/>
              </a:rPr>
              <a:t>pname</a:t>
            </a:r>
            <a:r>
              <a:rPr lang="en" sz="1400" dirty="0">
                <a:solidFill>
                  <a:srgbClr val="000000"/>
                </a:solidFill>
                <a:latin typeface="Arial"/>
                <a:ea typeface="Arial"/>
                <a:cs typeface="Arial"/>
                <a:sym typeface="Arial"/>
              </a:rPr>
              <a:t> = ‘Gizmo’</a:t>
            </a:r>
            <a:br>
              <a:rPr lang="en" sz="1400" dirty="0">
                <a:solidFill>
                  <a:srgbClr val="000000"/>
                </a:solidFill>
                <a:latin typeface="Arial"/>
                <a:ea typeface="Arial"/>
                <a:cs typeface="Arial"/>
                <a:sym typeface="Arial"/>
              </a:rPr>
            </a:br>
            <a:br>
              <a:rPr lang="en" sz="1400" dirty="0">
                <a:solidFill>
                  <a:srgbClr val="000000"/>
                </a:solidFill>
                <a:latin typeface="Arial"/>
                <a:ea typeface="Arial"/>
                <a:cs typeface="Arial"/>
                <a:sym typeface="Arial"/>
              </a:rPr>
            </a:br>
            <a:r>
              <a:rPr lang="en" sz="1400" dirty="0">
                <a:solidFill>
                  <a:srgbClr val="000000"/>
                </a:solidFill>
                <a:latin typeface="Arial"/>
                <a:ea typeface="Arial"/>
                <a:cs typeface="Arial"/>
                <a:sym typeface="Arial"/>
              </a:rPr>
              <a:t>Client 2:	</a:t>
            </a:r>
            <a:r>
              <a:rPr lang="en" sz="1400" dirty="0">
                <a:solidFill>
                  <a:schemeClr val="accent2"/>
                </a:solidFill>
                <a:latin typeface="Arial"/>
                <a:ea typeface="Arial"/>
                <a:cs typeface="Arial"/>
                <a:sym typeface="Arial"/>
              </a:rPr>
              <a:t>UPDATE</a:t>
            </a:r>
            <a:r>
              <a:rPr lang="en" sz="1400" dirty="0">
                <a:solidFill>
                  <a:srgbClr val="000000"/>
                </a:solidFill>
                <a:latin typeface="Arial"/>
                <a:ea typeface="Arial"/>
                <a:cs typeface="Arial"/>
                <a:sym typeface="Arial"/>
              </a:rPr>
              <a:t> Product</a:t>
            </a:r>
            <a:endParaRPr sz="1400" dirty="0">
              <a:solidFill>
                <a:srgbClr val="000000"/>
              </a:solidFill>
              <a:latin typeface="Arial"/>
              <a:ea typeface="Arial"/>
              <a:cs typeface="Arial"/>
              <a:sym typeface="Arial"/>
            </a:endParaRPr>
          </a:p>
          <a:p>
            <a:pPr>
              <a:spcBef>
                <a:spcPts val="0"/>
              </a:spcBef>
              <a:spcAft>
                <a:spcPts val="0"/>
              </a:spcAft>
            </a:pPr>
            <a:r>
              <a:rPr lang="en" sz="1400" dirty="0">
                <a:solidFill>
                  <a:schemeClr val="accent2"/>
                </a:solidFill>
                <a:latin typeface="Arial"/>
                <a:ea typeface="Arial"/>
                <a:cs typeface="Arial"/>
                <a:sym typeface="Arial"/>
              </a:rPr>
              <a:t>		SET</a:t>
            </a:r>
            <a:r>
              <a:rPr lang="en" sz="1400" dirty="0">
                <a:solidFill>
                  <a:srgbClr val="000000"/>
                </a:solidFill>
                <a:latin typeface="Arial"/>
                <a:ea typeface="Arial"/>
                <a:cs typeface="Arial"/>
                <a:sym typeface="Arial"/>
              </a:rPr>
              <a:t> Price = Price*0.5</a:t>
            </a:r>
            <a:br>
              <a:rPr lang="en" sz="1400" dirty="0">
                <a:solidFill>
                  <a:srgbClr val="000000"/>
                </a:solidFill>
                <a:latin typeface="Arial"/>
                <a:ea typeface="Arial"/>
                <a:cs typeface="Arial"/>
                <a:sym typeface="Arial"/>
              </a:rPr>
            </a:b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WHERE</a:t>
            </a:r>
            <a:r>
              <a:rPr lang="en" sz="1400" dirty="0">
                <a:solidFill>
                  <a:srgbClr val="000000"/>
                </a:solidFill>
                <a:latin typeface="Arial"/>
                <a:ea typeface="Arial"/>
                <a:cs typeface="Arial"/>
                <a:sym typeface="Arial"/>
              </a:rPr>
              <a:t> </a:t>
            </a:r>
            <a:r>
              <a:rPr lang="en" sz="1400" dirty="0" err="1">
                <a:solidFill>
                  <a:srgbClr val="000000"/>
                </a:solidFill>
                <a:latin typeface="Arial"/>
                <a:ea typeface="Arial"/>
                <a:cs typeface="Arial"/>
                <a:sym typeface="Arial"/>
              </a:rPr>
              <a:t>pname</a:t>
            </a:r>
            <a:r>
              <a:rPr lang="en" sz="1400" dirty="0">
                <a:solidFill>
                  <a:srgbClr val="000000"/>
                </a:solidFill>
                <a:latin typeface="Arial"/>
                <a:ea typeface="Arial"/>
                <a:cs typeface="Arial"/>
                <a:sym typeface="Arial"/>
              </a:rPr>
              <a:t> = ‘Gizmo’</a:t>
            </a:r>
            <a:endParaRPr dirty="0"/>
          </a:p>
        </p:txBody>
      </p:sp>
      <p:sp>
        <p:nvSpPr>
          <p:cNvPr id="379" name="Google Shape;379;p53"/>
          <p:cNvSpPr/>
          <p:nvPr/>
        </p:nvSpPr>
        <p:spPr>
          <a:xfrm>
            <a:off x="1981068" y="4716329"/>
            <a:ext cx="5663077" cy="584775"/>
          </a:xfrm>
          <a:prstGeom prst="rect">
            <a:avLst/>
          </a:prstGeom>
          <a:solidFill>
            <a:srgbClr val="CFE2F3"/>
          </a:solidFill>
          <a:ln>
            <a:noFill/>
          </a:ln>
        </p:spPr>
        <p:txBody>
          <a:bodyPr spcFirstLastPara="1" wrap="square" lIns="91425" tIns="45700" rIns="91425" bIns="45700" anchor="ctr" anchorCtr="0">
            <a:noAutofit/>
          </a:bodyPr>
          <a:lstStyle/>
          <a:p>
            <a:pPr algn="ctr">
              <a:spcBef>
                <a:spcPts val="0"/>
              </a:spcBef>
              <a:spcAft>
                <a:spcPts val="0"/>
              </a:spcAft>
            </a:pPr>
            <a:r>
              <a:rPr lang="en" sz="1600">
                <a:solidFill>
                  <a:srgbClr val="000000"/>
                </a:solidFill>
                <a:latin typeface="Arial"/>
                <a:ea typeface="Arial"/>
                <a:cs typeface="Arial"/>
                <a:sym typeface="Arial"/>
              </a:rPr>
              <a:t>Two managers attempt to discount products </a:t>
            </a:r>
            <a:r>
              <a:rPr lang="en" sz="1600" i="1">
                <a:solidFill>
                  <a:srgbClr val="000000"/>
                </a:solidFill>
                <a:latin typeface="Arial"/>
                <a:ea typeface="Arial"/>
                <a:cs typeface="Arial"/>
                <a:sym typeface="Arial"/>
              </a:rPr>
              <a:t>concurrently-</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What could go wrong?</a:t>
            </a:r>
            <a:endParaRPr/>
          </a:p>
        </p:txBody>
      </p:sp>
    </p:spTree>
    <p:extLst>
      <p:ext uri="{BB962C8B-B14F-4D97-AF65-F5344CB8AC3E}">
        <p14:creationId xmlns:p14="http://schemas.microsoft.com/office/powerpoint/2010/main" val="393590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4"/>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Multiple users: single statements</a:t>
            </a:r>
            <a:endParaRPr sz="2800" b="1">
              <a:solidFill>
                <a:srgbClr val="666666"/>
              </a:solidFill>
              <a:latin typeface="Montserrat"/>
              <a:ea typeface="Montserrat"/>
              <a:cs typeface="Montserrat"/>
              <a:sym typeface="Montserrat"/>
            </a:endParaRPr>
          </a:p>
        </p:txBody>
      </p:sp>
      <p:sp>
        <p:nvSpPr>
          <p:cNvPr id="385" name="Google Shape;385;p54"/>
          <p:cNvSpPr/>
          <p:nvPr/>
        </p:nvSpPr>
        <p:spPr>
          <a:xfrm>
            <a:off x="1931703" y="2523655"/>
            <a:ext cx="5458653" cy="2462213"/>
          </a:xfrm>
          <a:prstGeom prst="rect">
            <a:avLst/>
          </a:prstGeom>
          <a:solidFill>
            <a:schemeClr val="lt1"/>
          </a:solidFill>
          <a:ln w="9525"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rgbClr val="000000"/>
                </a:solidFill>
                <a:latin typeface="Arial"/>
                <a:ea typeface="Arial"/>
                <a:cs typeface="Arial"/>
                <a:sym typeface="Arial"/>
              </a:rPr>
              <a:t>Client 1: START TRANSACTION</a:t>
            </a:r>
            <a:endParaRPr dirty="0"/>
          </a:p>
          <a:p>
            <a:pPr>
              <a:spcBef>
                <a:spcPts val="0"/>
              </a:spcBef>
              <a:spcAft>
                <a:spcPts val="0"/>
              </a:spcAft>
            </a:pPr>
            <a:r>
              <a:rPr lang="en" sz="1400" dirty="0">
                <a:solidFill>
                  <a:schemeClr val="accent2"/>
                </a:solidFill>
                <a:latin typeface="Arial"/>
                <a:ea typeface="Arial"/>
                <a:cs typeface="Arial"/>
                <a:sym typeface="Arial"/>
              </a:rPr>
              <a:t>			UPDATE</a:t>
            </a:r>
            <a:r>
              <a:rPr lang="en" sz="1400" dirty="0">
                <a:solidFill>
                  <a:srgbClr val="000000"/>
                </a:solidFill>
                <a:latin typeface="Arial"/>
                <a:ea typeface="Arial"/>
                <a:cs typeface="Arial"/>
                <a:sym typeface="Arial"/>
              </a:rPr>
              <a:t> Product</a:t>
            </a:r>
            <a:br>
              <a:rPr lang="en" sz="1400" dirty="0">
                <a:solidFill>
                  <a:srgbClr val="000000"/>
                </a:solidFill>
                <a:latin typeface="Arial"/>
                <a:ea typeface="Arial"/>
                <a:cs typeface="Arial"/>
                <a:sym typeface="Arial"/>
              </a:rPr>
            </a:b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SET</a:t>
            </a:r>
            <a:r>
              <a:rPr lang="en" sz="1400" dirty="0">
                <a:solidFill>
                  <a:srgbClr val="000000"/>
                </a:solidFill>
                <a:latin typeface="Arial"/>
                <a:ea typeface="Arial"/>
                <a:cs typeface="Arial"/>
                <a:sym typeface="Arial"/>
              </a:rPr>
              <a:t> Price = Price – 1.99</a:t>
            </a:r>
            <a:br>
              <a:rPr lang="en" sz="1400" dirty="0">
                <a:solidFill>
                  <a:srgbClr val="000000"/>
                </a:solidFill>
                <a:latin typeface="Arial"/>
                <a:ea typeface="Arial"/>
                <a:cs typeface="Arial"/>
                <a:sym typeface="Arial"/>
              </a:rPr>
            </a:b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WHERE</a:t>
            </a:r>
            <a:r>
              <a:rPr lang="en" sz="1400" dirty="0">
                <a:solidFill>
                  <a:srgbClr val="000000"/>
                </a:solidFill>
                <a:latin typeface="Arial"/>
                <a:ea typeface="Arial"/>
                <a:cs typeface="Arial"/>
                <a:sym typeface="Arial"/>
              </a:rPr>
              <a:t> </a:t>
            </a:r>
            <a:r>
              <a:rPr lang="en" sz="1400" dirty="0" err="1">
                <a:solidFill>
                  <a:srgbClr val="000000"/>
                </a:solidFill>
                <a:latin typeface="Arial"/>
                <a:ea typeface="Arial"/>
                <a:cs typeface="Arial"/>
                <a:sym typeface="Arial"/>
              </a:rPr>
              <a:t>pname</a:t>
            </a:r>
            <a:r>
              <a:rPr lang="en" sz="1400" dirty="0">
                <a:solidFill>
                  <a:srgbClr val="000000"/>
                </a:solidFill>
                <a:latin typeface="Arial"/>
                <a:ea typeface="Arial"/>
                <a:cs typeface="Arial"/>
                <a:sym typeface="Arial"/>
              </a:rPr>
              <a:t> = ‘Gizmo’</a:t>
            </a:r>
            <a:endParaRPr dirty="0"/>
          </a:p>
          <a:p>
            <a:pPr>
              <a:spcBef>
                <a:spcPts val="0"/>
              </a:spcBef>
              <a:spcAft>
                <a:spcPts val="0"/>
              </a:spcAft>
            </a:pPr>
            <a:r>
              <a:rPr lang="en" sz="1400" dirty="0">
                <a:solidFill>
                  <a:srgbClr val="000000"/>
                </a:solidFill>
                <a:latin typeface="Arial"/>
                <a:ea typeface="Arial"/>
                <a:cs typeface="Arial"/>
                <a:sym typeface="Arial"/>
              </a:rPr>
              <a:t>		COMMIT</a:t>
            </a:r>
            <a:br>
              <a:rPr lang="en" sz="1400" dirty="0">
                <a:solidFill>
                  <a:srgbClr val="000000"/>
                </a:solidFill>
                <a:latin typeface="Arial"/>
                <a:ea typeface="Arial"/>
                <a:cs typeface="Arial"/>
                <a:sym typeface="Arial"/>
              </a:rPr>
            </a:br>
            <a:br>
              <a:rPr lang="en" sz="1400" dirty="0">
                <a:solidFill>
                  <a:srgbClr val="000000"/>
                </a:solidFill>
                <a:latin typeface="Arial"/>
                <a:ea typeface="Arial"/>
                <a:cs typeface="Arial"/>
                <a:sym typeface="Arial"/>
              </a:rPr>
            </a:br>
            <a:r>
              <a:rPr lang="en" sz="1400" dirty="0">
                <a:solidFill>
                  <a:srgbClr val="000000"/>
                </a:solidFill>
                <a:latin typeface="Arial"/>
                <a:ea typeface="Arial"/>
                <a:cs typeface="Arial"/>
                <a:sym typeface="Arial"/>
              </a:rPr>
              <a:t>Client 2: START TRANSACTION</a:t>
            </a:r>
            <a:endParaRPr dirty="0"/>
          </a:p>
          <a:p>
            <a:pPr>
              <a:spcBef>
                <a:spcPts val="0"/>
              </a:spcBef>
              <a:spcAft>
                <a:spcPts val="0"/>
              </a:spcAft>
            </a:pPr>
            <a:r>
              <a:rPr lang="en" sz="1400" dirty="0">
                <a:solidFill>
                  <a:schemeClr val="accent2"/>
                </a:solidFill>
                <a:latin typeface="Arial"/>
                <a:ea typeface="Arial"/>
                <a:cs typeface="Arial"/>
                <a:sym typeface="Arial"/>
              </a:rPr>
              <a:t>			UPDATE</a:t>
            </a:r>
            <a:r>
              <a:rPr lang="en" sz="1400" dirty="0">
                <a:solidFill>
                  <a:srgbClr val="000000"/>
                </a:solidFill>
                <a:latin typeface="Arial"/>
                <a:ea typeface="Arial"/>
                <a:cs typeface="Arial"/>
                <a:sym typeface="Arial"/>
              </a:rPr>
              <a:t> Product</a:t>
            </a:r>
            <a:br>
              <a:rPr lang="en" sz="1400" dirty="0">
                <a:solidFill>
                  <a:srgbClr val="000000"/>
                </a:solidFill>
                <a:latin typeface="Arial"/>
                <a:ea typeface="Arial"/>
                <a:cs typeface="Arial"/>
                <a:sym typeface="Arial"/>
              </a:rPr>
            </a:b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SET</a:t>
            </a:r>
            <a:r>
              <a:rPr lang="en" sz="1400" dirty="0">
                <a:solidFill>
                  <a:srgbClr val="000000"/>
                </a:solidFill>
                <a:latin typeface="Arial"/>
                <a:ea typeface="Arial"/>
                <a:cs typeface="Arial"/>
                <a:sym typeface="Arial"/>
              </a:rPr>
              <a:t> Price = Price*0.5</a:t>
            </a:r>
            <a:br>
              <a:rPr lang="en" sz="1400" dirty="0">
                <a:solidFill>
                  <a:srgbClr val="000000"/>
                </a:solidFill>
                <a:latin typeface="Arial"/>
                <a:ea typeface="Arial"/>
                <a:cs typeface="Arial"/>
                <a:sym typeface="Arial"/>
              </a:rPr>
            </a:b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WHERE</a:t>
            </a:r>
            <a:r>
              <a:rPr lang="en" sz="1400" dirty="0">
                <a:solidFill>
                  <a:srgbClr val="000000"/>
                </a:solidFill>
                <a:latin typeface="Arial"/>
                <a:ea typeface="Arial"/>
                <a:cs typeface="Arial"/>
                <a:sym typeface="Arial"/>
              </a:rPr>
              <a:t> </a:t>
            </a:r>
            <a:r>
              <a:rPr lang="en" sz="1400" dirty="0" err="1">
                <a:solidFill>
                  <a:srgbClr val="000000"/>
                </a:solidFill>
                <a:latin typeface="Arial"/>
                <a:ea typeface="Arial"/>
                <a:cs typeface="Arial"/>
                <a:sym typeface="Arial"/>
              </a:rPr>
              <a:t>pname</a:t>
            </a:r>
            <a:r>
              <a:rPr lang="en" sz="1400" dirty="0">
                <a:solidFill>
                  <a:srgbClr val="000000"/>
                </a:solidFill>
                <a:latin typeface="Arial"/>
                <a:ea typeface="Arial"/>
                <a:cs typeface="Arial"/>
                <a:sym typeface="Arial"/>
              </a:rPr>
              <a:t>=‘Gizmo’</a:t>
            </a:r>
            <a:endParaRPr dirty="0"/>
          </a:p>
          <a:p>
            <a:pPr indent="457200">
              <a:spcBef>
                <a:spcPts val="0"/>
              </a:spcBef>
              <a:spcAft>
                <a:spcPts val="0"/>
              </a:spcAft>
            </a:pPr>
            <a:r>
              <a:rPr lang="en" sz="1400" dirty="0">
                <a:solidFill>
                  <a:srgbClr val="000000"/>
                </a:solidFill>
                <a:latin typeface="Arial"/>
                <a:ea typeface="Arial"/>
                <a:cs typeface="Arial"/>
                <a:sym typeface="Arial"/>
              </a:rPr>
              <a:t>	COMMIT</a:t>
            </a:r>
            <a:endParaRPr sz="14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865812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Lecture 4</a:t>
            </a:r>
          </a:p>
        </p:txBody>
      </p:sp>
      <p:sp>
        <p:nvSpPr>
          <p:cNvPr id="2" name="Subtitle 1">
            <a:extLst>
              <a:ext uri="{FF2B5EF4-FFF2-40B4-BE49-F238E27FC236}">
                <a16:creationId xmlns:a16="http://schemas.microsoft.com/office/drawing/2014/main" id="{B1D1B28E-0855-1D43-A200-EAB54E3EF5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84216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42CAC-75FE-5347-B897-22D30D38F3F5}"/>
              </a:ext>
            </a:extLst>
          </p:cNvPr>
          <p:cNvSpPr>
            <a:spLocks noGrp="1"/>
          </p:cNvSpPr>
          <p:nvPr>
            <p:ph type="title"/>
          </p:nvPr>
        </p:nvSpPr>
        <p:spPr/>
        <p:txBody>
          <a:bodyPr/>
          <a:lstStyle/>
          <a:p>
            <a:r>
              <a:rPr lang="en-US" dirty="0"/>
              <a:t>Recap of lecture 3</a:t>
            </a:r>
          </a:p>
        </p:txBody>
      </p:sp>
      <p:sp>
        <p:nvSpPr>
          <p:cNvPr id="3" name="Content Placeholder 2">
            <a:extLst>
              <a:ext uri="{FF2B5EF4-FFF2-40B4-BE49-F238E27FC236}">
                <a16:creationId xmlns:a16="http://schemas.microsoft.com/office/drawing/2014/main" id="{8D307733-A462-1247-B28F-FC6BDE3CF9F8}"/>
              </a:ext>
            </a:extLst>
          </p:cNvPr>
          <p:cNvSpPr>
            <a:spLocks noGrp="1"/>
          </p:cNvSpPr>
          <p:nvPr>
            <p:ph idx="1"/>
          </p:nvPr>
        </p:nvSpPr>
        <p:spPr/>
        <p:txBody>
          <a:bodyPr/>
          <a:lstStyle/>
          <a:p>
            <a:r>
              <a:rPr lang="en-US" sz="2000" b="1" dirty="0"/>
              <a:t>SQL (continued)</a:t>
            </a:r>
          </a:p>
          <a:p>
            <a:pPr lvl="1"/>
            <a:r>
              <a:rPr lang="en-US" sz="1800" dirty="0"/>
              <a:t>Foreign keys (adding a constraint on insertions)</a:t>
            </a:r>
          </a:p>
          <a:p>
            <a:pPr lvl="1"/>
            <a:r>
              <a:rPr lang="en-US" sz="1800" dirty="0"/>
              <a:t>JOINs</a:t>
            </a:r>
          </a:p>
          <a:p>
            <a:pPr lvl="2"/>
            <a:r>
              <a:rPr lang="en-US" sz="1600" dirty="0"/>
              <a:t>Inner</a:t>
            </a:r>
          </a:p>
          <a:p>
            <a:pPr lvl="2"/>
            <a:r>
              <a:rPr lang="en-US" sz="1600" dirty="0"/>
              <a:t>Outer</a:t>
            </a:r>
          </a:p>
          <a:p>
            <a:pPr lvl="1"/>
            <a:r>
              <a:rPr lang="en-US" sz="1800" dirty="0"/>
              <a:t>Aggregations: SUM/COUNT/MIN/MAX/AVG</a:t>
            </a:r>
          </a:p>
          <a:p>
            <a:pPr lvl="1"/>
            <a:r>
              <a:rPr lang="en-US" sz="1800" dirty="0"/>
              <a:t>GROUP BY + aggregates</a:t>
            </a:r>
          </a:p>
          <a:p>
            <a:pPr lvl="1"/>
            <a:r>
              <a:rPr lang="en-US" sz="1800" dirty="0"/>
              <a:t>HAVING</a:t>
            </a:r>
          </a:p>
          <a:p>
            <a:pPr lvl="1"/>
            <a:r>
              <a:rPr lang="en-US" sz="1800" dirty="0"/>
              <a:t>Nested queries</a:t>
            </a:r>
          </a:p>
          <a:p>
            <a:pPr lvl="2"/>
            <a:r>
              <a:rPr lang="en-US" sz="1600" dirty="0"/>
              <a:t>Breaking into steps</a:t>
            </a:r>
          </a:p>
          <a:p>
            <a:pPr lvl="2"/>
            <a:r>
              <a:rPr lang="en-US" sz="1600" dirty="0"/>
              <a:t>Including aggregates, GROUP BY</a:t>
            </a:r>
          </a:p>
          <a:p>
            <a:r>
              <a:rPr lang="en-US" sz="2000" b="1" dirty="0"/>
              <a:t>Transactions motivation:</a:t>
            </a:r>
          </a:p>
          <a:p>
            <a:pPr lvl="1"/>
            <a:r>
              <a:rPr lang="en-US" sz="1800" dirty="0"/>
              <a:t>Key idea: either entire operations is executed, or it is not</a:t>
            </a:r>
          </a:p>
          <a:p>
            <a:pPr lvl="1"/>
            <a:r>
              <a:rPr lang="en-US" sz="1800" dirty="0"/>
              <a:t>Transactions in SQL</a:t>
            </a:r>
          </a:p>
          <a:p>
            <a:pPr lvl="1"/>
            <a:r>
              <a:rPr lang="en-US" sz="1800" dirty="0"/>
              <a:t>Two key challenges</a:t>
            </a:r>
          </a:p>
          <a:p>
            <a:pPr lvl="2"/>
            <a:r>
              <a:rPr lang="en-US" sz="1800" dirty="0"/>
              <a:t>Durability and recovery (surviving crashes, making sure we can rollback)</a:t>
            </a:r>
          </a:p>
          <a:p>
            <a:pPr lvl="2"/>
            <a:r>
              <a:rPr lang="en-US" sz="1800" dirty="0"/>
              <a:t>Concurrent operations (allow transactions to execute in parallel and in isolation)</a:t>
            </a:r>
          </a:p>
        </p:txBody>
      </p:sp>
      <p:sp>
        <p:nvSpPr>
          <p:cNvPr id="4" name="Slide Number Placeholder 3">
            <a:extLst>
              <a:ext uri="{FF2B5EF4-FFF2-40B4-BE49-F238E27FC236}">
                <a16:creationId xmlns:a16="http://schemas.microsoft.com/office/drawing/2014/main" id="{4D55E1F8-C805-1349-A1E8-0B39DBAB7BA5}"/>
              </a:ext>
            </a:extLst>
          </p:cNvPr>
          <p:cNvSpPr>
            <a:spLocks noGrp="1"/>
          </p:cNvSpPr>
          <p:nvPr>
            <p:ph type="sldNum" sz="quarter" idx="10"/>
          </p:nvPr>
        </p:nvSpPr>
        <p:spPr/>
        <p:txBody>
          <a:bodyPr/>
          <a:lstStyle/>
          <a:p>
            <a:fld id="{8A521027-4487-C04D-8858-2B2EE73736E3}" type="slidenum">
              <a:rPr lang="en-US" altLang="en-US" smtClean="0"/>
              <a:pPr/>
              <a:t>19</a:t>
            </a:fld>
            <a:endParaRPr lang="en-US" altLang="en-US"/>
          </a:p>
        </p:txBody>
      </p:sp>
    </p:spTree>
    <p:extLst>
      <p:ext uri="{BB962C8B-B14F-4D97-AF65-F5344CB8AC3E}">
        <p14:creationId xmlns:p14="http://schemas.microsoft.com/office/powerpoint/2010/main" val="1042009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Transactions</a:t>
            </a:r>
          </a:p>
        </p:txBody>
      </p:sp>
      <p:sp>
        <p:nvSpPr>
          <p:cNvPr id="2" name="Subtitle 1">
            <a:extLst>
              <a:ext uri="{FF2B5EF4-FFF2-40B4-BE49-F238E27FC236}">
                <a16:creationId xmlns:a16="http://schemas.microsoft.com/office/drawing/2014/main" id="{B1D1B28E-0855-1D43-A200-EAB54E3EF5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73593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42CAC-75FE-5347-B897-22D30D38F3F5}"/>
              </a:ext>
            </a:extLst>
          </p:cNvPr>
          <p:cNvSpPr>
            <a:spLocks noGrp="1"/>
          </p:cNvSpPr>
          <p:nvPr>
            <p:ph type="title"/>
          </p:nvPr>
        </p:nvSpPr>
        <p:spPr/>
        <p:txBody>
          <a:bodyPr/>
          <a:lstStyle/>
          <a:p>
            <a:r>
              <a:rPr lang="en-US" dirty="0"/>
              <a:t>Today: deep dive on transactions</a:t>
            </a:r>
          </a:p>
        </p:txBody>
      </p:sp>
      <p:sp>
        <p:nvSpPr>
          <p:cNvPr id="3" name="Content Placeholder 2">
            <a:extLst>
              <a:ext uri="{FF2B5EF4-FFF2-40B4-BE49-F238E27FC236}">
                <a16:creationId xmlns:a16="http://schemas.microsoft.com/office/drawing/2014/main" id="{8D307733-A462-1247-B28F-FC6BDE3CF9F8}"/>
              </a:ext>
            </a:extLst>
          </p:cNvPr>
          <p:cNvSpPr>
            <a:spLocks noGrp="1"/>
          </p:cNvSpPr>
          <p:nvPr>
            <p:ph idx="1"/>
          </p:nvPr>
        </p:nvSpPr>
        <p:spPr/>
        <p:txBody>
          <a:bodyPr/>
          <a:lstStyle/>
          <a:p>
            <a:r>
              <a:rPr lang="en-US" sz="1800" dirty="0"/>
              <a:t>ACID</a:t>
            </a:r>
          </a:p>
          <a:p>
            <a:r>
              <a:rPr lang="en-US" dirty="0"/>
              <a:t>Atomicity and durability via logging</a:t>
            </a:r>
          </a:p>
          <a:p>
            <a:pPr lvl="1"/>
            <a:r>
              <a:rPr lang="en-US" dirty="0"/>
              <a:t>Write ahead log</a:t>
            </a:r>
          </a:p>
          <a:p>
            <a:r>
              <a:rPr lang="en-US" dirty="0"/>
              <a:t>Consistency and isolation via locking</a:t>
            </a:r>
          </a:p>
          <a:p>
            <a:pPr lvl="1"/>
            <a:r>
              <a:rPr lang="en-US" dirty="0"/>
              <a:t>2 Phase Locking</a:t>
            </a:r>
          </a:p>
          <a:p>
            <a:endParaRPr lang="en-US" dirty="0"/>
          </a:p>
          <a:p>
            <a:r>
              <a:rPr lang="en-US" dirty="0"/>
              <a:t>If we have time: conflict serializability</a:t>
            </a:r>
          </a:p>
        </p:txBody>
      </p:sp>
      <p:sp>
        <p:nvSpPr>
          <p:cNvPr id="4" name="Slide Number Placeholder 3">
            <a:extLst>
              <a:ext uri="{FF2B5EF4-FFF2-40B4-BE49-F238E27FC236}">
                <a16:creationId xmlns:a16="http://schemas.microsoft.com/office/drawing/2014/main" id="{4D55E1F8-C805-1349-A1E8-0B39DBAB7BA5}"/>
              </a:ext>
            </a:extLst>
          </p:cNvPr>
          <p:cNvSpPr>
            <a:spLocks noGrp="1"/>
          </p:cNvSpPr>
          <p:nvPr>
            <p:ph type="sldNum" sz="quarter" idx="10"/>
          </p:nvPr>
        </p:nvSpPr>
        <p:spPr/>
        <p:txBody>
          <a:bodyPr/>
          <a:lstStyle/>
          <a:p>
            <a:fld id="{8A521027-4487-C04D-8858-2B2EE73736E3}" type="slidenum">
              <a:rPr lang="en-US" altLang="en-US" smtClean="0"/>
              <a:pPr/>
              <a:t>20</a:t>
            </a:fld>
            <a:endParaRPr lang="en-US" altLang="en-US"/>
          </a:p>
        </p:txBody>
      </p:sp>
    </p:spTree>
    <p:extLst>
      <p:ext uri="{BB962C8B-B14F-4D97-AF65-F5344CB8AC3E}">
        <p14:creationId xmlns:p14="http://schemas.microsoft.com/office/powerpoint/2010/main" val="1887622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42CAC-75FE-5347-B897-22D30D38F3F5}"/>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8D307733-A462-1247-B28F-FC6BDE3CF9F8}"/>
              </a:ext>
            </a:extLst>
          </p:cNvPr>
          <p:cNvSpPr>
            <a:spLocks noGrp="1"/>
          </p:cNvSpPr>
          <p:nvPr>
            <p:ph idx="1"/>
          </p:nvPr>
        </p:nvSpPr>
        <p:spPr/>
        <p:txBody>
          <a:bodyPr/>
          <a:lstStyle/>
          <a:p>
            <a:r>
              <a:rPr lang="en-US" dirty="0"/>
              <a:t>Written homework will be released at the end of this week</a:t>
            </a:r>
          </a:p>
          <a:p>
            <a:pPr lvl="1"/>
            <a:r>
              <a:rPr lang="en-US" dirty="0"/>
              <a:t>Meant as preparation for midterm</a:t>
            </a:r>
          </a:p>
          <a:p>
            <a:pPr lvl="1"/>
            <a:r>
              <a:rPr lang="en-US" dirty="0"/>
              <a:t>After this class, you will have the material to solve most (but not all) of it</a:t>
            </a:r>
          </a:p>
          <a:p>
            <a:endParaRPr lang="en-US" dirty="0"/>
          </a:p>
          <a:p>
            <a:r>
              <a:rPr lang="en-US" dirty="0"/>
              <a:t>Reminder: SQL programming homework due next week at </a:t>
            </a:r>
            <a:r>
              <a:rPr lang="en-US" b="1" dirty="0"/>
              <a:t>noon on Thursday </a:t>
            </a:r>
            <a:endParaRPr lang="en-US" dirty="0"/>
          </a:p>
          <a:p>
            <a:pPr lvl="1"/>
            <a:r>
              <a:rPr lang="en-US" dirty="0"/>
              <a:t>We covered all the material </a:t>
            </a:r>
            <a:r>
              <a:rPr lang="en-US"/>
              <a:t>to solve it</a:t>
            </a:r>
            <a:endParaRPr lang="en-US" dirty="0"/>
          </a:p>
        </p:txBody>
      </p:sp>
      <p:sp>
        <p:nvSpPr>
          <p:cNvPr id="4" name="Slide Number Placeholder 3">
            <a:extLst>
              <a:ext uri="{FF2B5EF4-FFF2-40B4-BE49-F238E27FC236}">
                <a16:creationId xmlns:a16="http://schemas.microsoft.com/office/drawing/2014/main" id="{4D55E1F8-C805-1349-A1E8-0B39DBAB7BA5}"/>
              </a:ext>
            </a:extLst>
          </p:cNvPr>
          <p:cNvSpPr>
            <a:spLocks noGrp="1"/>
          </p:cNvSpPr>
          <p:nvPr>
            <p:ph type="sldNum" sz="quarter" idx="10"/>
          </p:nvPr>
        </p:nvSpPr>
        <p:spPr/>
        <p:txBody>
          <a:bodyPr/>
          <a:lstStyle/>
          <a:p>
            <a:fld id="{8A521027-4487-C04D-8858-2B2EE73736E3}" type="slidenum">
              <a:rPr lang="en-US" altLang="en-US" smtClean="0"/>
              <a:pPr/>
              <a:t>21</a:t>
            </a:fld>
            <a:endParaRPr lang="en-US" altLang="en-US"/>
          </a:p>
        </p:txBody>
      </p:sp>
    </p:spTree>
    <p:extLst>
      <p:ext uri="{BB962C8B-B14F-4D97-AF65-F5344CB8AC3E}">
        <p14:creationId xmlns:p14="http://schemas.microsoft.com/office/powerpoint/2010/main" val="3500897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930336"/>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ACID</a:t>
            </a:r>
            <a:br>
              <a:rPr lang="en-US" altLang="en-US" sz="2800" dirty="0"/>
            </a:br>
            <a:r>
              <a:rPr lang="en-US" altLang="en-US" sz="2800" dirty="0"/>
              <a:t>Atomicity, Consistency, Isolation, Durability</a:t>
            </a:r>
          </a:p>
        </p:txBody>
      </p:sp>
      <p:sp>
        <p:nvSpPr>
          <p:cNvPr id="4" name="Subtitle 1">
            <a:extLst>
              <a:ext uri="{FF2B5EF4-FFF2-40B4-BE49-F238E27FC236}">
                <a16:creationId xmlns:a16="http://schemas.microsoft.com/office/drawing/2014/main" id="{8A654D38-E0EC-D540-85BB-0F9292BF9481}"/>
              </a:ext>
            </a:extLst>
          </p:cNvPr>
          <p:cNvSpPr txBox="1">
            <a:spLocks/>
          </p:cNvSpPr>
          <p:nvPr/>
        </p:nvSpPr>
        <p:spPr bwMode="auto">
          <a:xfrm>
            <a:off x="182563" y="528638"/>
            <a:ext cx="77692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50000"/>
              </a:spcBef>
              <a:spcAft>
                <a:spcPct val="0"/>
              </a:spcAft>
              <a:buClr>
                <a:schemeClr val="accent1"/>
              </a:buClr>
              <a:buFont typeface="Wingdings" charset="2"/>
              <a:buNone/>
              <a:defRPr sz="1300" kern="1200">
                <a:solidFill>
                  <a:schemeClr val="tx1"/>
                </a:solidFill>
                <a:latin typeface="+mn-lt"/>
                <a:ea typeface="+mn-ea"/>
                <a:cs typeface="+mn-cs"/>
              </a:defRPr>
            </a:lvl1pPr>
            <a:lvl2pPr marL="509588" indent="-163513" algn="l" rtl="0" eaLnBrk="0" fontAlgn="base" hangingPunct="0">
              <a:spcBef>
                <a:spcPct val="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2pPr>
            <a:lvl3pPr marL="855663" indent="-173038" algn="l" rtl="0" eaLnBrk="0" fontAlgn="base" hangingPunct="0">
              <a:spcBef>
                <a:spcPct val="0"/>
              </a:spcBef>
              <a:spcAft>
                <a:spcPct val="0"/>
              </a:spcAft>
              <a:buClr>
                <a:schemeClr val="accent1"/>
              </a:buClr>
              <a:buChar char="•"/>
              <a:defRPr sz="1400" kern="12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defRPr sz="1600" kern="12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Borrowed from Shiva </a:t>
            </a:r>
            <a:r>
              <a:rPr lang="en-US" dirty="0" err="1"/>
              <a:t>Shivakumar</a:t>
            </a:r>
            <a:endParaRPr lang="en-US" dirty="0"/>
          </a:p>
        </p:txBody>
      </p:sp>
    </p:spTree>
    <p:extLst>
      <p:ext uri="{BB962C8B-B14F-4D97-AF65-F5344CB8AC3E}">
        <p14:creationId xmlns:p14="http://schemas.microsoft.com/office/powerpoint/2010/main" val="2333671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7"/>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Transaction Properties: ACID</a:t>
            </a:r>
            <a:endParaRPr sz="2800" b="1" dirty="0">
              <a:solidFill>
                <a:srgbClr val="666666"/>
              </a:solidFill>
              <a:latin typeface="Montserrat"/>
              <a:ea typeface="Montserrat"/>
              <a:cs typeface="Montserrat"/>
              <a:sym typeface="Montserrat"/>
            </a:endParaRPr>
          </a:p>
        </p:txBody>
      </p:sp>
      <p:sp>
        <p:nvSpPr>
          <p:cNvPr id="404" name="Google Shape;404;p57"/>
          <p:cNvSpPr txBox="1"/>
          <p:nvPr/>
        </p:nvSpPr>
        <p:spPr>
          <a:xfrm>
            <a:off x="864295" y="2205593"/>
            <a:ext cx="7816241" cy="3263504"/>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600"/>
              <a:buFont typeface="Arial"/>
              <a:buChar char="•"/>
            </a:pPr>
            <a:r>
              <a:rPr lang="en" sz="2000" dirty="0">
                <a:solidFill>
                  <a:srgbClr val="FF0000"/>
                </a:solidFill>
                <a:latin typeface="Roboto"/>
                <a:ea typeface="Roboto"/>
                <a:cs typeface="Roboto"/>
                <a:sym typeface="Roboto"/>
              </a:rPr>
              <a:t>A</a:t>
            </a:r>
            <a:r>
              <a:rPr lang="en" sz="2000" dirty="0">
                <a:solidFill>
                  <a:srgbClr val="000000"/>
                </a:solidFill>
                <a:latin typeface="Roboto"/>
                <a:ea typeface="Roboto"/>
                <a:cs typeface="Roboto"/>
                <a:sym typeface="Roboto"/>
              </a:rPr>
              <a:t>tomic</a:t>
            </a:r>
            <a:endParaRPr sz="2800" dirty="0">
              <a:latin typeface="Roboto"/>
              <a:ea typeface="Roboto"/>
              <a:cs typeface="Roboto"/>
              <a:sym typeface="Roboto"/>
            </a:endParaRPr>
          </a:p>
          <a:p>
            <a:pPr lvl="1" indent="-228600">
              <a:spcBef>
                <a:spcPts val="600"/>
              </a:spcBef>
              <a:spcAft>
                <a:spcPts val="0"/>
              </a:spcAft>
              <a:buClr>
                <a:srgbClr val="000000"/>
              </a:buClr>
              <a:buSzPts val="1400"/>
              <a:buFont typeface="Roboto"/>
              <a:buChar char="•"/>
            </a:pPr>
            <a:r>
              <a:rPr lang="en" sz="1800" dirty="0">
                <a:solidFill>
                  <a:srgbClr val="000000"/>
                </a:solidFill>
                <a:latin typeface="Roboto"/>
                <a:ea typeface="Roboto"/>
                <a:cs typeface="Roboto"/>
                <a:sym typeface="Roboto"/>
              </a:rPr>
              <a:t>State shows either all the effects of </a:t>
            </a:r>
            <a:r>
              <a:rPr lang="en" sz="1800" dirty="0" err="1">
                <a:solidFill>
                  <a:srgbClr val="000000"/>
                </a:solidFill>
                <a:latin typeface="Roboto"/>
                <a:ea typeface="Roboto"/>
                <a:cs typeface="Roboto"/>
                <a:sym typeface="Roboto"/>
              </a:rPr>
              <a:t>txn</a:t>
            </a:r>
            <a:r>
              <a:rPr lang="en" sz="1800" dirty="0">
                <a:solidFill>
                  <a:srgbClr val="000000"/>
                </a:solidFill>
                <a:latin typeface="Roboto"/>
                <a:ea typeface="Roboto"/>
                <a:cs typeface="Roboto"/>
                <a:sym typeface="Roboto"/>
              </a:rPr>
              <a:t>, or none of them</a:t>
            </a:r>
            <a:endParaRPr sz="2800" dirty="0">
              <a:latin typeface="Roboto"/>
              <a:ea typeface="Roboto"/>
              <a:cs typeface="Roboto"/>
              <a:sym typeface="Roboto"/>
            </a:endParaRPr>
          </a:p>
          <a:p>
            <a:pPr marL="228600" indent="-228600">
              <a:spcBef>
                <a:spcPts val="600"/>
              </a:spcBef>
              <a:spcAft>
                <a:spcPts val="0"/>
              </a:spcAft>
              <a:buClr>
                <a:srgbClr val="000000"/>
              </a:buClr>
              <a:buSzPts val="1600"/>
              <a:buFont typeface="Arial"/>
              <a:buChar char="•"/>
            </a:pPr>
            <a:r>
              <a:rPr lang="en" sz="2000" dirty="0">
                <a:solidFill>
                  <a:srgbClr val="FF0000"/>
                </a:solidFill>
                <a:latin typeface="Roboto"/>
                <a:ea typeface="Roboto"/>
                <a:cs typeface="Roboto"/>
                <a:sym typeface="Roboto"/>
              </a:rPr>
              <a:t>C</a:t>
            </a:r>
            <a:r>
              <a:rPr lang="en" sz="2000" dirty="0">
                <a:solidFill>
                  <a:srgbClr val="000000"/>
                </a:solidFill>
                <a:latin typeface="Roboto"/>
                <a:ea typeface="Roboto"/>
                <a:cs typeface="Roboto"/>
                <a:sym typeface="Roboto"/>
              </a:rPr>
              <a:t>onsistent</a:t>
            </a:r>
            <a:endParaRPr sz="1800" dirty="0">
              <a:solidFill>
                <a:srgbClr val="000000"/>
              </a:solidFill>
              <a:latin typeface="Roboto"/>
              <a:ea typeface="Roboto"/>
              <a:cs typeface="Roboto"/>
              <a:sym typeface="Roboto"/>
            </a:endParaRPr>
          </a:p>
          <a:p>
            <a:pPr lvl="1" indent="-228600">
              <a:spcBef>
                <a:spcPts val="600"/>
              </a:spcBef>
              <a:spcAft>
                <a:spcPts val="0"/>
              </a:spcAft>
              <a:buClr>
                <a:srgbClr val="000000"/>
              </a:buClr>
              <a:buSzPts val="1400"/>
              <a:buFont typeface="Roboto"/>
              <a:buChar char="•"/>
            </a:pPr>
            <a:r>
              <a:rPr lang="en" sz="1800" dirty="0" err="1">
                <a:solidFill>
                  <a:srgbClr val="000000"/>
                </a:solidFill>
                <a:latin typeface="Roboto"/>
                <a:ea typeface="Roboto"/>
                <a:cs typeface="Roboto"/>
                <a:sym typeface="Roboto"/>
              </a:rPr>
              <a:t>Txn</a:t>
            </a:r>
            <a:r>
              <a:rPr lang="en" sz="1800" dirty="0">
                <a:solidFill>
                  <a:srgbClr val="000000"/>
                </a:solidFill>
                <a:latin typeface="Roboto"/>
                <a:ea typeface="Roboto"/>
                <a:cs typeface="Roboto"/>
                <a:sym typeface="Roboto"/>
              </a:rPr>
              <a:t> moves from a state where integrity holds, to another where integrity holds</a:t>
            </a:r>
            <a:endParaRPr sz="2800" dirty="0">
              <a:latin typeface="Roboto"/>
              <a:ea typeface="Roboto"/>
              <a:cs typeface="Roboto"/>
              <a:sym typeface="Roboto"/>
            </a:endParaRPr>
          </a:p>
          <a:p>
            <a:pPr marL="228600" indent="-228600">
              <a:spcBef>
                <a:spcPts val="600"/>
              </a:spcBef>
              <a:spcAft>
                <a:spcPts val="0"/>
              </a:spcAft>
              <a:buClr>
                <a:srgbClr val="000000"/>
              </a:buClr>
              <a:buSzPts val="1600"/>
              <a:buFont typeface="Arial"/>
              <a:buChar char="•"/>
            </a:pPr>
            <a:r>
              <a:rPr lang="en" sz="2000" dirty="0">
                <a:solidFill>
                  <a:srgbClr val="FF0000"/>
                </a:solidFill>
                <a:latin typeface="Roboto"/>
                <a:ea typeface="Roboto"/>
                <a:cs typeface="Roboto"/>
                <a:sym typeface="Roboto"/>
              </a:rPr>
              <a:t>I</a:t>
            </a:r>
            <a:r>
              <a:rPr lang="en" sz="2000" dirty="0">
                <a:solidFill>
                  <a:srgbClr val="000000"/>
                </a:solidFill>
                <a:latin typeface="Roboto"/>
                <a:ea typeface="Roboto"/>
                <a:cs typeface="Roboto"/>
                <a:sym typeface="Roboto"/>
              </a:rPr>
              <a:t>solated</a:t>
            </a:r>
            <a:endParaRPr sz="1800" dirty="0">
              <a:solidFill>
                <a:srgbClr val="000000"/>
              </a:solidFill>
              <a:latin typeface="Roboto"/>
              <a:ea typeface="Roboto"/>
              <a:cs typeface="Roboto"/>
              <a:sym typeface="Roboto"/>
            </a:endParaRPr>
          </a:p>
          <a:p>
            <a:pPr lvl="1" indent="-228600">
              <a:spcBef>
                <a:spcPts val="600"/>
              </a:spcBef>
              <a:spcAft>
                <a:spcPts val="0"/>
              </a:spcAft>
              <a:buClr>
                <a:srgbClr val="000000"/>
              </a:buClr>
              <a:buSzPts val="1400"/>
              <a:buFont typeface="Roboto"/>
              <a:buChar char="•"/>
            </a:pPr>
            <a:r>
              <a:rPr lang="en" sz="1800" dirty="0">
                <a:solidFill>
                  <a:srgbClr val="000000"/>
                </a:solidFill>
                <a:latin typeface="Roboto"/>
                <a:ea typeface="Roboto"/>
                <a:cs typeface="Roboto"/>
                <a:sym typeface="Roboto"/>
              </a:rPr>
              <a:t>Effect of </a:t>
            </a:r>
            <a:r>
              <a:rPr lang="en" sz="1800" dirty="0" err="1">
                <a:solidFill>
                  <a:srgbClr val="000000"/>
                </a:solidFill>
                <a:latin typeface="Roboto"/>
                <a:ea typeface="Roboto"/>
                <a:cs typeface="Roboto"/>
                <a:sym typeface="Roboto"/>
              </a:rPr>
              <a:t>txns</a:t>
            </a:r>
            <a:r>
              <a:rPr lang="en" sz="1800" dirty="0">
                <a:solidFill>
                  <a:srgbClr val="000000"/>
                </a:solidFill>
                <a:latin typeface="Roboto"/>
                <a:ea typeface="Roboto"/>
                <a:cs typeface="Roboto"/>
                <a:sym typeface="Roboto"/>
              </a:rPr>
              <a:t> is the same as </a:t>
            </a:r>
            <a:r>
              <a:rPr lang="en" sz="1800" dirty="0" err="1">
                <a:solidFill>
                  <a:srgbClr val="000000"/>
                </a:solidFill>
                <a:latin typeface="Roboto"/>
                <a:ea typeface="Roboto"/>
                <a:cs typeface="Roboto"/>
                <a:sym typeface="Roboto"/>
              </a:rPr>
              <a:t>txns</a:t>
            </a:r>
            <a:r>
              <a:rPr lang="en" sz="1800" dirty="0">
                <a:solidFill>
                  <a:srgbClr val="000000"/>
                </a:solidFill>
                <a:latin typeface="Roboto"/>
                <a:ea typeface="Roboto"/>
                <a:cs typeface="Roboto"/>
                <a:sym typeface="Roboto"/>
              </a:rPr>
              <a:t> running one after another (</a:t>
            </a:r>
            <a:r>
              <a:rPr lang="en" sz="1800" dirty="0" err="1">
                <a:solidFill>
                  <a:srgbClr val="000000"/>
                </a:solidFill>
                <a:latin typeface="Roboto"/>
                <a:ea typeface="Roboto"/>
                <a:cs typeface="Roboto"/>
                <a:sym typeface="Roboto"/>
              </a:rPr>
              <a:t>ie</a:t>
            </a:r>
            <a:r>
              <a:rPr lang="en" sz="1800" dirty="0">
                <a:solidFill>
                  <a:srgbClr val="000000"/>
                </a:solidFill>
                <a:latin typeface="Roboto"/>
                <a:ea typeface="Roboto"/>
                <a:cs typeface="Roboto"/>
                <a:sym typeface="Roboto"/>
              </a:rPr>
              <a:t> looks like batch mode)</a:t>
            </a:r>
            <a:endParaRPr sz="2800" dirty="0">
              <a:latin typeface="Roboto"/>
              <a:ea typeface="Roboto"/>
              <a:cs typeface="Roboto"/>
              <a:sym typeface="Roboto"/>
            </a:endParaRPr>
          </a:p>
          <a:p>
            <a:pPr marL="228600" indent="-228600">
              <a:spcBef>
                <a:spcPts val="600"/>
              </a:spcBef>
              <a:spcAft>
                <a:spcPts val="0"/>
              </a:spcAft>
              <a:buClr>
                <a:srgbClr val="000000"/>
              </a:buClr>
              <a:buSzPts val="1600"/>
              <a:buFont typeface="Arial"/>
              <a:buChar char="•"/>
            </a:pPr>
            <a:r>
              <a:rPr lang="en" sz="2000" dirty="0">
                <a:solidFill>
                  <a:srgbClr val="FF0000"/>
                </a:solidFill>
                <a:latin typeface="Roboto"/>
                <a:ea typeface="Roboto"/>
                <a:cs typeface="Roboto"/>
                <a:sym typeface="Roboto"/>
              </a:rPr>
              <a:t>D</a:t>
            </a:r>
            <a:r>
              <a:rPr lang="en" sz="2000" dirty="0">
                <a:solidFill>
                  <a:srgbClr val="000000"/>
                </a:solidFill>
                <a:latin typeface="Roboto"/>
                <a:ea typeface="Roboto"/>
                <a:cs typeface="Roboto"/>
                <a:sym typeface="Roboto"/>
              </a:rPr>
              <a:t>urable</a:t>
            </a:r>
            <a:endParaRPr sz="1800" dirty="0">
              <a:solidFill>
                <a:srgbClr val="000000"/>
              </a:solidFill>
              <a:latin typeface="Roboto"/>
              <a:ea typeface="Roboto"/>
              <a:cs typeface="Roboto"/>
              <a:sym typeface="Roboto"/>
            </a:endParaRPr>
          </a:p>
          <a:p>
            <a:pPr lvl="1" indent="-228600">
              <a:spcBef>
                <a:spcPts val="600"/>
              </a:spcBef>
              <a:spcAft>
                <a:spcPts val="0"/>
              </a:spcAft>
              <a:buClr>
                <a:srgbClr val="000000"/>
              </a:buClr>
              <a:buSzPts val="1400"/>
              <a:buFont typeface="Roboto"/>
              <a:buChar char="•"/>
            </a:pPr>
            <a:r>
              <a:rPr lang="en" sz="1800" dirty="0">
                <a:solidFill>
                  <a:srgbClr val="000000"/>
                </a:solidFill>
                <a:latin typeface="Roboto"/>
                <a:ea typeface="Roboto"/>
                <a:cs typeface="Roboto"/>
                <a:sym typeface="Roboto"/>
              </a:rPr>
              <a:t>Once a </a:t>
            </a:r>
            <a:r>
              <a:rPr lang="en" sz="1800" dirty="0" err="1">
                <a:solidFill>
                  <a:srgbClr val="000000"/>
                </a:solidFill>
                <a:latin typeface="Roboto"/>
                <a:ea typeface="Roboto"/>
                <a:cs typeface="Roboto"/>
                <a:sym typeface="Roboto"/>
              </a:rPr>
              <a:t>txn</a:t>
            </a:r>
            <a:r>
              <a:rPr lang="en" sz="1800" dirty="0">
                <a:solidFill>
                  <a:srgbClr val="000000"/>
                </a:solidFill>
                <a:latin typeface="Roboto"/>
                <a:ea typeface="Roboto"/>
                <a:cs typeface="Roboto"/>
                <a:sym typeface="Roboto"/>
              </a:rPr>
              <a:t> has committed, its effects remain in the database</a:t>
            </a:r>
            <a:endParaRPr sz="1800" dirty="0">
              <a:solidFill>
                <a:srgbClr val="000000"/>
              </a:solidFill>
              <a:latin typeface="Roboto"/>
              <a:ea typeface="Roboto"/>
              <a:cs typeface="Roboto"/>
              <a:sym typeface="Roboto"/>
            </a:endParaRPr>
          </a:p>
        </p:txBody>
      </p:sp>
      <p:sp>
        <p:nvSpPr>
          <p:cNvPr id="405" name="Google Shape;405;p57"/>
          <p:cNvSpPr txBox="1"/>
          <p:nvPr/>
        </p:nvSpPr>
        <p:spPr>
          <a:xfrm>
            <a:off x="2202806" y="6028187"/>
            <a:ext cx="5068450" cy="307777"/>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400" dirty="0">
                <a:solidFill>
                  <a:srgbClr val="000000"/>
                </a:solidFill>
                <a:latin typeface="Arial"/>
                <a:ea typeface="Arial"/>
                <a:cs typeface="Arial"/>
                <a:sym typeface="Arial"/>
              </a:rPr>
              <a:t>ACID continues to be a source of great debate! </a:t>
            </a:r>
            <a:endParaRPr dirty="0"/>
          </a:p>
        </p:txBody>
      </p:sp>
    </p:spTree>
    <p:extLst>
      <p:ext uri="{BB962C8B-B14F-4D97-AF65-F5344CB8AC3E}">
        <p14:creationId xmlns:p14="http://schemas.microsoft.com/office/powerpoint/2010/main" val="292097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8"/>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u="sng" dirty="0">
                <a:solidFill>
                  <a:srgbClr val="666666"/>
                </a:solidFill>
                <a:latin typeface="Montserrat"/>
                <a:ea typeface="Montserrat"/>
                <a:cs typeface="Montserrat"/>
                <a:sym typeface="Montserrat"/>
              </a:rPr>
              <a:t>A</a:t>
            </a:r>
            <a:r>
              <a:rPr lang="en" sz="2800" b="1" dirty="0">
                <a:solidFill>
                  <a:srgbClr val="666666"/>
                </a:solidFill>
                <a:latin typeface="Montserrat"/>
                <a:ea typeface="Montserrat"/>
                <a:cs typeface="Montserrat"/>
                <a:sym typeface="Montserrat"/>
              </a:rPr>
              <a:t>CID: </a:t>
            </a:r>
            <a:r>
              <a:rPr lang="en" sz="2800" b="1" u="sng" dirty="0">
                <a:solidFill>
                  <a:srgbClr val="666666"/>
                </a:solidFill>
                <a:latin typeface="Montserrat"/>
                <a:ea typeface="Montserrat"/>
                <a:cs typeface="Montserrat"/>
                <a:sym typeface="Montserrat"/>
              </a:rPr>
              <a:t>A</a:t>
            </a:r>
            <a:r>
              <a:rPr lang="en" sz="2800" b="1" dirty="0">
                <a:solidFill>
                  <a:srgbClr val="666666"/>
                </a:solidFill>
                <a:latin typeface="Montserrat"/>
                <a:ea typeface="Montserrat"/>
                <a:cs typeface="Montserrat"/>
                <a:sym typeface="Montserrat"/>
              </a:rPr>
              <a:t>tomicity</a:t>
            </a:r>
            <a:endParaRPr sz="2800" b="1" dirty="0">
              <a:solidFill>
                <a:srgbClr val="666666"/>
              </a:solidFill>
              <a:latin typeface="Montserrat"/>
              <a:ea typeface="Montserrat"/>
              <a:cs typeface="Montserrat"/>
              <a:sym typeface="Montserrat"/>
            </a:endParaRPr>
          </a:p>
        </p:txBody>
      </p:sp>
      <p:sp>
        <p:nvSpPr>
          <p:cNvPr id="412" name="Google Shape;412;p58"/>
          <p:cNvSpPr txBox="1"/>
          <p:nvPr/>
        </p:nvSpPr>
        <p:spPr>
          <a:xfrm>
            <a:off x="1746338" y="2209800"/>
            <a:ext cx="6309360" cy="3263504"/>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800"/>
              <a:buFont typeface="Arial"/>
              <a:buChar char="•"/>
            </a:pPr>
            <a:r>
              <a:rPr lang="en" sz="1800" dirty="0">
                <a:solidFill>
                  <a:srgbClr val="000000"/>
                </a:solidFill>
                <a:latin typeface="Roboto"/>
                <a:ea typeface="Roboto"/>
                <a:cs typeface="Roboto"/>
                <a:sym typeface="Roboto"/>
              </a:rPr>
              <a:t>TXN’s activities are atomic: all or nothing</a:t>
            </a:r>
            <a:endParaRPr sz="1600" dirty="0">
              <a:solidFill>
                <a:srgbClr val="000000"/>
              </a:solidFill>
              <a:latin typeface="Roboto"/>
              <a:ea typeface="Roboto"/>
              <a:cs typeface="Roboto"/>
              <a:sym typeface="Roboto"/>
            </a:endParaRPr>
          </a:p>
          <a:p>
            <a:pPr marL="228600" lvl="1" indent="-127000">
              <a:spcBef>
                <a:spcPts val="0"/>
              </a:spcBef>
              <a:spcAft>
                <a:spcPts val="0"/>
              </a:spcAft>
              <a:buClr>
                <a:srgbClr val="000000"/>
              </a:buClr>
              <a:buSzPts val="1600"/>
            </a:pPr>
            <a:endParaRPr sz="1600" dirty="0">
              <a:solidFill>
                <a:srgbClr val="000000"/>
              </a:solidFill>
              <a:latin typeface="Roboto"/>
              <a:ea typeface="Roboto"/>
              <a:cs typeface="Roboto"/>
              <a:sym typeface="Roboto"/>
            </a:endParaRPr>
          </a:p>
          <a:p>
            <a:pPr lvl="1" indent="-228600">
              <a:spcBef>
                <a:spcPts val="0"/>
              </a:spcBef>
              <a:spcAft>
                <a:spcPts val="0"/>
              </a:spcAft>
              <a:buClr>
                <a:srgbClr val="000000"/>
              </a:buClr>
              <a:buSzPts val="1600"/>
              <a:buFont typeface="Roboto"/>
              <a:buChar char="•"/>
            </a:pPr>
            <a:r>
              <a:rPr lang="en" sz="1600" dirty="0">
                <a:solidFill>
                  <a:srgbClr val="000000"/>
                </a:solidFill>
                <a:latin typeface="Roboto"/>
                <a:ea typeface="Roboto"/>
                <a:cs typeface="Roboto"/>
                <a:sym typeface="Roboto"/>
              </a:rPr>
              <a:t>Intuitively: in the real world, a transaction is something that would either occur </a:t>
            </a:r>
            <a:r>
              <a:rPr lang="en" sz="1600" i="1" dirty="0">
                <a:solidFill>
                  <a:srgbClr val="000000"/>
                </a:solidFill>
                <a:latin typeface="Roboto"/>
                <a:ea typeface="Roboto"/>
                <a:cs typeface="Roboto"/>
                <a:sym typeface="Roboto"/>
              </a:rPr>
              <a:t>completely</a:t>
            </a:r>
            <a:r>
              <a:rPr lang="en" sz="1600" dirty="0">
                <a:solidFill>
                  <a:srgbClr val="000000"/>
                </a:solidFill>
                <a:latin typeface="Roboto"/>
                <a:ea typeface="Roboto"/>
                <a:cs typeface="Roboto"/>
                <a:sym typeface="Roboto"/>
              </a:rPr>
              <a:t> or </a:t>
            </a:r>
            <a:r>
              <a:rPr lang="en" sz="1600" i="1" dirty="0">
                <a:solidFill>
                  <a:srgbClr val="000000"/>
                </a:solidFill>
                <a:latin typeface="Roboto"/>
                <a:ea typeface="Roboto"/>
                <a:cs typeface="Roboto"/>
                <a:sym typeface="Roboto"/>
              </a:rPr>
              <a:t>not at all</a:t>
            </a:r>
            <a:endParaRPr sz="1600" dirty="0">
              <a:solidFill>
                <a:srgbClr val="000000"/>
              </a:solidFill>
              <a:latin typeface="Roboto"/>
              <a:ea typeface="Roboto"/>
              <a:cs typeface="Roboto"/>
              <a:sym typeface="Roboto"/>
            </a:endParaRPr>
          </a:p>
          <a:p>
            <a:pPr marL="228600" indent="-127000">
              <a:spcBef>
                <a:spcPts val="0"/>
              </a:spcBef>
              <a:spcAft>
                <a:spcPts val="0"/>
              </a:spcAft>
              <a:buClr>
                <a:srgbClr val="000000"/>
              </a:buClr>
              <a:buSzPts val="1600"/>
            </a:pPr>
            <a:endParaRPr sz="1600" dirty="0">
              <a:solidFill>
                <a:srgbClr val="000000"/>
              </a:solidFill>
              <a:latin typeface="Roboto"/>
              <a:ea typeface="Roboto"/>
              <a:cs typeface="Roboto"/>
              <a:sym typeface="Roboto"/>
            </a:endParaRPr>
          </a:p>
          <a:p>
            <a:pPr marL="228600" indent="-228600">
              <a:spcBef>
                <a:spcPts val="0"/>
              </a:spcBef>
              <a:spcAft>
                <a:spcPts val="0"/>
              </a:spcAft>
              <a:buClr>
                <a:srgbClr val="000000"/>
              </a:buClr>
              <a:buSzPts val="1800"/>
              <a:buFont typeface="Roboto"/>
              <a:buChar char="•"/>
            </a:pPr>
            <a:r>
              <a:rPr lang="en" sz="1800" dirty="0">
                <a:solidFill>
                  <a:srgbClr val="000000"/>
                </a:solidFill>
                <a:latin typeface="Roboto"/>
                <a:ea typeface="Roboto"/>
                <a:cs typeface="Roboto"/>
                <a:sym typeface="Roboto"/>
              </a:rPr>
              <a:t>Two possible outcomes for a TXN</a:t>
            </a:r>
            <a:endParaRPr sz="1600" dirty="0">
              <a:solidFill>
                <a:srgbClr val="000000"/>
              </a:solidFill>
              <a:latin typeface="Roboto"/>
              <a:ea typeface="Roboto"/>
              <a:cs typeface="Roboto"/>
              <a:sym typeface="Roboto"/>
            </a:endParaRPr>
          </a:p>
          <a:p>
            <a:pPr marL="228600" lvl="1" indent="-127000">
              <a:spcBef>
                <a:spcPts val="0"/>
              </a:spcBef>
              <a:spcAft>
                <a:spcPts val="0"/>
              </a:spcAft>
              <a:buClr>
                <a:srgbClr val="000000"/>
              </a:buClr>
              <a:buSzPts val="1600"/>
            </a:pPr>
            <a:endParaRPr sz="1600" dirty="0">
              <a:solidFill>
                <a:srgbClr val="000000"/>
              </a:solidFill>
              <a:latin typeface="Roboto"/>
              <a:ea typeface="Roboto"/>
              <a:cs typeface="Roboto"/>
              <a:sym typeface="Roboto"/>
            </a:endParaRPr>
          </a:p>
          <a:p>
            <a:pPr lvl="1" indent="-228600">
              <a:spcBef>
                <a:spcPts val="0"/>
              </a:spcBef>
              <a:spcAft>
                <a:spcPts val="0"/>
              </a:spcAft>
              <a:buClr>
                <a:srgbClr val="000000"/>
              </a:buClr>
              <a:buSzPts val="1600"/>
              <a:buFont typeface="Roboto"/>
              <a:buChar char="•"/>
            </a:pPr>
            <a:r>
              <a:rPr lang="en" sz="1600" dirty="0">
                <a:solidFill>
                  <a:srgbClr val="000000"/>
                </a:solidFill>
                <a:latin typeface="Roboto"/>
                <a:ea typeface="Roboto"/>
                <a:cs typeface="Roboto"/>
                <a:sym typeface="Roboto"/>
              </a:rPr>
              <a:t>It </a:t>
            </a:r>
            <a:r>
              <a:rPr lang="en" sz="1600" i="1" dirty="0">
                <a:solidFill>
                  <a:srgbClr val="000000"/>
                </a:solidFill>
                <a:latin typeface="Roboto"/>
                <a:ea typeface="Roboto"/>
                <a:cs typeface="Roboto"/>
                <a:sym typeface="Roboto"/>
              </a:rPr>
              <a:t>commits</a:t>
            </a:r>
            <a:r>
              <a:rPr lang="en" sz="1600" dirty="0">
                <a:solidFill>
                  <a:srgbClr val="000000"/>
                </a:solidFill>
                <a:latin typeface="Roboto"/>
                <a:ea typeface="Roboto"/>
                <a:cs typeface="Roboto"/>
                <a:sym typeface="Roboto"/>
              </a:rPr>
              <a:t>: all the changes are made</a:t>
            </a:r>
            <a:endParaRPr dirty="0">
              <a:latin typeface="Roboto"/>
              <a:ea typeface="Roboto"/>
              <a:cs typeface="Roboto"/>
              <a:sym typeface="Roboto"/>
            </a:endParaRPr>
          </a:p>
          <a:p>
            <a:pPr lvl="1" indent="-127000">
              <a:spcBef>
                <a:spcPts val="0"/>
              </a:spcBef>
              <a:spcAft>
                <a:spcPts val="0"/>
              </a:spcAft>
              <a:buClr>
                <a:srgbClr val="000000"/>
              </a:buClr>
              <a:buSzPts val="1600"/>
            </a:pPr>
            <a:endParaRPr sz="1600" dirty="0">
              <a:solidFill>
                <a:srgbClr val="000000"/>
              </a:solidFill>
              <a:latin typeface="Roboto"/>
              <a:ea typeface="Roboto"/>
              <a:cs typeface="Roboto"/>
              <a:sym typeface="Roboto"/>
            </a:endParaRPr>
          </a:p>
          <a:p>
            <a:pPr lvl="1" indent="-228600">
              <a:spcBef>
                <a:spcPts val="0"/>
              </a:spcBef>
              <a:spcAft>
                <a:spcPts val="0"/>
              </a:spcAft>
              <a:buClr>
                <a:srgbClr val="000000"/>
              </a:buClr>
              <a:buSzPts val="1600"/>
              <a:buFont typeface="Roboto"/>
              <a:buChar char="•"/>
            </a:pPr>
            <a:r>
              <a:rPr lang="en" sz="1600" dirty="0">
                <a:solidFill>
                  <a:srgbClr val="000000"/>
                </a:solidFill>
                <a:latin typeface="Roboto"/>
                <a:ea typeface="Roboto"/>
                <a:cs typeface="Roboto"/>
                <a:sym typeface="Roboto"/>
              </a:rPr>
              <a:t>It </a:t>
            </a:r>
            <a:r>
              <a:rPr lang="en" sz="1600" i="1" dirty="0">
                <a:solidFill>
                  <a:srgbClr val="000000"/>
                </a:solidFill>
                <a:latin typeface="Roboto"/>
                <a:ea typeface="Roboto"/>
                <a:cs typeface="Roboto"/>
                <a:sym typeface="Roboto"/>
              </a:rPr>
              <a:t>aborts</a:t>
            </a:r>
            <a:r>
              <a:rPr lang="en" sz="1600" dirty="0">
                <a:solidFill>
                  <a:srgbClr val="000000"/>
                </a:solidFill>
                <a:latin typeface="Roboto"/>
                <a:ea typeface="Roboto"/>
                <a:cs typeface="Roboto"/>
                <a:sym typeface="Roboto"/>
              </a:rPr>
              <a:t>: no changes are made</a:t>
            </a:r>
            <a:endParaRPr sz="1600" dirty="0">
              <a:solidFill>
                <a:srgbClr val="000000"/>
              </a:solidFill>
              <a:latin typeface="Roboto"/>
              <a:ea typeface="Roboto"/>
              <a:cs typeface="Roboto"/>
              <a:sym typeface="Roboto"/>
            </a:endParaRPr>
          </a:p>
        </p:txBody>
      </p:sp>
    </p:spTree>
    <p:extLst>
      <p:ext uri="{BB962C8B-B14F-4D97-AF65-F5344CB8AC3E}">
        <p14:creationId xmlns:p14="http://schemas.microsoft.com/office/powerpoint/2010/main" val="384459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9"/>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A</a:t>
            </a:r>
            <a:r>
              <a:rPr lang="en" sz="2800" b="1" u="sng" dirty="0">
                <a:solidFill>
                  <a:srgbClr val="666666"/>
                </a:solidFill>
                <a:latin typeface="Montserrat"/>
                <a:ea typeface="Montserrat"/>
                <a:cs typeface="Montserrat"/>
                <a:sym typeface="Montserrat"/>
              </a:rPr>
              <a:t>C</a:t>
            </a:r>
            <a:r>
              <a:rPr lang="en" sz="2800" b="1" dirty="0">
                <a:solidFill>
                  <a:srgbClr val="666666"/>
                </a:solidFill>
                <a:latin typeface="Montserrat"/>
                <a:ea typeface="Montserrat"/>
                <a:cs typeface="Montserrat"/>
                <a:sym typeface="Montserrat"/>
              </a:rPr>
              <a:t>ID: </a:t>
            </a:r>
            <a:r>
              <a:rPr lang="en" sz="2800" b="1" u="sng" dirty="0">
                <a:solidFill>
                  <a:srgbClr val="666666"/>
                </a:solidFill>
                <a:latin typeface="Montserrat"/>
                <a:ea typeface="Montserrat"/>
                <a:cs typeface="Montserrat"/>
                <a:sym typeface="Montserrat"/>
              </a:rPr>
              <a:t>C</a:t>
            </a:r>
            <a:r>
              <a:rPr lang="en" sz="2800" b="1" dirty="0">
                <a:solidFill>
                  <a:srgbClr val="666666"/>
                </a:solidFill>
                <a:latin typeface="Montserrat"/>
                <a:ea typeface="Montserrat"/>
                <a:cs typeface="Montserrat"/>
                <a:sym typeface="Montserrat"/>
              </a:rPr>
              <a:t>onsistency</a:t>
            </a:r>
            <a:endParaRPr sz="2800" b="1" dirty="0">
              <a:solidFill>
                <a:srgbClr val="666666"/>
              </a:solidFill>
              <a:latin typeface="Montserrat"/>
              <a:ea typeface="Montserrat"/>
              <a:cs typeface="Montserrat"/>
              <a:sym typeface="Montserrat"/>
            </a:endParaRPr>
          </a:p>
        </p:txBody>
      </p:sp>
      <p:sp>
        <p:nvSpPr>
          <p:cNvPr id="419" name="Google Shape;419;p59"/>
          <p:cNvSpPr txBox="1"/>
          <p:nvPr/>
        </p:nvSpPr>
        <p:spPr>
          <a:xfrm>
            <a:off x="1018950" y="2274125"/>
            <a:ext cx="7106100" cy="3263400"/>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800"/>
              <a:buFont typeface="Arial"/>
              <a:buChar char="•"/>
            </a:pPr>
            <a:r>
              <a:rPr lang="en" sz="1800" dirty="0">
                <a:solidFill>
                  <a:srgbClr val="000000"/>
                </a:solidFill>
                <a:latin typeface="Roboto"/>
                <a:ea typeface="Roboto"/>
                <a:cs typeface="Roboto"/>
                <a:sym typeface="Roboto"/>
              </a:rPr>
              <a:t>The tables must always satisfy user-specified </a:t>
            </a:r>
            <a:r>
              <a:rPr lang="en" sz="1800" i="1" dirty="0">
                <a:solidFill>
                  <a:srgbClr val="000000"/>
                </a:solidFill>
                <a:latin typeface="Roboto"/>
                <a:ea typeface="Roboto"/>
                <a:cs typeface="Roboto"/>
                <a:sym typeface="Roboto"/>
              </a:rPr>
              <a:t>integrity constraints</a:t>
            </a:r>
            <a:endParaRPr dirty="0">
              <a:latin typeface="Roboto"/>
              <a:ea typeface="Roboto"/>
              <a:cs typeface="Roboto"/>
              <a:sym typeface="Roboto"/>
            </a:endParaRPr>
          </a:p>
          <a:p>
            <a:pPr lvl="1" indent="-228600">
              <a:spcBef>
                <a:spcPts val="600"/>
              </a:spcBef>
              <a:spcAft>
                <a:spcPts val="0"/>
              </a:spcAft>
              <a:buClr>
                <a:srgbClr val="000000"/>
              </a:buClr>
              <a:buSzPts val="1600"/>
              <a:buFont typeface="Roboto"/>
              <a:buChar char="•"/>
            </a:pPr>
            <a:r>
              <a:rPr lang="en" sz="1600" i="1" dirty="0">
                <a:solidFill>
                  <a:srgbClr val="000000"/>
                </a:solidFill>
                <a:latin typeface="Roboto"/>
                <a:ea typeface="Roboto"/>
                <a:cs typeface="Roboto"/>
                <a:sym typeface="Roboto"/>
              </a:rPr>
              <a:t>Examples:</a:t>
            </a:r>
            <a:endParaRPr dirty="0">
              <a:latin typeface="Roboto"/>
              <a:ea typeface="Roboto"/>
              <a:cs typeface="Roboto"/>
              <a:sym typeface="Roboto"/>
            </a:endParaRPr>
          </a:p>
          <a:p>
            <a:pPr marL="685800" lvl="2" indent="-228600">
              <a:spcBef>
                <a:spcPts val="600"/>
              </a:spcBef>
              <a:spcAft>
                <a:spcPts val="0"/>
              </a:spcAft>
              <a:buClr>
                <a:srgbClr val="000000"/>
              </a:buClr>
              <a:buSzPts val="1600"/>
              <a:buFont typeface="Roboto"/>
              <a:buChar char="•"/>
            </a:pPr>
            <a:r>
              <a:rPr lang="en" sz="1600" dirty="0">
                <a:solidFill>
                  <a:srgbClr val="000000"/>
                </a:solidFill>
                <a:latin typeface="Roboto"/>
                <a:ea typeface="Roboto"/>
                <a:cs typeface="Roboto"/>
                <a:sym typeface="Roboto"/>
              </a:rPr>
              <a:t>Account number is unique</a:t>
            </a:r>
            <a:endParaRPr dirty="0">
              <a:latin typeface="Roboto"/>
              <a:ea typeface="Roboto"/>
              <a:cs typeface="Roboto"/>
              <a:sym typeface="Roboto"/>
            </a:endParaRPr>
          </a:p>
          <a:p>
            <a:pPr marL="685800" lvl="2" indent="-228600">
              <a:spcBef>
                <a:spcPts val="600"/>
              </a:spcBef>
              <a:spcAft>
                <a:spcPts val="0"/>
              </a:spcAft>
              <a:buClr>
                <a:srgbClr val="000000"/>
              </a:buClr>
              <a:buSzPts val="1600"/>
              <a:buFont typeface="Roboto"/>
              <a:buChar char="•"/>
            </a:pPr>
            <a:r>
              <a:rPr lang="en" sz="1600" dirty="0">
                <a:solidFill>
                  <a:srgbClr val="000000"/>
                </a:solidFill>
                <a:latin typeface="Roboto"/>
                <a:ea typeface="Roboto"/>
                <a:cs typeface="Roboto"/>
                <a:sym typeface="Roboto"/>
              </a:rPr>
              <a:t>Stock amount can’t be negative</a:t>
            </a:r>
            <a:endParaRPr dirty="0">
              <a:latin typeface="Roboto"/>
              <a:ea typeface="Roboto"/>
              <a:cs typeface="Roboto"/>
              <a:sym typeface="Roboto"/>
            </a:endParaRPr>
          </a:p>
          <a:p>
            <a:pPr marL="685800" lvl="2" indent="-228600">
              <a:spcBef>
                <a:spcPts val="600"/>
              </a:spcBef>
              <a:spcAft>
                <a:spcPts val="0"/>
              </a:spcAft>
              <a:buClr>
                <a:srgbClr val="000000"/>
              </a:buClr>
              <a:buSzPts val="1600"/>
              <a:buFont typeface="Roboto"/>
              <a:buChar char="•"/>
            </a:pPr>
            <a:r>
              <a:rPr lang="en" sz="1600" dirty="0">
                <a:solidFill>
                  <a:srgbClr val="000000"/>
                </a:solidFill>
                <a:latin typeface="Roboto"/>
                <a:ea typeface="Roboto"/>
                <a:cs typeface="Roboto"/>
                <a:sym typeface="Roboto"/>
              </a:rPr>
              <a:t>Sum of </a:t>
            </a:r>
            <a:r>
              <a:rPr lang="en" sz="1600" i="1" dirty="0">
                <a:solidFill>
                  <a:srgbClr val="000000"/>
                </a:solidFill>
                <a:latin typeface="Roboto"/>
                <a:ea typeface="Roboto"/>
                <a:cs typeface="Roboto"/>
                <a:sym typeface="Roboto"/>
              </a:rPr>
              <a:t>debits </a:t>
            </a:r>
            <a:r>
              <a:rPr lang="en" sz="1600" dirty="0">
                <a:solidFill>
                  <a:srgbClr val="000000"/>
                </a:solidFill>
                <a:latin typeface="Roboto"/>
                <a:ea typeface="Roboto"/>
                <a:cs typeface="Roboto"/>
                <a:sym typeface="Roboto"/>
              </a:rPr>
              <a:t>and of </a:t>
            </a:r>
            <a:r>
              <a:rPr lang="en" sz="1600" i="1" dirty="0">
                <a:solidFill>
                  <a:srgbClr val="000000"/>
                </a:solidFill>
                <a:latin typeface="Roboto"/>
                <a:ea typeface="Roboto"/>
                <a:cs typeface="Roboto"/>
                <a:sym typeface="Roboto"/>
              </a:rPr>
              <a:t>credits</a:t>
            </a:r>
            <a:r>
              <a:rPr lang="en" sz="1600" dirty="0">
                <a:solidFill>
                  <a:srgbClr val="000000"/>
                </a:solidFill>
                <a:latin typeface="Roboto"/>
                <a:ea typeface="Roboto"/>
                <a:cs typeface="Roboto"/>
                <a:sym typeface="Roboto"/>
              </a:rPr>
              <a:t> is 0</a:t>
            </a:r>
            <a:endParaRPr dirty="0">
              <a:latin typeface="Roboto"/>
              <a:ea typeface="Roboto"/>
              <a:cs typeface="Roboto"/>
              <a:sym typeface="Roboto"/>
            </a:endParaRPr>
          </a:p>
          <a:p>
            <a:pPr marL="228600" indent="-127000">
              <a:spcBef>
                <a:spcPts val="600"/>
              </a:spcBef>
              <a:spcAft>
                <a:spcPts val="0"/>
              </a:spcAft>
              <a:buClr>
                <a:srgbClr val="000000"/>
              </a:buClr>
              <a:buSzPts val="1600"/>
            </a:pPr>
            <a:endParaRPr sz="1600" dirty="0">
              <a:solidFill>
                <a:srgbClr val="000000"/>
              </a:solidFill>
              <a:latin typeface="Roboto"/>
              <a:ea typeface="Roboto"/>
              <a:cs typeface="Roboto"/>
              <a:sym typeface="Roboto"/>
            </a:endParaRPr>
          </a:p>
          <a:p>
            <a:pPr marL="228600" indent="-228600">
              <a:spcBef>
                <a:spcPts val="600"/>
              </a:spcBef>
              <a:spcAft>
                <a:spcPts val="0"/>
              </a:spcAft>
              <a:buClr>
                <a:srgbClr val="000000"/>
              </a:buClr>
              <a:buSzPts val="1800"/>
              <a:buFont typeface="Roboto"/>
              <a:buChar char="•"/>
            </a:pPr>
            <a:r>
              <a:rPr lang="en" sz="1800" dirty="0">
                <a:solidFill>
                  <a:srgbClr val="000000"/>
                </a:solidFill>
                <a:latin typeface="Roboto"/>
                <a:ea typeface="Roboto"/>
                <a:cs typeface="Roboto"/>
                <a:sym typeface="Roboto"/>
              </a:rPr>
              <a:t>How consistency is achieved:</a:t>
            </a:r>
            <a:endParaRPr sz="1600" dirty="0">
              <a:solidFill>
                <a:srgbClr val="000000"/>
              </a:solidFill>
              <a:latin typeface="Roboto"/>
              <a:ea typeface="Roboto"/>
              <a:cs typeface="Roboto"/>
              <a:sym typeface="Roboto"/>
            </a:endParaRPr>
          </a:p>
          <a:p>
            <a:pPr lvl="1" indent="-228600">
              <a:spcBef>
                <a:spcPts val="600"/>
              </a:spcBef>
              <a:spcAft>
                <a:spcPts val="0"/>
              </a:spcAft>
              <a:buClr>
                <a:srgbClr val="000000"/>
              </a:buClr>
              <a:buSzPts val="1600"/>
              <a:buFont typeface="Roboto"/>
              <a:buChar char="•"/>
            </a:pPr>
            <a:r>
              <a:rPr lang="en" sz="1600" dirty="0">
                <a:solidFill>
                  <a:srgbClr val="000000"/>
                </a:solidFill>
                <a:latin typeface="Roboto"/>
                <a:ea typeface="Roboto"/>
                <a:cs typeface="Roboto"/>
                <a:sym typeface="Roboto"/>
              </a:rPr>
              <a:t>Programmer </a:t>
            </a:r>
            <a:r>
              <a:rPr lang="en" sz="1600" dirty="0">
                <a:latin typeface="Roboto"/>
                <a:ea typeface="Roboto"/>
                <a:cs typeface="Roboto"/>
                <a:sym typeface="Roboto"/>
              </a:rPr>
              <a:t>writes</a:t>
            </a:r>
            <a:r>
              <a:rPr lang="en" sz="1600" dirty="0">
                <a:solidFill>
                  <a:srgbClr val="000000"/>
                </a:solidFill>
                <a:latin typeface="Roboto"/>
                <a:ea typeface="Roboto"/>
                <a:cs typeface="Roboto"/>
                <a:sym typeface="Roboto"/>
              </a:rPr>
              <a:t> a </a:t>
            </a:r>
            <a:r>
              <a:rPr lang="en" sz="1600" dirty="0">
                <a:latin typeface="Roboto"/>
                <a:ea typeface="Roboto"/>
                <a:cs typeface="Roboto"/>
                <a:sym typeface="Roboto"/>
              </a:rPr>
              <a:t>TXN</a:t>
            </a:r>
            <a:r>
              <a:rPr lang="en" sz="1600" dirty="0">
                <a:solidFill>
                  <a:srgbClr val="000000"/>
                </a:solidFill>
                <a:latin typeface="Roboto"/>
                <a:ea typeface="Roboto"/>
                <a:cs typeface="Roboto"/>
                <a:sym typeface="Roboto"/>
              </a:rPr>
              <a:t> t</a:t>
            </a:r>
            <a:r>
              <a:rPr lang="en" sz="1600" dirty="0">
                <a:latin typeface="Roboto"/>
                <a:ea typeface="Roboto"/>
                <a:cs typeface="Roboto"/>
                <a:sym typeface="Roboto"/>
              </a:rPr>
              <a:t>o go from</a:t>
            </a:r>
            <a:r>
              <a:rPr lang="en" sz="1600" dirty="0">
                <a:solidFill>
                  <a:srgbClr val="000000"/>
                </a:solidFill>
                <a:latin typeface="Roboto"/>
                <a:ea typeface="Roboto"/>
                <a:cs typeface="Roboto"/>
                <a:sym typeface="Roboto"/>
              </a:rPr>
              <a:t> </a:t>
            </a:r>
            <a:r>
              <a:rPr lang="en" sz="1600" dirty="0">
                <a:latin typeface="Roboto"/>
                <a:ea typeface="Roboto"/>
                <a:cs typeface="Roboto"/>
                <a:sym typeface="Roboto"/>
              </a:rPr>
              <a:t>one</a:t>
            </a:r>
            <a:r>
              <a:rPr lang="en" sz="1600" dirty="0">
                <a:solidFill>
                  <a:srgbClr val="000000"/>
                </a:solidFill>
                <a:latin typeface="Roboto"/>
                <a:ea typeface="Roboto"/>
                <a:cs typeface="Roboto"/>
                <a:sym typeface="Roboto"/>
              </a:rPr>
              <a:t> consistent state to a consistent state</a:t>
            </a:r>
            <a:endParaRPr dirty="0">
              <a:latin typeface="Roboto"/>
              <a:ea typeface="Roboto"/>
              <a:cs typeface="Roboto"/>
              <a:sym typeface="Roboto"/>
            </a:endParaRPr>
          </a:p>
          <a:p>
            <a:pPr lvl="1" indent="-228600">
              <a:spcBef>
                <a:spcPts val="600"/>
              </a:spcBef>
              <a:spcAft>
                <a:spcPts val="0"/>
              </a:spcAft>
              <a:buClr>
                <a:srgbClr val="000000"/>
              </a:buClr>
              <a:buSzPts val="1600"/>
              <a:buFont typeface="Arial"/>
              <a:buChar char="•"/>
            </a:pPr>
            <a:r>
              <a:rPr lang="en" sz="1600" i="1" dirty="0">
                <a:solidFill>
                  <a:srgbClr val="000000"/>
                </a:solidFill>
                <a:latin typeface="Roboto"/>
                <a:ea typeface="Roboto"/>
                <a:cs typeface="Roboto"/>
                <a:sym typeface="Roboto"/>
              </a:rPr>
              <a:t>System</a:t>
            </a:r>
            <a:r>
              <a:rPr lang="en" sz="1600" dirty="0">
                <a:solidFill>
                  <a:srgbClr val="000000"/>
                </a:solidFill>
                <a:latin typeface="Roboto"/>
                <a:ea typeface="Roboto"/>
                <a:cs typeface="Roboto"/>
                <a:sym typeface="Roboto"/>
              </a:rPr>
              <a:t> makes sure that the </a:t>
            </a:r>
            <a:r>
              <a:rPr lang="en" sz="1600" dirty="0">
                <a:latin typeface="Roboto"/>
                <a:ea typeface="Roboto"/>
                <a:cs typeface="Roboto"/>
                <a:sym typeface="Roboto"/>
              </a:rPr>
              <a:t>TXN</a:t>
            </a:r>
            <a:r>
              <a:rPr lang="en" sz="1600" dirty="0">
                <a:solidFill>
                  <a:srgbClr val="000000"/>
                </a:solidFill>
                <a:latin typeface="Roboto"/>
                <a:ea typeface="Roboto"/>
                <a:cs typeface="Roboto"/>
                <a:sym typeface="Roboto"/>
              </a:rPr>
              <a:t> is atomic</a:t>
            </a:r>
          </a:p>
          <a:p>
            <a:pPr lvl="1" indent="-228600">
              <a:spcBef>
                <a:spcPts val="600"/>
              </a:spcBef>
              <a:spcAft>
                <a:spcPts val="0"/>
              </a:spcAft>
              <a:buClr>
                <a:srgbClr val="000000"/>
              </a:buClr>
              <a:buSzPts val="1600"/>
              <a:buFont typeface="Arial"/>
              <a:buChar char="•"/>
            </a:pPr>
            <a:r>
              <a:rPr lang="en" sz="1600" dirty="0">
                <a:solidFill>
                  <a:srgbClr val="000000"/>
                </a:solidFill>
                <a:latin typeface="Roboto"/>
                <a:ea typeface="Roboto"/>
                <a:cs typeface="Roboto"/>
                <a:sym typeface="Wingdings" pitchFamily="2" charset="2"/>
              </a:rPr>
              <a:t> Assuming system maintaining atomicity, this is often the user’s </a:t>
            </a:r>
            <a:r>
              <a:rPr lang="en" sz="1600" dirty="0" err="1">
                <a:solidFill>
                  <a:srgbClr val="000000"/>
                </a:solidFill>
                <a:latin typeface="Roboto"/>
                <a:ea typeface="Roboto"/>
                <a:cs typeface="Roboto"/>
                <a:sym typeface="Wingdings" pitchFamily="2" charset="2"/>
              </a:rPr>
              <a:t>responsibily</a:t>
            </a:r>
            <a:endParaRPr sz="1600" dirty="0">
              <a:solidFill>
                <a:srgbClr val="000000"/>
              </a:solidFill>
              <a:latin typeface="Roboto"/>
              <a:ea typeface="Roboto"/>
              <a:cs typeface="Roboto"/>
              <a:sym typeface="Roboto"/>
            </a:endParaRPr>
          </a:p>
        </p:txBody>
      </p:sp>
    </p:spTree>
    <p:extLst>
      <p:ext uri="{BB962C8B-B14F-4D97-AF65-F5344CB8AC3E}">
        <p14:creationId xmlns:p14="http://schemas.microsoft.com/office/powerpoint/2010/main" val="382242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0"/>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AC</a:t>
            </a:r>
            <a:r>
              <a:rPr lang="en" sz="2800" b="1" u="sng" dirty="0">
                <a:solidFill>
                  <a:srgbClr val="666666"/>
                </a:solidFill>
                <a:latin typeface="Montserrat"/>
                <a:ea typeface="Montserrat"/>
                <a:cs typeface="Montserrat"/>
                <a:sym typeface="Montserrat"/>
              </a:rPr>
              <a:t>I</a:t>
            </a:r>
            <a:r>
              <a:rPr lang="en" sz="2800" b="1" dirty="0">
                <a:solidFill>
                  <a:srgbClr val="666666"/>
                </a:solidFill>
                <a:latin typeface="Montserrat"/>
                <a:ea typeface="Montserrat"/>
                <a:cs typeface="Montserrat"/>
                <a:sym typeface="Montserrat"/>
              </a:rPr>
              <a:t>D: </a:t>
            </a:r>
            <a:r>
              <a:rPr lang="en" sz="2800" b="1" u="sng" dirty="0">
                <a:solidFill>
                  <a:srgbClr val="666666"/>
                </a:solidFill>
                <a:latin typeface="Montserrat"/>
                <a:ea typeface="Montserrat"/>
                <a:cs typeface="Montserrat"/>
                <a:sym typeface="Montserrat"/>
              </a:rPr>
              <a:t>I</a:t>
            </a:r>
            <a:r>
              <a:rPr lang="en" sz="2800" b="1" dirty="0">
                <a:solidFill>
                  <a:srgbClr val="666666"/>
                </a:solidFill>
                <a:latin typeface="Montserrat"/>
                <a:ea typeface="Montserrat"/>
                <a:cs typeface="Montserrat"/>
                <a:sym typeface="Montserrat"/>
              </a:rPr>
              <a:t>solation</a:t>
            </a:r>
            <a:endParaRPr sz="2800" b="1" dirty="0">
              <a:solidFill>
                <a:srgbClr val="666666"/>
              </a:solidFill>
              <a:latin typeface="Montserrat"/>
              <a:ea typeface="Montserrat"/>
              <a:cs typeface="Montserrat"/>
              <a:sym typeface="Montserrat"/>
            </a:endParaRPr>
          </a:p>
        </p:txBody>
      </p:sp>
      <p:sp>
        <p:nvSpPr>
          <p:cNvPr id="426" name="Google Shape;426;p60"/>
          <p:cNvSpPr txBox="1"/>
          <p:nvPr/>
        </p:nvSpPr>
        <p:spPr>
          <a:xfrm>
            <a:off x="1280160" y="2274125"/>
            <a:ext cx="6583680" cy="3263504"/>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800"/>
              <a:buFont typeface="Arial"/>
              <a:buChar char="•"/>
            </a:pPr>
            <a:r>
              <a:rPr lang="en" sz="1800" dirty="0">
                <a:solidFill>
                  <a:srgbClr val="000000"/>
                </a:solidFill>
                <a:latin typeface="Arial"/>
                <a:ea typeface="Arial"/>
                <a:cs typeface="Arial"/>
                <a:sym typeface="Arial"/>
              </a:rPr>
              <a:t>A transaction executes concurrently with other transactions</a:t>
            </a:r>
            <a:endParaRPr dirty="0"/>
          </a:p>
          <a:p>
            <a:pPr marL="228600" indent="-114300">
              <a:spcBef>
                <a:spcPts val="0"/>
              </a:spcBef>
              <a:spcAft>
                <a:spcPts val="0"/>
              </a:spcAft>
              <a:buClr>
                <a:srgbClr val="000000"/>
              </a:buClr>
              <a:buSzPts val="1800"/>
            </a:pPr>
            <a:endParaRPr sz="1800" dirty="0">
              <a:solidFill>
                <a:srgbClr val="000000"/>
              </a:solidFill>
              <a:latin typeface="Arial"/>
              <a:ea typeface="Arial"/>
              <a:cs typeface="Arial"/>
              <a:sym typeface="Arial"/>
            </a:endParaRPr>
          </a:p>
          <a:p>
            <a:pPr marL="228600" indent="-228600">
              <a:spcBef>
                <a:spcPts val="0"/>
              </a:spcBef>
              <a:spcAft>
                <a:spcPts val="0"/>
              </a:spcAft>
              <a:buClr>
                <a:srgbClr val="000000"/>
              </a:buClr>
              <a:buSzPts val="1800"/>
              <a:buFont typeface="Arial"/>
              <a:buChar char="•"/>
            </a:pPr>
            <a:r>
              <a:rPr lang="en" sz="1800" b="1" dirty="0">
                <a:solidFill>
                  <a:srgbClr val="000000"/>
                </a:solidFill>
                <a:latin typeface="Arial"/>
                <a:ea typeface="Arial"/>
                <a:cs typeface="Arial"/>
                <a:sym typeface="Arial"/>
              </a:rPr>
              <a:t>Isolation</a:t>
            </a:r>
            <a:r>
              <a:rPr lang="en" sz="1800" dirty="0">
                <a:solidFill>
                  <a:srgbClr val="000000"/>
                </a:solidFill>
                <a:latin typeface="Arial"/>
                <a:ea typeface="Arial"/>
                <a:cs typeface="Arial"/>
                <a:sym typeface="Arial"/>
              </a:rPr>
              <a:t>: the effect is as if each transaction executes in </a:t>
            </a:r>
            <a:r>
              <a:rPr lang="en" sz="1800" i="1" dirty="0">
                <a:solidFill>
                  <a:srgbClr val="000000"/>
                </a:solidFill>
                <a:latin typeface="Arial"/>
                <a:ea typeface="Arial"/>
                <a:cs typeface="Arial"/>
                <a:sym typeface="Arial"/>
              </a:rPr>
              <a:t>isolation</a:t>
            </a:r>
            <a:r>
              <a:rPr lang="en" sz="1800" dirty="0">
                <a:solidFill>
                  <a:srgbClr val="000000"/>
                </a:solidFill>
                <a:latin typeface="Arial"/>
                <a:ea typeface="Arial"/>
                <a:cs typeface="Arial"/>
                <a:sym typeface="Arial"/>
              </a:rPr>
              <a:t> of the others.</a:t>
            </a:r>
            <a:endParaRPr dirty="0"/>
          </a:p>
          <a:p>
            <a:pPr marL="228600" lvl="1" indent="-114300">
              <a:spcBef>
                <a:spcPts val="0"/>
              </a:spcBef>
              <a:spcAft>
                <a:spcPts val="0"/>
              </a:spcAft>
              <a:buClr>
                <a:srgbClr val="000000"/>
              </a:buClr>
              <a:buSzPts val="1800"/>
            </a:pPr>
            <a:endParaRPr sz="1800" dirty="0">
              <a:solidFill>
                <a:srgbClr val="000000"/>
              </a:solidFill>
              <a:latin typeface="Arial"/>
              <a:ea typeface="Arial"/>
              <a:cs typeface="Arial"/>
              <a:sym typeface="Arial"/>
            </a:endParaRPr>
          </a:p>
          <a:p>
            <a:pPr lvl="1" indent="-22860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E.g. Should not be able to observe changes from other transactions during the run</a:t>
            </a:r>
            <a:endParaRPr sz="16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04700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61"/>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ACI</a:t>
            </a:r>
            <a:r>
              <a:rPr lang="en" sz="2800" b="1" u="sng" dirty="0">
                <a:solidFill>
                  <a:srgbClr val="666666"/>
                </a:solidFill>
                <a:latin typeface="Montserrat"/>
                <a:ea typeface="Montserrat"/>
                <a:cs typeface="Montserrat"/>
                <a:sym typeface="Montserrat"/>
              </a:rPr>
              <a:t>D</a:t>
            </a:r>
            <a:r>
              <a:rPr lang="en" sz="2800" b="1" dirty="0">
                <a:solidFill>
                  <a:srgbClr val="666666"/>
                </a:solidFill>
                <a:latin typeface="Montserrat"/>
                <a:ea typeface="Montserrat"/>
                <a:cs typeface="Montserrat"/>
                <a:sym typeface="Montserrat"/>
              </a:rPr>
              <a:t>: </a:t>
            </a:r>
            <a:r>
              <a:rPr lang="en" sz="2800" b="1" u="sng" dirty="0">
                <a:solidFill>
                  <a:srgbClr val="666666"/>
                </a:solidFill>
                <a:latin typeface="Montserrat"/>
                <a:ea typeface="Montserrat"/>
                <a:cs typeface="Montserrat"/>
                <a:sym typeface="Montserrat"/>
              </a:rPr>
              <a:t>D</a:t>
            </a:r>
            <a:r>
              <a:rPr lang="en" sz="2800" b="1" dirty="0">
                <a:solidFill>
                  <a:srgbClr val="666666"/>
                </a:solidFill>
                <a:latin typeface="Montserrat"/>
                <a:ea typeface="Montserrat"/>
                <a:cs typeface="Montserrat"/>
                <a:sym typeface="Montserrat"/>
              </a:rPr>
              <a:t>urability</a:t>
            </a:r>
            <a:endParaRPr sz="2800" b="1" dirty="0">
              <a:solidFill>
                <a:srgbClr val="666666"/>
              </a:solidFill>
              <a:latin typeface="Montserrat"/>
              <a:ea typeface="Montserrat"/>
              <a:cs typeface="Montserrat"/>
              <a:sym typeface="Montserrat"/>
            </a:endParaRPr>
          </a:p>
        </p:txBody>
      </p:sp>
      <p:sp>
        <p:nvSpPr>
          <p:cNvPr id="433" name="Google Shape;433;p61"/>
          <p:cNvSpPr txBox="1"/>
          <p:nvPr/>
        </p:nvSpPr>
        <p:spPr>
          <a:xfrm>
            <a:off x="1417320" y="2319327"/>
            <a:ext cx="6309360" cy="3263504"/>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800"/>
              <a:buFont typeface="Arial"/>
              <a:buChar char="•"/>
            </a:pPr>
            <a:r>
              <a:rPr lang="en" sz="1800" dirty="0">
                <a:solidFill>
                  <a:srgbClr val="000000"/>
                </a:solidFill>
                <a:latin typeface="Roboto"/>
                <a:ea typeface="Roboto"/>
                <a:cs typeface="Roboto"/>
                <a:sym typeface="Roboto"/>
              </a:rPr>
              <a:t>The effect of a TXN must continue to exist (</a:t>
            </a:r>
            <a:r>
              <a:rPr lang="en" sz="1800" i="1" dirty="0">
                <a:solidFill>
                  <a:srgbClr val="000000"/>
                </a:solidFill>
                <a:latin typeface="Roboto"/>
                <a:ea typeface="Roboto"/>
                <a:cs typeface="Roboto"/>
                <a:sym typeface="Roboto"/>
              </a:rPr>
              <a:t>“persist”</a:t>
            </a:r>
            <a:r>
              <a:rPr lang="en" sz="1800" dirty="0">
                <a:solidFill>
                  <a:srgbClr val="000000"/>
                </a:solidFill>
                <a:latin typeface="Roboto"/>
                <a:ea typeface="Roboto"/>
                <a:cs typeface="Roboto"/>
                <a:sym typeface="Roboto"/>
              </a:rPr>
              <a:t>) after the TXN</a:t>
            </a:r>
            <a:endParaRPr dirty="0">
              <a:latin typeface="Roboto"/>
              <a:ea typeface="Roboto"/>
              <a:cs typeface="Roboto"/>
              <a:sym typeface="Roboto"/>
            </a:endParaRPr>
          </a:p>
          <a:p>
            <a:pPr lvl="1" indent="-228600">
              <a:spcBef>
                <a:spcPts val="0"/>
              </a:spcBef>
              <a:spcAft>
                <a:spcPts val="0"/>
              </a:spcAft>
              <a:buClr>
                <a:srgbClr val="000000"/>
              </a:buClr>
              <a:buSzPts val="1600"/>
              <a:buFont typeface="Roboto"/>
              <a:buChar char="•"/>
            </a:pPr>
            <a:r>
              <a:rPr lang="en" sz="1600" dirty="0">
                <a:solidFill>
                  <a:srgbClr val="000000"/>
                </a:solidFill>
                <a:latin typeface="Roboto"/>
                <a:ea typeface="Roboto"/>
                <a:cs typeface="Roboto"/>
                <a:sym typeface="Roboto"/>
              </a:rPr>
              <a:t>And after the whole program has terminated</a:t>
            </a:r>
            <a:endParaRPr dirty="0">
              <a:latin typeface="Roboto"/>
              <a:ea typeface="Roboto"/>
              <a:cs typeface="Roboto"/>
              <a:sym typeface="Roboto"/>
            </a:endParaRPr>
          </a:p>
          <a:p>
            <a:pPr lvl="1" indent="-228600">
              <a:spcBef>
                <a:spcPts val="0"/>
              </a:spcBef>
              <a:spcAft>
                <a:spcPts val="0"/>
              </a:spcAft>
              <a:buClr>
                <a:srgbClr val="000000"/>
              </a:buClr>
              <a:buSzPts val="1600"/>
              <a:buFont typeface="Roboto"/>
              <a:buChar char="•"/>
            </a:pPr>
            <a:r>
              <a:rPr lang="en" sz="1600" dirty="0">
                <a:solidFill>
                  <a:srgbClr val="000000"/>
                </a:solidFill>
                <a:latin typeface="Roboto"/>
                <a:ea typeface="Roboto"/>
                <a:cs typeface="Roboto"/>
                <a:sym typeface="Roboto"/>
              </a:rPr>
              <a:t>And even if there are power failures, crashes, etc.</a:t>
            </a:r>
            <a:endParaRPr dirty="0">
              <a:latin typeface="Roboto"/>
              <a:ea typeface="Roboto"/>
              <a:cs typeface="Roboto"/>
              <a:sym typeface="Roboto"/>
            </a:endParaRPr>
          </a:p>
          <a:p>
            <a:pPr lvl="1" indent="-228600">
              <a:spcBef>
                <a:spcPts val="0"/>
              </a:spcBef>
              <a:spcAft>
                <a:spcPts val="0"/>
              </a:spcAft>
              <a:buClr>
                <a:srgbClr val="000000"/>
              </a:buClr>
              <a:buSzPts val="1600"/>
              <a:buFont typeface="Roboto"/>
              <a:buChar char="•"/>
            </a:pPr>
            <a:r>
              <a:rPr lang="en" sz="1600" dirty="0">
                <a:solidFill>
                  <a:srgbClr val="000000"/>
                </a:solidFill>
                <a:latin typeface="Roboto"/>
                <a:ea typeface="Roboto"/>
                <a:cs typeface="Roboto"/>
                <a:sym typeface="Roboto"/>
              </a:rPr>
              <a:t>And </a:t>
            </a:r>
            <a:r>
              <a:rPr lang="en" sz="1600" dirty="0" err="1">
                <a:solidFill>
                  <a:srgbClr val="000000"/>
                </a:solidFill>
                <a:latin typeface="Roboto"/>
                <a:ea typeface="Roboto"/>
                <a:cs typeface="Roboto"/>
                <a:sym typeface="Roboto"/>
              </a:rPr>
              <a:t>etc</a:t>
            </a:r>
            <a:r>
              <a:rPr lang="en" sz="1600" dirty="0">
                <a:solidFill>
                  <a:srgbClr val="000000"/>
                </a:solidFill>
                <a:latin typeface="Roboto"/>
                <a:ea typeface="Roboto"/>
                <a:cs typeface="Roboto"/>
                <a:sym typeface="Roboto"/>
              </a:rPr>
              <a:t>…</a:t>
            </a:r>
            <a:endParaRPr dirty="0">
              <a:latin typeface="Roboto"/>
              <a:ea typeface="Roboto"/>
              <a:cs typeface="Roboto"/>
              <a:sym typeface="Roboto"/>
            </a:endParaRPr>
          </a:p>
          <a:p>
            <a:pPr marL="228600" lvl="1" indent="-114300">
              <a:spcBef>
                <a:spcPts val="0"/>
              </a:spcBef>
              <a:spcAft>
                <a:spcPts val="0"/>
              </a:spcAft>
              <a:buClr>
                <a:srgbClr val="000000"/>
              </a:buClr>
              <a:buSzPts val="1800"/>
            </a:pPr>
            <a:endParaRPr sz="1800" dirty="0">
              <a:solidFill>
                <a:srgbClr val="000000"/>
              </a:solidFill>
              <a:latin typeface="Roboto"/>
              <a:ea typeface="Roboto"/>
              <a:cs typeface="Roboto"/>
              <a:sym typeface="Roboto"/>
            </a:endParaRPr>
          </a:p>
          <a:p>
            <a:pPr marL="228600" indent="-228600">
              <a:spcBef>
                <a:spcPts val="0"/>
              </a:spcBef>
              <a:spcAft>
                <a:spcPts val="0"/>
              </a:spcAft>
              <a:buClr>
                <a:srgbClr val="000000"/>
              </a:buClr>
              <a:buSzPts val="1800"/>
              <a:buFont typeface="Arial"/>
              <a:buChar char="•"/>
            </a:pPr>
            <a:r>
              <a:rPr lang="en" sz="1800" dirty="0">
                <a:solidFill>
                  <a:srgbClr val="000000"/>
                </a:solidFill>
                <a:latin typeface="Roboto"/>
                <a:ea typeface="Roboto"/>
                <a:cs typeface="Roboto"/>
                <a:sym typeface="Roboto"/>
              </a:rPr>
              <a:t>Means: Write data to disk</a:t>
            </a:r>
          </a:p>
          <a:p>
            <a:pPr marL="685800" lvl="1" indent="-228600">
              <a:spcBef>
                <a:spcPts val="0"/>
              </a:spcBef>
              <a:spcAft>
                <a:spcPts val="0"/>
              </a:spcAft>
              <a:buClr>
                <a:srgbClr val="000000"/>
              </a:buClr>
              <a:buSzPts val="1800"/>
              <a:buFont typeface="Arial"/>
              <a:buChar char="•"/>
            </a:pPr>
            <a:r>
              <a:rPr lang="en" sz="1800" dirty="0">
                <a:solidFill>
                  <a:srgbClr val="000000"/>
                </a:solidFill>
                <a:latin typeface="Roboto"/>
                <a:ea typeface="Roboto"/>
                <a:cs typeface="Roboto"/>
                <a:sym typeface="Roboto"/>
              </a:rPr>
              <a:t>And in data center settings: replicate data, backup, etc.</a:t>
            </a:r>
            <a:endParaRPr sz="1800" dirty="0">
              <a:solidFill>
                <a:srgbClr val="000000"/>
              </a:solidFill>
              <a:latin typeface="Roboto"/>
              <a:ea typeface="Roboto"/>
              <a:cs typeface="Roboto"/>
              <a:sym typeface="Roboto"/>
            </a:endParaRPr>
          </a:p>
        </p:txBody>
      </p:sp>
      <p:sp>
        <p:nvSpPr>
          <p:cNvPr id="434" name="Google Shape;434;p61"/>
          <p:cNvSpPr txBox="1"/>
          <p:nvPr/>
        </p:nvSpPr>
        <p:spPr>
          <a:xfrm>
            <a:off x="5672334" y="3750127"/>
            <a:ext cx="184731" cy="200952"/>
          </a:xfrm>
          <a:prstGeom prst="rect">
            <a:avLst/>
          </a:prstGeom>
          <a:noFill/>
          <a:ln>
            <a:noFill/>
          </a:ln>
        </p:spPr>
        <p:txBody>
          <a:bodyPr spcFirstLastPara="1" wrap="square" lIns="91425" tIns="45700" rIns="91425" bIns="45700" anchor="t" anchorCtr="0">
            <a:noAutofit/>
          </a:bodyPr>
          <a:lstStyle/>
          <a:p>
            <a:pPr>
              <a:spcBef>
                <a:spcPts val="0"/>
              </a:spcBef>
              <a:spcAft>
                <a:spcPts val="0"/>
              </a:spcAft>
            </a:pPr>
            <a:endParaRPr sz="706">
              <a:solidFill>
                <a:srgbClr val="000000"/>
              </a:solidFill>
              <a:latin typeface="Arial"/>
              <a:ea typeface="Arial"/>
              <a:cs typeface="Arial"/>
              <a:sym typeface="Arial"/>
            </a:endParaRPr>
          </a:p>
        </p:txBody>
      </p:sp>
    </p:spTree>
    <p:extLst>
      <p:ext uri="{BB962C8B-B14F-4D97-AF65-F5344CB8AC3E}">
        <p14:creationId xmlns:p14="http://schemas.microsoft.com/office/powerpoint/2010/main" val="192703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2"/>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Challenges for ACID properties</a:t>
            </a:r>
            <a:endParaRPr sz="2800" b="1" dirty="0">
              <a:solidFill>
                <a:srgbClr val="666666"/>
              </a:solidFill>
              <a:latin typeface="Montserrat"/>
              <a:ea typeface="Montserrat"/>
              <a:cs typeface="Montserrat"/>
              <a:sym typeface="Montserrat"/>
            </a:endParaRPr>
          </a:p>
        </p:txBody>
      </p:sp>
      <p:sp>
        <p:nvSpPr>
          <p:cNvPr id="442" name="Google Shape;442;p62"/>
          <p:cNvSpPr txBox="1"/>
          <p:nvPr/>
        </p:nvSpPr>
        <p:spPr>
          <a:xfrm>
            <a:off x="1748244" y="2685893"/>
            <a:ext cx="5647511" cy="2527865"/>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600"/>
              <a:buFont typeface="Roboto"/>
              <a:buChar char="•"/>
            </a:pPr>
            <a:r>
              <a:rPr lang="en" sz="1800" dirty="0">
                <a:solidFill>
                  <a:srgbClr val="000000"/>
                </a:solidFill>
                <a:latin typeface="Roboto"/>
                <a:ea typeface="Roboto"/>
                <a:cs typeface="Roboto"/>
                <a:sym typeface="Roboto"/>
              </a:rPr>
              <a:t>In spite of power failures (i.e., in spite of loss of memory)</a:t>
            </a:r>
          </a:p>
          <a:p>
            <a:pPr marL="228600" indent="-228600">
              <a:spcBef>
                <a:spcPts val="0"/>
              </a:spcBef>
              <a:spcAft>
                <a:spcPts val="0"/>
              </a:spcAft>
              <a:buClr>
                <a:srgbClr val="000000"/>
              </a:buClr>
              <a:buSzPts val="1600"/>
              <a:buFont typeface="Roboto"/>
              <a:buChar char="•"/>
            </a:pPr>
            <a:endParaRPr sz="1800" dirty="0">
              <a:solidFill>
                <a:srgbClr val="000000"/>
              </a:solidFill>
              <a:latin typeface="Roboto"/>
              <a:ea typeface="Roboto"/>
              <a:cs typeface="Roboto"/>
              <a:sym typeface="Roboto"/>
            </a:endParaRPr>
          </a:p>
          <a:p>
            <a:pPr marL="228600" indent="-228600">
              <a:spcBef>
                <a:spcPts val="0"/>
              </a:spcBef>
              <a:spcAft>
                <a:spcPts val="0"/>
              </a:spcAft>
              <a:buClr>
                <a:srgbClr val="000000"/>
              </a:buClr>
              <a:buSzPts val="1600"/>
              <a:buFont typeface="Roboto"/>
              <a:buChar char="•"/>
            </a:pPr>
            <a:r>
              <a:rPr lang="en" sz="1800" dirty="0">
                <a:solidFill>
                  <a:srgbClr val="000000"/>
                </a:solidFill>
                <a:latin typeface="Roboto"/>
                <a:ea typeface="Roboto"/>
                <a:cs typeface="Roboto"/>
                <a:sym typeface="Roboto"/>
              </a:rPr>
              <a:t>Users may abort the program: need to “rollback changes”</a:t>
            </a:r>
            <a:endParaRPr sz="2400" dirty="0">
              <a:latin typeface="Roboto"/>
              <a:ea typeface="Roboto"/>
              <a:cs typeface="Roboto"/>
              <a:sym typeface="Roboto"/>
            </a:endParaRPr>
          </a:p>
          <a:p>
            <a:pPr lvl="1" indent="-228600">
              <a:spcBef>
                <a:spcPts val="0"/>
              </a:spcBef>
              <a:spcAft>
                <a:spcPts val="0"/>
              </a:spcAft>
              <a:buClr>
                <a:srgbClr val="000000"/>
              </a:buClr>
              <a:buSzPts val="1400"/>
              <a:buFont typeface="Roboto"/>
              <a:buChar char="•"/>
            </a:pPr>
            <a:r>
              <a:rPr lang="en" sz="1600" dirty="0">
                <a:solidFill>
                  <a:srgbClr val="000000"/>
                </a:solidFill>
                <a:latin typeface="Roboto"/>
                <a:ea typeface="Roboto"/>
                <a:cs typeface="Roboto"/>
                <a:sym typeface="Roboto"/>
              </a:rPr>
              <a:t>Need to </a:t>
            </a:r>
            <a:r>
              <a:rPr lang="en" sz="1600" i="1" dirty="0">
                <a:solidFill>
                  <a:srgbClr val="000000"/>
                </a:solidFill>
                <a:latin typeface="Roboto"/>
                <a:ea typeface="Roboto"/>
                <a:cs typeface="Roboto"/>
                <a:sym typeface="Roboto"/>
              </a:rPr>
              <a:t>log</a:t>
            </a:r>
            <a:r>
              <a:rPr lang="en" sz="1600" dirty="0">
                <a:solidFill>
                  <a:srgbClr val="000000"/>
                </a:solidFill>
                <a:latin typeface="Roboto"/>
                <a:ea typeface="Roboto"/>
                <a:cs typeface="Roboto"/>
                <a:sym typeface="Roboto"/>
              </a:rPr>
              <a:t> what happened</a:t>
            </a:r>
            <a:endParaRPr sz="1800" dirty="0">
              <a:solidFill>
                <a:srgbClr val="000000"/>
              </a:solidFill>
              <a:latin typeface="Roboto"/>
              <a:ea typeface="Roboto"/>
              <a:cs typeface="Roboto"/>
              <a:sym typeface="Roboto"/>
            </a:endParaRPr>
          </a:p>
          <a:p>
            <a:pPr marL="228600" indent="-127000">
              <a:spcBef>
                <a:spcPts val="0"/>
              </a:spcBef>
              <a:spcAft>
                <a:spcPts val="0"/>
              </a:spcAft>
              <a:buClr>
                <a:srgbClr val="000000"/>
              </a:buClr>
              <a:buSzPts val="1600"/>
            </a:pPr>
            <a:endParaRPr sz="1800" dirty="0">
              <a:solidFill>
                <a:srgbClr val="000000"/>
              </a:solidFill>
              <a:latin typeface="Roboto"/>
              <a:ea typeface="Roboto"/>
              <a:cs typeface="Roboto"/>
              <a:sym typeface="Roboto"/>
            </a:endParaRPr>
          </a:p>
          <a:p>
            <a:pPr marL="228600" indent="-228600">
              <a:spcBef>
                <a:spcPts val="0"/>
              </a:spcBef>
              <a:spcAft>
                <a:spcPts val="0"/>
              </a:spcAft>
              <a:buClr>
                <a:srgbClr val="000000"/>
              </a:buClr>
              <a:buSzPts val="1600"/>
              <a:buFont typeface="Roboto"/>
              <a:buChar char="•"/>
            </a:pPr>
            <a:r>
              <a:rPr lang="en" sz="1800" dirty="0">
                <a:solidFill>
                  <a:srgbClr val="000000"/>
                </a:solidFill>
                <a:latin typeface="Roboto"/>
                <a:ea typeface="Roboto"/>
                <a:cs typeface="Roboto"/>
                <a:sym typeface="Roboto"/>
              </a:rPr>
              <a:t>Many users executing concurrently</a:t>
            </a:r>
            <a:endParaRPr sz="2400" dirty="0">
              <a:latin typeface="Roboto"/>
              <a:ea typeface="Roboto"/>
              <a:cs typeface="Roboto"/>
              <a:sym typeface="Roboto"/>
            </a:endParaRPr>
          </a:p>
        </p:txBody>
      </p:sp>
      <p:sp>
        <p:nvSpPr>
          <p:cNvPr id="443" name="Google Shape;443;p62"/>
          <p:cNvSpPr txBox="1"/>
          <p:nvPr/>
        </p:nvSpPr>
        <p:spPr>
          <a:xfrm>
            <a:off x="2507805" y="5232030"/>
            <a:ext cx="4665512" cy="786992"/>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800" dirty="0">
                <a:solidFill>
                  <a:srgbClr val="000000"/>
                </a:solidFill>
                <a:latin typeface="Arial"/>
                <a:ea typeface="Arial"/>
                <a:cs typeface="Arial"/>
                <a:sym typeface="Arial"/>
              </a:rPr>
              <a:t>And all this with… Scalability and/or Performance!!</a:t>
            </a:r>
            <a:endParaRPr dirty="0"/>
          </a:p>
        </p:txBody>
      </p:sp>
    </p:spTree>
    <p:extLst>
      <p:ext uri="{BB962C8B-B14F-4D97-AF65-F5344CB8AC3E}">
        <p14:creationId xmlns:p14="http://schemas.microsoft.com/office/powerpoint/2010/main" val="115995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3"/>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A Note: ACID is contentious!</a:t>
            </a:r>
            <a:endParaRPr sz="2800" b="1" dirty="0">
              <a:solidFill>
                <a:srgbClr val="666666"/>
              </a:solidFill>
              <a:latin typeface="Montserrat"/>
              <a:ea typeface="Montserrat"/>
              <a:cs typeface="Montserrat"/>
              <a:sym typeface="Montserrat"/>
            </a:endParaRPr>
          </a:p>
        </p:txBody>
      </p:sp>
      <p:sp>
        <p:nvSpPr>
          <p:cNvPr id="451" name="Google Shape;451;p63"/>
          <p:cNvSpPr txBox="1"/>
          <p:nvPr/>
        </p:nvSpPr>
        <p:spPr>
          <a:xfrm>
            <a:off x="485498" y="2837100"/>
            <a:ext cx="5367600" cy="2610900"/>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400"/>
              <a:buFont typeface="Arial"/>
              <a:buChar char="•"/>
            </a:pPr>
            <a:r>
              <a:rPr lang="en" sz="2000" dirty="0">
                <a:solidFill>
                  <a:srgbClr val="000000"/>
                </a:solidFill>
                <a:latin typeface="Arial"/>
                <a:ea typeface="Arial"/>
                <a:cs typeface="Arial"/>
                <a:sym typeface="Arial"/>
              </a:rPr>
              <a:t>Many debates over ACID, both </a:t>
            </a:r>
            <a:r>
              <a:rPr lang="en" sz="2000" b="1" dirty="0">
                <a:solidFill>
                  <a:srgbClr val="000000"/>
                </a:solidFill>
                <a:latin typeface="Arial"/>
                <a:ea typeface="Arial"/>
                <a:cs typeface="Arial"/>
                <a:sym typeface="Arial"/>
              </a:rPr>
              <a:t>historically</a:t>
            </a:r>
            <a:r>
              <a:rPr lang="en" sz="2000" dirty="0">
                <a:solidFill>
                  <a:srgbClr val="000000"/>
                </a:solidFill>
                <a:latin typeface="Arial"/>
                <a:ea typeface="Arial"/>
                <a:cs typeface="Arial"/>
                <a:sym typeface="Arial"/>
              </a:rPr>
              <a:t> and</a:t>
            </a:r>
            <a:r>
              <a:rPr lang="en" sz="2000" b="1" dirty="0">
                <a:solidFill>
                  <a:srgbClr val="000000"/>
                </a:solidFill>
                <a:latin typeface="Arial"/>
                <a:ea typeface="Arial"/>
                <a:cs typeface="Arial"/>
                <a:sym typeface="Arial"/>
              </a:rPr>
              <a:t> currently</a:t>
            </a:r>
            <a:endParaRPr sz="2000" dirty="0">
              <a:solidFill>
                <a:srgbClr val="000000"/>
              </a:solidFill>
              <a:latin typeface="Arial"/>
              <a:ea typeface="Arial"/>
              <a:cs typeface="Arial"/>
              <a:sym typeface="Arial"/>
            </a:endParaRPr>
          </a:p>
          <a:p>
            <a:pPr marL="228600" indent="-139700">
              <a:spcBef>
                <a:spcPts val="0"/>
              </a:spcBef>
              <a:spcAft>
                <a:spcPts val="0"/>
              </a:spcAft>
              <a:buClr>
                <a:srgbClr val="000000"/>
              </a:buClr>
              <a:buSzPts val="1400"/>
            </a:pPr>
            <a:endParaRPr sz="2000" dirty="0">
              <a:solidFill>
                <a:srgbClr val="000000"/>
              </a:solidFill>
              <a:latin typeface="Arial"/>
              <a:ea typeface="Arial"/>
              <a:cs typeface="Arial"/>
              <a:sym typeface="Arial"/>
            </a:endParaRPr>
          </a:p>
          <a:p>
            <a:pPr marL="228600" indent="-228600">
              <a:spcBef>
                <a:spcPts val="0"/>
              </a:spcBef>
              <a:spcAft>
                <a:spcPts val="0"/>
              </a:spcAft>
              <a:buClr>
                <a:srgbClr val="000000"/>
              </a:buClr>
              <a:buSzPts val="1400"/>
              <a:buFont typeface="Arial"/>
              <a:buChar char="•"/>
            </a:pPr>
            <a:r>
              <a:rPr lang="en" sz="2000" dirty="0">
                <a:solidFill>
                  <a:srgbClr val="000000"/>
                </a:solidFill>
                <a:latin typeface="Arial"/>
                <a:ea typeface="Arial"/>
                <a:cs typeface="Arial"/>
                <a:sym typeface="Arial"/>
              </a:rPr>
              <a:t>Some “NoSQL” DBs relax ACID</a:t>
            </a:r>
            <a:endParaRPr sz="3200" dirty="0"/>
          </a:p>
          <a:p>
            <a:pPr marL="228600" indent="-139700">
              <a:spcBef>
                <a:spcPts val="0"/>
              </a:spcBef>
              <a:spcAft>
                <a:spcPts val="0"/>
              </a:spcAft>
              <a:buClr>
                <a:srgbClr val="000000"/>
              </a:buClr>
              <a:buSzPts val="1400"/>
            </a:pPr>
            <a:endParaRPr sz="2000" dirty="0">
              <a:solidFill>
                <a:srgbClr val="000000"/>
              </a:solidFill>
              <a:latin typeface="Arial"/>
              <a:ea typeface="Arial"/>
              <a:cs typeface="Arial"/>
              <a:sym typeface="Arial"/>
            </a:endParaRPr>
          </a:p>
          <a:p>
            <a:pPr marL="228600" indent="-228600">
              <a:spcBef>
                <a:spcPts val="0"/>
              </a:spcBef>
              <a:spcAft>
                <a:spcPts val="0"/>
              </a:spcAft>
              <a:buClr>
                <a:srgbClr val="000000"/>
              </a:buClr>
              <a:buSzPts val="1400"/>
              <a:buFont typeface="Arial"/>
              <a:buChar char="•"/>
            </a:pPr>
            <a:r>
              <a:rPr lang="en" sz="2000" dirty="0">
                <a:solidFill>
                  <a:srgbClr val="000000"/>
                </a:solidFill>
                <a:latin typeface="Arial"/>
                <a:ea typeface="Arial"/>
                <a:cs typeface="Arial"/>
                <a:sym typeface="Arial"/>
              </a:rPr>
              <a:t>In turn, now “NewSQL” reintroduces ACID compliance to NoSQL-style DBs…</a:t>
            </a:r>
            <a:endParaRPr sz="3200" dirty="0"/>
          </a:p>
          <a:p>
            <a:pPr marL="228600" indent="-139700">
              <a:spcBef>
                <a:spcPts val="0"/>
              </a:spcBef>
              <a:spcAft>
                <a:spcPts val="0"/>
              </a:spcAft>
              <a:buClr>
                <a:srgbClr val="000000"/>
              </a:buClr>
              <a:buSzPts val="1400"/>
            </a:pPr>
            <a:endParaRPr sz="2000" dirty="0">
              <a:solidFill>
                <a:srgbClr val="000000"/>
              </a:solidFill>
              <a:latin typeface="Arial"/>
              <a:ea typeface="Arial"/>
              <a:cs typeface="Arial"/>
              <a:sym typeface="Arial"/>
            </a:endParaRPr>
          </a:p>
        </p:txBody>
      </p:sp>
      <p:pic>
        <p:nvPicPr>
          <p:cNvPr id="452" name="Google Shape;452;p63"/>
          <p:cNvPicPr preferRelativeResize="0"/>
          <p:nvPr/>
        </p:nvPicPr>
        <p:blipFill rotWithShape="1">
          <a:blip r:embed="rId3">
            <a:alphaModFix/>
          </a:blip>
          <a:srcRect/>
          <a:stretch/>
        </p:blipFill>
        <p:spPr>
          <a:xfrm>
            <a:off x="6624607" y="2313907"/>
            <a:ext cx="1047467" cy="965407"/>
          </a:xfrm>
          <a:prstGeom prst="rect">
            <a:avLst/>
          </a:prstGeom>
          <a:noFill/>
          <a:ln>
            <a:noFill/>
          </a:ln>
        </p:spPr>
      </p:pic>
      <p:pic>
        <p:nvPicPr>
          <p:cNvPr id="453" name="Google Shape;453;p63"/>
          <p:cNvPicPr preferRelativeResize="0"/>
          <p:nvPr/>
        </p:nvPicPr>
        <p:blipFill rotWithShape="1">
          <a:blip r:embed="rId4">
            <a:alphaModFix/>
          </a:blip>
          <a:srcRect/>
          <a:stretch/>
        </p:blipFill>
        <p:spPr>
          <a:xfrm>
            <a:off x="6191361" y="3455599"/>
            <a:ext cx="2800105" cy="1665580"/>
          </a:xfrm>
          <a:prstGeom prst="rect">
            <a:avLst/>
          </a:prstGeom>
          <a:noFill/>
          <a:ln>
            <a:noFill/>
          </a:ln>
        </p:spPr>
      </p:pic>
    </p:spTree>
    <p:extLst>
      <p:ext uri="{BB962C8B-B14F-4D97-AF65-F5344CB8AC3E}">
        <p14:creationId xmlns:p14="http://schemas.microsoft.com/office/powerpoint/2010/main" val="98039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8FAEA-312E-9442-9D9B-56D525E5ED1B}"/>
              </a:ext>
            </a:extLst>
          </p:cNvPr>
          <p:cNvSpPr>
            <a:spLocks noGrp="1"/>
          </p:cNvSpPr>
          <p:nvPr>
            <p:ph type="title"/>
          </p:nvPr>
        </p:nvSpPr>
        <p:spPr/>
        <p:txBody>
          <a:bodyPr/>
          <a:lstStyle/>
          <a:p>
            <a:r>
              <a:rPr lang="en-US" dirty="0"/>
              <a:t>Motivating example: an ATM</a:t>
            </a:r>
          </a:p>
        </p:txBody>
      </p:sp>
      <p:sp>
        <p:nvSpPr>
          <p:cNvPr id="4" name="Slide Number Placeholder 3">
            <a:extLst>
              <a:ext uri="{FF2B5EF4-FFF2-40B4-BE49-F238E27FC236}">
                <a16:creationId xmlns:a16="http://schemas.microsoft.com/office/drawing/2014/main" id="{482876E7-C14F-794D-9113-39A8BA5D8485}"/>
              </a:ext>
            </a:extLst>
          </p:cNvPr>
          <p:cNvSpPr>
            <a:spLocks noGrp="1"/>
          </p:cNvSpPr>
          <p:nvPr>
            <p:ph type="sldNum" sz="quarter" idx="10"/>
          </p:nvPr>
        </p:nvSpPr>
        <p:spPr/>
        <p:txBody>
          <a:bodyPr/>
          <a:lstStyle/>
          <a:p>
            <a:fld id="{8A521027-4487-C04D-8858-2B2EE73736E3}" type="slidenum">
              <a:rPr lang="en-US" altLang="en-US" smtClean="0"/>
              <a:pPr/>
              <a:t>3</a:t>
            </a:fld>
            <a:endParaRPr lang="en-US" altLang="en-US"/>
          </a:p>
        </p:txBody>
      </p:sp>
      <p:pic>
        <p:nvPicPr>
          <p:cNvPr id="5" name="Google Shape;246;p39">
            <a:extLst>
              <a:ext uri="{FF2B5EF4-FFF2-40B4-BE49-F238E27FC236}">
                <a16:creationId xmlns:a16="http://schemas.microsoft.com/office/drawing/2014/main" id="{09DC32A5-EE72-7642-98EC-4CC0E2F0DD21}"/>
              </a:ext>
            </a:extLst>
          </p:cNvPr>
          <p:cNvPicPr preferRelativeResize="0"/>
          <p:nvPr/>
        </p:nvPicPr>
        <p:blipFill>
          <a:blip r:embed="rId3">
            <a:alphaModFix/>
          </a:blip>
          <a:stretch>
            <a:fillRect/>
          </a:stretch>
        </p:blipFill>
        <p:spPr>
          <a:xfrm>
            <a:off x="995488" y="1235076"/>
            <a:ext cx="7060950" cy="3981614"/>
          </a:xfrm>
          <a:prstGeom prst="rect">
            <a:avLst/>
          </a:prstGeom>
          <a:noFill/>
          <a:ln>
            <a:noFill/>
          </a:ln>
        </p:spPr>
      </p:pic>
      <p:sp>
        <p:nvSpPr>
          <p:cNvPr id="6" name="Google Shape;247;p39">
            <a:extLst>
              <a:ext uri="{FF2B5EF4-FFF2-40B4-BE49-F238E27FC236}">
                <a16:creationId xmlns:a16="http://schemas.microsoft.com/office/drawing/2014/main" id="{1CB9DCC0-E03A-2A40-BFFD-5763CCF74EB5}"/>
              </a:ext>
            </a:extLst>
          </p:cNvPr>
          <p:cNvSpPr txBox="1"/>
          <p:nvPr/>
        </p:nvSpPr>
        <p:spPr>
          <a:xfrm>
            <a:off x="2059632" y="5316000"/>
            <a:ext cx="2419500" cy="1191600"/>
          </a:xfrm>
          <a:prstGeom prst="rect">
            <a:avLst/>
          </a:prstGeom>
          <a:noFill/>
          <a:ln>
            <a:noFill/>
          </a:ln>
        </p:spPr>
        <p:txBody>
          <a:bodyPr spcFirstLastPara="1" wrap="square" lIns="91425" tIns="91425" rIns="91425" bIns="91425" anchor="t" anchorCtr="0">
            <a:noAutofit/>
          </a:bodyPr>
          <a:lstStyle/>
          <a:p>
            <a:pPr>
              <a:lnSpc>
                <a:spcPct val="90000"/>
              </a:lnSpc>
              <a:spcBef>
                <a:spcPts val="500"/>
              </a:spcBef>
              <a:spcAft>
                <a:spcPts val="0"/>
              </a:spcAft>
            </a:pPr>
            <a:r>
              <a:rPr lang="en" sz="2000" dirty="0">
                <a:solidFill>
                  <a:srgbClr val="666666"/>
                </a:solidFill>
              </a:rPr>
              <a:t>Read Balance</a:t>
            </a:r>
            <a:endParaRPr sz="2000" dirty="0">
              <a:solidFill>
                <a:srgbClr val="666666"/>
              </a:solidFill>
            </a:endParaRPr>
          </a:p>
          <a:p>
            <a:pPr>
              <a:lnSpc>
                <a:spcPct val="90000"/>
              </a:lnSpc>
              <a:spcBef>
                <a:spcPts val="500"/>
              </a:spcBef>
              <a:spcAft>
                <a:spcPts val="0"/>
              </a:spcAft>
            </a:pPr>
            <a:r>
              <a:rPr lang="en" sz="2000" dirty="0">
                <a:solidFill>
                  <a:srgbClr val="666666"/>
                </a:solidFill>
              </a:rPr>
              <a:t>Give money</a:t>
            </a:r>
            <a:endParaRPr sz="2000" dirty="0">
              <a:solidFill>
                <a:srgbClr val="666666"/>
              </a:solidFill>
            </a:endParaRPr>
          </a:p>
          <a:p>
            <a:pPr>
              <a:lnSpc>
                <a:spcPct val="90000"/>
              </a:lnSpc>
              <a:spcBef>
                <a:spcPts val="500"/>
              </a:spcBef>
              <a:spcAft>
                <a:spcPts val="0"/>
              </a:spcAft>
            </a:pPr>
            <a:r>
              <a:rPr lang="en" sz="2000" dirty="0">
                <a:solidFill>
                  <a:srgbClr val="666666"/>
                </a:solidFill>
              </a:rPr>
              <a:t>Update Balance</a:t>
            </a:r>
            <a:endParaRPr sz="2000" dirty="0">
              <a:solidFill>
                <a:srgbClr val="666666"/>
              </a:solidFill>
            </a:endParaRPr>
          </a:p>
        </p:txBody>
      </p:sp>
      <p:sp>
        <p:nvSpPr>
          <p:cNvPr id="7" name="Google Shape;250;p39">
            <a:extLst>
              <a:ext uri="{FF2B5EF4-FFF2-40B4-BE49-F238E27FC236}">
                <a16:creationId xmlns:a16="http://schemas.microsoft.com/office/drawing/2014/main" id="{B50A7C8E-6373-B640-B7C8-E0CF1D570383}"/>
              </a:ext>
            </a:extLst>
          </p:cNvPr>
          <p:cNvSpPr txBox="1"/>
          <p:nvPr/>
        </p:nvSpPr>
        <p:spPr>
          <a:xfrm>
            <a:off x="5006357" y="5345725"/>
            <a:ext cx="2419500" cy="1191600"/>
          </a:xfrm>
          <a:prstGeom prst="rect">
            <a:avLst/>
          </a:prstGeom>
          <a:noFill/>
          <a:ln>
            <a:noFill/>
          </a:ln>
        </p:spPr>
        <p:txBody>
          <a:bodyPr spcFirstLastPara="1" wrap="square" lIns="91425" tIns="91425" rIns="91425" bIns="91425" anchor="t" anchorCtr="0">
            <a:noAutofit/>
          </a:bodyPr>
          <a:lstStyle/>
          <a:p>
            <a:pPr>
              <a:lnSpc>
                <a:spcPct val="90000"/>
              </a:lnSpc>
              <a:spcBef>
                <a:spcPts val="500"/>
              </a:spcBef>
              <a:spcAft>
                <a:spcPts val="0"/>
              </a:spcAft>
            </a:pPr>
            <a:r>
              <a:rPr lang="en" sz="2000" dirty="0">
                <a:solidFill>
                  <a:srgbClr val="666666"/>
                </a:solidFill>
              </a:rPr>
              <a:t>Read Balance</a:t>
            </a:r>
            <a:endParaRPr sz="2000" dirty="0">
              <a:solidFill>
                <a:srgbClr val="666666"/>
              </a:solidFill>
            </a:endParaRPr>
          </a:p>
          <a:p>
            <a:pPr>
              <a:lnSpc>
                <a:spcPct val="90000"/>
              </a:lnSpc>
              <a:spcBef>
                <a:spcPts val="500"/>
              </a:spcBef>
              <a:spcAft>
                <a:spcPts val="0"/>
              </a:spcAft>
            </a:pPr>
            <a:r>
              <a:rPr lang="en" sz="2000" dirty="0">
                <a:solidFill>
                  <a:srgbClr val="666666"/>
                </a:solidFill>
              </a:rPr>
              <a:t>Update Balance</a:t>
            </a:r>
            <a:endParaRPr sz="2000" dirty="0">
              <a:solidFill>
                <a:srgbClr val="666666"/>
              </a:solidFill>
            </a:endParaRPr>
          </a:p>
          <a:p>
            <a:pPr>
              <a:lnSpc>
                <a:spcPct val="90000"/>
              </a:lnSpc>
              <a:spcBef>
                <a:spcPts val="500"/>
              </a:spcBef>
              <a:spcAft>
                <a:spcPts val="0"/>
              </a:spcAft>
            </a:pPr>
            <a:r>
              <a:rPr lang="en" sz="2000" dirty="0">
                <a:solidFill>
                  <a:schemeClr val="dk2"/>
                </a:solidFill>
              </a:rPr>
              <a:t>Give money</a:t>
            </a:r>
            <a:endParaRPr sz="2000" dirty="0">
              <a:solidFill>
                <a:srgbClr val="666666"/>
              </a:solidFill>
            </a:endParaRPr>
          </a:p>
        </p:txBody>
      </p:sp>
      <p:sp>
        <p:nvSpPr>
          <p:cNvPr id="8" name="Google Shape;251;p39">
            <a:extLst>
              <a:ext uri="{FF2B5EF4-FFF2-40B4-BE49-F238E27FC236}">
                <a16:creationId xmlns:a16="http://schemas.microsoft.com/office/drawing/2014/main" id="{E4739902-2F52-DB46-9375-926C9B9B060F}"/>
              </a:ext>
            </a:extLst>
          </p:cNvPr>
          <p:cNvSpPr txBox="1"/>
          <p:nvPr/>
        </p:nvSpPr>
        <p:spPr>
          <a:xfrm>
            <a:off x="4041232" y="5743600"/>
            <a:ext cx="913500" cy="555300"/>
          </a:xfrm>
          <a:prstGeom prst="rect">
            <a:avLst/>
          </a:prstGeom>
          <a:noFill/>
          <a:ln>
            <a:noFill/>
          </a:ln>
        </p:spPr>
        <p:txBody>
          <a:bodyPr spcFirstLastPara="1" wrap="square" lIns="91425" tIns="91425" rIns="91425" bIns="91425" anchor="t" anchorCtr="0">
            <a:noAutofit/>
          </a:bodyPr>
          <a:lstStyle/>
          <a:p>
            <a:pPr>
              <a:lnSpc>
                <a:spcPct val="90000"/>
              </a:lnSpc>
              <a:spcBef>
                <a:spcPts val="500"/>
              </a:spcBef>
              <a:spcAft>
                <a:spcPts val="0"/>
              </a:spcAft>
            </a:pPr>
            <a:r>
              <a:rPr lang="en" sz="2000" dirty="0">
                <a:solidFill>
                  <a:srgbClr val="666666"/>
                </a:solidFill>
              </a:rPr>
              <a:t>   vs</a:t>
            </a:r>
            <a:endParaRPr sz="2000" dirty="0">
              <a:solidFill>
                <a:srgbClr val="666666"/>
              </a:solidFill>
            </a:endParaRPr>
          </a:p>
        </p:txBody>
      </p:sp>
    </p:spTree>
    <p:extLst>
      <p:ext uri="{BB962C8B-B14F-4D97-AF65-F5344CB8AC3E}">
        <p14:creationId xmlns:p14="http://schemas.microsoft.com/office/powerpoint/2010/main" val="12063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Atomicity and Durability via Logging</a:t>
            </a:r>
          </a:p>
        </p:txBody>
      </p:sp>
      <p:sp>
        <p:nvSpPr>
          <p:cNvPr id="2" name="Subtitle 1">
            <a:extLst>
              <a:ext uri="{FF2B5EF4-FFF2-40B4-BE49-F238E27FC236}">
                <a16:creationId xmlns:a16="http://schemas.microsoft.com/office/drawing/2014/main" id="{B1D1B28E-0855-1D43-A200-EAB54E3EF5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65877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64"/>
          <p:cNvSpPr txBox="1">
            <a:spLocks noGrp="1"/>
          </p:cNvSpPr>
          <p:nvPr>
            <p:ph type="ctrTitle" idx="4294967295"/>
          </p:nvPr>
        </p:nvSpPr>
        <p:spPr>
          <a:xfrm>
            <a:off x="606916" y="1013101"/>
            <a:ext cx="7930168"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Goal for this lecture: Ensuring Atomicity &amp; Durability</a:t>
            </a:r>
            <a:endParaRPr sz="2800" b="1" dirty="0">
              <a:solidFill>
                <a:srgbClr val="666666"/>
              </a:solidFill>
              <a:latin typeface="Montserrat"/>
              <a:ea typeface="Montserrat"/>
              <a:cs typeface="Montserrat"/>
              <a:sym typeface="Montserrat"/>
            </a:endParaRPr>
          </a:p>
        </p:txBody>
      </p:sp>
      <p:sp>
        <p:nvSpPr>
          <p:cNvPr id="461" name="Google Shape;461;p64"/>
          <p:cNvSpPr txBox="1"/>
          <p:nvPr/>
        </p:nvSpPr>
        <p:spPr>
          <a:xfrm>
            <a:off x="1446262" y="2847975"/>
            <a:ext cx="4139400" cy="1159800"/>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400"/>
              <a:buFont typeface="Arial"/>
              <a:buChar char="•"/>
            </a:pPr>
            <a:r>
              <a:rPr lang="en" sz="1400" u="sng" dirty="0">
                <a:solidFill>
                  <a:srgbClr val="000000"/>
                </a:solidFill>
                <a:latin typeface="Roboto"/>
                <a:ea typeface="Roboto"/>
                <a:cs typeface="Roboto"/>
                <a:sym typeface="Roboto"/>
              </a:rPr>
              <a:t>A</a:t>
            </a:r>
            <a:r>
              <a:rPr lang="en" sz="1400" dirty="0">
                <a:solidFill>
                  <a:srgbClr val="000000"/>
                </a:solidFill>
                <a:latin typeface="Roboto"/>
                <a:ea typeface="Roboto"/>
                <a:cs typeface="Roboto"/>
                <a:sym typeface="Roboto"/>
              </a:rPr>
              <a:t>tomicity:</a:t>
            </a:r>
            <a:endParaRPr dirty="0">
              <a:latin typeface="Roboto"/>
              <a:ea typeface="Roboto"/>
              <a:cs typeface="Roboto"/>
              <a:sym typeface="Roboto"/>
            </a:endParaRPr>
          </a:p>
          <a:p>
            <a:pPr lvl="1" indent="-228600">
              <a:spcBef>
                <a:spcPts val="0"/>
              </a:spcBef>
              <a:spcAft>
                <a:spcPts val="0"/>
              </a:spcAft>
              <a:buClr>
                <a:srgbClr val="000000"/>
              </a:buClr>
              <a:buSzPts val="1200"/>
              <a:buFont typeface="Roboto"/>
              <a:buChar char="•"/>
            </a:pPr>
            <a:r>
              <a:rPr lang="en" sz="1200" dirty="0">
                <a:solidFill>
                  <a:srgbClr val="000000"/>
                </a:solidFill>
                <a:latin typeface="Roboto"/>
                <a:ea typeface="Roboto"/>
                <a:cs typeface="Roboto"/>
                <a:sym typeface="Roboto"/>
              </a:rPr>
              <a:t>TXNs should either happen completely or not at all</a:t>
            </a:r>
            <a:endParaRPr dirty="0">
              <a:latin typeface="Roboto"/>
              <a:ea typeface="Roboto"/>
              <a:cs typeface="Roboto"/>
              <a:sym typeface="Roboto"/>
            </a:endParaRPr>
          </a:p>
          <a:p>
            <a:pPr lvl="1" indent="-228600">
              <a:spcBef>
                <a:spcPts val="0"/>
              </a:spcBef>
              <a:spcAft>
                <a:spcPts val="0"/>
              </a:spcAft>
              <a:buClr>
                <a:srgbClr val="000000"/>
              </a:buClr>
              <a:buSzPts val="1200"/>
              <a:buFont typeface="Roboto"/>
              <a:buChar char="•"/>
            </a:pPr>
            <a:r>
              <a:rPr lang="en" sz="1200" dirty="0">
                <a:solidFill>
                  <a:srgbClr val="000000"/>
                </a:solidFill>
                <a:latin typeface="Roboto"/>
                <a:ea typeface="Roboto"/>
                <a:cs typeface="Roboto"/>
                <a:sym typeface="Roboto"/>
              </a:rPr>
              <a:t>If abort / crash during TXN, </a:t>
            </a:r>
            <a:r>
              <a:rPr lang="en" sz="1200" i="1" dirty="0">
                <a:solidFill>
                  <a:srgbClr val="000000"/>
                </a:solidFill>
                <a:latin typeface="Roboto"/>
                <a:ea typeface="Roboto"/>
                <a:cs typeface="Roboto"/>
                <a:sym typeface="Roboto"/>
              </a:rPr>
              <a:t>no</a:t>
            </a:r>
            <a:r>
              <a:rPr lang="en" sz="1200" dirty="0">
                <a:solidFill>
                  <a:srgbClr val="000000"/>
                </a:solidFill>
                <a:latin typeface="Roboto"/>
                <a:ea typeface="Roboto"/>
                <a:cs typeface="Roboto"/>
                <a:sym typeface="Roboto"/>
              </a:rPr>
              <a:t> effects should be seen</a:t>
            </a:r>
            <a:endParaRPr sz="1400" dirty="0">
              <a:solidFill>
                <a:srgbClr val="000000"/>
              </a:solidFill>
              <a:latin typeface="Roboto"/>
              <a:ea typeface="Roboto"/>
              <a:cs typeface="Roboto"/>
              <a:sym typeface="Roboto"/>
            </a:endParaRPr>
          </a:p>
        </p:txBody>
      </p:sp>
      <p:sp>
        <p:nvSpPr>
          <p:cNvPr id="462" name="Google Shape;462;p64"/>
          <p:cNvSpPr txBox="1"/>
          <p:nvPr/>
        </p:nvSpPr>
        <p:spPr>
          <a:xfrm>
            <a:off x="1614056" y="2111842"/>
            <a:ext cx="684803" cy="338554"/>
          </a:xfrm>
          <a:prstGeom prst="rect">
            <a:avLst/>
          </a:prstGeom>
          <a:solidFill>
            <a:srgbClr val="CFE2F3"/>
          </a:solidFill>
          <a:ln>
            <a:noFill/>
          </a:ln>
        </p:spPr>
        <p:txBody>
          <a:bodyPr spcFirstLastPara="1" wrap="square" lIns="91425" tIns="45700" rIns="91425" bIns="45700" anchor="t" anchorCtr="0">
            <a:noAutofit/>
          </a:bodyPr>
          <a:lstStyle/>
          <a:p>
            <a:pPr>
              <a:spcBef>
                <a:spcPts val="0"/>
              </a:spcBef>
              <a:spcAft>
                <a:spcPts val="0"/>
              </a:spcAft>
            </a:pPr>
            <a:r>
              <a:rPr lang="en" sz="1600" b="1" u="sng" dirty="0">
                <a:solidFill>
                  <a:srgbClr val="000000"/>
                </a:solidFill>
                <a:latin typeface="Arial"/>
                <a:ea typeface="Arial"/>
                <a:cs typeface="Arial"/>
                <a:sym typeface="Arial"/>
              </a:rPr>
              <a:t>A</a:t>
            </a:r>
            <a:r>
              <a:rPr lang="en" sz="1600" dirty="0">
                <a:solidFill>
                  <a:srgbClr val="000000"/>
                </a:solidFill>
                <a:latin typeface="Arial"/>
                <a:ea typeface="Arial"/>
                <a:cs typeface="Arial"/>
                <a:sym typeface="Arial"/>
              </a:rPr>
              <a:t>CI</a:t>
            </a:r>
            <a:r>
              <a:rPr lang="en" sz="1600" b="1" u="sng" dirty="0">
                <a:solidFill>
                  <a:srgbClr val="000000"/>
                </a:solidFill>
                <a:latin typeface="Arial"/>
                <a:ea typeface="Arial"/>
                <a:cs typeface="Arial"/>
                <a:sym typeface="Arial"/>
              </a:rPr>
              <a:t>D</a:t>
            </a:r>
            <a:endParaRPr sz="1600" b="1" u="sng" dirty="0">
              <a:solidFill>
                <a:srgbClr val="000000"/>
              </a:solidFill>
              <a:latin typeface="Arial"/>
              <a:ea typeface="Arial"/>
              <a:cs typeface="Arial"/>
              <a:sym typeface="Arial"/>
            </a:endParaRPr>
          </a:p>
        </p:txBody>
      </p:sp>
      <p:grpSp>
        <p:nvGrpSpPr>
          <p:cNvPr id="463" name="Google Shape;463;p64"/>
          <p:cNvGrpSpPr/>
          <p:nvPr/>
        </p:nvGrpSpPr>
        <p:grpSpPr>
          <a:xfrm>
            <a:off x="5585671" y="2815871"/>
            <a:ext cx="2101713" cy="530218"/>
            <a:chOff x="7737231" y="1772118"/>
            <a:chExt cx="3502855" cy="883696"/>
          </a:xfrm>
        </p:grpSpPr>
        <p:sp>
          <p:nvSpPr>
            <p:cNvPr id="464" name="Google Shape;464;p64"/>
            <p:cNvSpPr/>
            <p:nvPr/>
          </p:nvSpPr>
          <p:spPr>
            <a:xfrm>
              <a:off x="7737231" y="2233783"/>
              <a:ext cx="3502855" cy="422031"/>
            </a:xfrm>
            <a:prstGeom prst="rect">
              <a:avLst/>
            </a:prstGeom>
            <a:solidFill>
              <a:schemeClr val="accent1">
                <a:alpha val="49803"/>
              </a:schemeClr>
            </a:solidFill>
            <a:ln>
              <a:noFill/>
            </a:ln>
          </p:spPr>
          <p:txBody>
            <a:bodyPr spcFirstLastPara="1" wrap="square" lIns="91425" tIns="45700" rIns="91425" bIns="45700" anchor="ctr" anchorCtr="0">
              <a:noAutofit/>
            </a:bodyPr>
            <a:lstStyle/>
            <a:p>
              <a:pPr algn="ctr">
                <a:spcBef>
                  <a:spcPts val="0"/>
                </a:spcBef>
                <a:spcAft>
                  <a:spcPts val="0"/>
                </a:spcAft>
              </a:pPr>
              <a:endParaRPr sz="500">
                <a:solidFill>
                  <a:schemeClr val="lt1"/>
                </a:solidFill>
                <a:latin typeface="Arial"/>
                <a:ea typeface="Arial"/>
                <a:cs typeface="Arial"/>
                <a:sym typeface="Arial"/>
              </a:endParaRPr>
            </a:p>
          </p:txBody>
        </p:sp>
        <p:sp>
          <p:nvSpPr>
            <p:cNvPr id="465" name="Google Shape;465;p64"/>
            <p:cNvSpPr txBox="1"/>
            <p:nvPr/>
          </p:nvSpPr>
          <p:spPr>
            <a:xfrm>
              <a:off x="7737231" y="1772118"/>
              <a:ext cx="1034472" cy="461665"/>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TXN 1</a:t>
              </a:r>
              <a:endParaRPr sz="1200">
                <a:solidFill>
                  <a:srgbClr val="000000"/>
                </a:solidFill>
                <a:latin typeface="Arial"/>
                <a:ea typeface="Arial"/>
                <a:cs typeface="Arial"/>
                <a:sym typeface="Arial"/>
              </a:endParaRPr>
            </a:p>
          </p:txBody>
        </p:sp>
      </p:grpSp>
      <p:grpSp>
        <p:nvGrpSpPr>
          <p:cNvPr id="466" name="Google Shape;466;p64"/>
          <p:cNvGrpSpPr/>
          <p:nvPr/>
        </p:nvGrpSpPr>
        <p:grpSpPr>
          <a:xfrm>
            <a:off x="5577230" y="4086831"/>
            <a:ext cx="1367379" cy="530218"/>
            <a:chOff x="7723164" y="3890386"/>
            <a:chExt cx="2278965" cy="883696"/>
          </a:xfrm>
        </p:grpSpPr>
        <p:sp>
          <p:nvSpPr>
            <p:cNvPr id="467" name="Google Shape;467;p64"/>
            <p:cNvSpPr/>
            <p:nvPr/>
          </p:nvSpPr>
          <p:spPr>
            <a:xfrm>
              <a:off x="7723164" y="4352051"/>
              <a:ext cx="2278965" cy="422031"/>
            </a:xfrm>
            <a:prstGeom prst="rect">
              <a:avLst/>
            </a:prstGeom>
            <a:solidFill>
              <a:schemeClr val="accent1"/>
            </a:solidFill>
            <a:ln>
              <a:noFill/>
            </a:ln>
          </p:spPr>
          <p:txBody>
            <a:bodyPr spcFirstLastPara="1" wrap="square" lIns="91425" tIns="45700" rIns="91425" bIns="45700" anchor="ctr" anchorCtr="0">
              <a:noAutofit/>
            </a:bodyPr>
            <a:lstStyle/>
            <a:p>
              <a:pPr algn="ctr">
                <a:spcBef>
                  <a:spcPts val="0"/>
                </a:spcBef>
                <a:spcAft>
                  <a:spcPts val="0"/>
                </a:spcAft>
              </a:pPr>
              <a:endParaRPr sz="500">
                <a:solidFill>
                  <a:schemeClr val="lt1"/>
                </a:solidFill>
                <a:latin typeface="Arial"/>
                <a:ea typeface="Arial"/>
                <a:cs typeface="Arial"/>
                <a:sym typeface="Arial"/>
              </a:endParaRPr>
            </a:p>
          </p:txBody>
        </p:sp>
        <p:sp>
          <p:nvSpPr>
            <p:cNvPr id="468" name="Google Shape;468;p64"/>
            <p:cNvSpPr txBox="1"/>
            <p:nvPr/>
          </p:nvSpPr>
          <p:spPr>
            <a:xfrm>
              <a:off x="7737231" y="3890386"/>
              <a:ext cx="1034472" cy="461665"/>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TXN 2</a:t>
              </a:r>
              <a:endParaRPr sz="1200">
                <a:solidFill>
                  <a:srgbClr val="000000"/>
                </a:solidFill>
                <a:latin typeface="Arial"/>
                <a:ea typeface="Arial"/>
                <a:cs typeface="Arial"/>
                <a:sym typeface="Arial"/>
              </a:endParaRPr>
            </a:p>
          </p:txBody>
        </p:sp>
      </p:grpSp>
      <p:sp>
        <p:nvSpPr>
          <p:cNvPr id="469" name="Google Shape;469;p64"/>
          <p:cNvSpPr txBox="1"/>
          <p:nvPr/>
        </p:nvSpPr>
        <p:spPr>
          <a:xfrm>
            <a:off x="5577230" y="3379428"/>
            <a:ext cx="1156364" cy="461665"/>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i="1" u="sng">
                <a:solidFill>
                  <a:srgbClr val="000000"/>
                </a:solidFill>
                <a:latin typeface="Arial"/>
                <a:ea typeface="Arial"/>
                <a:cs typeface="Arial"/>
                <a:sym typeface="Arial"/>
              </a:rPr>
              <a:t>No</a:t>
            </a:r>
            <a:r>
              <a:rPr lang="en" sz="1200" i="1">
                <a:solidFill>
                  <a:srgbClr val="000000"/>
                </a:solidFill>
                <a:latin typeface="Arial"/>
                <a:ea typeface="Arial"/>
                <a:cs typeface="Arial"/>
                <a:sym typeface="Arial"/>
              </a:rPr>
              <a:t> changes persisted</a:t>
            </a:r>
            <a:endParaRPr sz="1200" i="1">
              <a:solidFill>
                <a:srgbClr val="000000"/>
              </a:solidFill>
              <a:latin typeface="Arial"/>
              <a:ea typeface="Arial"/>
              <a:cs typeface="Arial"/>
              <a:sym typeface="Arial"/>
            </a:endParaRPr>
          </a:p>
        </p:txBody>
      </p:sp>
      <p:sp>
        <p:nvSpPr>
          <p:cNvPr id="470" name="Google Shape;470;p64"/>
          <p:cNvSpPr txBox="1"/>
          <p:nvPr/>
        </p:nvSpPr>
        <p:spPr>
          <a:xfrm>
            <a:off x="5585670" y="4665552"/>
            <a:ext cx="1156364" cy="461665"/>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i="1" u="sng">
                <a:solidFill>
                  <a:srgbClr val="000000"/>
                </a:solidFill>
                <a:latin typeface="Arial"/>
                <a:ea typeface="Arial"/>
                <a:cs typeface="Arial"/>
                <a:sym typeface="Arial"/>
              </a:rPr>
              <a:t>All</a:t>
            </a:r>
            <a:r>
              <a:rPr lang="en" sz="1200" i="1">
                <a:solidFill>
                  <a:srgbClr val="000000"/>
                </a:solidFill>
                <a:latin typeface="Arial"/>
                <a:ea typeface="Arial"/>
                <a:cs typeface="Arial"/>
                <a:sym typeface="Arial"/>
              </a:rPr>
              <a:t> changes persisted</a:t>
            </a:r>
            <a:endParaRPr sz="1200" i="1">
              <a:solidFill>
                <a:srgbClr val="000000"/>
              </a:solidFill>
              <a:latin typeface="Arial"/>
              <a:ea typeface="Arial"/>
              <a:cs typeface="Arial"/>
              <a:sym typeface="Arial"/>
            </a:endParaRPr>
          </a:p>
        </p:txBody>
      </p:sp>
      <p:sp>
        <p:nvSpPr>
          <p:cNvPr id="471" name="Google Shape;471;p64"/>
          <p:cNvSpPr txBox="1"/>
          <p:nvPr/>
        </p:nvSpPr>
        <p:spPr>
          <a:xfrm>
            <a:off x="2298859" y="5409444"/>
            <a:ext cx="4604145" cy="307777"/>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400">
                <a:solidFill>
                  <a:srgbClr val="000000"/>
                </a:solidFill>
                <a:latin typeface="Arial"/>
                <a:ea typeface="Arial"/>
                <a:cs typeface="Arial"/>
                <a:sym typeface="Arial"/>
              </a:rPr>
              <a:t>We’ll focus on how to accomplish atomicity (via logging)</a:t>
            </a:r>
            <a:endParaRPr sz="1400">
              <a:solidFill>
                <a:srgbClr val="000000"/>
              </a:solidFill>
              <a:latin typeface="Arial"/>
              <a:ea typeface="Arial"/>
              <a:cs typeface="Arial"/>
              <a:sym typeface="Arial"/>
            </a:endParaRPr>
          </a:p>
        </p:txBody>
      </p:sp>
      <p:grpSp>
        <p:nvGrpSpPr>
          <p:cNvPr id="472" name="Google Shape;472;p64"/>
          <p:cNvGrpSpPr/>
          <p:nvPr/>
        </p:nvGrpSpPr>
        <p:grpSpPr>
          <a:xfrm>
            <a:off x="7025499" y="2847975"/>
            <a:ext cx="1218965" cy="2066876"/>
            <a:chOff x="10136944" y="1825625"/>
            <a:chExt cx="2031609" cy="3444793"/>
          </a:xfrm>
        </p:grpSpPr>
        <p:cxnSp>
          <p:nvCxnSpPr>
            <p:cNvPr id="473" name="Google Shape;473;p64"/>
            <p:cNvCxnSpPr/>
            <p:nvPr/>
          </p:nvCxnSpPr>
          <p:spPr>
            <a:xfrm>
              <a:off x="10136944" y="1825625"/>
              <a:ext cx="0" cy="3444793"/>
            </a:xfrm>
            <a:prstGeom prst="straightConnector1">
              <a:avLst/>
            </a:prstGeom>
            <a:noFill/>
            <a:ln w="25400" cap="flat" cmpd="sng">
              <a:solidFill>
                <a:srgbClr val="FF0000"/>
              </a:solidFill>
              <a:prstDash val="solid"/>
              <a:round/>
              <a:headEnd type="none" w="sm" len="sm"/>
              <a:tailEnd type="none" w="sm" len="sm"/>
            </a:ln>
          </p:spPr>
        </p:cxnSp>
        <p:sp>
          <p:nvSpPr>
            <p:cNvPr id="474" name="Google Shape;474;p64"/>
            <p:cNvSpPr txBox="1"/>
            <p:nvPr/>
          </p:nvSpPr>
          <p:spPr>
            <a:xfrm>
              <a:off x="10136944" y="1842557"/>
              <a:ext cx="2031609" cy="461665"/>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rgbClr val="FF0000"/>
                  </a:solidFill>
                  <a:latin typeface="Arial"/>
                  <a:ea typeface="Arial"/>
                  <a:cs typeface="Arial"/>
                  <a:sym typeface="Arial"/>
                </a:rPr>
                <a:t>Crash / abort</a:t>
              </a:r>
              <a:endParaRPr sz="1200" b="1">
                <a:solidFill>
                  <a:srgbClr val="FF0000"/>
                </a:solidFill>
                <a:latin typeface="Arial"/>
                <a:ea typeface="Arial"/>
                <a:cs typeface="Arial"/>
                <a:sym typeface="Arial"/>
              </a:endParaRPr>
            </a:p>
          </p:txBody>
        </p:sp>
      </p:grpSp>
      <p:sp>
        <p:nvSpPr>
          <p:cNvPr id="475" name="Google Shape;475;p64"/>
          <p:cNvSpPr txBox="1"/>
          <p:nvPr/>
        </p:nvSpPr>
        <p:spPr>
          <a:xfrm>
            <a:off x="1446252" y="4168959"/>
            <a:ext cx="3734269" cy="1026660"/>
          </a:xfrm>
          <a:prstGeom prst="rect">
            <a:avLst/>
          </a:prstGeom>
          <a:noFill/>
          <a:ln>
            <a:noFill/>
          </a:ln>
        </p:spPr>
        <p:txBody>
          <a:bodyPr spcFirstLastPara="1" wrap="square" lIns="54850" tIns="27425" rIns="54850" bIns="27425" anchor="t" anchorCtr="0">
            <a:noAutofit/>
          </a:bodyPr>
          <a:lstStyle/>
          <a:p>
            <a:pPr marL="228600" indent="-228600">
              <a:lnSpc>
                <a:spcPct val="90000"/>
              </a:lnSpc>
              <a:spcBef>
                <a:spcPts val="0"/>
              </a:spcBef>
              <a:spcAft>
                <a:spcPts val="0"/>
              </a:spcAft>
              <a:buClr>
                <a:srgbClr val="000000"/>
              </a:buClr>
              <a:buSzPts val="1679"/>
              <a:buFont typeface="Arial"/>
              <a:buChar char="•"/>
            </a:pPr>
            <a:r>
              <a:rPr lang="en" sz="1679" u="sng" dirty="0">
                <a:solidFill>
                  <a:schemeClr val="dk1"/>
                </a:solidFill>
                <a:latin typeface="Roboto"/>
                <a:ea typeface="Roboto"/>
                <a:cs typeface="Roboto"/>
                <a:sym typeface="Roboto"/>
              </a:rPr>
              <a:t>D</a:t>
            </a:r>
            <a:r>
              <a:rPr lang="en" sz="1679" dirty="0">
                <a:solidFill>
                  <a:schemeClr val="dk1"/>
                </a:solidFill>
                <a:latin typeface="Roboto"/>
                <a:ea typeface="Roboto"/>
                <a:cs typeface="Roboto"/>
                <a:sym typeface="Roboto"/>
              </a:rPr>
              <a:t>urability:</a:t>
            </a:r>
            <a:endParaRPr dirty="0">
              <a:latin typeface="Roboto"/>
              <a:ea typeface="Roboto"/>
              <a:cs typeface="Roboto"/>
              <a:sym typeface="Roboto"/>
            </a:endParaRPr>
          </a:p>
          <a:p>
            <a:pPr lvl="1" indent="-228600">
              <a:lnSpc>
                <a:spcPct val="90000"/>
              </a:lnSpc>
              <a:spcBef>
                <a:spcPts val="500"/>
              </a:spcBef>
              <a:spcAft>
                <a:spcPts val="0"/>
              </a:spcAft>
              <a:buClr>
                <a:srgbClr val="000000"/>
              </a:buClr>
              <a:buSzPts val="1300"/>
              <a:buFont typeface="Roboto"/>
              <a:buChar char="•"/>
            </a:pPr>
            <a:r>
              <a:rPr lang="en" sz="1300" dirty="0">
                <a:solidFill>
                  <a:schemeClr val="dk1"/>
                </a:solidFill>
                <a:latin typeface="Roboto"/>
                <a:ea typeface="Roboto"/>
                <a:cs typeface="Roboto"/>
                <a:sym typeface="Roboto"/>
              </a:rPr>
              <a:t>If DB stops running, changes due to completed TXNs should all persist</a:t>
            </a:r>
            <a:endParaRPr dirty="0">
              <a:latin typeface="Roboto"/>
              <a:ea typeface="Roboto"/>
              <a:cs typeface="Roboto"/>
              <a:sym typeface="Roboto"/>
            </a:endParaRPr>
          </a:p>
          <a:p>
            <a:pPr lvl="1" indent="-228600">
              <a:lnSpc>
                <a:spcPct val="90000"/>
              </a:lnSpc>
              <a:spcBef>
                <a:spcPts val="500"/>
              </a:spcBef>
              <a:spcAft>
                <a:spcPts val="0"/>
              </a:spcAft>
              <a:buClr>
                <a:srgbClr val="000000"/>
              </a:buClr>
              <a:buSzPts val="1300"/>
              <a:buFont typeface="Roboto"/>
              <a:buChar char="•"/>
            </a:pPr>
            <a:r>
              <a:rPr lang="en" sz="1300" i="1" dirty="0">
                <a:solidFill>
                  <a:schemeClr val="dk1"/>
                </a:solidFill>
                <a:latin typeface="Roboto"/>
                <a:ea typeface="Roboto"/>
                <a:cs typeface="Roboto"/>
                <a:sym typeface="Roboto"/>
              </a:rPr>
              <a:t>Just store on stable disk</a:t>
            </a:r>
            <a:endParaRPr sz="1440" i="1"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157170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67"/>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a:solidFill>
                  <a:srgbClr val="666666"/>
                </a:solidFill>
                <a:latin typeface="Arial"/>
                <a:ea typeface="Arial"/>
                <a:cs typeface="Arial"/>
                <a:sym typeface="Arial"/>
              </a:rPr>
              <a:t>Basic Idea: (Physical) Logging</a:t>
            </a:r>
            <a:endParaRPr sz="2800">
              <a:solidFill>
                <a:srgbClr val="666666"/>
              </a:solidFill>
              <a:latin typeface="Arial"/>
              <a:ea typeface="Arial"/>
              <a:cs typeface="Arial"/>
              <a:sym typeface="Arial"/>
            </a:endParaRPr>
          </a:p>
        </p:txBody>
      </p:sp>
      <p:sp>
        <p:nvSpPr>
          <p:cNvPr id="495" name="Google Shape;495;p67"/>
          <p:cNvSpPr/>
          <p:nvPr/>
        </p:nvSpPr>
        <p:spPr>
          <a:xfrm>
            <a:off x="3045820" y="5120640"/>
            <a:ext cx="1143000" cy="274320"/>
          </a:xfrm>
          <a:prstGeom prst="rect">
            <a:avLst/>
          </a:prstGeom>
          <a:noFill/>
          <a:ln>
            <a:noFill/>
          </a:ln>
        </p:spPr>
        <p:txBody>
          <a:bodyPr spcFirstLastPara="1" wrap="square" lIns="91425" tIns="45700" rIns="91425" bIns="45700" anchor="ctr" anchorCtr="0">
            <a:noAutofit/>
          </a:bodyPr>
          <a:lstStyle/>
          <a:p>
            <a:pPr>
              <a:spcBef>
                <a:spcPts val="0"/>
              </a:spcBef>
              <a:spcAft>
                <a:spcPts val="0"/>
              </a:spcAft>
            </a:pPr>
            <a:endParaRPr sz="706">
              <a:solidFill>
                <a:srgbClr val="000000"/>
              </a:solidFill>
              <a:latin typeface="Calibri"/>
              <a:ea typeface="Calibri"/>
              <a:cs typeface="Calibri"/>
              <a:sym typeface="Calibri"/>
            </a:endParaRPr>
          </a:p>
        </p:txBody>
      </p:sp>
      <p:sp>
        <p:nvSpPr>
          <p:cNvPr id="496" name="Google Shape;496;p67"/>
          <p:cNvSpPr/>
          <p:nvPr/>
        </p:nvSpPr>
        <p:spPr>
          <a:xfrm>
            <a:off x="4508860" y="5120640"/>
            <a:ext cx="1737360" cy="274320"/>
          </a:xfrm>
          <a:prstGeom prst="rect">
            <a:avLst/>
          </a:prstGeom>
          <a:noFill/>
          <a:ln>
            <a:noFill/>
          </a:ln>
        </p:spPr>
        <p:txBody>
          <a:bodyPr spcFirstLastPara="1" wrap="square" lIns="91425" tIns="45700" rIns="91425" bIns="45700" anchor="ctr" anchorCtr="0">
            <a:noAutofit/>
          </a:bodyPr>
          <a:lstStyle/>
          <a:p>
            <a:pPr>
              <a:spcBef>
                <a:spcPts val="0"/>
              </a:spcBef>
              <a:spcAft>
                <a:spcPts val="0"/>
              </a:spcAft>
            </a:pPr>
            <a:endParaRPr sz="706">
              <a:solidFill>
                <a:srgbClr val="000000"/>
              </a:solidFill>
              <a:latin typeface="Calibri"/>
              <a:ea typeface="Calibri"/>
              <a:cs typeface="Calibri"/>
              <a:sym typeface="Calibri"/>
            </a:endParaRPr>
          </a:p>
        </p:txBody>
      </p:sp>
      <p:sp>
        <p:nvSpPr>
          <p:cNvPr id="497" name="Google Shape;497;p67"/>
          <p:cNvSpPr txBox="1"/>
          <p:nvPr/>
        </p:nvSpPr>
        <p:spPr>
          <a:xfrm>
            <a:off x="1558981" y="2386013"/>
            <a:ext cx="6309360" cy="283464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2400" dirty="0">
                <a:solidFill>
                  <a:schemeClr val="tx1"/>
                </a:solidFill>
                <a:latin typeface="Roboto"/>
                <a:ea typeface="Roboto"/>
                <a:cs typeface="Roboto"/>
                <a:sym typeface="Roboto"/>
              </a:rPr>
              <a:t>Idea:</a:t>
            </a:r>
            <a:endParaRPr sz="2400" dirty="0">
              <a:solidFill>
                <a:schemeClr val="tx1"/>
              </a:solidFill>
              <a:latin typeface="Roboto"/>
              <a:ea typeface="Roboto"/>
              <a:cs typeface="Roboto"/>
              <a:sym typeface="Roboto"/>
            </a:endParaRPr>
          </a:p>
          <a:p>
            <a:pPr lvl="1" indent="-228600">
              <a:spcBef>
                <a:spcPts val="0"/>
              </a:spcBef>
              <a:spcAft>
                <a:spcPts val="0"/>
              </a:spcAft>
              <a:buClr>
                <a:schemeClr val="dk1"/>
              </a:buClr>
              <a:buSzPts val="1600"/>
              <a:buFont typeface="Arial"/>
              <a:buChar char="•"/>
            </a:pPr>
            <a:r>
              <a:rPr lang="en" sz="1800" dirty="0">
                <a:solidFill>
                  <a:schemeClr val="dk1"/>
                </a:solidFill>
                <a:latin typeface="Roboto"/>
                <a:ea typeface="Roboto"/>
                <a:cs typeface="Roboto"/>
                <a:sym typeface="Roboto"/>
              </a:rPr>
              <a:t>Log consists of an ordered list of update records</a:t>
            </a:r>
            <a:endParaRPr sz="1800" dirty="0">
              <a:solidFill>
                <a:schemeClr val="dk1"/>
              </a:solidFill>
              <a:latin typeface="Roboto"/>
              <a:ea typeface="Roboto"/>
              <a:cs typeface="Roboto"/>
              <a:sym typeface="Roboto"/>
            </a:endParaRPr>
          </a:p>
          <a:p>
            <a:pPr lvl="1" indent="-228600">
              <a:spcBef>
                <a:spcPts val="0"/>
              </a:spcBef>
              <a:spcAft>
                <a:spcPts val="0"/>
              </a:spcAft>
              <a:buClr>
                <a:schemeClr val="dk1"/>
              </a:buClr>
              <a:buSzPts val="1600"/>
              <a:buFont typeface="Arial"/>
              <a:buChar char="•"/>
            </a:pPr>
            <a:r>
              <a:rPr lang="en" sz="1800" dirty="0">
                <a:solidFill>
                  <a:schemeClr val="dk1"/>
                </a:solidFill>
                <a:latin typeface="Roboto"/>
                <a:ea typeface="Roboto"/>
                <a:cs typeface="Roboto"/>
                <a:sym typeface="Roboto"/>
              </a:rPr>
              <a:t>Log record contains UNDO information for every update!</a:t>
            </a:r>
            <a:endParaRPr sz="1800" dirty="0">
              <a:solidFill>
                <a:schemeClr val="dk1"/>
              </a:solidFill>
              <a:latin typeface="Roboto"/>
              <a:ea typeface="Roboto"/>
              <a:cs typeface="Roboto"/>
              <a:sym typeface="Roboto"/>
            </a:endParaRPr>
          </a:p>
          <a:p>
            <a:pPr marL="228600">
              <a:spcBef>
                <a:spcPts val="0"/>
              </a:spcBef>
              <a:spcAft>
                <a:spcPts val="0"/>
              </a:spcAft>
            </a:pPr>
            <a:r>
              <a:rPr lang="en" sz="1800" dirty="0">
                <a:solidFill>
                  <a:srgbClr val="0000FF"/>
                </a:solidFill>
                <a:latin typeface="Roboto"/>
                <a:ea typeface="Roboto"/>
                <a:cs typeface="Roboto"/>
                <a:sym typeface="Roboto"/>
              </a:rPr>
              <a:t>    &lt;</a:t>
            </a:r>
            <a:r>
              <a:rPr lang="en" sz="1800" dirty="0" err="1">
                <a:solidFill>
                  <a:srgbClr val="0000FF"/>
                </a:solidFill>
                <a:latin typeface="Roboto"/>
                <a:ea typeface="Roboto"/>
                <a:cs typeface="Roboto"/>
                <a:sym typeface="Roboto"/>
              </a:rPr>
              <a:t>TransactionID</a:t>
            </a:r>
            <a:r>
              <a:rPr lang="en" sz="1800" dirty="0">
                <a:solidFill>
                  <a:srgbClr val="0000FF"/>
                </a:solidFill>
                <a:latin typeface="Roboto"/>
                <a:ea typeface="Roboto"/>
                <a:cs typeface="Roboto"/>
                <a:sym typeface="Roboto"/>
              </a:rPr>
              <a:t>, location, old data, new data&gt; </a:t>
            </a:r>
            <a:endParaRPr sz="1800" dirty="0">
              <a:latin typeface="Roboto"/>
              <a:ea typeface="Roboto"/>
              <a:cs typeface="Roboto"/>
              <a:sym typeface="Roboto"/>
            </a:endParaRPr>
          </a:p>
          <a:p>
            <a:pPr marL="228600">
              <a:spcBef>
                <a:spcPts val="0"/>
              </a:spcBef>
              <a:spcAft>
                <a:spcPts val="0"/>
              </a:spcAft>
            </a:pPr>
            <a:endParaRPr sz="1800" dirty="0">
              <a:latin typeface="Roboto"/>
              <a:ea typeface="Roboto"/>
              <a:cs typeface="Roboto"/>
              <a:sym typeface="Roboto"/>
            </a:endParaRPr>
          </a:p>
          <a:p>
            <a:pPr marL="228600">
              <a:spcBef>
                <a:spcPts val="0"/>
              </a:spcBef>
              <a:spcAft>
                <a:spcPts val="0"/>
              </a:spcAft>
            </a:pPr>
            <a:endParaRPr sz="1800" dirty="0">
              <a:latin typeface="Roboto"/>
              <a:ea typeface="Roboto"/>
              <a:cs typeface="Roboto"/>
              <a:sym typeface="Roboto"/>
            </a:endParaRPr>
          </a:p>
          <a:p>
            <a:pPr>
              <a:spcBef>
                <a:spcPts val="0"/>
              </a:spcBef>
              <a:spcAft>
                <a:spcPts val="0"/>
              </a:spcAft>
            </a:pPr>
            <a:r>
              <a:rPr lang="en" sz="2400" dirty="0">
                <a:solidFill>
                  <a:schemeClr val="dk1"/>
                </a:solidFill>
                <a:latin typeface="Roboto"/>
                <a:ea typeface="Roboto"/>
                <a:cs typeface="Roboto"/>
                <a:sym typeface="Roboto"/>
              </a:rPr>
              <a:t>What DB does? </a:t>
            </a:r>
            <a:endParaRPr sz="2400" dirty="0">
              <a:solidFill>
                <a:schemeClr val="dk1"/>
              </a:solidFill>
              <a:latin typeface="Roboto"/>
              <a:ea typeface="Roboto"/>
              <a:cs typeface="Roboto"/>
              <a:sym typeface="Roboto"/>
            </a:endParaRPr>
          </a:p>
          <a:p>
            <a:pPr lvl="1" indent="-215900">
              <a:spcBef>
                <a:spcPts val="0"/>
              </a:spcBef>
              <a:spcAft>
                <a:spcPts val="0"/>
              </a:spcAft>
              <a:buClr>
                <a:srgbClr val="000000"/>
              </a:buClr>
              <a:buSzPts val="1400"/>
              <a:buFont typeface="Roboto"/>
              <a:buChar char="•"/>
            </a:pPr>
            <a:r>
              <a:rPr lang="en" sz="1800" dirty="0">
                <a:solidFill>
                  <a:schemeClr val="dk1"/>
                </a:solidFill>
                <a:latin typeface="Roboto"/>
                <a:ea typeface="Roboto"/>
                <a:cs typeface="Roboto"/>
                <a:sym typeface="Roboto"/>
              </a:rPr>
              <a:t>Owns the log “service” for all applications/transactions. </a:t>
            </a:r>
            <a:endParaRPr sz="1800" dirty="0">
              <a:solidFill>
                <a:schemeClr val="dk1"/>
              </a:solidFill>
              <a:latin typeface="Roboto"/>
              <a:ea typeface="Roboto"/>
              <a:cs typeface="Roboto"/>
              <a:sym typeface="Roboto"/>
            </a:endParaRPr>
          </a:p>
          <a:p>
            <a:pPr lvl="1" indent="-215900">
              <a:spcBef>
                <a:spcPts val="0"/>
              </a:spcBef>
              <a:spcAft>
                <a:spcPts val="0"/>
              </a:spcAft>
              <a:buClr>
                <a:srgbClr val="000000"/>
              </a:buClr>
              <a:buSzPts val="1400"/>
              <a:buFont typeface="Roboto"/>
              <a:buChar char="•"/>
            </a:pPr>
            <a:r>
              <a:rPr lang="en" sz="1800" dirty="0">
                <a:solidFill>
                  <a:schemeClr val="dk1"/>
                </a:solidFill>
                <a:latin typeface="Roboto"/>
                <a:ea typeface="Roboto"/>
                <a:cs typeface="Roboto"/>
                <a:sym typeface="Roboto"/>
              </a:rPr>
              <a:t>Transparent to application or transaction</a:t>
            </a:r>
            <a:endParaRPr sz="1800" dirty="0">
              <a:solidFill>
                <a:schemeClr val="dk1"/>
              </a:solidFill>
              <a:latin typeface="Roboto"/>
              <a:ea typeface="Roboto"/>
              <a:cs typeface="Roboto"/>
              <a:sym typeface="Roboto"/>
            </a:endParaRPr>
          </a:p>
          <a:p>
            <a:pPr lvl="1" indent="-228600">
              <a:spcBef>
                <a:spcPts val="0"/>
              </a:spcBef>
              <a:spcAft>
                <a:spcPts val="0"/>
              </a:spcAft>
              <a:buClr>
                <a:schemeClr val="dk1"/>
              </a:buClr>
              <a:buSzPts val="1600"/>
              <a:buFont typeface="Roboto"/>
              <a:buChar char="•"/>
            </a:pPr>
            <a:r>
              <a:rPr lang="en" sz="1800" dirty="0">
                <a:solidFill>
                  <a:schemeClr val="dk1"/>
                </a:solidFill>
                <a:latin typeface="Roboto"/>
                <a:ea typeface="Roboto"/>
                <a:cs typeface="Roboto"/>
                <a:sym typeface="Roboto"/>
              </a:rPr>
              <a:t>Sequential writes to log, can </a:t>
            </a:r>
            <a:r>
              <a:rPr lang="en" sz="1800" b="1" dirty="0">
                <a:solidFill>
                  <a:schemeClr val="dk1"/>
                </a:solidFill>
                <a:latin typeface="Roboto"/>
                <a:ea typeface="Roboto"/>
                <a:cs typeface="Roboto"/>
                <a:sym typeface="Roboto"/>
              </a:rPr>
              <a:t>flush</a:t>
            </a:r>
            <a:r>
              <a:rPr lang="en" sz="1800" dirty="0">
                <a:solidFill>
                  <a:schemeClr val="dk1"/>
                </a:solidFill>
                <a:latin typeface="Roboto"/>
                <a:ea typeface="Roboto"/>
                <a:cs typeface="Roboto"/>
                <a:sym typeface="Roboto"/>
              </a:rPr>
              <a:t> — force writes to disk</a:t>
            </a:r>
            <a:endParaRPr sz="1800" dirty="0">
              <a:solidFill>
                <a:schemeClr val="dk1"/>
              </a:solidFill>
              <a:latin typeface="Roboto"/>
              <a:ea typeface="Roboto"/>
              <a:cs typeface="Roboto"/>
              <a:sym typeface="Roboto"/>
            </a:endParaRPr>
          </a:p>
          <a:p>
            <a:pPr marL="228600" lvl="1" indent="-114300">
              <a:spcBef>
                <a:spcPts val="0"/>
              </a:spcBef>
              <a:spcAft>
                <a:spcPts val="0"/>
              </a:spcAft>
              <a:buClr>
                <a:srgbClr val="000000"/>
              </a:buClr>
              <a:buSzPts val="1800"/>
            </a:pPr>
            <a:endParaRPr sz="1800" i="1" dirty="0">
              <a:solidFill>
                <a:srgbClr val="000000"/>
              </a:solidFill>
              <a:latin typeface="Roboto"/>
              <a:ea typeface="Roboto"/>
              <a:cs typeface="Roboto"/>
              <a:sym typeface="Roboto"/>
            </a:endParaRPr>
          </a:p>
          <a:p>
            <a:pPr marL="228600" lvl="2">
              <a:spcBef>
                <a:spcPts val="0"/>
              </a:spcBef>
              <a:spcAft>
                <a:spcPts val="0"/>
              </a:spcAft>
            </a:pPr>
            <a:endParaRPr sz="1800" dirty="0">
              <a:solidFill>
                <a:srgbClr val="0000FF"/>
              </a:solidFill>
              <a:latin typeface="Roboto"/>
              <a:ea typeface="Roboto"/>
              <a:cs typeface="Roboto"/>
              <a:sym typeface="Roboto"/>
            </a:endParaRPr>
          </a:p>
          <a:p>
            <a:pPr marL="228600">
              <a:spcBef>
                <a:spcPts val="0"/>
              </a:spcBef>
              <a:spcAft>
                <a:spcPts val="0"/>
              </a:spcAft>
            </a:pPr>
            <a:endParaRPr sz="1800" dirty="0">
              <a:solidFill>
                <a:schemeClr val="dk1"/>
              </a:solidFill>
              <a:latin typeface="Roboto"/>
              <a:ea typeface="Roboto"/>
              <a:cs typeface="Roboto"/>
              <a:sym typeface="Roboto"/>
            </a:endParaRPr>
          </a:p>
          <a:p>
            <a:pPr marL="228600" lvl="2">
              <a:spcBef>
                <a:spcPts val="0"/>
              </a:spcBef>
              <a:spcAft>
                <a:spcPts val="0"/>
              </a:spcAft>
            </a:pPr>
            <a:endParaRPr sz="1800" dirty="0">
              <a:solidFill>
                <a:srgbClr val="0000FF"/>
              </a:solidFill>
              <a:latin typeface="Roboto"/>
              <a:ea typeface="Roboto"/>
              <a:cs typeface="Roboto"/>
              <a:sym typeface="Roboto"/>
            </a:endParaRPr>
          </a:p>
        </p:txBody>
      </p:sp>
      <p:sp>
        <p:nvSpPr>
          <p:cNvPr id="498" name="Google Shape;498;p67"/>
          <p:cNvSpPr/>
          <p:nvPr/>
        </p:nvSpPr>
        <p:spPr>
          <a:xfrm>
            <a:off x="4188820" y="6022044"/>
            <a:ext cx="4039800" cy="338700"/>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600" dirty="0">
                <a:solidFill>
                  <a:srgbClr val="000000"/>
                </a:solidFill>
                <a:latin typeface="Arial"/>
                <a:ea typeface="Arial"/>
                <a:cs typeface="Arial"/>
                <a:sym typeface="Arial"/>
              </a:rPr>
              <a:t>This is sufficient to UNDO any transaction!</a:t>
            </a:r>
            <a:endParaRPr dirty="0"/>
          </a:p>
        </p:txBody>
      </p:sp>
    </p:spTree>
    <p:extLst>
      <p:ext uri="{BB962C8B-B14F-4D97-AF65-F5344CB8AC3E}">
        <p14:creationId xmlns:p14="http://schemas.microsoft.com/office/powerpoint/2010/main" val="34453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70"/>
          <p:cNvSpPr txBox="1">
            <a:spLocks noGrp="1"/>
          </p:cNvSpPr>
          <p:nvPr>
            <p:ph type="ctrTitle" idx="4294967295"/>
          </p:nvPr>
        </p:nvSpPr>
        <p:spPr>
          <a:xfrm>
            <a:off x="2239025" y="1114325"/>
            <a:ext cx="6663000" cy="6645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A picture of logging</a:t>
            </a:r>
            <a:endParaRPr sz="2800" b="1" dirty="0">
              <a:solidFill>
                <a:srgbClr val="666666"/>
              </a:solidFill>
              <a:latin typeface="Montserrat"/>
              <a:ea typeface="Montserrat"/>
              <a:cs typeface="Montserrat"/>
              <a:sym typeface="Montserrat"/>
            </a:endParaRPr>
          </a:p>
        </p:txBody>
      </p:sp>
      <p:sp>
        <p:nvSpPr>
          <p:cNvPr id="526" name="Google Shape;526;p70"/>
          <p:cNvSpPr/>
          <p:nvPr/>
        </p:nvSpPr>
        <p:spPr>
          <a:xfrm>
            <a:off x="2791327" y="4411579"/>
            <a:ext cx="1868907" cy="882316"/>
          </a:xfrm>
          <a:prstGeom prst="can">
            <a:avLst>
              <a:gd name="adj" fmla="val 25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a:solidFill>
                  <a:schemeClr val="lt1"/>
                </a:solidFill>
                <a:latin typeface="Arial"/>
                <a:ea typeface="Arial"/>
                <a:cs typeface="Arial"/>
                <a:sym typeface="Arial"/>
              </a:rPr>
              <a:t>Data on Disk</a:t>
            </a:r>
            <a:endParaRPr/>
          </a:p>
        </p:txBody>
      </p:sp>
      <p:sp>
        <p:nvSpPr>
          <p:cNvPr id="527" name="Google Shape;527;p70"/>
          <p:cNvSpPr/>
          <p:nvPr/>
        </p:nvSpPr>
        <p:spPr>
          <a:xfrm>
            <a:off x="2727158" y="2871537"/>
            <a:ext cx="3689684" cy="1114926"/>
          </a:xfrm>
          <a:prstGeom prst="rect">
            <a:avLst/>
          </a:prstGeom>
          <a:solidFill>
            <a:srgbClr val="CFE2F3"/>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800">
                <a:solidFill>
                  <a:schemeClr val="dk1"/>
                </a:solidFill>
                <a:latin typeface="Arial"/>
                <a:ea typeface="Arial"/>
                <a:cs typeface="Arial"/>
                <a:sym typeface="Arial"/>
              </a:rPr>
              <a:t>Main Memory</a:t>
            </a:r>
            <a:endParaRPr/>
          </a:p>
        </p:txBody>
      </p:sp>
      <p:sp>
        <p:nvSpPr>
          <p:cNvPr id="528" name="Google Shape;528;p70"/>
          <p:cNvSpPr/>
          <p:nvPr/>
        </p:nvSpPr>
        <p:spPr>
          <a:xfrm>
            <a:off x="5181600" y="4411579"/>
            <a:ext cx="1235242" cy="882316"/>
          </a:xfrm>
          <a:prstGeom prst="can">
            <a:avLst>
              <a:gd name="adj" fmla="val 25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a:solidFill>
                  <a:schemeClr val="lt1"/>
                </a:solidFill>
                <a:latin typeface="Arial"/>
                <a:ea typeface="Arial"/>
                <a:cs typeface="Arial"/>
                <a:sym typeface="Arial"/>
              </a:rPr>
              <a:t>Log on Disk</a:t>
            </a:r>
            <a:endParaRPr/>
          </a:p>
        </p:txBody>
      </p:sp>
      <p:sp>
        <p:nvSpPr>
          <p:cNvPr id="529" name="Google Shape;529;p70"/>
          <p:cNvSpPr/>
          <p:nvPr/>
        </p:nvSpPr>
        <p:spPr>
          <a:xfrm>
            <a:off x="4793380" y="2871539"/>
            <a:ext cx="1623463" cy="417095"/>
          </a:xfrm>
          <a:prstGeom prst="rect">
            <a:avLst/>
          </a:prstGeom>
          <a:solidFill>
            <a:srgbClr val="FCE5CD"/>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a:solidFill>
                  <a:schemeClr val="dk1"/>
                </a:solidFill>
                <a:latin typeface="Arial"/>
                <a:ea typeface="Arial"/>
                <a:cs typeface="Arial"/>
                <a:sym typeface="Arial"/>
              </a:rPr>
              <a:t>Log</a:t>
            </a:r>
            <a:endParaRPr/>
          </a:p>
        </p:txBody>
      </p:sp>
      <p:sp>
        <p:nvSpPr>
          <p:cNvPr id="530" name="Google Shape;530;p70"/>
          <p:cNvSpPr txBox="1"/>
          <p:nvPr/>
        </p:nvSpPr>
        <p:spPr>
          <a:xfrm>
            <a:off x="1491918" y="2871538"/>
            <a:ext cx="818147" cy="369332"/>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800">
                <a:solidFill>
                  <a:srgbClr val="000000"/>
                </a:solidFill>
                <a:latin typeface="Arial"/>
                <a:ea typeface="Arial"/>
                <a:cs typeface="Arial"/>
                <a:sym typeface="Arial"/>
              </a:rPr>
              <a:t>T </a:t>
            </a:r>
            <a:endParaRPr/>
          </a:p>
        </p:txBody>
      </p:sp>
      <p:sp>
        <p:nvSpPr>
          <p:cNvPr id="531" name="Google Shape;531;p70"/>
          <p:cNvSpPr/>
          <p:nvPr/>
        </p:nvSpPr>
        <p:spPr>
          <a:xfrm>
            <a:off x="2791324" y="2927686"/>
            <a:ext cx="745958" cy="344905"/>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dirty="0">
                <a:solidFill>
                  <a:schemeClr val="bg1"/>
                </a:solidFill>
                <a:latin typeface="Arial"/>
                <a:ea typeface="Arial"/>
                <a:cs typeface="Arial"/>
                <a:sym typeface="Arial"/>
              </a:rPr>
              <a:t>A=0</a:t>
            </a:r>
            <a:endParaRPr dirty="0">
              <a:solidFill>
                <a:schemeClr val="bg1"/>
              </a:solidFill>
            </a:endParaRPr>
          </a:p>
        </p:txBody>
      </p:sp>
      <p:sp>
        <p:nvSpPr>
          <p:cNvPr id="532" name="Google Shape;532;p70"/>
          <p:cNvSpPr/>
          <p:nvPr/>
        </p:nvSpPr>
        <p:spPr>
          <a:xfrm>
            <a:off x="2791324" y="3364031"/>
            <a:ext cx="745958" cy="344905"/>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a:solidFill>
                  <a:schemeClr val="lt1"/>
                </a:solidFill>
                <a:latin typeface="Arial"/>
                <a:ea typeface="Arial"/>
                <a:cs typeface="Arial"/>
                <a:sym typeface="Arial"/>
              </a:rPr>
              <a:t>B=5</a:t>
            </a:r>
            <a:endParaRPr/>
          </a:p>
        </p:txBody>
      </p:sp>
      <p:sp>
        <p:nvSpPr>
          <p:cNvPr id="533" name="Google Shape;533;p70"/>
          <p:cNvSpPr/>
          <p:nvPr/>
        </p:nvSpPr>
        <p:spPr>
          <a:xfrm>
            <a:off x="2823410" y="4475749"/>
            <a:ext cx="794085" cy="344905"/>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a:solidFill>
                  <a:schemeClr val="lt1"/>
                </a:solidFill>
                <a:latin typeface="Arial"/>
                <a:ea typeface="Arial"/>
                <a:cs typeface="Arial"/>
                <a:sym typeface="Arial"/>
              </a:rPr>
              <a:t>A=0</a:t>
            </a:r>
            <a:endParaRPr/>
          </a:p>
        </p:txBody>
      </p:sp>
      <p:cxnSp>
        <p:nvCxnSpPr>
          <p:cNvPr id="534" name="Google Shape;534;p70"/>
          <p:cNvCxnSpPr>
            <a:endCxn id="531" idx="2"/>
          </p:cNvCxnSpPr>
          <p:nvPr/>
        </p:nvCxnSpPr>
        <p:spPr>
          <a:xfrm>
            <a:off x="2245924" y="3100138"/>
            <a:ext cx="545400" cy="0"/>
          </a:xfrm>
          <a:prstGeom prst="straightConnector1">
            <a:avLst/>
          </a:prstGeom>
          <a:noFill/>
          <a:ln w="28575" cap="flat" cmpd="sng">
            <a:solidFill>
              <a:schemeClr val="accent1"/>
            </a:solidFill>
            <a:prstDash val="solid"/>
            <a:round/>
            <a:headEnd type="none" w="sm" len="sm"/>
            <a:tailEnd type="stealth" w="med" len="med"/>
          </a:ln>
        </p:spPr>
      </p:cxnSp>
      <p:sp>
        <p:nvSpPr>
          <p:cNvPr id="535" name="Google Shape;535;p70"/>
          <p:cNvSpPr txBox="1"/>
          <p:nvPr/>
        </p:nvSpPr>
        <p:spPr>
          <a:xfrm>
            <a:off x="1232388" y="2178504"/>
            <a:ext cx="3561000" cy="657741"/>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800" dirty="0">
                <a:solidFill>
                  <a:srgbClr val="000000"/>
                </a:solidFill>
                <a:latin typeface="Arial"/>
                <a:ea typeface="Arial"/>
                <a:cs typeface="Arial"/>
                <a:sym typeface="Arial"/>
              </a:rPr>
              <a:t>T: R(A=</a:t>
            </a:r>
            <a:r>
              <a:rPr lang="en" sz="1800" dirty="0">
                <a:solidFill>
                  <a:schemeClr val="tx1"/>
                </a:solidFill>
              </a:rPr>
              <a:t>0</a:t>
            </a:r>
            <a:r>
              <a:rPr lang="en" sz="1800" dirty="0">
                <a:solidFill>
                  <a:srgbClr val="000000"/>
                </a:solidFill>
                <a:latin typeface="Arial"/>
                <a:ea typeface="Arial"/>
                <a:cs typeface="Arial"/>
                <a:sym typeface="Arial"/>
              </a:rPr>
              <a:t>), W(A=1)</a:t>
            </a:r>
            <a:endParaRPr sz="1800" dirty="0">
              <a:solidFill>
                <a:srgbClr val="000000"/>
              </a:solidFill>
              <a:latin typeface="Arial"/>
              <a:ea typeface="Arial"/>
              <a:cs typeface="Arial"/>
              <a:sym typeface="Arial"/>
            </a:endParaRPr>
          </a:p>
          <a:p>
            <a:pPr algn="ctr">
              <a:spcBef>
                <a:spcPts val="0"/>
              </a:spcBef>
              <a:spcAft>
                <a:spcPts val="0"/>
              </a:spcAft>
            </a:pPr>
            <a:r>
              <a:rPr lang="en" sz="1200" dirty="0"/>
              <a:t>[T reads A=0, writes A=1]</a:t>
            </a:r>
            <a:r>
              <a:rPr lang="en" sz="1200" dirty="0">
                <a:solidFill>
                  <a:srgbClr val="000000"/>
                </a:solidFill>
                <a:latin typeface="Arial"/>
                <a:ea typeface="Arial"/>
                <a:cs typeface="Arial"/>
                <a:sym typeface="Arial"/>
              </a:rPr>
              <a:t> </a:t>
            </a:r>
            <a:endParaRPr sz="1200" dirty="0"/>
          </a:p>
        </p:txBody>
      </p:sp>
      <p:sp>
        <p:nvSpPr>
          <p:cNvPr id="536" name="Google Shape;536;p70"/>
          <p:cNvSpPr txBox="1"/>
          <p:nvPr/>
        </p:nvSpPr>
        <p:spPr>
          <a:xfrm>
            <a:off x="4620138" y="2473555"/>
            <a:ext cx="1437900" cy="267900"/>
          </a:xfrm>
          <a:prstGeom prst="rect">
            <a:avLst/>
          </a:prstGeom>
          <a:solidFill>
            <a:srgbClr val="FFFF00"/>
          </a:solidFill>
          <a:ln>
            <a:noFill/>
          </a:ln>
        </p:spPr>
        <p:txBody>
          <a:bodyPr spcFirstLastPara="1" wrap="square" lIns="91425" tIns="45700" rIns="91425" bIns="45700" anchor="t" anchorCtr="0">
            <a:noAutofit/>
          </a:bodyPr>
          <a:lstStyle/>
          <a:p>
            <a:pPr>
              <a:spcBef>
                <a:spcPts val="0"/>
              </a:spcBef>
              <a:spcAft>
                <a:spcPts val="0"/>
              </a:spcAft>
            </a:pPr>
            <a:r>
              <a:rPr lang="en" sz="1400" dirty="0">
                <a:solidFill>
                  <a:schemeClr val="tx1"/>
                </a:solidFill>
              </a:rPr>
              <a:t>&lt;</a:t>
            </a:r>
            <a:r>
              <a:rPr lang="en" sz="1400" dirty="0" err="1">
                <a:solidFill>
                  <a:schemeClr val="tx1"/>
                </a:solidFill>
              </a:rPr>
              <a:t>Tid</a:t>
            </a:r>
            <a:r>
              <a:rPr lang="en" sz="1400" dirty="0">
                <a:solidFill>
                  <a:schemeClr val="tx1"/>
                </a:solidFill>
              </a:rPr>
              <a:t>, &amp;</a:t>
            </a:r>
            <a:r>
              <a:rPr lang="en" sz="1400" dirty="0">
                <a:solidFill>
                  <a:schemeClr val="tx1"/>
                </a:solidFill>
                <a:latin typeface="Arial"/>
                <a:ea typeface="Arial"/>
                <a:cs typeface="Arial"/>
                <a:sym typeface="Arial"/>
              </a:rPr>
              <a:t>A</a:t>
            </a:r>
            <a:r>
              <a:rPr lang="en" sz="1400" dirty="0">
                <a:solidFill>
                  <a:schemeClr val="tx1"/>
                </a:solidFill>
              </a:rPr>
              <a:t>, 0,</a:t>
            </a:r>
            <a:r>
              <a:rPr lang="en" sz="1400" dirty="0">
                <a:solidFill>
                  <a:schemeClr val="tx1"/>
                </a:solidFill>
                <a:latin typeface="Arial"/>
                <a:ea typeface="Arial"/>
                <a:cs typeface="Arial"/>
                <a:sym typeface="Arial"/>
              </a:rPr>
              <a:t>1</a:t>
            </a:r>
            <a:r>
              <a:rPr lang="en" sz="1400" dirty="0">
                <a:solidFill>
                  <a:schemeClr val="tx1"/>
                </a:solidFill>
              </a:rPr>
              <a:t>&gt;</a:t>
            </a:r>
            <a:endParaRPr sz="1400" dirty="0">
              <a:solidFill>
                <a:schemeClr val="tx1"/>
              </a:solidFill>
              <a:latin typeface="Arial"/>
              <a:ea typeface="Arial"/>
              <a:cs typeface="Arial"/>
              <a:sym typeface="Arial"/>
            </a:endParaRPr>
          </a:p>
        </p:txBody>
      </p:sp>
      <p:sp>
        <p:nvSpPr>
          <p:cNvPr id="537" name="Google Shape;537;p70"/>
          <p:cNvSpPr/>
          <p:nvPr/>
        </p:nvSpPr>
        <p:spPr>
          <a:xfrm>
            <a:off x="4793378" y="2875552"/>
            <a:ext cx="171653" cy="428967"/>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500">
              <a:solidFill>
                <a:schemeClr val="lt1"/>
              </a:solidFill>
              <a:latin typeface="Arial"/>
              <a:ea typeface="Arial"/>
              <a:cs typeface="Arial"/>
              <a:sym typeface="Arial"/>
            </a:endParaRPr>
          </a:p>
        </p:txBody>
      </p:sp>
      <p:sp>
        <p:nvSpPr>
          <p:cNvPr id="538" name="Google Shape;538;p70"/>
          <p:cNvSpPr txBox="1"/>
          <p:nvPr/>
        </p:nvSpPr>
        <p:spPr>
          <a:xfrm>
            <a:off x="6693788" y="2871528"/>
            <a:ext cx="1235400" cy="664500"/>
          </a:xfrm>
          <a:prstGeom prst="rect">
            <a:avLst/>
          </a:prstGeom>
          <a:solidFill>
            <a:srgbClr val="FCE5CD"/>
          </a:solidFill>
          <a:ln>
            <a:noFill/>
          </a:ln>
        </p:spPr>
        <p:txBody>
          <a:bodyPr spcFirstLastPara="1" wrap="square" lIns="91425" tIns="45700" rIns="91425" bIns="45700" anchor="t" anchorCtr="0">
            <a:noAutofit/>
          </a:bodyPr>
          <a:lstStyle/>
          <a:p>
            <a:pPr algn="ctr">
              <a:spcBef>
                <a:spcPts val="0"/>
              </a:spcBef>
              <a:spcAft>
                <a:spcPts val="0"/>
              </a:spcAft>
            </a:pPr>
            <a:r>
              <a:rPr lang="en" sz="1000" dirty="0">
                <a:solidFill>
                  <a:schemeClr val="tx1"/>
                </a:solidFill>
                <a:latin typeface="Arial"/>
                <a:ea typeface="Arial"/>
                <a:cs typeface="Arial"/>
                <a:sym typeface="Arial"/>
              </a:rPr>
              <a:t>Operation recorded in upda</a:t>
            </a:r>
            <a:r>
              <a:rPr lang="en" sz="1000" dirty="0">
                <a:solidFill>
                  <a:schemeClr val="tx1"/>
                </a:solidFill>
              </a:rPr>
              <a:t>te </a:t>
            </a:r>
            <a:r>
              <a:rPr lang="en" sz="1000" dirty="0">
                <a:solidFill>
                  <a:schemeClr val="tx1"/>
                </a:solidFill>
                <a:latin typeface="Arial"/>
                <a:ea typeface="Arial"/>
                <a:cs typeface="Arial"/>
                <a:sym typeface="Arial"/>
              </a:rPr>
              <a:t>log in main memory!</a:t>
            </a:r>
            <a:endParaRPr sz="1000" dirty="0">
              <a:solidFill>
                <a:schemeClr val="tx1"/>
              </a:solidFill>
              <a:latin typeface="Arial"/>
              <a:ea typeface="Arial"/>
              <a:cs typeface="Arial"/>
              <a:sym typeface="Arial"/>
            </a:endParaRPr>
          </a:p>
        </p:txBody>
      </p:sp>
      <p:sp>
        <p:nvSpPr>
          <p:cNvPr id="539" name="Google Shape;539;p70"/>
          <p:cNvSpPr txBox="1"/>
          <p:nvPr/>
        </p:nvSpPr>
        <p:spPr>
          <a:xfrm>
            <a:off x="4620138" y="2203730"/>
            <a:ext cx="1623300" cy="267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a:solidFill>
                  <a:srgbClr val="666666"/>
                </a:solidFill>
              </a:rPr>
              <a:t>[</a:t>
            </a:r>
            <a:r>
              <a:rPr lang="en" sz="1200" u="sng">
                <a:solidFill>
                  <a:srgbClr val="666666"/>
                </a:solidFill>
              </a:rPr>
              <a:t>Update Record</a:t>
            </a:r>
            <a:r>
              <a:rPr lang="en" sz="1200">
                <a:solidFill>
                  <a:srgbClr val="666666"/>
                </a:solidFill>
              </a:rPr>
              <a:t>]</a:t>
            </a:r>
            <a:endParaRPr sz="1200">
              <a:solidFill>
                <a:srgbClr val="666666"/>
              </a:solidFill>
              <a:latin typeface="Arial"/>
              <a:ea typeface="Arial"/>
              <a:cs typeface="Arial"/>
              <a:sym typeface="Arial"/>
            </a:endParaRPr>
          </a:p>
        </p:txBody>
      </p:sp>
      <p:cxnSp>
        <p:nvCxnSpPr>
          <p:cNvPr id="540" name="Google Shape;540;p70"/>
          <p:cNvCxnSpPr/>
          <p:nvPr/>
        </p:nvCxnSpPr>
        <p:spPr>
          <a:xfrm flipH="1">
            <a:off x="4856713" y="2696330"/>
            <a:ext cx="150000" cy="403800"/>
          </a:xfrm>
          <a:prstGeom prst="straightConnector1">
            <a:avLst/>
          </a:prstGeom>
          <a:noFill/>
          <a:ln w="28575" cap="flat" cmpd="sng">
            <a:solidFill>
              <a:srgbClr val="0000FF"/>
            </a:solidFill>
            <a:prstDash val="solid"/>
            <a:round/>
            <a:headEnd type="none" w="med" len="med"/>
            <a:tailEnd type="triangle" w="med" len="med"/>
          </a:ln>
        </p:spPr>
      </p:cxnSp>
      <p:sp>
        <p:nvSpPr>
          <p:cNvPr id="18" name="Google Shape;531;p70">
            <a:extLst>
              <a:ext uri="{FF2B5EF4-FFF2-40B4-BE49-F238E27FC236}">
                <a16:creationId xmlns:a16="http://schemas.microsoft.com/office/drawing/2014/main" id="{A5EB3E83-1755-1D47-A0AB-5DB5E82A831C}"/>
              </a:ext>
            </a:extLst>
          </p:cNvPr>
          <p:cNvSpPr/>
          <p:nvPr/>
        </p:nvSpPr>
        <p:spPr>
          <a:xfrm>
            <a:off x="2791324" y="2927686"/>
            <a:ext cx="745958" cy="344905"/>
          </a:xfrm>
          <a:prstGeom prst="ellipse">
            <a:avLst/>
          </a:prstGeom>
          <a:solidFill>
            <a:srgbClr val="FFFF00"/>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dirty="0">
                <a:solidFill>
                  <a:schemeClr val="tx1"/>
                </a:solidFill>
                <a:latin typeface="Arial"/>
                <a:ea typeface="Arial"/>
                <a:cs typeface="Arial"/>
                <a:sym typeface="Arial"/>
              </a:rPr>
              <a:t>A=1</a:t>
            </a:r>
            <a:endParaRPr dirty="0">
              <a:solidFill>
                <a:schemeClr val="tx1"/>
              </a:solidFill>
            </a:endParaRPr>
          </a:p>
        </p:txBody>
      </p:sp>
    </p:spTree>
    <p:extLst>
      <p:ext uri="{BB962C8B-B14F-4D97-AF65-F5344CB8AC3E}">
        <p14:creationId xmlns:p14="http://schemas.microsoft.com/office/powerpoint/2010/main" val="23639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71"/>
          <p:cNvSpPr txBox="1">
            <a:spLocks noGrp="1"/>
          </p:cNvSpPr>
          <p:nvPr>
            <p:ph type="ctrTitle" idx="4294967295"/>
          </p:nvPr>
        </p:nvSpPr>
        <p:spPr>
          <a:xfrm>
            <a:off x="1825666"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Why do we need logging for atomicity?</a:t>
            </a:r>
            <a:endParaRPr sz="2800" b="1" dirty="0">
              <a:solidFill>
                <a:srgbClr val="666666"/>
              </a:solidFill>
              <a:latin typeface="Montserrat"/>
              <a:ea typeface="Montserrat"/>
              <a:cs typeface="Montserrat"/>
              <a:sym typeface="Montserrat"/>
            </a:endParaRPr>
          </a:p>
        </p:txBody>
      </p:sp>
      <p:sp>
        <p:nvSpPr>
          <p:cNvPr id="547" name="Google Shape;547;p71"/>
          <p:cNvSpPr/>
          <p:nvPr/>
        </p:nvSpPr>
        <p:spPr>
          <a:xfrm>
            <a:off x="3045822" y="5120640"/>
            <a:ext cx="1143000" cy="274320"/>
          </a:xfrm>
          <a:prstGeom prst="rect">
            <a:avLst/>
          </a:prstGeom>
          <a:noFill/>
          <a:ln>
            <a:noFill/>
          </a:ln>
        </p:spPr>
        <p:txBody>
          <a:bodyPr spcFirstLastPara="1" wrap="square" lIns="91425" tIns="45700" rIns="91425" bIns="45700" anchor="ctr" anchorCtr="0">
            <a:noAutofit/>
          </a:bodyPr>
          <a:lstStyle/>
          <a:p>
            <a:pPr>
              <a:spcBef>
                <a:spcPts val="0"/>
              </a:spcBef>
              <a:spcAft>
                <a:spcPts val="0"/>
              </a:spcAft>
            </a:pPr>
            <a:endParaRPr sz="706">
              <a:solidFill>
                <a:srgbClr val="000000"/>
              </a:solidFill>
              <a:latin typeface="Calibri"/>
              <a:ea typeface="Calibri"/>
              <a:cs typeface="Calibri"/>
              <a:sym typeface="Calibri"/>
            </a:endParaRPr>
          </a:p>
        </p:txBody>
      </p:sp>
      <p:sp>
        <p:nvSpPr>
          <p:cNvPr id="548" name="Google Shape;548;p71"/>
          <p:cNvSpPr/>
          <p:nvPr/>
        </p:nvSpPr>
        <p:spPr>
          <a:xfrm>
            <a:off x="4508862" y="5120640"/>
            <a:ext cx="1737360" cy="274320"/>
          </a:xfrm>
          <a:prstGeom prst="rect">
            <a:avLst/>
          </a:prstGeom>
          <a:noFill/>
          <a:ln>
            <a:noFill/>
          </a:ln>
        </p:spPr>
        <p:txBody>
          <a:bodyPr spcFirstLastPara="1" wrap="square" lIns="91425" tIns="45700" rIns="91425" bIns="45700" anchor="ctr" anchorCtr="0">
            <a:noAutofit/>
          </a:bodyPr>
          <a:lstStyle/>
          <a:p>
            <a:pPr>
              <a:spcBef>
                <a:spcPts val="0"/>
              </a:spcBef>
              <a:spcAft>
                <a:spcPts val="0"/>
              </a:spcAft>
            </a:pPr>
            <a:endParaRPr sz="706">
              <a:solidFill>
                <a:srgbClr val="000000"/>
              </a:solidFill>
              <a:latin typeface="Calibri"/>
              <a:ea typeface="Calibri"/>
              <a:cs typeface="Calibri"/>
              <a:sym typeface="Calibri"/>
            </a:endParaRPr>
          </a:p>
        </p:txBody>
      </p:sp>
      <p:sp>
        <p:nvSpPr>
          <p:cNvPr id="549" name="Google Shape;549;p71"/>
          <p:cNvSpPr txBox="1"/>
          <p:nvPr/>
        </p:nvSpPr>
        <p:spPr>
          <a:xfrm>
            <a:off x="1558983" y="2386013"/>
            <a:ext cx="6309360" cy="2834640"/>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Couldn’t we just write TXN to disk </a:t>
            </a:r>
            <a:r>
              <a:rPr lang="en" sz="1600" b="1" dirty="0">
                <a:solidFill>
                  <a:srgbClr val="000000"/>
                </a:solidFill>
                <a:latin typeface="Arial"/>
                <a:ea typeface="Arial"/>
                <a:cs typeface="Arial"/>
                <a:sym typeface="Arial"/>
              </a:rPr>
              <a:t>only</a:t>
            </a:r>
            <a:r>
              <a:rPr lang="en" sz="1600" dirty="0">
                <a:solidFill>
                  <a:srgbClr val="000000"/>
                </a:solidFill>
                <a:latin typeface="Arial"/>
                <a:ea typeface="Arial"/>
                <a:cs typeface="Arial"/>
                <a:sym typeface="Arial"/>
              </a:rPr>
              <a:t> once whole TXN complete?</a:t>
            </a:r>
            <a:endParaRPr dirty="0"/>
          </a:p>
          <a:p>
            <a:pPr lvl="1" indent="-228600">
              <a:spcBef>
                <a:spcPts val="60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Then, if abort / crash and TXN not complete, it has no effect- atomicity!</a:t>
            </a:r>
            <a:endParaRPr dirty="0"/>
          </a:p>
          <a:p>
            <a:pPr lvl="1" indent="-228600">
              <a:spcBef>
                <a:spcPts val="600"/>
              </a:spcBef>
              <a:spcAft>
                <a:spcPts val="0"/>
              </a:spcAft>
              <a:buClr>
                <a:srgbClr val="000000"/>
              </a:buClr>
              <a:buSzPts val="1400"/>
              <a:buFont typeface="Arial"/>
              <a:buChar char="•"/>
            </a:pPr>
            <a:r>
              <a:rPr lang="en" sz="1400" i="1" dirty="0">
                <a:solidFill>
                  <a:srgbClr val="000000"/>
                </a:solidFill>
                <a:latin typeface="Arial"/>
                <a:ea typeface="Arial"/>
                <a:cs typeface="Arial"/>
                <a:sym typeface="Arial"/>
              </a:rPr>
              <a:t>With unlimited memory and time, this could work…</a:t>
            </a:r>
            <a:endParaRPr sz="1600" i="1" dirty="0">
              <a:solidFill>
                <a:srgbClr val="000000"/>
              </a:solidFill>
              <a:latin typeface="Arial"/>
              <a:ea typeface="Arial"/>
              <a:cs typeface="Arial"/>
              <a:sym typeface="Arial"/>
            </a:endParaRPr>
          </a:p>
          <a:p>
            <a:pPr marL="228600" lvl="1" indent="-127000">
              <a:spcBef>
                <a:spcPts val="600"/>
              </a:spcBef>
              <a:spcAft>
                <a:spcPts val="0"/>
              </a:spcAft>
              <a:buClr>
                <a:srgbClr val="000000"/>
              </a:buClr>
              <a:buSzPts val="1600"/>
            </a:pPr>
            <a:endParaRPr sz="1600" i="1" dirty="0">
              <a:solidFill>
                <a:srgbClr val="000000"/>
              </a:solidFill>
              <a:latin typeface="Arial"/>
              <a:ea typeface="Arial"/>
              <a:cs typeface="Arial"/>
              <a:sym typeface="Arial"/>
            </a:endParaRPr>
          </a:p>
          <a:p>
            <a:pPr marL="228600" indent="-228600">
              <a:spcBef>
                <a:spcPts val="60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However, we </a:t>
            </a:r>
            <a:r>
              <a:rPr lang="en" sz="1600" b="1" dirty="0">
                <a:solidFill>
                  <a:srgbClr val="000000"/>
                </a:solidFill>
                <a:latin typeface="Arial"/>
                <a:ea typeface="Arial"/>
                <a:cs typeface="Arial"/>
                <a:sym typeface="Arial"/>
              </a:rPr>
              <a:t>need to log partial results of TXNs</a:t>
            </a:r>
            <a:r>
              <a:rPr lang="en" sz="1600" dirty="0">
                <a:solidFill>
                  <a:srgbClr val="000000"/>
                </a:solidFill>
                <a:latin typeface="Arial"/>
                <a:ea typeface="Arial"/>
                <a:cs typeface="Arial"/>
                <a:sym typeface="Arial"/>
              </a:rPr>
              <a:t> because of:</a:t>
            </a:r>
            <a:endParaRPr dirty="0"/>
          </a:p>
          <a:p>
            <a:pPr lvl="1" indent="-228600">
              <a:spcBef>
                <a:spcPts val="60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Memory constraints (enough space for full TXN??)</a:t>
            </a:r>
            <a:endParaRPr dirty="0"/>
          </a:p>
          <a:p>
            <a:pPr lvl="1" indent="-228600">
              <a:spcBef>
                <a:spcPts val="60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Time constraints (what if one TXN takes very long?)</a:t>
            </a:r>
            <a:endParaRPr sz="1600" dirty="0">
              <a:solidFill>
                <a:srgbClr val="000000"/>
              </a:solidFill>
              <a:latin typeface="Arial"/>
              <a:ea typeface="Arial"/>
              <a:cs typeface="Arial"/>
              <a:sym typeface="Arial"/>
            </a:endParaRPr>
          </a:p>
        </p:txBody>
      </p:sp>
      <p:sp>
        <p:nvSpPr>
          <p:cNvPr id="550" name="Google Shape;550;p71"/>
          <p:cNvSpPr/>
          <p:nvPr/>
        </p:nvSpPr>
        <p:spPr>
          <a:xfrm>
            <a:off x="2070954" y="5069599"/>
            <a:ext cx="5285421" cy="523220"/>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400">
                <a:solidFill>
                  <a:srgbClr val="000000"/>
                </a:solidFill>
                <a:latin typeface="Arial"/>
                <a:ea typeface="Arial"/>
                <a:cs typeface="Arial"/>
                <a:sym typeface="Arial"/>
              </a:rPr>
              <a:t>We need to write partial results to disk!</a:t>
            </a:r>
            <a:endParaRPr/>
          </a:p>
          <a:p>
            <a:pPr algn="ctr">
              <a:spcBef>
                <a:spcPts val="0"/>
              </a:spcBef>
              <a:spcAft>
                <a:spcPts val="0"/>
              </a:spcAft>
            </a:pPr>
            <a:r>
              <a:rPr lang="en" sz="1400">
                <a:solidFill>
                  <a:srgbClr val="000000"/>
                </a:solidFill>
                <a:latin typeface="Arial"/>
                <a:ea typeface="Arial"/>
                <a:cs typeface="Arial"/>
                <a:sym typeface="Arial"/>
              </a:rPr>
              <a:t>…And so we need a </a:t>
            </a:r>
            <a:r>
              <a:rPr lang="en" sz="1400" b="1">
                <a:solidFill>
                  <a:srgbClr val="000000"/>
                </a:solidFill>
                <a:latin typeface="Arial"/>
                <a:ea typeface="Arial"/>
                <a:cs typeface="Arial"/>
                <a:sym typeface="Arial"/>
              </a:rPr>
              <a:t>log</a:t>
            </a:r>
            <a:r>
              <a:rPr lang="en" sz="1400">
                <a:solidFill>
                  <a:srgbClr val="000000"/>
                </a:solidFill>
                <a:latin typeface="Arial"/>
                <a:ea typeface="Arial"/>
                <a:cs typeface="Arial"/>
                <a:sym typeface="Arial"/>
              </a:rPr>
              <a:t> to be able to </a:t>
            </a:r>
            <a:r>
              <a:rPr lang="en" sz="1400" b="1" i="1">
                <a:solidFill>
                  <a:srgbClr val="000000"/>
                </a:solidFill>
                <a:latin typeface="Arial"/>
                <a:ea typeface="Arial"/>
                <a:cs typeface="Arial"/>
                <a:sym typeface="Arial"/>
              </a:rPr>
              <a:t>undo</a:t>
            </a:r>
            <a:r>
              <a:rPr lang="en" sz="1400">
                <a:solidFill>
                  <a:srgbClr val="000000"/>
                </a:solidFill>
                <a:latin typeface="Arial"/>
                <a:ea typeface="Arial"/>
                <a:cs typeface="Arial"/>
                <a:sym typeface="Arial"/>
              </a:rPr>
              <a:t> these partial results!</a:t>
            </a: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55090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4"/>
          <p:cNvSpPr txBox="1">
            <a:spLocks noGrp="1"/>
          </p:cNvSpPr>
          <p:nvPr>
            <p:ph type="ctrTitle" idx="4294967295"/>
          </p:nvPr>
        </p:nvSpPr>
        <p:spPr>
          <a:xfrm>
            <a:off x="1148521" y="1114325"/>
            <a:ext cx="7771204"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Write-ahead Logging (WAL) Commit Protocol</a:t>
            </a:r>
            <a:endParaRPr sz="2800" b="1" dirty="0">
              <a:solidFill>
                <a:srgbClr val="666666"/>
              </a:solidFill>
              <a:latin typeface="Montserrat"/>
              <a:ea typeface="Montserrat"/>
              <a:cs typeface="Montserrat"/>
              <a:sym typeface="Montserrat"/>
            </a:endParaRPr>
          </a:p>
        </p:txBody>
      </p:sp>
      <p:sp>
        <p:nvSpPr>
          <p:cNvPr id="568" name="Google Shape;568;p74"/>
          <p:cNvSpPr/>
          <p:nvPr/>
        </p:nvSpPr>
        <p:spPr>
          <a:xfrm>
            <a:off x="2447932" y="4677333"/>
            <a:ext cx="1868907" cy="882316"/>
          </a:xfrm>
          <a:prstGeom prst="can">
            <a:avLst>
              <a:gd name="adj" fmla="val 25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Data on Disk</a:t>
            </a:r>
            <a:endParaRPr/>
          </a:p>
        </p:txBody>
      </p:sp>
      <p:sp>
        <p:nvSpPr>
          <p:cNvPr id="569" name="Google Shape;569;p74"/>
          <p:cNvSpPr/>
          <p:nvPr/>
        </p:nvSpPr>
        <p:spPr>
          <a:xfrm>
            <a:off x="2383763" y="3134066"/>
            <a:ext cx="3689700" cy="1114800"/>
          </a:xfrm>
          <a:prstGeom prst="rect">
            <a:avLst/>
          </a:prstGeom>
          <a:solidFill>
            <a:srgbClr val="CFE2F3"/>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600">
                <a:solidFill>
                  <a:schemeClr val="dk1"/>
                </a:solidFill>
                <a:latin typeface="Arial"/>
                <a:ea typeface="Arial"/>
                <a:cs typeface="Arial"/>
                <a:sym typeface="Arial"/>
              </a:rPr>
              <a:t>Main Memory</a:t>
            </a:r>
            <a:endParaRPr/>
          </a:p>
        </p:txBody>
      </p:sp>
      <p:sp>
        <p:nvSpPr>
          <p:cNvPr id="570" name="Google Shape;570;p74"/>
          <p:cNvSpPr/>
          <p:nvPr/>
        </p:nvSpPr>
        <p:spPr>
          <a:xfrm>
            <a:off x="4838205" y="4677333"/>
            <a:ext cx="1235242" cy="882316"/>
          </a:xfrm>
          <a:prstGeom prst="can">
            <a:avLst>
              <a:gd name="adj" fmla="val 25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Log on Disk</a:t>
            </a:r>
            <a:endParaRPr/>
          </a:p>
        </p:txBody>
      </p:sp>
      <p:sp>
        <p:nvSpPr>
          <p:cNvPr id="571" name="Google Shape;571;p74"/>
          <p:cNvSpPr/>
          <p:nvPr/>
        </p:nvSpPr>
        <p:spPr>
          <a:xfrm>
            <a:off x="4449985" y="3137293"/>
            <a:ext cx="1623463" cy="417095"/>
          </a:xfrm>
          <a:prstGeom prst="rect">
            <a:avLst/>
          </a:prstGeom>
          <a:solidFill>
            <a:srgbClr val="FCE5CD"/>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dk1"/>
                </a:solidFill>
                <a:latin typeface="Arial"/>
                <a:ea typeface="Arial"/>
                <a:cs typeface="Arial"/>
                <a:sym typeface="Arial"/>
              </a:rPr>
              <a:t>Log</a:t>
            </a:r>
            <a:endParaRPr/>
          </a:p>
        </p:txBody>
      </p:sp>
      <p:sp>
        <p:nvSpPr>
          <p:cNvPr id="572" name="Google Shape;572;p74"/>
          <p:cNvSpPr txBox="1"/>
          <p:nvPr/>
        </p:nvSpPr>
        <p:spPr>
          <a:xfrm>
            <a:off x="1148523" y="3137292"/>
            <a:ext cx="818147" cy="338554"/>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600">
                <a:solidFill>
                  <a:srgbClr val="000000"/>
                </a:solidFill>
                <a:latin typeface="Arial"/>
                <a:ea typeface="Arial"/>
                <a:cs typeface="Arial"/>
                <a:sym typeface="Arial"/>
              </a:rPr>
              <a:t>T </a:t>
            </a:r>
            <a:endParaRPr/>
          </a:p>
        </p:txBody>
      </p:sp>
      <p:sp>
        <p:nvSpPr>
          <p:cNvPr id="573" name="Google Shape;573;p74"/>
          <p:cNvSpPr/>
          <p:nvPr/>
        </p:nvSpPr>
        <p:spPr>
          <a:xfrm>
            <a:off x="2447929" y="3193441"/>
            <a:ext cx="745958" cy="344905"/>
          </a:xfrm>
          <a:prstGeom prst="ellipse">
            <a:avLst/>
          </a:prstGeom>
          <a:solidFill>
            <a:srgbClr val="FFFF00"/>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rgbClr val="434343"/>
                </a:solidFill>
                <a:latin typeface="Arial"/>
                <a:ea typeface="Arial"/>
                <a:cs typeface="Arial"/>
                <a:sym typeface="Arial"/>
              </a:rPr>
              <a:t>A=1</a:t>
            </a:r>
            <a:endParaRPr>
              <a:solidFill>
                <a:srgbClr val="434343"/>
              </a:solidFill>
            </a:endParaRPr>
          </a:p>
        </p:txBody>
      </p:sp>
      <p:sp>
        <p:nvSpPr>
          <p:cNvPr id="574" name="Google Shape;574;p74"/>
          <p:cNvSpPr/>
          <p:nvPr/>
        </p:nvSpPr>
        <p:spPr>
          <a:xfrm>
            <a:off x="2447929" y="3629786"/>
            <a:ext cx="745958" cy="344905"/>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B=5</a:t>
            </a:r>
            <a:endParaRPr/>
          </a:p>
        </p:txBody>
      </p:sp>
      <p:sp>
        <p:nvSpPr>
          <p:cNvPr id="575" name="Google Shape;575;p74"/>
          <p:cNvSpPr/>
          <p:nvPr/>
        </p:nvSpPr>
        <p:spPr>
          <a:xfrm>
            <a:off x="2480015" y="4741503"/>
            <a:ext cx="794085" cy="344905"/>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A=0</a:t>
            </a:r>
            <a:endParaRPr/>
          </a:p>
        </p:txBody>
      </p:sp>
      <p:cxnSp>
        <p:nvCxnSpPr>
          <p:cNvPr id="576" name="Google Shape;576;p74"/>
          <p:cNvCxnSpPr>
            <a:endCxn id="573" idx="2"/>
          </p:cNvCxnSpPr>
          <p:nvPr/>
        </p:nvCxnSpPr>
        <p:spPr>
          <a:xfrm>
            <a:off x="1902529" y="3365893"/>
            <a:ext cx="545400" cy="0"/>
          </a:xfrm>
          <a:prstGeom prst="straightConnector1">
            <a:avLst/>
          </a:prstGeom>
          <a:noFill/>
          <a:ln w="28575" cap="flat" cmpd="sng">
            <a:solidFill>
              <a:schemeClr val="accent1"/>
            </a:solidFill>
            <a:prstDash val="solid"/>
            <a:round/>
            <a:headEnd type="none" w="sm" len="sm"/>
            <a:tailEnd type="stealth" w="med" len="med"/>
          </a:ln>
        </p:spPr>
      </p:cxnSp>
      <p:sp>
        <p:nvSpPr>
          <p:cNvPr id="577" name="Google Shape;577;p74"/>
          <p:cNvSpPr txBox="1"/>
          <p:nvPr/>
        </p:nvSpPr>
        <p:spPr>
          <a:xfrm>
            <a:off x="1148521" y="2619844"/>
            <a:ext cx="2213810" cy="338554"/>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600">
                <a:solidFill>
                  <a:srgbClr val="000000"/>
                </a:solidFill>
                <a:latin typeface="Arial"/>
                <a:ea typeface="Arial"/>
                <a:cs typeface="Arial"/>
                <a:sym typeface="Arial"/>
              </a:rPr>
              <a:t>T: R(A), W(A) </a:t>
            </a:r>
            <a:endParaRPr/>
          </a:p>
        </p:txBody>
      </p:sp>
      <p:sp>
        <p:nvSpPr>
          <p:cNvPr id="578" name="Google Shape;578;p74"/>
          <p:cNvSpPr txBox="1"/>
          <p:nvPr/>
        </p:nvSpPr>
        <p:spPr>
          <a:xfrm>
            <a:off x="6253147" y="2488022"/>
            <a:ext cx="1975104" cy="938719"/>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100" dirty="0">
                <a:solidFill>
                  <a:schemeClr val="tx1"/>
                </a:solidFill>
              </a:rPr>
              <a:t>C</a:t>
            </a:r>
            <a:r>
              <a:rPr lang="en" sz="1100" dirty="0">
                <a:solidFill>
                  <a:schemeClr val="tx1"/>
                </a:solidFill>
                <a:latin typeface="Arial"/>
                <a:ea typeface="Arial"/>
                <a:cs typeface="Arial"/>
                <a:sym typeface="Arial"/>
              </a:rPr>
              <a:t>ommit after we’ve written log to disk but before we’ve written data to disk…</a:t>
            </a:r>
            <a:endParaRPr sz="1100" dirty="0">
              <a:solidFill>
                <a:schemeClr val="tx1"/>
              </a:solidFill>
              <a:latin typeface="Arial"/>
              <a:ea typeface="Arial"/>
              <a:cs typeface="Arial"/>
              <a:sym typeface="Arial"/>
            </a:endParaRPr>
          </a:p>
        </p:txBody>
      </p:sp>
      <p:sp>
        <p:nvSpPr>
          <p:cNvPr id="579" name="Google Shape;579;p74"/>
          <p:cNvSpPr txBox="1"/>
          <p:nvPr/>
        </p:nvSpPr>
        <p:spPr>
          <a:xfrm>
            <a:off x="6253148" y="4206503"/>
            <a:ext cx="1909267" cy="430887"/>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100">
                <a:solidFill>
                  <a:srgbClr val="000000"/>
                </a:solidFill>
                <a:latin typeface="Arial"/>
                <a:ea typeface="Arial"/>
                <a:cs typeface="Arial"/>
                <a:sym typeface="Arial"/>
              </a:rPr>
              <a:t>If we crash now, is T durable?</a:t>
            </a:r>
            <a:endParaRPr sz="1100">
              <a:solidFill>
                <a:srgbClr val="000000"/>
              </a:solidFill>
              <a:latin typeface="Arial"/>
              <a:ea typeface="Arial"/>
              <a:cs typeface="Arial"/>
              <a:sym typeface="Arial"/>
            </a:endParaRPr>
          </a:p>
        </p:txBody>
      </p:sp>
      <p:sp>
        <p:nvSpPr>
          <p:cNvPr id="580" name="Google Shape;580;p74"/>
          <p:cNvSpPr txBox="1"/>
          <p:nvPr/>
        </p:nvSpPr>
        <p:spPr>
          <a:xfrm>
            <a:off x="6253148" y="3742879"/>
            <a:ext cx="1408874" cy="307777"/>
          </a:xfrm>
          <a:prstGeom prst="rect">
            <a:avLst/>
          </a:prstGeom>
          <a:solidFill>
            <a:srgbClr val="FBE4D4"/>
          </a:solidFill>
          <a:ln>
            <a:noFill/>
          </a:ln>
        </p:spPr>
        <p:txBody>
          <a:bodyPr spcFirstLastPara="1" wrap="square" lIns="91425" tIns="45700" rIns="91425" bIns="45700" anchor="t" anchorCtr="0">
            <a:noAutofit/>
          </a:bodyPr>
          <a:lstStyle/>
          <a:p>
            <a:pPr>
              <a:spcBef>
                <a:spcPts val="0"/>
              </a:spcBef>
              <a:spcAft>
                <a:spcPts val="0"/>
              </a:spcAft>
            </a:pPr>
            <a:r>
              <a:rPr lang="en" sz="1400" b="1" i="1">
                <a:solidFill>
                  <a:srgbClr val="FF0000"/>
                </a:solidFill>
                <a:latin typeface="Arial"/>
                <a:ea typeface="Arial"/>
                <a:cs typeface="Arial"/>
                <a:sym typeface="Arial"/>
              </a:rPr>
              <a:t>OK, Commit!</a:t>
            </a:r>
            <a:endParaRPr sz="1400" b="1" i="1">
              <a:solidFill>
                <a:srgbClr val="FF0000"/>
              </a:solidFill>
              <a:latin typeface="Arial"/>
              <a:ea typeface="Arial"/>
              <a:cs typeface="Arial"/>
              <a:sym typeface="Arial"/>
            </a:endParaRPr>
          </a:p>
        </p:txBody>
      </p:sp>
      <p:cxnSp>
        <p:nvCxnSpPr>
          <p:cNvPr id="581" name="Google Shape;581;p74"/>
          <p:cNvCxnSpPr>
            <a:cxnSpLocks/>
          </p:cNvCxnSpPr>
          <p:nvPr/>
        </p:nvCxnSpPr>
        <p:spPr>
          <a:xfrm rot="10800000">
            <a:off x="4526809" y="2534979"/>
            <a:ext cx="9000" cy="599100"/>
          </a:xfrm>
          <a:prstGeom prst="straightConnector1">
            <a:avLst/>
          </a:prstGeom>
          <a:noFill/>
          <a:ln w="9525" cap="flat" cmpd="sng">
            <a:solidFill>
              <a:schemeClr val="dk2"/>
            </a:solidFill>
            <a:prstDash val="solid"/>
            <a:round/>
            <a:headEnd type="triangle" w="med" len="med"/>
            <a:tailEnd type="none" w="med" len="med"/>
          </a:ln>
        </p:spPr>
      </p:cxnSp>
      <p:cxnSp>
        <p:nvCxnSpPr>
          <p:cNvPr id="583" name="Google Shape;583;p74"/>
          <p:cNvCxnSpPr/>
          <p:nvPr/>
        </p:nvCxnSpPr>
        <p:spPr>
          <a:xfrm rot="10800000">
            <a:off x="4755409" y="2534980"/>
            <a:ext cx="9000" cy="599100"/>
          </a:xfrm>
          <a:prstGeom prst="straightConnector1">
            <a:avLst/>
          </a:prstGeom>
          <a:noFill/>
          <a:ln w="9525" cap="flat" cmpd="sng">
            <a:solidFill>
              <a:schemeClr val="dk2"/>
            </a:solidFill>
            <a:prstDash val="solid"/>
            <a:round/>
            <a:headEnd type="triangle" w="med" len="med"/>
            <a:tailEnd type="none" w="med" len="med"/>
          </a:ln>
        </p:spPr>
      </p:cxnSp>
      <p:sp>
        <p:nvSpPr>
          <p:cNvPr id="584" name="Google Shape;584;p74"/>
          <p:cNvSpPr txBox="1"/>
          <p:nvPr/>
        </p:nvSpPr>
        <p:spPr>
          <a:xfrm>
            <a:off x="4736603" y="2586899"/>
            <a:ext cx="10266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a:solidFill>
                  <a:srgbClr val="FF0000"/>
                </a:solidFill>
              </a:rPr>
              <a:t>COMMIT record</a:t>
            </a:r>
            <a:endParaRPr sz="1200">
              <a:solidFill>
                <a:srgbClr val="FF0000"/>
              </a:solidFill>
              <a:latin typeface="Arial"/>
              <a:ea typeface="Arial"/>
              <a:cs typeface="Arial"/>
              <a:sym typeface="Arial"/>
            </a:endParaRPr>
          </a:p>
        </p:txBody>
      </p:sp>
      <p:sp>
        <p:nvSpPr>
          <p:cNvPr id="585" name="Google Shape;585;p74"/>
          <p:cNvSpPr txBox="1"/>
          <p:nvPr/>
        </p:nvSpPr>
        <p:spPr>
          <a:xfrm>
            <a:off x="3765110" y="2116200"/>
            <a:ext cx="1623300" cy="267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a:solidFill>
                  <a:srgbClr val="666666"/>
                </a:solidFill>
              </a:rPr>
              <a:t>[</a:t>
            </a:r>
            <a:r>
              <a:rPr lang="en" sz="1200" u="sng">
                <a:solidFill>
                  <a:srgbClr val="666666"/>
                </a:solidFill>
              </a:rPr>
              <a:t>Update Record</a:t>
            </a:r>
            <a:r>
              <a:rPr lang="en" sz="1200">
                <a:solidFill>
                  <a:srgbClr val="666666"/>
                </a:solidFill>
              </a:rPr>
              <a:t>]</a:t>
            </a:r>
            <a:endParaRPr sz="1200">
              <a:solidFill>
                <a:srgbClr val="666666"/>
              </a:solidFill>
              <a:latin typeface="Arial"/>
              <a:ea typeface="Arial"/>
              <a:cs typeface="Arial"/>
              <a:sym typeface="Arial"/>
            </a:endParaRPr>
          </a:p>
        </p:txBody>
      </p:sp>
      <p:sp>
        <p:nvSpPr>
          <p:cNvPr id="586" name="Google Shape;586;p74"/>
          <p:cNvSpPr txBox="1"/>
          <p:nvPr/>
        </p:nvSpPr>
        <p:spPr>
          <a:xfrm>
            <a:off x="3193885" y="2700563"/>
            <a:ext cx="1437900" cy="267900"/>
          </a:xfrm>
          <a:prstGeom prst="rect">
            <a:avLst/>
          </a:prstGeom>
          <a:solidFill>
            <a:srgbClr val="FFFF00"/>
          </a:solidFill>
          <a:ln>
            <a:noFill/>
          </a:ln>
        </p:spPr>
        <p:txBody>
          <a:bodyPr spcFirstLastPara="1" wrap="square" lIns="91425" tIns="45700" rIns="91425" bIns="45700" anchor="t" anchorCtr="0">
            <a:noAutofit/>
          </a:bodyPr>
          <a:lstStyle/>
          <a:p>
            <a:pPr>
              <a:spcBef>
                <a:spcPts val="0"/>
              </a:spcBef>
              <a:spcAft>
                <a:spcPts val="0"/>
              </a:spcAft>
            </a:pPr>
            <a:r>
              <a:rPr lang="en" sz="1400" dirty="0">
                <a:solidFill>
                  <a:schemeClr val="tx1"/>
                </a:solidFill>
              </a:rPr>
              <a:t>&lt;</a:t>
            </a:r>
            <a:r>
              <a:rPr lang="en" sz="1400" dirty="0" err="1">
                <a:solidFill>
                  <a:schemeClr val="tx1"/>
                </a:solidFill>
              </a:rPr>
              <a:t>Tid</a:t>
            </a:r>
            <a:r>
              <a:rPr lang="en" sz="1400" dirty="0">
                <a:solidFill>
                  <a:schemeClr val="tx1"/>
                </a:solidFill>
              </a:rPr>
              <a:t>, &amp;</a:t>
            </a:r>
            <a:r>
              <a:rPr lang="en" sz="1400" dirty="0">
                <a:solidFill>
                  <a:schemeClr val="tx1"/>
                </a:solidFill>
                <a:latin typeface="Arial"/>
                <a:ea typeface="Arial"/>
                <a:cs typeface="Arial"/>
                <a:sym typeface="Arial"/>
              </a:rPr>
              <a:t>A</a:t>
            </a:r>
            <a:r>
              <a:rPr lang="en" sz="1400" dirty="0">
                <a:solidFill>
                  <a:schemeClr val="tx1"/>
                </a:solidFill>
              </a:rPr>
              <a:t>, 0,</a:t>
            </a:r>
            <a:r>
              <a:rPr lang="en" sz="1400" dirty="0">
                <a:solidFill>
                  <a:schemeClr val="tx1"/>
                </a:solidFill>
                <a:latin typeface="Arial"/>
                <a:ea typeface="Arial"/>
                <a:cs typeface="Arial"/>
                <a:sym typeface="Arial"/>
              </a:rPr>
              <a:t>1</a:t>
            </a:r>
            <a:r>
              <a:rPr lang="en" sz="1400" dirty="0">
                <a:solidFill>
                  <a:schemeClr val="tx1"/>
                </a:solidFill>
              </a:rPr>
              <a:t>&gt;</a:t>
            </a:r>
            <a:endParaRPr sz="1400" dirty="0">
              <a:solidFill>
                <a:schemeClr val="tx1"/>
              </a:solidFill>
              <a:latin typeface="Arial"/>
              <a:ea typeface="Arial"/>
              <a:cs typeface="Arial"/>
              <a:sym typeface="Arial"/>
            </a:endParaRPr>
          </a:p>
        </p:txBody>
      </p:sp>
      <p:sp>
        <p:nvSpPr>
          <p:cNvPr id="587" name="Google Shape;587;p74"/>
          <p:cNvSpPr/>
          <p:nvPr/>
        </p:nvSpPr>
        <p:spPr>
          <a:xfrm>
            <a:off x="4445521" y="3131330"/>
            <a:ext cx="171600" cy="4290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400">
              <a:solidFill>
                <a:schemeClr val="lt1"/>
              </a:solidFill>
              <a:latin typeface="Arial"/>
              <a:ea typeface="Arial"/>
              <a:cs typeface="Arial"/>
              <a:sym typeface="Arial"/>
            </a:endParaRPr>
          </a:p>
        </p:txBody>
      </p:sp>
      <p:sp>
        <p:nvSpPr>
          <p:cNvPr id="588" name="Google Shape;588;p74"/>
          <p:cNvSpPr/>
          <p:nvPr/>
        </p:nvSpPr>
        <p:spPr>
          <a:xfrm>
            <a:off x="4637716" y="3131330"/>
            <a:ext cx="171600" cy="429000"/>
          </a:xfrm>
          <a:prstGeom prst="rect">
            <a:avLst/>
          </a:prstGeom>
          <a:solidFill>
            <a:srgbClr val="FF0000"/>
          </a:solidFill>
          <a:ln w="95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400">
              <a:solidFill>
                <a:schemeClr val="lt1"/>
              </a:solidFill>
              <a:latin typeface="Arial"/>
              <a:ea typeface="Arial"/>
              <a:cs typeface="Arial"/>
              <a:sym typeface="Arial"/>
            </a:endParaRPr>
          </a:p>
        </p:txBody>
      </p:sp>
      <p:grpSp>
        <p:nvGrpSpPr>
          <p:cNvPr id="27" name="Google Shape;601;p75">
            <a:extLst>
              <a:ext uri="{FF2B5EF4-FFF2-40B4-BE49-F238E27FC236}">
                <a16:creationId xmlns:a16="http://schemas.microsoft.com/office/drawing/2014/main" id="{24CE5A9D-E465-5646-8BE1-FAE58DAB5478}"/>
              </a:ext>
            </a:extLst>
          </p:cNvPr>
          <p:cNvGrpSpPr/>
          <p:nvPr/>
        </p:nvGrpSpPr>
        <p:grpSpPr>
          <a:xfrm>
            <a:off x="5011327" y="4657443"/>
            <a:ext cx="360623" cy="428967"/>
            <a:chOff x="5502437" y="2538323"/>
            <a:chExt cx="601038" cy="714945"/>
          </a:xfrm>
        </p:grpSpPr>
        <p:sp>
          <p:nvSpPr>
            <p:cNvPr id="28" name="Google Shape;602;p75">
              <a:extLst>
                <a:ext uri="{FF2B5EF4-FFF2-40B4-BE49-F238E27FC236}">
                  <a16:creationId xmlns:a16="http://schemas.microsoft.com/office/drawing/2014/main" id="{EEB31D8C-2846-DA45-8517-134CC1DB2314}"/>
                </a:ext>
              </a:extLst>
            </p:cNvPr>
            <p:cNvSpPr/>
            <p:nvPr/>
          </p:nvSpPr>
          <p:spPr>
            <a:xfrm>
              <a:off x="5502437" y="2538323"/>
              <a:ext cx="286088" cy="714945"/>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400">
                <a:solidFill>
                  <a:schemeClr val="lt1"/>
                </a:solidFill>
                <a:latin typeface="Arial"/>
                <a:ea typeface="Arial"/>
                <a:cs typeface="Arial"/>
                <a:sym typeface="Arial"/>
              </a:endParaRPr>
            </a:p>
          </p:txBody>
        </p:sp>
        <p:sp>
          <p:nvSpPr>
            <p:cNvPr id="29" name="Google Shape;603;p75">
              <a:extLst>
                <a:ext uri="{FF2B5EF4-FFF2-40B4-BE49-F238E27FC236}">
                  <a16:creationId xmlns:a16="http://schemas.microsoft.com/office/drawing/2014/main" id="{FCF02971-78E8-274D-9B21-DEE05C23E9AC}"/>
                </a:ext>
              </a:extLst>
            </p:cNvPr>
            <p:cNvSpPr/>
            <p:nvPr/>
          </p:nvSpPr>
          <p:spPr>
            <a:xfrm>
              <a:off x="5817387" y="2538323"/>
              <a:ext cx="286088" cy="714945"/>
            </a:xfrm>
            <a:prstGeom prst="rect">
              <a:avLst/>
            </a:prstGeom>
            <a:solidFill>
              <a:srgbClr val="FF0000"/>
            </a:solidFill>
            <a:ln w="95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400">
                <a:solidFill>
                  <a:schemeClr val="lt1"/>
                </a:solidFill>
                <a:latin typeface="Arial"/>
                <a:ea typeface="Arial"/>
                <a:cs typeface="Arial"/>
                <a:sym typeface="Arial"/>
              </a:endParaRPr>
            </a:p>
          </p:txBody>
        </p:sp>
      </p:grpSp>
      <p:sp>
        <p:nvSpPr>
          <p:cNvPr id="30" name="Google Shape;609;p75">
            <a:extLst>
              <a:ext uri="{FF2B5EF4-FFF2-40B4-BE49-F238E27FC236}">
                <a16:creationId xmlns:a16="http://schemas.microsoft.com/office/drawing/2014/main" id="{15BAC4F4-3298-E249-9E41-038FEA24037D}"/>
              </a:ext>
            </a:extLst>
          </p:cNvPr>
          <p:cNvSpPr txBox="1"/>
          <p:nvPr/>
        </p:nvSpPr>
        <p:spPr>
          <a:xfrm>
            <a:off x="4619914" y="4300763"/>
            <a:ext cx="1437900" cy="267900"/>
          </a:xfrm>
          <a:prstGeom prst="rect">
            <a:avLst/>
          </a:prstGeom>
          <a:solidFill>
            <a:srgbClr val="FFFF00"/>
          </a:solidFill>
          <a:ln>
            <a:noFill/>
          </a:ln>
        </p:spPr>
        <p:txBody>
          <a:bodyPr spcFirstLastPara="1" wrap="square" lIns="91425" tIns="45700" rIns="91425" bIns="45700" anchor="t" anchorCtr="0">
            <a:noAutofit/>
          </a:bodyPr>
          <a:lstStyle/>
          <a:p>
            <a:pPr>
              <a:spcBef>
                <a:spcPts val="0"/>
              </a:spcBef>
              <a:spcAft>
                <a:spcPts val="0"/>
              </a:spcAft>
            </a:pPr>
            <a:r>
              <a:rPr lang="en" sz="1400" dirty="0">
                <a:solidFill>
                  <a:schemeClr val="tx1"/>
                </a:solidFill>
              </a:rPr>
              <a:t>&lt;</a:t>
            </a:r>
            <a:r>
              <a:rPr lang="en" sz="1400" dirty="0" err="1">
                <a:solidFill>
                  <a:schemeClr val="tx1"/>
                </a:solidFill>
              </a:rPr>
              <a:t>Tid</a:t>
            </a:r>
            <a:r>
              <a:rPr lang="en" sz="1400" dirty="0">
                <a:solidFill>
                  <a:schemeClr val="tx1"/>
                </a:solidFill>
              </a:rPr>
              <a:t>, &amp;</a:t>
            </a:r>
            <a:r>
              <a:rPr lang="en" sz="1400" dirty="0">
                <a:solidFill>
                  <a:schemeClr val="tx1"/>
                </a:solidFill>
                <a:latin typeface="Arial"/>
                <a:ea typeface="Arial"/>
                <a:cs typeface="Arial"/>
                <a:sym typeface="Arial"/>
              </a:rPr>
              <a:t>A</a:t>
            </a:r>
            <a:r>
              <a:rPr lang="en" sz="1400" dirty="0">
                <a:solidFill>
                  <a:schemeClr val="tx1"/>
                </a:solidFill>
              </a:rPr>
              <a:t>, 0,</a:t>
            </a:r>
            <a:r>
              <a:rPr lang="en" sz="1400" dirty="0">
                <a:solidFill>
                  <a:schemeClr val="tx1"/>
                </a:solidFill>
                <a:latin typeface="Arial"/>
                <a:ea typeface="Arial"/>
                <a:cs typeface="Arial"/>
                <a:sym typeface="Arial"/>
              </a:rPr>
              <a:t>1</a:t>
            </a:r>
            <a:r>
              <a:rPr lang="en" sz="1400" dirty="0">
                <a:solidFill>
                  <a:schemeClr val="tx1"/>
                </a:solidFill>
              </a:rPr>
              <a:t>&gt;</a:t>
            </a:r>
            <a:endParaRPr sz="1400" dirty="0">
              <a:solidFill>
                <a:schemeClr val="tx1"/>
              </a:solidFill>
              <a:latin typeface="Arial"/>
              <a:ea typeface="Arial"/>
              <a:cs typeface="Arial"/>
              <a:sym typeface="Arial"/>
            </a:endParaRPr>
          </a:p>
        </p:txBody>
      </p:sp>
    </p:spTree>
    <p:extLst>
      <p:ext uri="{BB962C8B-B14F-4D97-AF65-F5344CB8AC3E}">
        <p14:creationId xmlns:p14="http://schemas.microsoft.com/office/powerpoint/2010/main" val="107143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9"/>
                                        </p:tgtEl>
                                        <p:attrNameLst>
                                          <p:attrName>style.visibility</p:attrName>
                                        </p:attrNameLst>
                                      </p:cBhvr>
                                      <p:to>
                                        <p:strVal val="visible"/>
                                      </p:to>
                                    </p:set>
                                  </p:childTnLst>
                                </p:cTn>
                              </p:par>
                              <p:par>
                                <p:cTn id="11" presetID="10" presetClass="exit" presetSubtype="0" fill="hold" nodeType="withEffect">
                                  <p:stCondLst>
                                    <p:cond delay="0"/>
                                  </p:stCondLst>
                                  <p:childTnLst>
                                    <p:animEffect transition="out" filter="fade">
                                      <p:cBhvr>
                                        <p:cTn id="12" dur="500"/>
                                        <p:tgtEl>
                                          <p:spTgt spid="574"/>
                                        </p:tgtEl>
                                      </p:cBhvr>
                                    </p:animEffect>
                                    <p:set>
                                      <p:cBhvr>
                                        <p:cTn id="13" dur="1" fill="hold">
                                          <p:stCondLst>
                                            <p:cond delay="500"/>
                                          </p:stCondLst>
                                        </p:cTn>
                                        <p:tgtEl>
                                          <p:spTgt spid="57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73"/>
                                        </p:tgtEl>
                                      </p:cBhvr>
                                    </p:animEffect>
                                    <p:set>
                                      <p:cBhvr>
                                        <p:cTn id="16" dur="1" fill="hold">
                                          <p:stCondLst>
                                            <p:cond delay="500"/>
                                          </p:stCondLst>
                                        </p:cTn>
                                        <p:tgtEl>
                                          <p:spTgt spid="57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1000"/>
                                          </p:stCondLst>
                                        </p:cTn>
                                        <p:tgtEl>
                                          <p:spTgt spid="587"/>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588"/>
                                        </p:tgtEl>
                                      </p:cBhvr>
                                    </p:animEffect>
                                    <p:set>
                                      <p:cBhvr>
                                        <p:cTn id="21" dur="1" fill="hold">
                                          <p:stCondLst>
                                            <p:cond delay="499"/>
                                          </p:stCondLst>
                                        </p:cTn>
                                        <p:tgtEl>
                                          <p:spTgt spid="588"/>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500"/>
                                        <p:tgtEl>
                                          <p:spTgt spid="586"/>
                                        </p:tgtEl>
                                      </p:cBhvr>
                                    </p:animEffect>
                                    <p:set>
                                      <p:cBhvr>
                                        <p:cTn id="24" dur="1" fill="hold">
                                          <p:stCondLst>
                                            <p:cond delay="499"/>
                                          </p:stCondLst>
                                        </p:cTn>
                                        <p:tgtEl>
                                          <p:spTgt spid="586"/>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584"/>
                                        </p:tgtEl>
                                      </p:cBhvr>
                                    </p:animEffect>
                                    <p:set>
                                      <p:cBhvr>
                                        <p:cTn id="27" dur="1" fill="hold">
                                          <p:stCondLst>
                                            <p:cond delay="499"/>
                                          </p:stCondLst>
                                        </p:cTn>
                                        <p:tgtEl>
                                          <p:spTgt spid="584"/>
                                        </p:tgtEl>
                                        <p:attrNameLst>
                                          <p:attrName>style.visibility</p:attrName>
                                        </p:attrNameLst>
                                      </p:cBhvr>
                                      <p:to>
                                        <p:strVal val="hidden"/>
                                      </p:to>
                                    </p:set>
                                  </p:childTnLst>
                                </p:cTn>
                              </p:par>
                            </p:childTnLst>
                          </p:cTn>
                        </p:par>
                        <p:par>
                          <p:cTn id="28" fill="hold">
                            <p:stCondLst>
                              <p:cond delay="1001"/>
                            </p:stCondLst>
                            <p:childTnLst>
                              <p:par>
                                <p:cTn id="29" presetID="1" presetClass="entr" presetSubtype="0"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par>
                          <p:cTn id="31" fill="hold">
                            <p:stCondLst>
                              <p:cond delay="1001"/>
                            </p:stCondLst>
                            <p:childTnLst>
                              <p:par>
                                <p:cTn id="32" presetID="1" presetClass="entr" presetSubtype="0"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 grpId="0"/>
      <p:bldP spid="586" grpId="0" animBg="1"/>
      <p:bldP spid="3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4" name="Google Shape;594;p75"/>
          <p:cNvSpPr/>
          <p:nvPr/>
        </p:nvSpPr>
        <p:spPr>
          <a:xfrm>
            <a:off x="2447932" y="4677336"/>
            <a:ext cx="1868907" cy="882316"/>
          </a:xfrm>
          <a:prstGeom prst="can">
            <a:avLst>
              <a:gd name="adj" fmla="val 25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Data on Disk</a:t>
            </a:r>
            <a:endParaRPr/>
          </a:p>
        </p:txBody>
      </p:sp>
      <p:sp>
        <p:nvSpPr>
          <p:cNvPr id="595" name="Google Shape;595;p75"/>
          <p:cNvSpPr/>
          <p:nvPr/>
        </p:nvSpPr>
        <p:spPr>
          <a:xfrm>
            <a:off x="2383763" y="3137294"/>
            <a:ext cx="3689684" cy="1114926"/>
          </a:xfrm>
          <a:prstGeom prst="rect">
            <a:avLst/>
          </a:prstGeom>
          <a:solidFill>
            <a:srgbClr val="CFE2F3"/>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600">
                <a:solidFill>
                  <a:schemeClr val="dk1"/>
                </a:solidFill>
                <a:latin typeface="Arial"/>
                <a:ea typeface="Arial"/>
                <a:cs typeface="Arial"/>
                <a:sym typeface="Arial"/>
              </a:rPr>
              <a:t>Main Memory</a:t>
            </a:r>
            <a:endParaRPr/>
          </a:p>
        </p:txBody>
      </p:sp>
      <p:sp>
        <p:nvSpPr>
          <p:cNvPr id="596" name="Google Shape;596;p75"/>
          <p:cNvSpPr/>
          <p:nvPr/>
        </p:nvSpPr>
        <p:spPr>
          <a:xfrm>
            <a:off x="4838205" y="4677336"/>
            <a:ext cx="1235242" cy="882316"/>
          </a:xfrm>
          <a:prstGeom prst="can">
            <a:avLst>
              <a:gd name="adj" fmla="val 25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Log on Disk</a:t>
            </a:r>
            <a:endParaRPr/>
          </a:p>
        </p:txBody>
      </p:sp>
      <p:sp>
        <p:nvSpPr>
          <p:cNvPr id="597" name="Google Shape;597;p75"/>
          <p:cNvSpPr txBox="1"/>
          <p:nvPr/>
        </p:nvSpPr>
        <p:spPr>
          <a:xfrm>
            <a:off x="1148523" y="3137295"/>
            <a:ext cx="818147" cy="338554"/>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600">
                <a:solidFill>
                  <a:srgbClr val="000000"/>
                </a:solidFill>
                <a:latin typeface="Arial"/>
                <a:ea typeface="Arial"/>
                <a:cs typeface="Arial"/>
                <a:sym typeface="Arial"/>
              </a:rPr>
              <a:t>T </a:t>
            </a:r>
            <a:endParaRPr/>
          </a:p>
        </p:txBody>
      </p:sp>
      <p:sp>
        <p:nvSpPr>
          <p:cNvPr id="598" name="Google Shape;598;p75"/>
          <p:cNvSpPr/>
          <p:nvPr/>
        </p:nvSpPr>
        <p:spPr>
          <a:xfrm>
            <a:off x="2480015" y="4741506"/>
            <a:ext cx="794085" cy="344905"/>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A=0</a:t>
            </a:r>
            <a:endParaRPr/>
          </a:p>
        </p:txBody>
      </p:sp>
      <p:cxnSp>
        <p:nvCxnSpPr>
          <p:cNvPr id="599" name="Google Shape;599;p75"/>
          <p:cNvCxnSpPr/>
          <p:nvPr/>
        </p:nvCxnSpPr>
        <p:spPr>
          <a:xfrm>
            <a:off x="1902500" y="3365894"/>
            <a:ext cx="545431" cy="0"/>
          </a:xfrm>
          <a:prstGeom prst="straightConnector1">
            <a:avLst/>
          </a:prstGeom>
          <a:noFill/>
          <a:ln w="28575" cap="flat" cmpd="sng">
            <a:solidFill>
              <a:schemeClr val="accent1"/>
            </a:solidFill>
            <a:prstDash val="solid"/>
            <a:round/>
            <a:headEnd type="none" w="sm" len="sm"/>
            <a:tailEnd type="stealth" w="med" len="med"/>
          </a:ln>
        </p:spPr>
      </p:cxnSp>
      <p:sp>
        <p:nvSpPr>
          <p:cNvPr id="600" name="Google Shape;600;p75"/>
          <p:cNvSpPr txBox="1"/>
          <p:nvPr/>
        </p:nvSpPr>
        <p:spPr>
          <a:xfrm>
            <a:off x="1148521" y="2619847"/>
            <a:ext cx="2213810" cy="338554"/>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600">
                <a:solidFill>
                  <a:srgbClr val="000000"/>
                </a:solidFill>
                <a:latin typeface="Arial"/>
                <a:ea typeface="Arial"/>
                <a:cs typeface="Arial"/>
                <a:sym typeface="Arial"/>
              </a:rPr>
              <a:t>T: R(A), W(A) </a:t>
            </a:r>
            <a:endParaRPr/>
          </a:p>
        </p:txBody>
      </p:sp>
      <p:grpSp>
        <p:nvGrpSpPr>
          <p:cNvPr id="601" name="Google Shape;601;p75"/>
          <p:cNvGrpSpPr/>
          <p:nvPr/>
        </p:nvGrpSpPr>
        <p:grpSpPr>
          <a:xfrm>
            <a:off x="5011327" y="4657443"/>
            <a:ext cx="360623" cy="428967"/>
            <a:chOff x="5502437" y="2538323"/>
            <a:chExt cx="601038" cy="714945"/>
          </a:xfrm>
        </p:grpSpPr>
        <p:sp>
          <p:nvSpPr>
            <p:cNvPr id="602" name="Google Shape;602;p75"/>
            <p:cNvSpPr/>
            <p:nvPr/>
          </p:nvSpPr>
          <p:spPr>
            <a:xfrm>
              <a:off x="5502437" y="2538323"/>
              <a:ext cx="286088" cy="714945"/>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400">
                <a:solidFill>
                  <a:schemeClr val="lt1"/>
                </a:solidFill>
                <a:latin typeface="Arial"/>
                <a:ea typeface="Arial"/>
                <a:cs typeface="Arial"/>
                <a:sym typeface="Arial"/>
              </a:endParaRPr>
            </a:p>
          </p:txBody>
        </p:sp>
        <p:sp>
          <p:nvSpPr>
            <p:cNvPr id="603" name="Google Shape;603;p75"/>
            <p:cNvSpPr/>
            <p:nvPr/>
          </p:nvSpPr>
          <p:spPr>
            <a:xfrm>
              <a:off x="5817387" y="2538323"/>
              <a:ext cx="286088" cy="714945"/>
            </a:xfrm>
            <a:prstGeom prst="rect">
              <a:avLst/>
            </a:prstGeom>
            <a:solidFill>
              <a:srgbClr val="FF0000"/>
            </a:solidFill>
            <a:ln w="95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400">
                <a:solidFill>
                  <a:schemeClr val="lt1"/>
                </a:solidFill>
                <a:latin typeface="Arial"/>
                <a:ea typeface="Arial"/>
                <a:cs typeface="Arial"/>
                <a:sym typeface="Arial"/>
              </a:endParaRPr>
            </a:p>
          </p:txBody>
        </p:sp>
      </p:grpSp>
      <p:sp>
        <p:nvSpPr>
          <p:cNvPr id="604" name="Google Shape;604;p75"/>
          <p:cNvSpPr txBox="1"/>
          <p:nvPr/>
        </p:nvSpPr>
        <p:spPr>
          <a:xfrm>
            <a:off x="6253147" y="2488025"/>
            <a:ext cx="1975104" cy="938719"/>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100" dirty="0">
                <a:solidFill>
                  <a:schemeClr val="tx1"/>
                </a:solidFill>
              </a:rPr>
              <a:t>C</a:t>
            </a:r>
            <a:r>
              <a:rPr lang="en" sz="1100" dirty="0">
                <a:solidFill>
                  <a:schemeClr val="tx1"/>
                </a:solidFill>
                <a:latin typeface="Arial"/>
                <a:ea typeface="Arial"/>
                <a:cs typeface="Arial"/>
                <a:sym typeface="Arial"/>
              </a:rPr>
              <a:t>ommit after we’ve written log to disk but before we’ve written data to disk… this is WAL!</a:t>
            </a:r>
            <a:endParaRPr sz="1100" dirty="0">
              <a:solidFill>
                <a:schemeClr val="tx1"/>
              </a:solidFill>
              <a:latin typeface="Arial"/>
              <a:ea typeface="Arial"/>
              <a:cs typeface="Arial"/>
              <a:sym typeface="Arial"/>
            </a:endParaRPr>
          </a:p>
        </p:txBody>
      </p:sp>
      <p:sp>
        <p:nvSpPr>
          <p:cNvPr id="605" name="Google Shape;605;p75"/>
          <p:cNvSpPr txBox="1"/>
          <p:nvPr/>
        </p:nvSpPr>
        <p:spPr>
          <a:xfrm>
            <a:off x="6253148" y="4206506"/>
            <a:ext cx="1909267" cy="430887"/>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100">
                <a:solidFill>
                  <a:srgbClr val="000000"/>
                </a:solidFill>
                <a:latin typeface="Arial"/>
                <a:ea typeface="Arial"/>
                <a:cs typeface="Arial"/>
                <a:sym typeface="Arial"/>
              </a:rPr>
              <a:t>If we crash now, is T durable?</a:t>
            </a:r>
            <a:endParaRPr sz="1100">
              <a:solidFill>
                <a:srgbClr val="000000"/>
              </a:solidFill>
              <a:latin typeface="Arial"/>
              <a:ea typeface="Arial"/>
              <a:cs typeface="Arial"/>
              <a:sym typeface="Arial"/>
            </a:endParaRPr>
          </a:p>
        </p:txBody>
      </p:sp>
      <p:sp>
        <p:nvSpPr>
          <p:cNvPr id="606" name="Google Shape;606;p75"/>
          <p:cNvSpPr txBox="1"/>
          <p:nvPr/>
        </p:nvSpPr>
        <p:spPr>
          <a:xfrm>
            <a:off x="6253148" y="3742882"/>
            <a:ext cx="1408874" cy="307777"/>
          </a:xfrm>
          <a:prstGeom prst="rect">
            <a:avLst/>
          </a:prstGeom>
          <a:solidFill>
            <a:srgbClr val="FBE4D4"/>
          </a:solidFill>
          <a:ln>
            <a:noFill/>
          </a:ln>
        </p:spPr>
        <p:txBody>
          <a:bodyPr spcFirstLastPara="1" wrap="square" lIns="91425" tIns="45700" rIns="91425" bIns="45700" anchor="t" anchorCtr="0">
            <a:noAutofit/>
          </a:bodyPr>
          <a:lstStyle/>
          <a:p>
            <a:pPr>
              <a:spcBef>
                <a:spcPts val="0"/>
              </a:spcBef>
              <a:spcAft>
                <a:spcPts val="0"/>
              </a:spcAft>
            </a:pPr>
            <a:r>
              <a:rPr lang="en" sz="1400" b="1" i="1">
                <a:solidFill>
                  <a:srgbClr val="FF0000"/>
                </a:solidFill>
                <a:latin typeface="Arial"/>
                <a:ea typeface="Arial"/>
                <a:cs typeface="Arial"/>
                <a:sym typeface="Arial"/>
              </a:rPr>
              <a:t>OK, Commit!</a:t>
            </a:r>
            <a:endParaRPr sz="1400" b="1" i="1">
              <a:solidFill>
                <a:srgbClr val="FF0000"/>
              </a:solidFill>
              <a:latin typeface="Arial"/>
              <a:ea typeface="Arial"/>
              <a:cs typeface="Arial"/>
              <a:sym typeface="Arial"/>
            </a:endParaRPr>
          </a:p>
        </p:txBody>
      </p:sp>
      <p:sp>
        <p:nvSpPr>
          <p:cNvPr id="607" name="Google Shape;607;p75"/>
          <p:cNvSpPr txBox="1"/>
          <p:nvPr/>
        </p:nvSpPr>
        <p:spPr>
          <a:xfrm>
            <a:off x="6253147" y="4913959"/>
            <a:ext cx="1571638" cy="307777"/>
          </a:xfrm>
          <a:prstGeom prst="rect">
            <a:avLst/>
          </a:prstGeom>
          <a:solidFill>
            <a:srgbClr val="CFE2F3"/>
          </a:solidFill>
          <a:ln>
            <a:noFill/>
          </a:ln>
        </p:spPr>
        <p:txBody>
          <a:bodyPr spcFirstLastPara="1" wrap="square" lIns="91425" tIns="45700" rIns="91425" bIns="45700" anchor="t" anchorCtr="0">
            <a:noAutofit/>
          </a:bodyPr>
          <a:lstStyle/>
          <a:p>
            <a:pPr>
              <a:spcBef>
                <a:spcPts val="0"/>
              </a:spcBef>
              <a:spcAft>
                <a:spcPts val="0"/>
              </a:spcAft>
            </a:pPr>
            <a:r>
              <a:rPr lang="en" sz="1400" b="1" i="1">
                <a:solidFill>
                  <a:srgbClr val="00B050"/>
                </a:solidFill>
                <a:latin typeface="Arial"/>
                <a:ea typeface="Arial"/>
                <a:cs typeface="Arial"/>
                <a:sym typeface="Arial"/>
              </a:rPr>
              <a:t>USE THE LOG!</a:t>
            </a:r>
            <a:endParaRPr sz="1400" b="1" i="1">
              <a:solidFill>
                <a:srgbClr val="00B050"/>
              </a:solidFill>
              <a:latin typeface="Arial"/>
              <a:ea typeface="Arial"/>
              <a:cs typeface="Arial"/>
              <a:sym typeface="Arial"/>
            </a:endParaRPr>
          </a:p>
        </p:txBody>
      </p:sp>
      <p:sp>
        <p:nvSpPr>
          <p:cNvPr id="608" name="Google Shape;608;p75"/>
          <p:cNvSpPr/>
          <p:nvPr/>
        </p:nvSpPr>
        <p:spPr>
          <a:xfrm>
            <a:off x="2518419" y="4741506"/>
            <a:ext cx="745958" cy="344905"/>
          </a:xfrm>
          <a:prstGeom prst="ellipse">
            <a:avLst/>
          </a:prstGeom>
          <a:solidFill>
            <a:srgbClr val="FFFF00"/>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rgbClr val="434343"/>
                </a:solidFill>
                <a:latin typeface="Arial"/>
                <a:ea typeface="Arial"/>
                <a:cs typeface="Arial"/>
                <a:sym typeface="Arial"/>
              </a:rPr>
              <a:t>A=1</a:t>
            </a:r>
            <a:endParaRPr>
              <a:solidFill>
                <a:srgbClr val="434343"/>
              </a:solidFill>
            </a:endParaRPr>
          </a:p>
        </p:txBody>
      </p:sp>
      <p:sp>
        <p:nvSpPr>
          <p:cNvPr id="609" name="Google Shape;609;p75"/>
          <p:cNvSpPr txBox="1"/>
          <p:nvPr/>
        </p:nvSpPr>
        <p:spPr>
          <a:xfrm>
            <a:off x="4619914" y="4300763"/>
            <a:ext cx="1437900" cy="267900"/>
          </a:xfrm>
          <a:prstGeom prst="rect">
            <a:avLst/>
          </a:prstGeom>
          <a:solidFill>
            <a:srgbClr val="FFFF00"/>
          </a:solidFill>
          <a:ln>
            <a:noFill/>
          </a:ln>
        </p:spPr>
        <p:txBody>
          <a:bodyPr spcFirstLastPara="1" wrap="square" lIns="91425" tIns="45700" rIns="91425" bIns="45700" anchor="t" anchorCtr="0">
            <a:noAutofit/>
          </a:bodyPr>
          <a:lstStyle/>
          <a:p>
            <a:pPr>
              <a:spcBef>
                <a:spcPts val="0"/>
              </a:spcBef>
              <a:spcAft>
                <a:spcPts val="0"/>
              </a:spcAft>
            </a:pPr>
            <a:r>
              <a:rPr lang="en" sz="1400" dirty="0">
                <a:solidFill>
                  <a:schemeClr val="tx1"/>
                </a:solidFill>
              </a:rPr>
              <a:t>&lt;</a:t>
            </a:r>
            <a:r>
              <a:rPr lang="en" sz="1400" dirty="0" err="1">
                <a:solidFill>
                  <a:schemeClr val="tx1"/>
                </a:solidFill>
              </a:rPr>
              <a:t>Tid</a:t>
            </a:r>
            <a:r>
              <a:rPr lang="en" sz="1400" dirty="0">
                <a:solidFill>
                  <a:schemeClr val="tx1"/>
                </a:solidFill>
              </a:rPr>
              <a:t>, &amp;</a:t>
            </a:r>
            <a:r>
              <a:rPr lang="en" sz="1400" dirty="0">
                <a:solidFill>
                  <a:schemeClr val="tx1"/>
                </a:solidFill>
                <a:latin typeface="Arial"/>
                <a:ea typeface="Arial"/>
                <a:cs typeface="Arial"/>
                <a:sym typeface="Arial"/>
              </a:rPr>
              <a:t>A</a:t>
            </a:r>
            <a:r>
              <a:rPr lang="en" sz="1400" dirty="0">
                <a:solidFill>
                  <a:schemeClr val="tx1"/>
                </a:solidFill>
              </a:rPr>
              <a:t>, 0,</a:t>
            </a:r>
            <a:r>
              <a:rPr lang="en" sz="1400" dirty="0">
                <a:solidFill>
                  <a:schemeClr val="tx1"/>
                </a:solidFill>
                <a:latin typeface="Arial"/>
                <a:ea typeface="Arial"/>
                <a:cs typeface="Arial"/>
                <a:sym typeface="Arial"/>
              </a:rPr>
              <a:t>1</a:t>
            </a:r>
            <a:r>
              <a:rPr lang="en" sz="1400" dirty="0">
                <a:solidFill>
                  <a:schemeClr val="tx1"/>
                </a:solidFill>
              </a:rPr>
              <a:t>&gt;</a:t>
            </a:r>
            <a:endParaRPr sz="1400" dirty="0">
              <a:solidFill>
                <a:schemeClr val="tx1"/>
              </a:solidFill>
              <a:latin typeface="Arial"/>
              <a:ea typeface="Arial"/>
              <a:cs typeface="Arial"/>
              <a:sym typeface="Arial"/>
            </a:endParaRPr>
          </a:p>
        </p:txBody>
      </p:sp>
      <p:sp>
        <p:nvSpPr>
          <p:cNvPr id="19" name="Google Shape;567;p74">
            <a:extLst>
              <a:ext uri="{FF2B5EF4-FFF2-40B4-BE49-F238E27FC236}">
                <a16:creationId xmlns:a16="http://schemas.microsoft.com/office/drawing/2014/main" id="{F11A82CD-CB45-844D-82F2-8B193AD28855}"/>
              </a:ext>
            </a:extLst>
          </p:cNvPr>
          <p:cNvSpPr txBox="1">
            <a:spLocks/>
          </p:cNvSpPr>
          <p:nvPr/>
        </p:nvSpPr>
        <p:spPr bwMode="auto">
          <a:xfrm>
            <a:off x="1148521" y="1114325"/>
            <a:ext cx="7771204" cy="115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spcFirstLastPara="1" vert="horz" wrap="square" lIns="91425" tIns="91425" rIns="91425" bIns="91425" numCol="1" anchor="t" anchorCtr="0" compatLnSpc="1">
            <a:prstTxWarp prst="textNoShape">
              <a:avLst/>
            </a:prstTxWarp>
            <a:noAutofit/>
          </a:bodyPr>
          <a:lstStyle>
            <a:lvl1pPr algn="l" rtl="0" eaLnBrk="0" fontAlgn="base" hangingPunct="0">
              <a:lnSpc>
                <a:spcPct val="90000"/>
              </a:lnSpc>
              <a:spcBef>
                <a:spcPct val="0"/>
              </a:spcBef>
              <a:spcAft>
                <a:spcPct val="0"/>
              </a:spcAft>
              <a:defRPr sz="2200" kern="1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defRPr>
            </a:lvl2pPr>
            <a:lvl3pPr algn="l" rtl="0" eaLnBrk="0" fontAlgn="base" hangingPunct="0">
              <a:lnSpc>
                <a:spcPct val="90000"/>
              </a:lnSpc>
              <a:spcBef>
                <a:spcPct val="0"/>
              </a:spcBef>
              <a:spcAft>
                <a:spcPct val="0"/>
              </a:spcAft>
              <a:defRPr sz="2200">
                <a:solidFill>
                  <a:schemeClr val="hlink"/>
                </a:solidFill>
                <a:latin typeface="Arial" charset="0"/>
              </a:defRPr>
            </a:lvl3pPr>
            <a:lvl4pPr algn="l" rtl="0" eaLnBrk="0" fontAlgn="base" hangingPunct="0">
              <a:lnSpc>
                <a:spcPct val="90000"/>
              </a:lnSpc>
              <a:spcBef>
                <a:spcPct val="0"/>
              </a:spcBef>
              <a:spcAft>
                <a:spcPct val="0"/>
              </a:spcAft>
              <a:defRPr sz="2200">
                <a:solidFill>
                  <a:schemeClr val="hlink"/>
                </a:solidFill>
                <a:latin typeface="Arial" charset="0"/>
              </a:defRPr>
            </a:lvl4pPr>
            <a:lvl5pPr algn="l" rtl="0" eaLnBrk="0" fontAlgn="base" hangingPunct="0">
              <a:lnSpc>
                <a:spcPct val="90000"/>
              </a:lnSpc>
              <a:spcBef>
                <a:spcPct val="0"/>
              </a:spcBef>
              <a:spcAft>
                <a:spcPct val="0"/>
              </a:spcAft>
              <a:defRPr sz="2200">
                <a:solidFill>
                  <a:schemeClr val="hlink"/>
                </a:solidFill>
                <a:latin typeface="Arial"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a:lstStyle>
          <a:p>
            <a:pPr>
              <a:lnSpc>
                <a:spcPct val="100000"/>
              </a:lnSpc>
              <a:spcBef>
                <a:spcPts val="0"/>
              </a:spcBef>
              <a:spcAft>
                <a:spcPts val="0"/>
              </a:spcAft>
              <a:buClr>
                <a:srgbClr val="FFFFFF"/>
              </a:buClr>
              <a:buSzPts val="1800"/>
            </a:pPr>
            <a:r>
              <a:rPr lang="en-US" sz="2800" b="1">
                <a:solidFill>
                  <a:srgbClr val="666666"/>
                </a:solidFill>
                <a:latin typeface="Montserrat"/>
                <a:ea typeface="Montserrat"/>
                <a:cs typeface="Montserrat"/>
                <a:sym typeface="Montserrat"/>
              </a:rPr>
              <a:t>Write-ahead Logging (WAL) Commit Protocol</a:t>
            </a:r>
            <a:endParaRPr lang="en-US" sz="2800" b="1" dirty="0">
              <a:solidFill>
                <a:srgbClr val="666666"/>
              </a:solidFill>
              <a:latin typeface="Montserrat"/>
              <a:ea typeface="Montserrat"/>
              <a:cs typeface="Montserrat"/>
              <a:sym typeface="Montserrat"/>
            </a:endParaRPr>
          </a:p>
        </p:txBody>
      </p:sp>
    </p:spTree>
    <p:extLst>
      <p:ext uri="{BB962C8B-B14F-4D97-AF65-F5344CB8AC3E}">
        <p14:creationId xmlns:p14="http://schemas.microsoft.com/office/powerpoint/2010/main" val="204273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76"/>
          <p:cNvSpPr/>
          <p:nvPr/>
        </p:nvSpPr>
        <p:spPr>
          <a:xfrm>
            <a:off x="1603239" y="4690997"/>
            <a:ext cx="1927500" cy="8139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615" name="Google Shape;615;p76"/>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Write-Ahead Logging (WAL)</a:t>
            </a:r>
            <a:endParaRPr sz="2800" b="1">
              <a:solidFill>
                <a:srgbClr val="666666"/>
              </a:solidFill>
              <a:latin typeface="Montserrat"/>
              <a:ea typeface="Montserrat"/>
              <a:cs typeface="Montserrat"/>
              <a:sym typeface="Montserrat"/>
            </a:endParaRPr>
          </a:p>
        </p:txBody>
      </p:sp>
      <p:sp>
        <p:nvSpPr>
          <p:cNvPr id="617" name="Google Shape;617;p76"/>
          <p:cNvSpPr/>
          <p:nvPr/>
        </p:nvSpPr>
        <p:spPr>
          <a:xfrm>
            <a:off x="5919317" y="3362169"/>
            <a:ext cx="1616100" cy="3387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 </a:t>
            </a:r>
            <a:r>
              <a:rPr lang="en" sz="1600" b="1" u="sng">
                <a:solidFill>
                  <a:srgbClr val="000000"/>
                </a:solidFill>
                <a:latin typeface="Arial"/>
                <a:ea typeface="Arial"/>
                <a:cs typeface="Arial"/>
                <a:sym typeface="Arial"/>
              </a:rPr>
              <a:t>Atomicity</a:t>
            </a:r>
            <a:endParaRPr sz="1600" b="1" u="sng">
              <a:solidFill>
                <a:srgbClr val="000000"/>
              </a:solidFill>
              <a:latin typeface="Arial"/>
              <a:ea typeface="Arial"/>
              <a:cs typeface="Arial"/>
              <a:sym typeface="Arial"/>
            </a:endParaRPr>
          </a:p>
        </p:txBody>
      </p:sp>
      <p:sp>
        <p:nvSpPr>
          <p:cNvPr id="618" name="Google Shape;618;p76"/>
          <p:cNvSpPr/>
          <p:nvPr/>
        </p:nvSpPr>
        <p:spPr>
          <a:xfrm>
            <a:off x="5919317" y="2851044"/>
            <a:ext cx="1616100" cy="3387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 </a:t>
            </a:r>
            <a:r>
              <a:rPr lang="en" sz="1600" b="1" u="sng">
                <a:solidFill>
                  <a:srgbClr val="000000"/>
                </a:solidFill>
                <a:latin typeface="Arial"/>
                <a:ea typeface="Arial"/>
                <a:cs typeface="Arial"/>
                <a:sym typeface="Arial"/>
              </a:rPr>
              <a:t>Durability</a:t>
            </a:r>
            <a:endParaRPr sz="1600" b="1" u="sng">
              <a:solidFill>
                <a:srgbClr val="000000"/>
              </a:solidFill>
              <a:latin typeface="Arial"/>
              <a:ea typeface="Arial"/>
              <a:cs typeface="Arial"/>
              <a:sym typeface="Arial"/>
            </a:endParaRPr>
          </a:p>
        </p:txBody>
      </p:sp>
      <p:sp>
        <p:nvSpPr>
          <p:cNvPr id="619" name="Google Shape;619;p76"/>
          <p:cNvSpPr/>
          <p:nvPr/>
        </p:nvSpPr>
        <p:spPr>
          <a:xfrm>
            <a:off x="2824864" y="4801447"/>
            <a:ext cx="449100" cy="3870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620" name="Google Shape;620;p76"/>
          <p:cNvSpPr txBox="1"/>
          <p:nvPr/>
        </p:nvSpPr>
        <p:spPr>
          <a:xfrm>
            <a:off x="2718964" y="5188447"/>
            <a:ext cx="879900" cy="2940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Data Flush</a:t>
            </a:r>
            <a:endParaRPr/>
          </a:p>
        </p:txBody>
      </p:sp>
      <p:sp>
        <p:nvSpPr>
          <p:cNvPr id="621" name="Google Shape;621;p76"/>
          <p:cNvSpPr/>
          <p:nvPr/>
        </p:nvSpPr>
        <p:spPr>
          <a:xfrm>
            <a:off x="1805439" y="4790797"/>
            <a:ext cx="449100" cy="3870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622" name="Google Shape;622;p76"/>
          <p:cNvSpPr txBox="1"/>
          <p:nvPr/>
        </p:nvSpPr>
        <p:spPr>
          <a:xfrm>
            <a:off x="1633564" y="5219197"/>
            <a:ext cx="1343700" cy="2325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Flush Update </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Record to LOG</a:t>
            </a:r>
            <a:endParaRPr/>
          </a:p>
        </p:txBody>
      </p:sp>
      <p:sp>
        <p:nvSpPr>
          <p:cNvPr id="623" name="Google Shape;623;p76"/>
          <p:cNvSpPr txBox="1"/>
          <p:nvPr/>
        </p:nvSpPr>
        <p:spPr>
          <a:xfrm>
            <a:off x="1671339" y="5493097"/>
            <a:ext cx="1927500" cy="3387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Rule1: For each record update </a:t>
            </a:r>
            <a:endParaRPr/>
          </a:p>
        </p:txBody>
      </p:sp>
      <p:cxnSp>
        <p:nvCxnSpPr>
          <p:cNvPr id="624" name="Google Shape;624;p76"/>
          <p:cNvCxnSpPr>
            <a:endCxn id="619" idx="2"/>
          </p:cNvCxnSpPr>
          <p:nvPr/>
        </p:nvCxnSpPr>
        <p:spPr>
          <a:xfrm rot="10800000" flipH="1">
            <a:off x="2258164" y="4994947"/>
            <a:ext cx="566700" cy="1200"/>
          </a:xfrm>
          <a:prstGeom prst="straightConnector1">
            <a:avLst/>
          </a:prstGeom>
          <a:noFill/>
          <a:ln w="9525" cap="flat" cmpd="sng">
            <a:solidFill>
              <a:schemeClr val="dk2"/>
            </a:solidFill>
            <a:prstDash val="solid"/>
            <a:round/>
            <a:headEnd type="none" w="med" len="med"/>
            <a:tailEnd type="triangle" w="med" len="med"/>
          </a:ln>
        </p:spPr>
      </p:cxnSp>
      <p:sp>
        <p:nvSpPr>
          <p:cNvPr id="625" name="Google Shape;625;p76"/>
          <p:cNvSpPr/>
          <p:nvPr/>
        </p:nvSpPr>
        <p:spPr>
          <a:xfrm>
            <a:off x="4668364" y="4670397"/>
            <a:ext cx="1927500" cy="8139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626" name="Google Shape;626;p76"/>
          <p:cNvSpPr/>
          <p:nvPr/>
        </p:nvSpPr>
        <p:spPr>
          <a:xfrm>
            <a:off x="5889664" y="4819447"/>
            <a:ext cx="449100" cy="3870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627" name="Google Shape;627;p76"/>
          <p:cNvSpPr/>
          <p:nvPr/>
        </p:nvSpPr>
        <p:spPr>
          <a:xfrm>
            <a:off x="4958514" y="4819447"/>
            <a:ext cx="449100" cy="3870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628" name="Google Shape;628;p76"/>
          <p:cNvSpPr txBox="1"/>
          <p:nvPr/>
        </p:nvSpPr>
        <p:spPr>
          <a:xfrm>
            <a:off x="4719364" y="5236247"/>
            <a:ext cx="1257900" cy="274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Flush COMMIT Record to LOG</a:t>
            </a:r>
            <a:endParaRPr/>
          </a:p>
        </p:txBody>
      </p:sp>
      <p:sp>
        <p:nvSpPr>
          <p:cNvPr id="629" name="Google Shape;629;p76"/>
          <p:cNvSpPr txBox="1"/>
          <p:nvPr/>
        </p:nvSpPr>
        <p:spPr>
          <a:xfrm>
            <a:off x="5900264" y="5198797"/>
            <a:ext cx="895800" cy="274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TXN </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COMMIT</a:t>
            </a:r>
            <a:endParaRPr/>
          </a:p>
        </p:txBody>
      </p:sp>
      <p:sp>
        <p:nvSpPr>
          <p:cNvPr id="630" name="Google Shape;630;p76"/>
          <p:cNvSpPr txBox="1"/>
          <p:nvPr/>
        </p:nvSpPr>
        <p:spPr>
          <a:xfrm>
            <a:off x="4901889" y="5540247"/>
            <a:ext cx="1992000" cy="274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Rule2: Before TXN commits</a:t>
            </a:r>
            <a:endParaRPr/>
          </a:p>
        </p:txBody>
      </p:sp>
      <p:cxnSp>
        <p:nvCxnSpPr>
          <p:cNvPr id="631" name="Google Shape;631;p76"/>
          <p:cNvCxnSpPr>
            <a:endCxn id="626" idx="2"/>
          </p:cNvCxnSpPr>
          <p:nvPr/>
        </p:nvCxnSpPr>
        <p:spPr>
          <a:xfrm rot="10800000" flipH="1">
            <a:off x="5407564" y="5012947"/>
            <a:ext cx="482100" cy="1500"/>
          </a:xfrm>
          <a:prstGeom prst="straightConnector1">
            <a:avLst/>
          </a:prstGeom>
          <a:noFill/>
          <a:ln w="9525" cap="flat" cmpd="sng">
            <a:solidFill>
              <a:schemeClr val="dk2"/>
            </a:solidFill>
            <a:prstDash val="solid"/>
            <a:round/>
            <a:headEnd type="none" w="med" len="med"/>
            <a:tailEnd type="triangle" w="med" len="med"/>
          </a:ln>
        </p:spPr>
      </p:cxnSp>
      <p:sp>
        <p:nvSpPr>
          <p:cNvPr id="634" name="Google Shape;634;p76"/>
          <p:cNvSpPr txBox="1"/>
          <p:nvPr/>
        </p:nvSpPr>
        <p:spPr>
          <a:xfrm>
            <a:off x="1633564" y="2075722"/>
            <a:ext cx="3894000" cy="1742400"/>
          </a:xfrm>
          <a:prstGeom prst="rect">
            <a:avLst/>
          </a:prstGeom>
          <a:solidFill>
            <a:srgbClr val="EFEFEF"/>
          </a:solidFill>
          <a:ln>
            <a:noFill/>
          </a:ln>
        </p:spPr>
        <p:txBody>
          <a:bodyPr spcFirstLastPara="1" wrap="square" lIns="91425" tIns="45700" rIns="91425" bIns="45700" anchor="t" anchorCtr="0">
            <a:noAutofit/>
          </a:bodyPr>
          <a:lstStyle/>
          <a:p>
            <a:pPr>
              <a:spcBef>
                <a:spcPts val="0"/>
              </a:spcBef>
              <a:spcAft>
                <a:spcPts val="0"/>
              </a:spcAft>
              <a:buClr>
                <a:srgbClr val="000000"/>
              </a:buClr>
              <a:buSzPts val="1100"/>
            </a:pPr>
            <a:r>
              <a:rPr lang="en" sz="1200" u="sng" dirty="0">
                <a:solidFill>
                  <a:schemeClr val="dk1"/>
                </a:solidFill>
              </a:rPr>
              <a:t>Algorithm</a:t>
            </a:r>
            <a:r>
              <a:rPr lang="en" sz="1200" dirty="0">
                <a:solidFill>
                  <a:schemeClr val="dk1"/>
                </a:solidFill>
              </a:rPr>
              <a:t>: WAL</a:t>
            </a:r>
            <a:endParaRPr sz="1200" dirty="0">
              <a:solidFill>
                <a:schemeClr val="dk1"/>
              </a:solidFill>
            </a:endParaRPr>
          </a:p>
          <a:p>
            <a:pPr>
              <a:spcBef>
                <a:spcPts val="0"/>
              </a:spcBef>
              <a:spcAft>
                <a:spcPts val="0"/>
              </a:spcAft>
            </a:pPr>
            <a:endParaRPr sz="1200" dirty="0">
              <a:solidFill>
                <a:schemeClr val="dk1"/>
              </a:solidFill>
            </a:endParaRPr>
          </a:p>
          <a:p>
            <a:pPr>
              <a:spcBef>
                <a:spcPts val="0"/>
              </a:spcBef>
              <a:spcAft>
                <a:spcPts val="0"/>
              </a:spcAft>
            </a:pPr>
            <a:r>
              <a:rPr lang="en" sz="1000" dirty="0">
                <a:solidFill>
                  <a:schemeClr val="dk1"/>
                </a:solidFill>
              </a:rPr>
              <a:t>For each record update, </a:t>
            </a:r>
            <a:r>
              <a:rPr lang="en" sz="1000" dirty="0">
                <a:solidFill>
                  <a:schemeClr val="tx1"/>
                </a:solidFill>
              </a:rPr>
              <a:t>write</a:t>
            </a:r>
            <a:r>
              <a:rPr lang="en" sz="1000" dirty="0">
                <a:solidFill>
                  <a:schemeClr val="dk1"/>
                </a:solidFill>
              </a:rPr>
              <a:t> </a:t>
            </a:r>
            <a:r>
              <a:rPr lang="en" sz="1000" u="sng" dirty="0">
                <a:solidFill>
                  <a:schemeClr val="dk1"/>
                </a:solidFill>
              </a:rPr>
              <a:t>Update Record</a:t>
            </a:r>
            <a:r>
              <a:rPr lang="en" sz="1000" dirty="0">
                <a:solidFill>
                  <a:schemeClr val="dk1"/>
                </a:solidFill>
              </a:rPr>
              <a:t> into LOG </a:t>
            </a:r>
            <a:endParaRPr sz="1000" dirty="0">
              <a:solidFill>
                <a:schemeClr val="dk1"/>
              </a:solidFill>
            </a:endParaRPr>
          </a:p>
          <a:p>
            <a:pPr>
              <a:spcBef>
                <a:spcPts val="0"/>
              </a:spcBef>
              <a:spcAft>
                <a:spcPts val="0"/>
              </a:spcAft>
            </a:pPr>
            <a:endParaRPr sz="1000" dirty="0">
              <a:solidFill>
                <a:schemeClr val="dk1"/>
              </a:solidFill>
            </a:endParaRPr>
          </a:p>
          <a:p>
            <a:pPr>
              <a:spcBef>
                <a:spcPts val="0"/>
              </a:spcBef>
              <a:spcAft>
                <a:spcPts val="0"/>
              </a:spcAft>
            </a:pPr>
            <a:r>
              <a:rPr lang="en" sz="1000" dirty="0">
                <a:solidFill>
                  <a:schemeClr val="dk1"/>
                </a:solidFill>
              </a:rPr>
              <a:t>Follow two </a:t>
            </a:r>
            <a:r>
              <a:rPr lang="en" sz="1000" dirty="0">
                <a:solidFill>
                  <a:srgbClr val="FF0000"/>
                </a:solidFill>
              </a:rPr>
              <a:t>Flush</a:t>
            </a:r>
            <a:r>
              <a:rPr lang="en" sz="1000" dirty="0">
                <a:solidFill>
                  <a:schemeClr val="dk1"/>
                </a:solidFill>
              </a:rPr>
              <a:t> rules for LOG</a:t>
            </a:r>
            <a:endParaRPr sz="1000" dirty="0">
              <a:solidFill>
                <a:schemeClr val="dk1"/>
              </a:solidFill>
            </a:endParaRPr>
          </a:p>
          <a:p>
            <a:pPr marL="457200" indent="-292100">
              <a:spcBef>
                <a:spcPts val="0"/>
              </a:spcBef>
              <a:spcAft>
                <a:spcPts val="0"/>
              </a:spcAft>
              <a:buSzPts val="1000"/>
              <a:buChar char="●"/>
            </a:pPr>
            <a:r>
              <a:rPr lang="en" sz="1000" b="1" dirty="0">
                <a:solidFill>
                  <a:schemeClr val="tx1"/>
                </a:solidFill>
              </a:rPr>
              <a:t>Rule1</a:t>
            </a:r>
            <a:r>
              <a:rPr lang="en" sz="1000" dirty="0">
                <a:solidFill>
                  <a:schemeClr val="tx1"/>
                </a:solidFill>
              </a:rPr>
              <a:t>: </a:t>
            </a:r>
            <a:r>
              <a:rPr lang="en" sz="1000" dirty="0">
                <a:solidFill>
                  <a:srgbClr val="FF0000"/>
                </a:solidFill>
              </a:rPr>
              <a:t>Flush</a:t>
            </a:r>
            <a:r>
              <a:rPr lang="en" sz="1000" i="1" dirty="0">
                <a:solidFill>
                  <a:schemeClr val="dk1"/>
                </a:solidFill>
              </a:rPr>
              <a:t> </a:t>
            </a:r>
            <a:r>
              <a:rPr lang="en" sz="1000" u="sng" dirty="0">
                <a:solidFill>
                  <a:schemeClr val="dk1"/>
                </a:solidFill>
              </a:rPr>
              <a:t>Update Record</a:t>
            </a:r>
            <a:r>
              <a:rPr lang="en" sz="1000" dirty="0">
                <a:solidFill>
                  <a:schemeClr val="dk1"/>
                </a:solidFill>
              </a:rPr>
              <a:t> </a:t>
            </a:r>
            <a:r>
              <a:rPr lang="en" sz="1000" i="1" dirty="0">
                <a:solidFill>
                  <a:schemeClr val="dk1"/>
                </a:solidFill>
              </a:rPr>
              <a:t>into LOG</a:t>
            </a:r>
            <a:r>
              <a:rPr lang="en" sz="1000" dirty="0">
                <a:solidFill>
                  <a:schemeClr val="dk1"/>
                </a:solidFill>
              </a:rPr>
              <a:t> </a:t>
            </a:r>
            <a:r>
              <a:rPr lang="en" sz="1000" i="1" dirty="0">
                <a:solidFill>
                  <a:schemeClr val="dk1"/>
                </a:solidFill>
              </a:rPr>
              <a:t>before</a:t>
            </a:r>
            <a:r>
              <a:rPr lang="en" sz="1000" dirty="0">
                <a:solidFill>
                  <a:schemeClr val="dk1"/>
                </a:solidFill>
              </a:rPr>
              <a:t> corresponding data page goes to storage</a:t>
            </a:r>
            <a:endParaRPr sz="1000" dirty="0">
              <a:solidFill>
                <a:schemeClr val="dk1"/>
              </a:solidFill>
            </a:endParaRPr>
          </a:p>
          <a:p>
            <a:pPr marL="457200" indent="-292100">
              <a:spcBef>
                <a:spcPts val="0"/>
              </a:spcBef>
              <a:spcAft>
                <a:spcPts val="0"/>
              </a:spcAft>
              <a:buClr>
                <a:schemeClr val="dk1"/>
              </a:buClr>
              <a:buSzPts val="1000"/>
              <a:buChar char="●"/>
            </a:pPr>
            <a:r>
              <a:rPr lang="en" sz="1000" b="1" dirty="0">
                <a:solidFill>
                  <a:schemeClr val="dk1"/>
                </a:solidFill>
              </a:rPr>
              <a:t>Rule2</a:t>
            </a:r>
            <a:r>
              <a:rPr lang="en" sz="1000" dirty="0">
                <a:solidFill>
                  <a:schemeClr val="dk1"/>
                </a:solidFill>
              </a:rPr>
              <a:t>: Before TXN commits,</a:t>
            </a:r>
            <a:endParaRPr sz="1000" dirty="0">
              <a:solidFill>
                <a:schemeClr val="dk1"/>
              </a:solidFill>
            </a:endParaRPr>
          </a:p>
          <a:p>
            <a:pPr marL="914400" indent="-292100">
              <a:spcBef>
                <a:spcPts val="0"/>
              </a:spcBef>
              <a:spcAft>
                <a:spcPts val="0"/>
              </a:spcAft>
              <a:buClr>
                <a:schemeClr val="dk1"/>
              </a:buClr>
              <a:buSzPts val="1000"/>
              <a:buChar char="-"/>
            </a:pPr>
            <a:r>
              <a:rPr lang="en" sz="1000" dirty="0">
                <a:solidFill>
                  <a:srgbClr val="FF0000"/>
                </a:solidFill>
              </a:rPr>
              <a:t>Flush</a:t>
            </a:r>
            <a:r>
              <a:rPr lang="en" sz="1000" dirty="0">
                <a:solidFill>
                  <a:schemeClr val="dk1"/>
                </a:solidFill>
              </a:rPr>
              <a:t> all </a:t>
            </a:r>
            <a:r>
              <a:rPr lang="en" sz="1000" u="sng" dirty="0">
                <a:solidFill>
                  <a:schemeClr val="dk1"/>
                </a:solidFill>
              </a:rPr>
              <a:t>Update Records</a:t>
            </a:r>
            <a:r>
              <a:rPr lang="en" sz="1000" dirty="0">
                <a:solidFill>
                  <a:schemeClr val="dk1"/>
                </a:solidFill>
              </a:rPr>
              <a:t> to LOG</a:t>
            </a:r>
            <a:endParaRPr sz="1000" dirty="0">
              <a:solidFill>
                <a:schemeClr val="dk1"/>
              </a:solidFill>
            </a:endParaRPr>
          </a:p>
          <a:p>
            <a:pPr marL="914400" indent="-292100">
              <a:spcBef>
                <a:spcPts val="0"/>
              </a:spcBef>
              <a:spcAft>
                <a:spcPts val="0"/>
              </a:spcAft>
              <a:buClr>
                <a:schemeClr val="dk1"/>
              </a:buClr>
              <a:buSzPts val="1000"/>
              <a:buChar char="-"/>
            </a:pPr>
            <a:r>
              <a:rPr lang="en" sz="1000" dirty="0">
                <a:solidFill>
                  <a:srgbClr val="FF0000"/>
                </a:solidFill>
              </a:rPr>
              <a:t>Flush</a:t>
            </a:r>
            <a:r>
              <a:rPr lang="en" sz="1000" dirty="0">
                <a:solidFill>
                  <a:schemeClr val="dk1"/>
                </a:solidFill>
              </a:rPr>
              <a:t> </a:t>
            </a:r>
            <a:r>
              <a:rPr lang="en" sz="1000" u="sng" dirty="0">
                <a:solidFill>
                  <a:schemeClr val="dk1"/>
                </a:solidFill>
              </a:rPr>
              <a:t>COMMIT Record</a:t>
            </a:r>
            <a:r>
              <a:rPr lang="en" sz="1000" dirty="0">
                <a:solidFill>
                  <a:schemeClr val="dk1"/>
                </a:solidFill>
              </a:rPr>
              <a:t> to LOG</a:t>
            </a:r>
            <a:endParaRPr dirty="0"/>
          </a:p>
        </p:txBody>
      </p:sp>
      <p:sp>
        <p:nvSpPr>
          <p:cNvPr id="635" name="Google Shape;635;p76"/>
          <p:cNvSpPr txBox="1"/>
          <p:nvPr/>
        </p:nvSpPr>
        <p:spPr>
          <a:xfrm>
            <a:off x="2136469" y="4017470"/>
            <a:ext cx="4373400" cy="584700"/>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600">
                <a:solidFill>
                  <a:srgbClr val="000000"/>
                </a:solidFill>
                <a:latin typeface="Arial"/>
                <a:ea typeface="Arial"/>
                <a:cs typeface="Arial"/>
                <a:sym typeface="Arial"/>
              </a:rPr>
              <a:t>Transaction is committed </a:t>
            </a:r>
            <a:r>
              <a:rPr lang="en" sz="1600" i="1">
                <a:solidFill>
                  <a:srgbClr val="000000"/>
                </a:solidFill>
                <a:latin typeface="Arial"/>
                <a:ea typeface="Arial"/>
                <a:cs typeface="Arial"/>
                <a:sym typeface="Arial"/>
              </a:rPr>
              <a:t>once </a:t>
            </a:r>
            <a:r>
              <a:rPr lang="en" sz="1600" i="1"/>
              <a:t>COMMIT</a:t>
            </a:r>
            <a:r>
              <a:rPr lang="en" sz="1600" i="1">
                <a:solidFill>
                  <a:srgbClr val="000000"/>
                </a:solidFill>
                <a:latin typeface="Arial"/>
                <a:ea typeface="Arial"/>
                <a:cs typeface="Arial"/>
                <a:sym typeface="Arial"/>
              </a:rPr>
              <a:t> record is on stable storage</a:t>
            </a:r>
            <a:endParaRPr/>
          </a:p>
        </p:txBody>
      </p:sp>
      <p:cxnSp>
        <p:nvCxnSpPr>
          <p:cNvPr id="636" name="Google Shape;636;p76"/>
          <p:cNvCxnSpPr/>
          <p:nvPr/>
        </p:nvCxnSpPr>
        <p:spPr>
          <a:xfrm>
            <a:off x="2081489" y="5164522"/>
            <a:ext cx="1559400" cy="6795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637" name="Google Shape;637;p76"/>
          <p:cNvCxnSpPr>
            <a:endCxn id="627" idx="3"/>
          </p:cNvCxnSpPr>
          <p:nvPr/>
        </p:nvCxnSpPr>
        <p:spPr>
          <a:xfrm rot="10800000" flipH="1">
            <a:off x="3640983" y="5149772"/>
            <a:ext cx="1383300" cy="694500"/>
          </a:xfrm>
          <a:prstGeom prst="curvedConnector2">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140575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77"/>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Incorrect Commit Protocol #1</a:t>
            </a:r>
            <a:endParaRPr sz="2800" b="1">
              <a:solidFill>
                <a:srgbClr val="666666"/>
              </a:solidFill>
              <a:latin typeface="Montserrat"/>
              <a:ea typeface="Montserrat"/>
              <a:cs typeface="Montserrat"/>
              <a:sym typeface="Montserrat"/>
            </a:endParaRPr>
          </a:p>
        </p:txBody>
      </p:sp>
      <p:sp>
        <p:nvSpPr>
          <p:cNvPr id="643" name="Google Shape;643;p77"/>
          <p:cNvSpPr/>
          <p:nvPr/>
        </p:nvSpPr>
        <p:spPr>
          <a:xfrm>
            <a:off x="2500717" y="4437849"/>
            <a:ext cx="1869000" cy="882300"/>
          </a:xfrm>
          <a:prstGeom prst="can">
            <a:avLst>
              <a:gd name="adj" fmla="val 25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a:solidFill>
                  <a:schemeClr val="lt1"/>
                </a:solidFill>
                <a:latin typeface="Arial"/>
                <a:ea typeface="Arial"/>
                <a:cs typeface="Arial"/>
                <a:sym typeface="Arial"/>
              </a:rPr>
              <a:t>Data on Disk</a:t>
            </a:r>
            <a:endParaRPr/>
          </a:p>
        </p:txBody>
      </p:sp>
      <p:sp>
        <p:nvSpPr>
          <p:cNvPr id="644" name="Google Shape;644;p77"/>
          <p:cNvSpPr/>
          <p:nvPr/>
        </p:nvSpPr>
        <p:spPr>
          <a:xfrm>
            <a:off x="2436549" y="2897807"/>
            <a:ext cx="3689700" cy="1114800"/>
          </a:xfrm>
          <a:prstGeom prst="rect">
            <a:avLst/>
          </a:prstGeom>
          <a:solidFill>
            <a:srgbClr val="CFE2F3"/>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800">
                <a:solidFill>
                  <a:schemeClr val="dk1"/>
                </a:solidFill>
                <a:latin typeface="Arial"/>
                <a:ea typeface="Arial"/>
                <a:cs typeface="Arial"/>
                <a:sym typeface="Arial"/>
              </a:rPr>
              <a:t>Main Memory</a:t>
            </a:r>
            <a:endParaRPr/>
          </a:p>
        </p:txBody>
      </p:sp>
      <p:sp>
        <p:nvSpPr>
          <p:cNvPr id="645" name="Google Shape;645;p77"/>
          <p:cNvSpPr/>
          <p:nvPr/>
        </p:nvSpPr>
        <p:spPr>
          <a:xfrm>
            <a:off x="4890991" y="4437849"/>
            <a:ext cx="1235100" cy="882300"/>
          </a:xfrm>
          <a:prstGeom prst="can">
            <a:avLst>
              <a:gd name="adj" fmla="val 25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a:solidFill>
                  <a:schemeClr val="lt1"/>
                </a:solidFill>
                <a:latin typeface="Arial"/>
                <a:ea typeface="Arial"/>
                <a:cs typeface="Arial"/>
                <a:sym typeface="Arial"/>
              </a:rPr>
              <a:t>Log on Disk</a:t>
            </a:r>
            <a:endParaRPr/>
          </a:p>
        </p:txBody>
      </p:sp>
      <p:sp>
        <p:nvSpPr>
          <p:cNvPr id="646" name="Google Shape;646;p77"/>
          <p:cNvSpPr/>
          <p:nvPr/>
        </p:nvSpPr>
        <p:spPr>
          <a:xfrm>
            <a:off x="4502770" y="2897808"/>
            <a:ext cx="1623600" cy="417000"/>
          </a:xfrm>
          <a:prstGeom prst="rect">
            <a:avLst/>
          </a:prstGeom>
          <a:solidFill>
            <a:srgbClr val="FCE5CD"/>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a:solidFill>
                  <a:schemeClr val="dk1"/>
                </a:solidFill>
                <a:latin typeface="Arial"/>
                <a:ea typeface="Arial"/>
                <a:cs typeface="Arial"/>
                <a:sym typeface="Arial"/>
              </a:rPr>
              <a:t>Log</a:t>
            </a:r>
            <a:endParaRPr/>
          </a:p>
        </p:txBody>
      </p:sp>
      <p:sp>
        <p:nvSpPr>
          <p:cNvPr id="647" name="Google Shape;647;p77"/>
          <p:cNvSpPr txBox="1"/>
          <p:nvPr/>
        </p:nvSpPr>
        <p:spPr>
          <a:xfrm>
            <a:off x="1201308" y="2897808"/>
            <a:ext cx="818100" cy="369300"/>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800">
                <a:solidFill>
                  <a:srgbClr val="000000"/>
                </a:solidFill>
                <a:latin typeface="Arial"/>
                <a:ea typeface="Arial"/>
                <a:cs typeface="Arial"/>
                <a:sym typeface="Arial"/>
              </a:rPr>
              <a:t>T </a:t>
            </a:r>
            <a:endParaRPr/>
          </a:p>
        </p:txBody>
      </p:sp>
      <p:sp>
        <p:nvSpPr>
          <p:cNvPr id="648" name="Google Shape;648;p77"/>
          <p:cNvSpPr/>
          <p:nvPr/>
        </p:nvSpPr>
        <p:spPr>
          <a:xfrm>
            <a:off x="2500715" y="2953956"/>
            <a:ext cx="746100" cy="345000"/>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a:solidFill>
                  <a:schemeClr val="lt1"/>
                </a:solidFill>
                <a:latin typeface="Arial"/>
                <a:ea typeface="Arial"/>
                <a:cs typeface="Arial"/>
                <a:sym typeface="Arial"/>
              </a:rPr>
              <a:t>A=1</a:t>
            </a:r>
            <a:endParaRPr/>
          </a:p>
        </p:txBody>
      </p:sp>
      <p:sp>
        <p:nvSpPr>
          <p:cNvPr id="649" name="Google Shape;649;p77"/>
          <p:cNvSpPr/>
          <p:nvPr/>
        </p:nvSpPr>
        <p:spPr>
          <a:xfrm>
            <a:off x="2500715" y="3390301"/>
            <a:ext cx="746100" cy="345000"/>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a:solidFill>
                  <a:schemeClr val="lt1"/>
                </a:solidFill>
                <a:latin typeface="Arial"/>
                <a:ea typeface="Arial"/>
                <a:cs typeface="Arial"/>
                <a:sym typeface="Arial"/>
              </a:rPr>
              <a:t>B=5</a:t>
            </a:r>
            <a:endParaRPr/>
          </a:p>
        </p:txBody>
      </p:sp>
      <p:sp>
        <p:nvSpPr>
          <p:cNvPr id="650" name="Google Shape;650;p77"/>
          <p:cNvSpPr/>
          <p:nvPr/>
        </p:nvSpPr>
        <p:spPr>
          <a:xfrm>
            <a:off x="2532800" y="4502018"/>
            <a:ext cx="794100" cy="345000"/>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400">
                <a:solidFill>
                  <a:schemeClr val="lt1"/>
                </a:solidFill>
                <a:latin typeface="Arial"/>
                <a:ea typeface="Arial"/>
                <a:cs typeface="Arial"/>
                <a:sym typeface="Arial"/>
              </a:rPr>
              <a:t>A=0</a:t>
            </a:r>
            <a:endParaRPr/>
          </a:p>
        </p:txBody>
      </p:sp>
      <p:cxnSp>
        <p:nvCxnSpPr>
          <p:cNvPr id="651" name="Google Shape;651;p77"/>
          <p:cNvCxnSpPr>
            <a:endCxn id="648" idx="2"/>
          </p:cNvCxnSpPr>
          <p:nvPr/>
        </p:nvCxnSpPr>
        <p:spPr>
          <a:xfrm>
            <a:off x="1955315" y="3126456"/>
            <a:ext cx="545400" cy="0"/>
          </a:xfrm>
          <a:prstGeom prst="straightConnector1">
            <a:avLst/>
          </a:prstGeom>
          <a:noFill/>
          <a:ln w="28575" cap="flat" cmpd="sng">
            <a:solidFill>
              <a:schemeClr val="accent1"/>
            </a:solidFill>
            <a:prstDash val="solid"/>
            <a:round/>
            <a:headEnd type="none" w="sm" len="sm"/>
            <a:tailEnd type="stealth" w="med" len="med"/>
          </a:ln>
        </p:spPr>
      </p:cxnSp>
      <p:sp>
        <p:nvSpPr>
          <p:cNvPr id="652" name="Google Shape;652;p77"/>
          <p:cNvSpPr txBox="1"/>
          <p:nvPr/>
        </p:nvSpPr>
        <p:spPr>
          <a:xfrm>
            <a:off x="1201307" y="2380360"/>
            <a:ext cx="2213700" cy="369300"/>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800">
                <a:solidFill>
                  <a:srgbClr val="000000"/>
                </a:solidFill>
                <a:latin typeface="Arial"/>
                <a:ea typeface="Arial"/>
                <a:cs typeface="Arial"/>
                <a:sym typeface="Arial"/>
              </a:rPr>
              <a:t>T: R(A), W(A) </a:t>
            </a:r>
            <a:endParaRPr/>
          </a:p>
        </p:txBody>
      </p:sp>
      <p:sp>
        <p:nvSpPr>
          <p:cNvPr id="653" name="Google Shape;653;p77"/>
          <p:cNvSpPr txBox="1"/>
          <p:nvPr/>
        </p:nvSpPr>
        <p:spPr>
          <a:xfrm>
            <a:off x="4414540" y="2499814"/>
            <a:ext cx="1026600" cy="3078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A: 0→1</a:t>
            </a:r>
            <a:endParaRPr sz="1400">
              <a:solidFill>
                <a:srgbClr val="000000"/>
              </a:solidFill>
              <a:latin typeface="Arial"/>
              <a:ea typeface="Arial"/>
              <a:cs typeface="Arial"/>
              <a:sym typeface="Arial"/>
            </a:endParaRPr>
          </a:p>
        </p:txBody>
      </p:sp>
      <p:sp>
        <p:nvSpPr>
          <p:cNvPr id="654" name="Google Shape;654;p77"/>
          <p:cNvSpPr/>
          <p:nvPr/>
        </p:nvSpPr>
        <p:spPr>
          <a:xfrm>
            <a:off x="4502768" y="2894595"/>
            <a:ext cx="171600" cy="4290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500">
              <a:solidFill>
                <a:schemeClr val="lt1"/>
              </a:solidFill>
              <a:latin typeface="Arial"/>
              <a:ea typeface="Arial"/>
              <a:cs typeface="Arial"/>
              <a:sym typeface="Arial"/>
            </a:endParaRPr>
          </a:p>
        </p:txBody>
      </p:sp>
      <p:sp>
        <p:nvSpPr>
          <p:cNvPr id="655" name="Google Shape;655;p77"/>
          <p:cNvSpPr/>
          <p:nvPr/>
        </p:nvSpPr>
        <p:spPr>
          <a:xfrm>
            <a:off x="4691739" y="2894595"/>
            <a:ext cx="171600" cy="429000"/>
          </a:xfrm>
          <a:prstGeom prst="rect">
            <a:avLst/>
          </a:prstGeom>
          <a:solidFill>
            <a:srgbClr val="FF0000"/>
          </a:solidFill>
          <a:ln w="95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500">
              <a:solidFill>
                <a:schemeClr val="lt1"/>
              </a:solidFill>
              <a:latin typeface="Arial"/>
              <a:ea typeface="Arial"/>
              <a:cs typeface="Arial"/>
              <a:sym typeface="Arial"/>
            </a:endParaRPr>
          </a:p>
        </p:txBody>
      </p:sp>
      <p:sp>
        <p:nvSpPr>
          <p:cNvPr id="656" name="Google Shape;656;p77"/>
          <p:cNvSpPr txBox="1"/>
          <p:nvPr/>
        </p:nvSpPr>
        <p:spPr>
          <a:xfrm>
            <a:off x="6496814" y="2003409"/>
            <a:ext cx="1776600" cy="7695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100">
                <a:solidFill>
                  <a:srgbClr val="000000"/>
                </a:solidFill>
                <a:latin typeface="Arial"/>
                <a:ea typeface="Arial"/>
                <a:cs typeface="Arial"/>
                <a:sym typeface="Arial"/>
              </a:rPr>
              <a:t>Let’s try committing </a:t>
            </a:r>
            <a:r>
              <a:rPr lang="en" sz="1100" i="1">
                <a:solidFill>
                  <a:srgbClr val="000000"/>
                </a:solidFill>
                <a:latin typeface="Arial"/>
                <a:ea typeface="Arial"/>
                <a:cs typeface="Arial"/>
                <a:sym typeface="Arial"/>
              </a:rPr>
              <a:t>before</a:t>
            </a:r>
            <a:r>
              <a:rPr lang="en" sz="1100">
                <a:solidFill>
                  <a:srgbClr val="000000"/>
                </a:solidFill>
                <a:latin typeface="Arial"/>
                <a:ea typeface="Arial"/>
                <a:cs typeface="Arial"/>
                <a:sym typeface="Arial"/>
              </a:rPr>
              <a:t> we’ve written either data or log to disk…</a:t>
            </a:r>
            <a:endParaRPr sz="1100">
              <a:solidFill>
                <a:srgbClr val="000000"/>
              </a:solidFill>
              <a:latin typeface="Arial"/>
              <a:ea typeface="Arial"/>
              <a:cs typeface="Arial"/>
              <a:sym typeface="Arial"/>
            </a:endParaRPr>
          </a:p>
        </p:txBody>
      </p:sp>
      <p:sp>
        <p:nvSpPr>
          <p:cNvPr id="657" name="Google Shape;657;p77"/>
          <p:cNvSpPr txBox="1"/>
          <p:nvPr/>
        </p:nvSpPr>
        <p:spPr>
          <a:xfrm>
            <a:off x="6496814" y="3611347"/>
            <a:ext cx="1776600" cy="4308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100">
                <a:solidFill>
                  <a:srgbClr val="000000"/>
                </a:solidFill>
                <a:latin typeface="Arial"/>
                <a:ea typeface="Arial"/>
                <a:cs typeface="Arial"/>
                <a:sym typeface="Arial"/>
              </a:rPr>
              <a:t>If we crash now, is T durable?</a:t>
            </a:r>
            <a:endParaRPr sz="1100">
              <a:solidFill>
                <a:srgbClr val="000000"/>
              </a:solidFill>
              <a:latin typeface="Arial"/>
              <a:ea typeface="Arial"/>
              <a:cs typeface="Arial"/>
              <a:sym typeface="Arial"/>
            </a:endParaRPr>
          </a:p>
        </p:txBody>
      </p:sp>
      <p:sp>
        <p:nvSpPr>
          <p:cNvPr id="658" name="Google Shape;658;p77"/>
          <p:cNvSpPr txBox="1"/>
          <p:nvPr/>
        </p:nvSpPr>
        <p:spPr>
          <a:xfrm>
            <a:off x="6496814" y="3126408"/>
            <a:ext cx="1408800" cy="307800"/>
          </a:xfrm>
          <a:prstGeom prst="rect">
            <a:avLst/>
          </a:prstGeom>
          <a:solidFill>
            <a:srgbClr val="FBE4D4"/>
          </a:solidFill>
          <a:ln>
            <a:noFill/>
          </a:ln>
        </p:spPr>
        <p:txBody>
          <a:bodyPr spcFirstLastPara="1" wrap="square" lIns="91425" tIns="45700" rIns="91425" bIns="45700" anchor="t" anchorCtr="0">
            <a:noAutofit/>
          </a:bodyPr>
          <a:lstStyle/>
          <a:p>
            <a:pPr>
              <a:spcBef>
                <a:spcPts val="0"/>
              </a:spcBef>
              <a:spcAft>
                <a:spcPts val="0"/>
              </a:spcAft>
            </a:pPr>
            <a:r>
              <a:rPr lang="en" sz="1400" b="1" i="1">
                <a:solidFill>
                  <a:srgbClr val="FF0000"/>
                </a:solidFill>
                <a:latin typeface="Arial"/>
                <a:ea typeface="Arial"/>
                <a:cs typeface="Arial"/>
                <a:sym typeface="Arial"/>
              </a:rPr>
              <a:t>OK, Commit!</a:t>
            </a:r>
            <a:endParaRPr sz="1400" b="1" i="1">
              <a:solidFill>
                <a:srgbClr val="FF0000"/>
              </a:solidFill>
              <a:latin typeface="Arial"/>
              <a:ea typeface="Arial"/>
              <a:cs typeface="Arial"/>
              <a:sym typeface="Arial"/>
            </a:endParaRPr>
          </a:p>
        </p:txBody>
      </p:sp>
      <p:sp>
        <p:nvSpPr>
          <p:cNvPr id="659" name="Google Shape;659;p77"/>
          <p:cNvSpPr txBox="1"/>
          <p:nvPr/>
        </p:nvSpPr>
        <p:spPr>
          <a:xfrm>
            <a:off x="6496814" y="4425221"/>
            <a:ext cx="1694100" cy="307800"/>
          </a:xfrm>
          <a:prstGeom prst="rect">
            <a:avLst/>
          </a:prstGeom>
          <a:solidFill>
            <a:srgbClr val="FBE4D4"/>
          </a:solidFill>
          <a:ln>
            <a:noFill/>
          </a:ln>
        </p:spPr>
        <p:txBody>
          <a:bodyPr spcFirstLastPara="1" wrap="square" lIns="91425" tIns="45700" rIns="91425" bIns="45700" anchor="t" anchorCtr="0">
            <a:noAutofit/>
          </a:bodyPr>
          <a:lstStyle/>
          <a:p>
            <a:pPr>
              <a:spcBef>
                <a:spcPts val="0"/>
              </a:spcBef>
              <a:spcAft>
                <a:spcPts val="0"/>
              </a:spcAft>
            </a:pPr>
            <a:r>
              <a:rPr lang="en" sz="1400" b="1" i="1">
                <a:solidFill>
                  <a:srgbClr val="FF0000"/>
                </a:solidFill>
                <a:latin typeface="Arial"/>
                <a:ea typeface="Arial"/>
                <a:cs typeface="Arial"/>
                <a:sym typeface="Arial"/>
              </a:rPr>
              <a:t>Lost T’s update!</a:t>
            </a:r>
            <a:endParaRPr sz="1400" b="1" i="1">
              <a:solidFill>
                <a:srgbClr val="FF0000"/>
              </a:solidFill>
              <a:latin typeface="Arial"/>
              <a:ea typeface="Arial"/>
              <a:cs typeface="Arial"/>
              <a:sym typeface="Arial"/>
            </a:endParaRPr>
          </a:p>
        </p:txBody>
      </p:sp>
    </p:spTree>
    <p:extLst>
      <p:ext uri="{BB962C8B-B14F-4D97-AF65-F5344CB8AC3E}">
        <p14:creationId xmlns:p14="http://schemas.microsoft.com/office/powerpoint/2010/main" val="280418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78"/>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Incorrect Commit Protocol #2</a:t>
            </a:r>
            <a:endParaRPr sz="2800" b="1">
              <a:solidFill>
                <a:srgbClr val="666666"/>
              </a:solidFill>
              <a:latin typeface="Montserrat"/>
              <a:ea typeface="Montserrat"/>
              <a:cs typeface="Montserrat"/>
              <a:sym typeface="Montserrat"/>
            </a:endParaRPr>
          </a:p>
        </p:txBody>
      </p:sp>
      <p:sp>
        <p:nvSpPr>
          <p:cNvPr id="665" name="Google Shape;665;p78"/>
          <p:cNvSpPr/>
          <p:nvPr/>
        </p:nvSpPr>
        <p:spPr>
          <a:xfrm>
            <a:off x="2547020" y="4437849"/>
            <a:ext cx="1869000" cy="882300"/>
          </a:xfrm>
          <a:prstGeom prst="can">
            <a:avLst>
              <a:gd name="adj" fmla="val 25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Data on Disk</a:t>
            </a:r>
            <a:endParaRPr/>
          </a:p>
        </p:txBody>
      </p:sp>
      <p:sp>
        <p:nvSpPr>
          <p:cNvPr id="666" name="Google Shape;666;p78"/>
          <p:cNvSpPr/>
          <p:nvPr/>
        </p:nvSpPr>
        <p:spPr>
          <a:xfrm>
            <a:off x="2482852" y="2897807"/>
            <a:ext cx="3689700" cy="1114800"/>
          </a:xfrm>
          <a:prstGeom prst="rect">
            <a:avLst/>
          </a:prstGeom>
          <a:solidFill>
            <a:srgbClr val="CFE2F3"/>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600">
                <a:solidFill>
                  <a:schemeClr val="dk1"/>
                </a:solidFill>
                <a:latin typeface="Arial"/>
                <a:ea typeface="Arial"/>
                <a:cs typeface="Arial"/>
                <a:sym typeface="Arial"/>
              </a:rPr>
              <a:t>Main Memory</a:t>
            </a:r>
            <a:endParaRPr/>
          </a:p>
        </p:txBody>
      </p:sp>
      <p:sp>
        <p:nvSpPr>
          <p:cNvPr id="667" name="Google Shape;667;p78"/>
          <p:cNvSpPr/>
          <p:nvPr/>
        </p:nvSpPr>
        <p:spPr>
          <a:xfrm>
            <a:off x="4937294" y="4437849"/>
            <a:ext cx="1235100" cy="882300"/>
          </a:xfrm>
          <a:prstGeom prst="can">
            <a:avLst>
              <a:gd name="adj" fmla="val 25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Log on Disk</a:t>
            </a:r>
            <a:endParaRPr/>
          </a:p>
        </p:txBody>
      </p:sp>
      <p:sp>
        <p:nvSpPr>
          <p:cNvPr id="668" name="Google Shape;668;p78"/>
          <p:cNvSpPr/>
          <p:nvPr/>
        </p:nvSpPr>
        <p:spPr>
          <a:xfrm>
            <a:off x="4549073" y="2897808"/>
            <a:ext cx="1623600" cy="417000"/>
          </a:xfrm>
          <a:prstGeom prst="rect">
            <a:avLst/>
          </a:prstGeom>
          <a:solidFill>
            <a:srgbClr val="FCE5CD"/>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dk1"/>
                </a:solidFill>
                <a:latin typeface="Arial"/>
                <a:ea typeface="Arial"/>
                <a:cs typeface="Arial"/>
                <a:sym typeface="Arial"/>
              </a:rPr>
              <a:t>Log</a:t>
            </a:r>
            <a:endParaRPr/>
          </a:p>
        </p:txBody>
      </p:sp>
      <p:sp>
        <p:nvSpPr>
          <p:cNvPr id="669" name="Google Shape;669;p78"/>
          <p:cNvSpPr txBox="1"/>
          <p:nvPr/>
        </p:nvSpPr>
        <p:spPr>
          <a:xfrm>
            <a:off x="1247611" y="2897808"/>
            <a:ext cx="818100" cy="338700"/>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600">
                <a:solidFill>
                  <a:srgbClr val="000000"/>
                </a:solidFill>
                <a:latin typeface="Arial"/>
                <a:ea typeface="Arial"/>
                <a:cs typeface="Arial"/>
                <a:sym typeface="Arial"/>
              </a:rPr>
              <a:t>T </a:t>
            </a:r>
            <a:endParaRPr/>
          </a:p>
        </p:txBody>
      </p:sp>
      <p:sp>
        <p:nvSpPr>
          <p:cNvPr id="670" name="Google Shape;670;p78"/>
          <p:cNvSpPr/>
          <p:nvPr/>
        </p:nvSpPr>
        <p:spPr>
          <a:xfrm>
            <a:off x="2547018" y="2953956"/>
            <a:ext cx="746100" cy="345000"/>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A=1</a:t>
            </a:r>
            <a:endParaRPr/>
          </a:p>
        </p:txBody>
      </p:sp>
      <p:sp>
        <p:nvSpPr>
          <p:cNvPr id="671" name="Google Shape;671;p78"/>
          <p:cNvSpPr/>
          <p:nvPr/>
        </p:nvSpPr>
        <p:spPr>
          <a:xfrm>
            <a:off x="2547018" y="3390301"/>
            <a:ext cx="746100" cy="345000"/>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B=5</a:t>
            </a:r>
            <a:endParaRPr/>
          </a:p>
        </p:txBody>
      </p:sp>
      <p:sp>
        <p:nvSpPr>
          <p:cNvPr id="672" name="Google Shape;672;p78"/>
          <p:cNvSpPr/>
          <p:nvPr/>
        </p:nvSpPr>
        <p:spPr>
          <a:xfrm>
            <a:off x="2579103" y="4502018"/>
            <a:ext cx="794100" cy="345000"/>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dirty="0">
                <a:solidFill>
                  <a:schemeClr val="lt1"/>
                </a:solidFill>
                <a:latin typeface="Arial"/>
                <a:ea typeface="Arial"/>
                <a:cs typeface="Arial"/>
                <a:sym typeface="Arial"/>
              </a:rPr>
              <a:t>A=1</a:t>
            </a:r>
            <a:endParaRPr dirty="0"/>
          </a:p>
        </p:txBody>
      </p:sp>
      <p:cxnSp>
        <p:nvCxnSpPr>
          <p:cNvPr id="673" name="Google Shape;673;p78"/>
          <p:cNvCxnSpPr>
            <a:endCxn id="670" idx="2"/>
          </p:cNvCxnSpPr>
          <p:nvPr/>
        </p:nvCxnSpPr>
        <p:spPr>
          <a:xfrm>
            <a:off x="2001618" y="3126456"/>
            <a:ext cx="545400" cy="0"/>
          </a:xfrm>
          <a:prstGeom prst="straightConnector1">
            <a:avLst/>
          </a:prstGeom>
          <a:noFill/>
          <a:ln w="28575" cap="flat" cmpd="sng">
            <a:solidFill>
              <a:schemeClr val="accent1"/>
            </a:solidFill>
            <a:prstDash val="solid"/>
            <a:round/>
            <a:headEnd type="none" w="sm" len="sm"/>
            <a:tailEnd type="stealth" w="med" len="med"/>
          </a:ln>
        </p:spPr>
      </p:cxnSp>
      <p:sp>
        <p:nvSpPr>
          <p:cNvPr id="674" name="Google Shape;674;p78"/>
          <p:cNvSpPr txBox="1"/>
          <p:nvPr/>
        </p:nvSpPr>
        <p:spPr>
          <a:xfrm>
            <a:off x="1247610" y="2380360"/>
            <a:ext cx="2213700" cy="338700"/>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600">
                <a:solidFill>
                  <a:srgbClr val="000000"/>
                </a:solidFill>
                <a:latin typeface="Arial"/>
                <a:ea typeface="Arial"/>
                <a:cs typeface="Arial"/>
                <a:sym typeface="Arial"/>
              </a:rPr>
              <a:t>T: R(A), W(A) </a:t>
            </a:r>
            <a:endParaRPr/>
          </a:p>
        </p:txBody>
      </p:sp>
      <p:sp>
        <p:nvSpPr>
          <p:cNvPr id="675" name="Google Shape;675;p78"/>
          <p:cNvSpPr txBox="1"/>
          <p:nvPr/>
        </p:nvSpPr>
        <p:spPr>
          <a:xfrm>
            <a:off x="4460843" y="2499814"/>
            <a:ext cx="10266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0→1</a:t>
            </a:r>
            <a:endParaRPr sz="1200">
              <a:solidFill>
                <a:srgbClr val="000000"/>
              </a:solidFill>
              <a:latin typeface="Arial"/>
              <a:ea typeface="Arial"/>
              <a:cs typeface="Arial"/>
              <a:sym typeface="Arial"/>
            </a:endParaRPr>
          </a:p>
        </p:txBody>
      </p:sp>
      <p:sp>
        <p:nvSpPr>
          <p:cNvPr id="676" name="Google Shape;676;p78"/>
          <p:cNvSpPr/>
          <p:nvPr/>
        </p:nvSpPr>
        <p:spPr>
          <a:xfrm>
            <a:off x="4549071" y="2894595"/>
            <a:ext cx="171600" cy="4290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400">
              <a:solidFill>
                <a:schemeClr val="lt1"/>
              </a:solidFill>
              <a:latin typeface="Arial"/>
              <a:ea typeface="Arial"/>
              <a:cs typeface="Arial"/>
              <a:sym typeface="Arial"/>
            </a:endParaRPr>
          </a:p>
        </p:txBody>
      </p:sp>
      <p:sp>
        <p:nvSpPr>
          <p:cNvPr id="677" name="Google Shape;677;p78"/>
          <p:cNvSpPr/>
          <p:nvPr/>
        </p:nvSpPr>
        <p:spPr>
          <a:xfrm>
            <a:off x="4738042" y="2894595"/>
            <a:ext cx="171600" cy="429000"/>
          </a:xfrm>
          <a:prstGeom prst="rect">
            <a:avLst/>
          </a:prstGeom>
          <a:solidFill>
            <a:srgbClr val="FF0000"/>
          </a:solidFill>
          <a:ln w="95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400">
              <a:solidFill>
                <a:schemeClr val="lt1"/>
              </a:solidFill>
              <a:latin typeface="Arial"/>
              <a:ea typeface="Arial"/>
              <a:cs typeface="Arial"/>
              <a:sym typeface="Arial"/>
            </a:endParaRPr>
          </a:p>
        </p:txBody>
      </p:sp>
      <p:sp>
        <p:nvSpPr>
          <p:cNvPr id="678" name="Google Shape;678;p78"/>
          <p:cNvSpPr txBox="1"/>
          <p:nvPr/>
        </p:nvSpPr>
        <p:spPr>
          <a:xfrm>
            <a:off x="6543117" y="2003409"/>
            <a:ext cx="1776600" cy="7695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100">
                <a:solidFill>
                  <a:srgbClr val="000000"/>
                </a:solidFill>
                <a:latin typeface="Arial"/>
                <a:ea typeface="Arial"/>
                <a:cs typeface="Arial"/>
                <a:sym typeface="Arial"/>
              </a:rPr>
              <a:t>Let’s try committing </a:t>
            </a:r>
            <a:r>
              <a:rPr lang="en" sz="1100" i="1">
                <a:solidFill>
                  <a:srgbClr val="000000"/>
                </a:solidFill>
                <a:latin typeface="Arial"/>
                <a:ea typeface="Arial"/>
                <a:cs typeface="Arial"/>
                <a:sym typeface="Arial"/>
              </a:rPr>
              <a:t>after</a:t>
            </a:r>
            <a:r>
              <a:rPr lang="en" sz="1100">
                <a:solidFill>
                  <a:srgbClr val="000000"/>
                </a:solidFill>
                <a:latin typeface="Arial"/>
                <a:ea typeface="Arial"/>
                <a:cs typeface="Arial"/>
                <a:sym typeface="Arial"/>
              </a:rPr>
              <a:t> we’ve written data but </a:t>
            </a:r>
            <a:r>
              <a:rPr lang="en" sz="1100" i="1">
                <a:solidFill>
                  <a:srgbClr val="000000"/>
                </a:solidFill>
                <a:latin typeface="Arial"/>
                <a:ea typeface="Arial"/>
                <a:cs typeface="Arial"/>
                <a:sym typeface="Arial"/>
              </a:rPr>
              <a:t>before</a:t>
            </a:r>
            <a:r>
              <a:rPr lang="en" sz="1100">
                <a:solidFill>
                  <a:srgbClr val="000000"/>
                </a:solidFill>
                <a:latin typeface="Arial"/>
                <a:ea typeface="Arial"/>
                <a:cs typeface="Arial"/>
                <a:sym typeface="Arial"/>
              </a:rPr>
              <a:t> we’ve written log to disk…</a:t>
            </a:r>
            <a:endParaRPr sz="1100">
              <a:solidFill>
                <a:srgbClr val="000000"/>
              </a:solidFill>
              <a:latin typeface="Arial"/>
              <a:ea typeface="Arial"/>
              <a:cs typeface="Arial"/>
              <a:sym typeface="Arial"/>
            </a:endParaRPr>
          </a:p>
        </p:txBody>
      </p:sp>
      <p:sp>
        <p:nvSpPr>
          <p:cNvPr id="679" name="Google Shape;679;p78"/>
          <p:cNvSpPr txBox="1"/>
          <p:nvPr/>
        </p:nvSpPr>
        <p:spPr>
          <a:xfrm>
            <a:off x="6410312" y="3735205"/>
            <a:ext cx="1909200" cy="4308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100">
                <a:solidFill>
                  <a:srgbClr val="000000"/>
                </a:solidFill>
                <a:latin typeface="Arial"/>
                <a:ea typeface="Arial"/>
                <a:cs typeface="Arial"/>
                <a:sym typeface="Arial"/>
              </a:rPr>
              <a:t>If we crash now, is T durable?  Yes!  Except…</a:t>
            </a:r>
            <a:endParaRPr sz="1100">
              <a:solidFill>
                <a:srgbClr val="000000"/>
              </a:solidFill>
              <a:latin typeface="Arial"/>
              <a:ea typeface="Arial"/>
              <a:cs typeface="Arial"/>
              <a:sym typeface="Arial"/>
            </a:endParaRPr>
          </a:p>
        </p:txBody>
      </p:sp>
      <p:sp>
        <p:nvSpPr>
          <p:cNvPr id="680" name="Google Shape;680;p78"/>
          <p:cNvSpPr txBox="1"/>
          <p:nvPr/>
        </p:nvSpPr>
        <p:spPr>
          <a:xfrm>
            <a:off x="6543117" y="3126408"/>
            <a:ext cx="1408800" cy="307800"/>
          </a:xfrm>
          <a:prstGeom prst="rect">
            <a:avLst/>
          </a:prstGeom>
          <a:solidFill>
            <a:srgbClr val="FBE4D4"/>
          </a:solidFill>
          <a:ln>
            <a:noFill/>
          </a:ln>
        </p:spPr>
        <p:txBody>
          <a:bodyPr spcFirstLastPara="1" wrap="square" lIns="91425" tIns="45700" rIns="91425" bIns="45700" anchor="t" anchorCtr="0">
            <a:noAutofit/>
          </a:bodyPr>
          <a:lstStyle/>
          <a:p>
            <a:pPr>
              <a:spcBef>
                <a:spcPts val="0"/>
              </a:spcBef>
              <a:spcAft>
                <a:spcPts val="0"/>
              </a:spcAft>
            </a:pPr>
            <a:r>
              <a:rPr lang="en" sz="1400" b="1" i="1">
                <a:solidFill>
                  <a:srgbClr val="FF0000"/>
                </a:solidFill>
                <a:latin typeface="Arial"/>
                <a:ea typeface="Arial"/>
                <a:cs typeface="Arial"/>
                <a:sym typeface="Arial"/>
              </a:rPr>
              <a:t>OK, Commit!</a:t>
            </a:r>
            <a:endParaRPr sz="1400" b="1" i="1">
              <a:solidFill>
                <a:srgbClr val="FF0000"/>
              </a:solidFill>
              <a:latin typeface="Arial"/>
              <a:ea typeface="Arial"/>
              <a:cs typeface="Arial"/>
              <a:sym typeface="Arial"/>
            </a:endParaRPr>
          </a:p>
        </p:txBody>
      </p:sp>
      <p:sp>
        <p:nvSpPr>
          <p:cNvPr id="681" name="Google Shape;681;p78"/>
          <p:cNvSpPr txBox="1"/>
          <p:nvPr/>
        </p:nvSpPr>
        <p:spPr>
          <a:xfrm>
            <a:off x="6488253" y="4465617"/>
            <a:ext cx="1831200" cy="738600"/>
          </a:xfrm>
          <a:prstGeom prst="rect">
            <a:avLst/>
          </a:prstGeom>
          <a:solidFill>
            <a:srgbClr val="FBE4D4"/>
          </a:solidFill>
          <a:ln>
            <a:noFill/>
          </a:ln>
        </p:spPr>
        <p:txBody>
          <a:bodyPr spcFirstLastPara="1" wrap="square" lIns="91425" tIns="45700" rIns="91425" bIns="45700" anchor="t" anchorCtr="0">
            <a:noAutofit/>
          </a:bodyPr>
          <a:lstStyle/>
          <a:p>
            <a:pPr>
              <a:spcBef>
                <a:spcPts val="0"/>
              </a:spcBef>
              <a:spcAft>
                <a:spcPts val="0"/>
              </a:spcAft>
            </a:pPr>
            <a:r>
              <a:rPr lang="en" sz="1400" b="1" i="1">
                <a:solidFill>
                  <a:srgbClr val="FF0000"/>
                </a:solidFill>
                <a:latin typeface="Arial"/>
                <a:ea typeface="Arial"/>
                <a:cs typeface="Arial"/>
                <a:sym typeface="Arial"/>
              </a:rPr>
              <a:t>How do we know whether T was committed??</a:t>
            </a:r>
            <a:endParaRPr sz="1400" b="1" i="1">
              <a:solidFill>
                <a:srgbClr val="FF0000"/>
              </a:solidFill>
              <a:latin typeface="Arial"/>
              <a:ea typeface="Arial"/>
              <a:cs typeface="Arial"/>
              <a:sym typeface="Arial"/>
            </a:endParaRPr>
          </a:p>
        </p:txBody>
      </p:sp>
    </p:spTree>
    <p:extLst>
      <p:ext uri="{BB962C8B-B14F-4D97-AF65-F5344CB8AC3E}">
        <p14:creationId xmlns:p14="http://schemas.microsoft.com/office/powerpoint/2010/main" val="47129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40"/>
          <p:cNvPicPr preferRelativeResize="0"/>
          <p:nvPr/>
        </p:nvPicPr>
        <p:blipFill>
          <a:blip r:embed="rId3">
            <a:alphaModFix/>
          </a:blip>
          <a:stretch>
            <a:fillRect/>
          </a:stretch>
        </p:blipFill>
        <p:spPr>
          <a:xfrm>
            <a:off x="0" y="1195452"/>
            <a:ext cx="5095456" cy="3819800"/>
          </a:xfrm>
          <a:prstGeom prst="rect">
            <a:avLst/>
          </a:prstGeom>
          <a:noFill/>
          <a:ln>
            <a:noFill/>
          </a:ln>
        </p:spPr>
      </p:pic>
      <p:sp>
        <p:nvSpPr>
          <p:cNvPr id="257" name="Google Shape;257;p40"/>
          <p:cNvSpPr txBox="1"/>
          <p:nvPr/>
        </p:nvSpPr>
        <p:spPr>
          <a:xfrm>
            <a:off x="1202500" y="5371502"/>
            <a:ext cx="6230100" cy="2862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r>
              <a:rPr lang="en" sz="1200">
                <a:solidFill>
                  <a:schemeClr val="dk1"/>
                </a:solidFill>
              </a:rPr>
              <a:t>Visa does &gt; 60,000 TXNs/sec with users &amp; merchants </a:t>
            </a:r>
            <a:endParaRPr sz="1200">
              <a:solidFill>
                <a:schemeClr val="dk1"/>
              </a:solidFill>
            </a:endParaRPr>
          </a:p>
          <a:p>
            <a:pPr>
              <a:spcBef>
                <a:spcPts val="0"/>
              </a:spcBef>
              <a:spcAft>
                <a:spcPts val="0"/>
              </a:spcAft>
            </a:pPr>
            <a:endParaRPr sz="1200">
              <a:solidFill>
                <a:schemeClr val="dk1"/>
              </a:solidFill>
            </a:endParaRPr>
          </a:p>
          <a:p>
            <a:pPr>
              <a:spcBef>
                <a:spcPts val="0"/>
              </a:spcBef>
              <a:spcAft>
                <a:spcPts val="0"/>
              </a:spcAft>
            </a:pPr>
            <a:endParaRPr sz="1200">
              <a:solidFill>
                <a:schemeClr val="dk1"/>
              </a:solidFill>
            </a:endParaRPr>
          </a:p>
          <a:p>
            <a:pPr>
              <a:spcBef>
                <a:spcPts val="0"/>
              </a:spcBef>
              <a:spcAft>
                <a:spcPts val="0"/>
              </a:spcAft>
            </a:pPr>
            <a:endParaRPr sz="1200" b="1" i="1">
              <a:solidFill>
                <a:schemeClr val="dk1"/>
              </a:solidFill>
            </a:endParaRPr>
          </a:p>
        </p:txBody>
      </p:sp>
      <p:pic>
        <p:nvPicPr>
          <p:cNvPr id="258" name="Google Shape;258;p40"/>
          <p:cNvPicPr preferRelativeResize="0"/>
          <p:nvPr/>
        </p:nvPicPr>
        <p:blipFill>
          <a:blip r:embed="rId4">
            <a:alphaModFix/>
          </a:blip>
          <a:stretch>
            <a:fillRect/>
          </a:stretch>
        </p:blipFill>
        <p:spPr>
          <a:xfrm>
            <a:off x="5095450" y="2880577"/>
            <a:ext cx="3248250" cy="2168200"/>
          </a:xfrm>
          <a:prstGeom prst="rect">
            <a:avLst/>
          </a:prstGeom>
          <a:noFill/>
          <a:ln>
            <a:noFill/>
          </a:ln>
        </p:spPr>
      </p:pic>
      <p:pic>
        <p:nvPicPr>
          <p:cNvPr id="259" name="Google Shape;259;p40" descr="Image result for starbucks coffee visa"/>
          <p:cNvPicPr preferRelativeResize="0"/>
          <p:nvPr/>
        </p:nvPicPr>
        <p:blipFill>
          <a:blip r:embed="rId5">
            <a:alphaModFix/>
          </a:blip>
          <a:stretch>
            <a:fillRect/>
          </a:stretch>
        </p:blipFill>
        <p:spPr>
          <a:xfrm>
            <a:off x="5095450" y="1195453"/>
            <a:ext cx="3204850" cy="1685125"/>
          </a:xfrm>
          <a:prstGeom prst="rect">
            <a:avLst/>
          </a:prstGeom>
          <a:noFill/>
          <a:ln>
            <a:noFill/>
          </a:ln>
        </p:spPr>
      </p:pic>
      <p:sp>
        <p:nvSpPr>
          <p:cNvPr id="260" name="Google Shape;260;p40"/>
          <p:cNvSpPr txBox="1"/>
          <p:nvPr/>
        </p:nvSpPr>
        <p:spPr>
          <a:xfrm>
            <a:off x="1246050" y="5320052"/>
            <a:ext cx="6743700" cy="11286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endParaRPr sz="1200">
              <a:solidFill>
                <a:schemeClr val="dk1"/>
              </a:solidFill>
            </a:endParaRPr>
          </a:p>
          <a:p>
            <a:pPr>
              <a:spcBef>
                <a:spcPts val="0"/>
              </a:spcBef>
              <a:spcAft>
                <a:spcPts val="0"/>
              </a:spcAft>
            </a:pPr>
            <a:r>
              <a:rPr lang="en" sz="1200">
                <a:solidFill>
                  <a:schemeClr val="dk1"/>
                </a:solidFill>
              </a:rPr>
              <a:t>Want your 4$ Starbucks transaction to wait for a 10k$ bet in Las Vegas ? </a:t>
            </a:r>
            <a:endParaRPr sz="1200">
              <a:solidFill>
                <a:schemeClr val="dk1"/>
              </a:solidFill>
            </a:endParaRPr>
          </a:p>
          <a:p>
            <a:pPr indent="457200">
              <a:spcBef>
                <a:spcPts val="0"/>
              </a:spcBef>
              <a:spcAft>
                <a:spcPts val="0"/>
              </a:spcAft>
            </a:pPr>
            <a:r>
              <a:rPr lang="en" sz="1200">
                <a:solidFill>
                  <a:schemeClr val="dk1"/>
                </a:solidFill>
              </a:rPr>
              <a:t>(Transactions can (1) be quick or take a long time, (2) unrelated to you)</a:t>
            </a:r>
            <a:endParaRPr/>
          </a:p>
        </p:txBody>
      </p:sp>
      <p:sp>
        <p:nvSpPr>
          <p:cNvPr id="7" name="Title 1">
            <a:extLst>
              <a:ext uri="{FF2B5EF4-FFF2-40B4-BE49-F238E27FC236}">
                <a16:creationId xmlns:a16="http://schemas.microsoft.com/office/drawing/2014/main" id="{01D20C2C-741A-7B43-A6AD-F8C1D26FDB0F}"/>
              </a:ext>
            </a:extLst>
          </p:cNvPr>
          <p:cNvSpPr txBox="1">
            <a:spLocks/>
          </p:cNvSpPr>
          <p:nvPr/>
        </p:nvSpPr>
        <p:spPr>
          <a:xfrm>
            <a:off x="182563" y="593725"/>
            <a:ext cx="8686800" cy="457200"/>
          </a:xfrm>
          <a:prstGeom prst="rect">
            <a:avLst/>
          </a:prstGeom>
        </p:spPr>
        <p:txBody>
          <a:bodyPr/>
          <a:lstStyle>
            <a:lvl1pPr algn="l" rtl="0" eaLnBrk="0" fontAlgn="base" hangingPunct="0">
              <a:lnSpc>
                <a:spcPct val="90000"/>
              </a:lnSpc>
              <a:spcBef>
                <a:spcPct val="0"/>
              </a:spcBef>
              <a:spcAft>
                <a:spcPct val="0"/>
              </a:spcAft>
              <a:defRPr sz="2200" kern="1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defRPr>
            </a:lvl2pPr>
            <a:lvl3pPr algn="l" rtl="0" eaLnBrk="0" fontAlgn="base" hangingPunct="0">
              <a:lnSpc>
                <a:spcPct val="90000"/>
              </a:lnSpc>
              <a:spcBef>
                <a:spcPct val="0"/>
              </a:spcBef>
              <a:spcAft>
                <a:spcPct val="0"/>
              </a:spcAft>
              <a:defRPr sz="2200">
                <a:solidFill>
                  <a:schemeClr val="hlink"/>
                </a:solidFill>
                <a:latin typeface="Arial" charset="0"/>
              </a:defRPr>
            </a:lvl3pPr>
            <a:lvl4pPr algn="l" rtl="0" eaLnBrk="0" fontAlgn="base" hangingPunct="0">
              <a:lnSpc>
                <a:spcPct val="90000"/>
              </a:lnSpc>
              <a:spcBef>
                <a:spcPct val="0"/>
              </a:spcBef>
              <a:spcAft>
                <a:spcPct val="0"/>
              </a:spcAft>
              <a:defRPr sz="2200">
                <a:solidFill>
                  <a:schemeClr val="hlink"/>
                </a:solidFill>
                <a:latin typeface="Arial" charset="0"/>
              </a:defRPr>
            </a:lvl4pPr>
            <a:lvl5pPr algn="l" rtl="0" eaLnBrk="0" fontAlgn="base" hangingPunct="0">
              <a:lnSpc>
                <a:spcPct val="90000"/>
              </a:lnSpc>
              <a:spcBef>
                <a:spcPct val="0"/>
              </a:spcBef>
              <a:spcAft>
                <a:spcPct val="0"/>
              </a:spcAft>
              <a:defRPr sz="2200">
                <a:solidFill>
                  <a:schemeClr val="hlink"/>
                </a:solidFill>
                <a:latin typeface="Arial"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a:lstStyle>
          <a:p>
            <a:r>
              <a:rPr lang="en-US" dirty="0"/>
              <a:t>It’s not just about having the </a:t>
            </a:r>
            <a:r>
              <a:rPr lang="en-US" b="1" dirty="0"/>
              <a:t>correct</a:t>
            </a:r>
            <a:r>
              <a:rPr lang="en-US" dirty="0"/>
              <a:t> balance…</a:t>
            </a:r>
          </a:p>
        </p:txBody>
      </p:sp>
    </p:spTree>
    <p:extLst>
      <p:ext uri="{BB962C8B-B14F-4D97-AF65-F5344CB8AC3E}">
        <p14:creationId xmlns:p14="http://schemas.microsoft.com/office/powerpoint/2010/main" val="325247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7183-4957-3248-9F49-BC0AA4F49871}"/>
              </a:ext>
            </a:extLst>
          </p:cNvPr>
          <p:cNvSpPr>
            <a:spLocks noGrp="1"/>
          </p:cNvSpPr>
          <p:nvPr>
            <p:ph type="title"/>
          </p:nvPr>
        </p:nvSpPr>
        <p:spPr/>
        <p:txBody>
          <a:bodyPr/>
          <a:lstStyle/>
          <a:p>
            <a:r>
              <a:rPr lang="en-US" dirty="0"/>
              <a:t>Bank interest example: full run</a:t>
            </a:r>
          </a:p>
        </p:txBody>
      </p:sp>
      <p:sp>
        <p:nvSpPr>
          <p:cNvPr id="4" name="Slide Number Placeholder 3">
            <a:extLst>
              <a:ext uri="{FF2B5EF4-FFF2-40B4-BE49-F238E27FC236}">
                <a16:creationId xmlns:a16="http://schemas.microsoft.com/office/drawing/2014/main" id="{037077C4-AF19-B24C-B6AB-DDF91B47BC0F}"/>
              </a:ext>
            </a:extLst>
          </p:cNvPr>
          <p:cNvSpPr>
            <a:spLocks noGrp="1"/>
          </p:cNvSpPr>
          <p:nvPr>
            <p:ph type="sldNum" sz="quarter" idx="10"/>
          </p:nvPr>
        </p:nvSpPr>
        <p:spPr/>
        <p:txBody>
          <a:bodyPr/>
          <a:lstStyle/>
          <a:p>
            <a:fld id="{8A521027-4487-C04D-8858-2B2EE73736E3}" type="slidenum">
              <a:rPr lang="en-US" altLang="en-US" smtClean="0"/>
              <a:pPr/>
              <a:t>40</a:t>
            </a:fld>
            <a:endParaRPr lang="en-US" altLang="en-US"/>
          </a:p>
        </p:txBody>
      </p:sp>
      <p:sp>
        <p:nvSpPr>
          <p:cNvPr id="5" name="Google Shape;686;p79">
            <a:extLst>
              <a:ext uri="{FF2B5EF4-FFF2-40B4-BE49-F238E27FC236}">
                <a16:creationId xmlns:a16="http://schemas.microsoft.com/office/drawing/2014/main" id="{B4DCCC45-D946-D148-AFE1-577D3467E872}"/>
              </a:ext>
            </a:extLst>
          </p:cNvPr>
          <p:cNvSpPr/>
          <p:nvPr/>
        </p:nvSpPr>
        <p:spPr>
          <a:xfrm>
            <a:off x="1396453" y="1644003"/>
            <a:ext cx="1741800" cy="23454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sp>
        <p:nvSpPr>
          <p:cNvPr id="6" name="Google Shape;688;p79">
            <a:extLst>
              <a:ext uri="{FF2B5EF4-FFF2-40B4-BE49-F238E27FC236}">
                <a16:creationId xmlns:a16="http://schemas.microsoft.com/office/drawing/2014/main" id="{FAB7A7E2-292E-7648-8FB9-1B9493F4384C}"/>
              </a:ext>
            </a:extLst>
          </p:cNvPr>
          <p:cNvSpPr txBox="1"/>
          <p:nvPr/>
        </p:nvSpPr>
        <p:spPr>
          <a:xfrm>
            <a:off x="2319277" y="4393953"/>
            <a:ext cx="3467747" cy="10668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600" u="sng" dirty="0">
                <a:solidFill>
                  <a:srgbClr val="757575"/>
                </a:solidFill>
                <a:latin typeface="Roboto"/>
                <a:ea typeface="Roboto"/>
                <a:cs typeface="Roboto"/>
                <a:sym typeface="Roboto"/>
              </a:rPr>
              <a:t>‘T-Monthly-423’</a:t>
            </a:r>
            <a:endParaRPr sz="1600" u="sng" dirty="0">
              <a:solidFill>
                <a:srgbClr val="757575"/>
              </a:solidFill>
              <a:latin typeface="Roboto"/>
              <a:ea typeface="Roboto"/>
              <a:cs typeface="Roboto"/>
              <a:sym typeface="Roboto"/>
            </a:endParaRPr>
          </a:p>
          <a:p>
            <a:pPr>
              <a:lnSpc>
                <a:spcPct val="105000"/>
              </a:lnSpc>
              <a:spcBef>
                <a:spcPts val="0"/>
              </a:spcBef>
              <a:spcAft>
                <a:spcPts val="0"/>
              </a:spcAft>
            </a:pPr>
            <a:r>
              <a:rPr lang="en" sz="1600" dirty="0">
                <a:solidFill>
                  <a:srgbClr val="757575"/>
                </a:solidFill>
                <a:latin typeface="Roboto"/>
                <a:ea typeface="Roboto"/>
                <a:cs typeface="Roboto"/>
                <a:sym typeface="Roboto"/>
              </a:rPr>
              <a:t>  </a:t>
            </a:r>
            <a:r>
              <a:rPr lang="en" sz="1100" dirty="0">
                <a:solidFill>
                  <a:srgbClr val="757575"/>
                </a:solidFill>
                <a:latin typeface="Roboto"/>
                <a:ea typeface="Roboto"/>
                <a:cs typeface="Roboto"/>
                <a:sym typeface="Roboto"/>
              </a:rPr>
              <a:t>Monthly Interest 10%</a:t>
            </a:r>
            <a:endParaRPr sz="1100" dirty="0">
              <a:solidFill>
                <a:srgbClr val="757575"/>
              </a:solidFill>
              <a:latin typeface="Roboto"/>
              <a:ea typeface="Roboto"/>
              <a:cs typeface="Roboto"/>
              <a:sym typeface="Roboto"/>
            </a:endParaRPr>
          </a:p>
          <a:p>
            <a:pPr>
              <a:lnSpc>
                <a:spcPct val="105000"/>
              </a:lnSpc>
              <a:spcBef>
                <a:spcPts val="0"/>
              </a:spcBef>
              <a:spcAft>
                <a:spcPts val="0"/>
              </a:spcAft>
            </a:pPr>
            <a:r>
              <a:rPr lang="en" sz="1100" dirty="0">
                <a:solidFill>
                  <a:srgbClr val="757575"/>
                </a:solidFill>
                <a:latin typeface="Roboto"/>
                <a:ea typeface="Roboto"/>
                <a:cs typeface="Roboto"/>
                <a:sym typeface="Roboto"/>
              </a:rPr>
              <a:t>  4:28 am Starts run on 10M bank accounts</a:t>
            </a:r>
            <a:endParaRPr sz="1100" dirty="0">
              <a:solidFill>
                <a:srgbClr val="757575"/>
              </a:solidFill>
              <a:latin typeface="Roboto"/>
              <a:ea typeface="Roboto"/>
              <a:cs typeface="Roboto"/>
              <a:sym typeface="Roboto"/>
            </a:endParaRPr>
          </a:p>
          <a:p>
            <a:pPr>
              <a:lnSpc>
                <a:spcPct val="105000"/>
              </a:lnSpc>
              <a:spcBef>
                <a:spcPts val="0"/>
              </a:spcBef>
              <a:spcAft>
                <a:spcPts val="0"/>
              </a:spcAft>
            </a:pPr>
            <a:r>
              <a:rPr lang="en" sz="1100" dirty="0">
                <a:solidFill>
                  <a:srgbClr val="757575"/>
                </a:solidFill>
                <a:latin typeface="Roboto"/>
                <a:ea typeface="Roboto"/>
                <a:cs typeface="Roboto"/>
                <a:sym typeface="Roboto"/>
              </a:rPr>
              <a:t>  Takes 24 hours to run</a:t>
            </a:r>
            <a:endParaRPr sz="1100" dirty="0">
              <a:solidFill>
                <a:srgbClr val="757575"/>
              </a:solidFill>
              <a:latin typeface="Roboto"/>
              <a:ea typeface="Roboto"/>
              <a:cs typeface="Roboto"/>
              <a:sym typeface="Roboto"/>
            </a:endParaRPr>
          </a:p>
        </p:txBody>
      </p:sp>
      <p:sp>
        <p:nvSpPr>
          <p:cNvPr id="7" name="Google Shape;689;p79">
            <a:extLst>
              <a:ext uri="{FF2B5EF4-FFF2-40B4-BE49-F238E27FC236}">
                <a16:creationId xmlns:a16="http://schemas.microsoft.com/office/drawing/2014/main" id="{53A3F554-61BE-484C-97B3-CE52934482D2}"/>
              </a:ext>
            </a:extLst>
          </p:cNvPr>
          <p:cNvSpPr/>
          <p:nvPr/>
        </p:nvSpPr>
        <p:spPr>
          <a:xfrm>
            <a:off x="3479053" y="1644103"/>
            <a:ext cx="1830600" cy="23862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sp>
        <p:nvSpPr>
          <p:cNvPr id="8" name="Google Shape;690;p79">
            <a:extLst>
              <a:ext uri="{FF2B5EF4-FFF2-40B4-BE49-F238E27FC236}">
                <a16:creationId xmlns:a16="http://schemas.microsoft.com/office/drawing/2014/main" id="{33EA62E7-AEF1-2840-9C1D-49D6789EC749}"/>
              </a:ext>
            </a:extLst>
          </p:cNvPr>
          <p:cNvSpPr/>
          <p:nvPr/>
        </p:nvSpPr>
        <p:spPr>
          <a:xfrm>
            <a:off x="6094766" y="1743866"/>
            <a:ext cx="2041800" cy="1914300"/>
          </a:xfrm>
          <a:prstGeom prst="roundRect">
            <a:avLst>
              <a:gd name="adj" fmla="val 2860"/>
            </a:avLst>
          </a:prstGeom>
          <a:solidFill>
            <a:srgbClr val="FFF2CC"/>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pic>
        <p:nvPicPr>
          <p:cNvPr id="9" name="Google Shape;691;p79">
            <a:extLst>
              <a:ext uri="{FF2B5EF4-FFF2-40B4-BE49-F238E27FC236}">
                <a16:creationId xmlns:a16="http://schemas.microsoft.com/office/drawing/2014/main" id="{51BCCF7C-A9DD-C249-A8F2-6CC0378AAEBB}"/>
              </a:ext>
            </a:extLst>
          </p:cNvPr>
          <p:cNvPicPr preferRelativeResize="0"/>
          <p:nvPr/>
        </p:nvPicPr>
        <p:blipFill>
          <a:blip r:embed="rId2">
            <a:alphaModFix/>
          </a:blip>
          <a:stretch>
            <a:fillRect/>
          </a:stretch>
        </p:blipFill>
        <p:spPr>
          <a:xfrm>
            <a:off x="1493605" y="1847903"/>
            <a:ext cx="1557537" cy="1914300"/>
          </a:xfrm>
          <a:prstGeom prst="rect">
            <a:avLst/>
          </a:prstGeom>
          <a:noFill/>
          <a:ln>
            <a:noFill/>
          </a:ln>
        </p:spPr>
      </p:pic>
      <p:pic>
        <p:nvPicPr>
          <p:cNvPr id="10" name="Google Shape;692;p79">
            <a:extLst>
              <a:ext uri="{FF2B5EF4-FFF2-40B4-BE49-F238E27FC236}">
                <a16:creationId xmlns:a16="http://schemas.microsoft.com/office/drawing/2014/main" id="{AA76C479-F3F7-574F-AE77-FB572D11D140}"/>
              </a:ext>
            </a:extLst>
          </p:cNvPr>
          <p:cNvPicPr preferRelativeResize="0"/>
          <p:nvPr/>
        </p:nvPicPr>
        <p:blipFill>
          <a:blip r:embed="rId3">
            <a:alphaModFix/>
          </a:blip>
          <a:stretch>
            <a:fillRect/>
          </a:stretch>
        </p:blipFill>
        <p:spPr>
          <a:xfrm>
            <a:off x="6129978" y="1815378"/>
            <a:ext cx="1971400" cy="1771304"/>
          </a:xfrm>
          <a:prstGeom prst="rect">
            <a:avLst/>
          </a:prstGeom>
          <a:noFill/>
          <a:ln>
            <a:noFill/>
          </a:ln>
        </p:spPr>
      </p:pic>
      <p:pic>
        <p:nvPicPr>
          <p:cNvPr id="11" name="Google Shape;693;p79">
            <a:extLst>
              <a:ext uri="{FF2B5EF4-FFF2-40B4-BE49-F238E27FC236}">
                <a16:creationId xmlns:a16="http://schemas.microsoft.com/office/drawing/2014/main" id="{C1A7F6EB-14BA-5442-A8BF-827EBAC23503}"/>
              </a:ext>
            </a:extLst>
          </p:cNvPr>
          <p:cNvPicPr preferRelativeResize="0"/>
          <p:nvPr/>
        </p:nvPicPr>
        <p:blipFill>
          <a:blip r:embed="rId4">
            <a:alphaModFix/>
          </a:blip>
          <a:stretch>
            <a:fillRect/>
          </a:stretch>
        </p:blipFill>
        <p:spPr>
          <a:xfrm>
            <a:off x="3637953" y="1843028"/>
            <a:ext cx="1557550" cy="1924046"/>
          </a:xfrm>
          <a:prstGeom prst="rect">
            <a:avLst/>
          </a:prstGeom>
          <a:noFill/>
          <a:ln>
            <a:noFill/>
          </a:ln>
        </p:spPr>
      </p:pic>
      <p:sp>
        <p:nvSpPr>
          <p:cNvPr id="12" name="Google Shape;694;p79">
            <a:extLst>
              <a:ext uri="{FF2B5EF4-FFF2-40B4-BE49-F238E27FC236}">
                <a16:creationId xmlns:a16="http://schemas.microsoft.com/office/drawing/2014/main" id="{6AB924C5-01AA-3B4F-9C0C-FCA033253E59}"/>
              </a:ext>
            </a:extLst>
          </p:cNvPr>
          <p:cNvSpPr/>
          <p:nvPr/>
        </p:nvSpPr>
        <p:spPr>
          <a:xfrm>
            <a:off x="2319279" y="4130442"/>
            <a:ext cx="1971325" cy="163385"/>
          </a:xfrm>
          <a:custGeom>
            <a:avLst/>
            <a:gdLst/>
            <a:ahLst/>
            <a:cxnLst/>
            <a:rect l="l" t="t" r="r" b="b"/>
            <a:pathLst>
              <a:path w="84407" h="12700" extrusionOk="0">
                <a:moveTo>
                  <a:pt x="0" y="0"/>
                </a:moveTo>
                <a:cubicBezTo>
                  <a:pt x="8441" y="2110"/>
                  <a:pt x="36576" y="12348"/>
                  <a:pt x="50644" y="12661"/>
                </a:cubicBezTo>
                <a:cubicBezTo>
                  <a:pt x="64712" y="12974"/>
                  <a:pt x="78780" y="3674"/>
                  <a:pt x="84407" y="1876"/>
                </a:cubicBezTo>
              </a:path>
            </a:pathLst>
          </a:custGeom>
          <a:noFill/>
          <a:ln w="9525" cap="flat" cmpd="sng">
            <a:solidFill>
              <a:schemeClr val="dk2"/>
            </a:solidFill>
            <a:prstDash val="solid"/>
            <a:round/>
            <a:headEnd type="none" w="med" len="med"/>
            <a:tailEnd type="triangle" w="med" len="med"/>
          </a:ln>
        </p:spPr>
      </p:sp>
      <p:sp>
        <p:nvSpPr>
          <p:cNvPr id="13" name="Google Shape;695;p79">
            <a:extLst>
              <a:ext uri="{FF2B5EF4-FFF2-40B4-BE49-F238E27FC236}">
                <a16:creationId xmlns:a16="http://schemas.microsoft.com/office/drawing/2014/main" id="{4282CB65-C88D-A443-8449-1FCA58BCCA48}"/>
              </a:ext>
            </a:extLst>
          </p:cNvPr>
          <p:cNvSpPr txBox="1"/>
          <p:nvPr/>
        </p:nvSpPr>
        <p:spPr>
          <a:xfrm>
            <a:off x="6270778" y="1242403"/>
            <a:ext cx="1830600" cy="4017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endParaRPr sz="1200" u="sng">
              <a:solidFill>
                <a:srgbClr val="757575"/>
              </a:solidFill>
              <a:latin typeface="Roboto"/>
              <a:ea typeface="Roboto"/>
              <a:cs typeface="Roboto"/>
              <a:sym typeface="Roboto"/>
            </a:endParaRPr>
          </a:p>
          <a:p>
            <a:pPr>
              <a:lnSpc>
                <a:spcPct val="105000"/>
              </a:lnSpc>
              <a:spcBef>
                <a:spcPts val="0"/>
              </a:spcBef>
              <a:spcAft>
                <a:spcPts val="0"/>
              </a:spcAft>
            </a:pPr>
            <a:r>
              <a:rPr lang="en" sz="1200">
                <a:solidFill>
                  <a:srgbClr val="757575"/>
                </a:solidFill>
                <a:latin typeface="Roboto"/>
                <a:ea typeface="Roboto"/>
                <a:cs typeface="Roboto"/>
                <a:sym typeface="Roboto"/>
              </a:rPr>
              <a:t>   WAL </a:t>
            </a:r>
            <a:r>
              <a:rPr lang="en" sz="1000">
                <a:solidFill>
                  <a:srgbClr val="757575"/>
                </a:solidFill>
                <a:latin typeface="Roboto"/>
                <a:ea typeface="Roboto"/>
                <a:cs typeface="Roboto"/>
                <a:sym typeface="Roboto"/>
              </a:rPr>
              <a:t>(@4:29 am day+1)  </a:t>
            </a:r>
            <a:endParaRPr sz="1000">
              <a:solidFill>
                <a:srgbClr val="757575"/>
              </a:solidFill>
              <a:latin typeface="Roboto"/>
              <a:ea typeface="Roboto"/>
              <a:cs typeface="Roboto"/>
              <a:sym typeface="Roboto"/>
            </a:endParaRPr>
          </a:p>
        </p:txBody>
      </p:sp>
      <p:sp>
        <p:nvSpPr>
          <p:cNvPr id="14" name="Google Shape;696;p79">
            <a:extLst>
              <a:ext uri="{FF2B5EF4-FFF2-40B4-BE49-F238E27FC236}">
                <a16:creationId xmlns:a16="http://schemas.microsoft.com/office/drawing/2014/main" id="{852587F7-1E9E-EF4D-B14E-C710A3F6A1B9}"/>
              </a:ext>
            </a:extLst>
          </p:cNvPr>
          <p:cNvSpPr txBox="1"/>
          <p:nvPr/>
        </p:nvSpPr>
        <p:spPr>
          <a:xfrm>
            <a:off x="1781578" y="1368753"/>
            <a:ext cx="1557600" cy="3174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a:t>
            </a:r>
            <a:endParaRPr sz="1000">
              <a:solidFill>
                <a:srgbClr val="757575"/>
              </a:solidFill>
              <a:latin typeface="Roboto"/>
              <a:ea typeface="Roboto"/>
              <a:cs typeface="Roboto"/>
              <a:sym typeface="Roboto"/>
            </a:endParaRPr>
          </a:p>
        </p:txBody>
      </p:sp>
      <p:sp>
        <p:nvSpPr>
          <p:cNvPr id="15" name="Google Shape;697;p79">
            <a:extLst>
              <a:ext uri="{FF2B5EF4-FFF2-40B4-BE49-F238E27FC236}">
                <a16:creationId xmlns:a16="http://schemas.microsoft.com/office/drawing/2014/main" id="{FB1C65C1-FCD2-9945-BDC9-C36B0B8DC54B}"/>
              </a:ext>
            </a:extLst>
          </p:cNvPr>
          <p:cNvSpPr txBox="1"/>
          <p:nvPr/>
        </p:nvSpPr>
        <p:spPr>
          <a:xfrm>
            <a:off x="3550978" y="1326603"/>
            <a:ext cx="1971300" cy="4017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 (@4:29 am day+1)</a:t>
            </a:r>
            <a:endParaRPr sz="1000">
              <a:solidFill>
                <a:srgbClr val="757575"/>
              </a:solidFill>
              <a:latin typeface="Roboto"/>
              <a:ea typeface="Roboto"/>
              <a:cs typeface="Roboto"/>
              <a:sym typeface="Roboto"/>
            </a:endParaRPr>
          </a:p>
        </p:txBody>
      </p:sp>
      <p:sp>
        <p:nvSpPr>
          <p:cNvPr id="16" name="Google Shape;698;p79">
            <a:extLst>
              <a:ext uri="{FF2B5EF4-FFF2-40B4-BE49-F238E27FC236}">
                <a16:creationId xmlns:a16="http://schemas.microsoft.com/office/drawing/2014/main" id="{2818DD57-7FBB-804D-881F-7F532F09240E}"/>
              </a:ext>
            </a:extLst>
          </p:cNvPr>
          <p:cNvSpPr/>
          <p:nvPr/>
        </p:nvSpPr>
        <p:spPr>
          <a:xfrm>
            <a:off x="2405500" y="5518518"/>
            <a:ext cx="3295300" cy="956074"/>
          </a:xfrm>
          <a:prstGeom prst="rect">
            <a:avLst/>
          </a:prstGeom>
          <a:solidFill>
            <a:schemeClr val="lt1"/>
          </a:solidFill>
          <a:ln w="9525"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dirty="0">
                <a:solidFill>
                  <a:srgbClr val="666666"/>
                </a:solidFill>
                <a:latin typeface="Arial"/>
                <a:ea typeface="Arial"/>
                <a:cs typeface="Arial"/>
                <a:sym typeface="Arial"/>
              </a:rPr>
              <a:t>START TRANSACTION</a:t>
            </a:r>
            <a:endParaRPr sz="1200" dirty="0">
              <a:solidFill>
                <a:srgbClr val="666666"/>
              </a:solidFill>
            </a:endParaRPr>
          </a:p>
          <a:p>
            <a:pPr>
              <a:spcBef>
                <a:spcPts val="0"/>
              </a:spcBef>
              <a:spcAft>
                <a:spcPts val="0"/>
              </a:spcAft>
            </a:pPr>
            <a:r>
              <a:rPr lang="en" sz="1200" dirty="0">
                <a:solidFill>
                  <a:schemeClr val="accent2"/>
                </a:solidFill>
                <a:latin typeface="Arial"/>
                <a:ea typeface="Arial"/>
                <a:cs typeface="Arial"/>
                <a:sym typeface="Arial"/>
              </a:rPr>
              <a:t>	UPDATE</a:t>
            </a:r>
            <a:r>
              <a:rPr lang="en" sz="1200" dirty="0">
                <a:solidFill>
                  <a:srgbClr val="000000"/>
                </a:solidFill>
                <a:latin typeface="Arial"/>
                <a:ea typeface="Arial"/>
                <a:cs typeface="Arial"/>
                <a:sym typeface="Arial"/>
              </a:rPr>
              <a:t> </a:t>
            </a:r>
            <a:r>
              <a:rPr lang="en" sz="1200" dirty="0">
                <a:solidFill>
                  <a:srgbClr val="666666"/>
                </a:solidFill>
              </a:rPr>
              <a:t>Money</a:t>
            </a:r>
            <a:br>
              <a:rPr lang="en" sz="1200" dirty="0">
                <a:solidFill>
                  <a:srgbClr val="000000"/>
                </a:solidFill>
                <a:latin typeface="Arial"/>
                <a:ea typeface="Arial"/>
                <a:cs typeface="Arial"/>
                <a:sym typeface="Arial"/>
              </a:rPr>
            </a:br>
            <a:r>
              <a:rPr lang="en" sz="1200" dirty="0">
                <a:solidFill>
                  <a:srgbClr val="000000"/>
                </a:solidFill>
                <a:latin typeface="Arial"/>
                <a:ea typeface="Arial"/>
                <a:cs typeface="Arial"/>
                <a:sym typeface="Arial"/>
              </a:rPr>
              <a:t>	</a:t>
            </a:r>
            <a:r>
              <a:rPr lang="en" sz="1200" dirty="0">
                <a:solidFill>
                  <a:schemeClr val="accent2"/>
                </a:solidFill>
                <a:latin typeface="Arial"/>
                <a:ea typeface="Arial"/>
                <a:cs typeface="Arial"/>
                <a:sym typeface="Arial"/>
              </a:rPr>
              <a:t>SET</a:t>
            </a:r>
            <a:r>
              <a:rPr lang="en" sz="1200" dirty="0">
                <a:solidFill>
                  <a:srgbClr val="000000"/>
                </a:solidFill>
                <a:latin typeface="Arial"/>
                <a:ea typeface="Arial"/>
                <a:cs typeface="Arial"/>
                <a:sym typeface="Arial"/>
              </a:rPr>
              <a:t> </a:t>
            </a:r>
            <a:r>
              <a:rPr lang="en" sz="1200" dirty="0">
                <a:solidFill>
                  <a:srgbClr val="666666"/>
                </a:solidFill>
                <a:latin typeface="Arial"/>
                <a:ea typeface="Arial"/>
                <a:cs typeface="Arial"/>
                <a:sym typeface="Arial"/>
              </a:rPr>
              <a:t>Amt = Amt * 1.</a:t>
            </a:r>
            <a:r>
              <a:rPr lang="en" sz="1200" dirty="0">
                <a:solidFill>
                  <a:srgbClr val="666666"/>
                </a:solidFill>
              </a:rPr>
              <a:t>10</a:t>
            </a:r>
            <a:endParaRPr sz="1200" dirty="0">
              <a:solidFill>
                <a:srgbClr val="666666"/>
              </a:solidFill>
            </a:endParaRPr>
          </a:p>
          <a:p>
            <a:pPr>
              <a:spcBef>
                <a:spcPts val="0"/>
              </a:spcBef>
              <a:spcAft>
                <a:spcPts val="0"/>
              </a:spcAft>
            </a:pPr>
            <a:r>
              <a:rPr lang="en" sz="1200" dirty="0">
                <a:solidFill>
                  <a:srgbClr val="666666"/>
                </a:solidFill>
                <a:latin typeface="Arial"/>
                <a:ea typeface="Arial"/>
                <a:cs typeface="Arial"/>
                <a:sym typeface="Arial"/>
              </a:rPr>
              <a:t>COMMIT</a:t>
            </a:r>
            <a:endParaRPr sz="1200" dirty="0">
              <a:solidFill>
                <a:srgbClr val="666666"/>
              </a:solidFill>
              <a:latin typeface="Arial"/>
              <a:ea typeface="Arial"/>
              <a:cs typeface="Arial"/>
              <a:sym typeface="Arial"/>
            </a:endParaRPr>
          </a:p>
        </p:txBody>
      </p:sp>
      <p:sp>
        <p:nvSpPr>
          <p:cNvPr id="17" name="Google Shape;699;p79">
            <a:extLst>
              <a:ext uri="{FF2B5EF4-FFF2-40B4-BE49-F238E27FC236}">
                <a16:creationId xmlns:a16="http://schemas.microsoft.com/office/drawing/2014/main" id="{12B107BD-43D3-8D46-9DDA-623751984FDC}"/>
              </a:ext>
            </a:extLst>
          </p:cNvPr>
          <p:cNvSpPr txBox="1"/>
          <p:nvPr/>
        </p:nvSpPr>
        <p:spPr>
          <a:xfrm>
            <a:off x="5365778" y="2279291"/>
            <a:ext cx="1316700" cy="3174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200">
                <a:solidFill>
                  <a:schemeClr val="dk2"/>
                </a:solidFill>
              </a:rPr>
              <a:t>Update </a:t>
            </a:r>
            <a:endParaRPr sz="1200">
              <a:solidFill>
                <a:schemeClr val="dk2"/>
              </a:solidFill>
            </a:endParaRPr>
          </a:p>
          <a:p>
            <a:pPr>
              <a:spcBef>
                <a:spcPts val="0"/>
              </a:spcBef>
              <a:spcAft>
                <a:spcPts val="0"/>
              </a:spcAft>
            </a:pPr>
            <a:r>
              <a:rPr lang="en" sz="1200">
                <a:solidFill>
                  <a:schemeClr val="dk2"/>
                </a:solidFill>
              </a:rPr>
              <a:t>Records</a:t>
            </a:r>
            <a:endParaRPr/>
          </a:p>
        </p:txBody>
      </p:sp>
      <p:sp>
        <p:nvSpPr>
          <p:cNvPr id="18" name="Google Shape;700;p79">
            <a:extLst>
              <a:ext uri="{FF2B5EF4-FFF2-40B4-BE49-F238E27FC236}">
                <a16:creationId xmlns:a16="http://schemas.microsoft.com/office/drawing/2014/main" id="{C410BCE1-24C6-BC43-BB0D-E4018C610E58}"/>
              </a:ext>
            </a:extLst>
          </p:cNvPr>
          <p:cNvSpPr txBox="1"/>
          <p:nvPr/>
        </p:nvSpPr>
        <p:spPr>
          <a:xfrm>
            <a:off x="5365778" y="3331703"/>
            <a:ext cx="765600" cy="4305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200">
                <a:solidFill>
                  <a:schemeClr val="dk2"/>
                </a:solidFill>
              </a:rPr>
              <a:t>Commit </a:t>
            </a:r>
            <a:endParaRPr sz="1200">
              <a:solidFill>
                <a:schemeClr val="dk2"/>
              </a:solidFill>
            </a:endParaRPr>
          </a:p>
          <a:p>
            <a:pPr>
              <a:spcBef>
                <a:spcPts val="0"/>
              </a:spcBef>
              <a:spcAft>
                <a:spcPts val="0"/>
              </a:spcAft>
            </a:pPr>
            <a:r>
              <a:rPr lang="en" sz="1200">
                <a:solidFill>
                  <a:schemeClr val="dk2"/>
                </a:solidFill>
              </a:rPr>
              <a:t>Record</a:t>
            </a:r>
            <a:endParaRPr/>
          </a:p>
        </p:txBody>
      </p:sp>
      <p:sp>
        <p:nvSpPr>
          <p:cNvPr id="19" name="Google Shape;701;p79">
            <a:extLst>
              <a:ext uri="{FF2B5EF4-FFF2-40B4-BE49-F238E27FC236}">
                <a16:creationId xmlns:a16="http://schemas.microsoft.com/office/drawing/2014/main" id="{E7376B4D-EA4C-8C40-888E-48CD85472A4F}"/>
              </a:ext>
            </a:extLst>
          </p:cNvPr>
          <p:cNvSpPr/>
          <p:nvPr/>
        </p:nvSpPr>
        <p:spPr>
          <a:xfrm>
            <a:off x="6008978" y="2015378"/>
            <a:ext cx="30300" cy="1371300"/>
          </a:xfrm>
          <a:prstGeom prst="leftBrace">
            <a:avLst>
              <a:gd name="adj1" fmla="val 8333"/>
              <a:gd name="adj2" fmla="val 50000"/>
            </a:avLst>
          </a:prstGeom>
          <a:noFill/>
          <a:ln w="2857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0" name="Google Shape;702;p79">
            <a:extLst>
              <a:ext uri="{FF2B5EF4-FFF2-40B4-BE49-F238E27FC236}">
                <a16:creationId xmlns:a16="http://schemas.microsoft.com/office/drawing/2014/main" id="{7376283F-67FD-5B44-AFAD-3A0C904D8EBF}"/>
              </a:ext>
            </a:extLst>
          </p:cNvPr>
          <p:cNvSpPr/>
          <p:nvPr/>
        </p:nvSpPr>
        <p:spPr>
          <a:xfrm>
            <a:off x="6039278" y="3465853"/>
            <a:ext cx="30300" cy="232800"/>
          </a:xfrm>
          <a:prstGeom prst="leftBrace">
            <a:avLst>
              <a:gd name="adj1" fmla="val 1131436"/>
              <a:gd name="adj2" fmla="val 50000"/>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113353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7183-4957-3248-9F49-BC0AA4F49871}"/>
              </a:ext>
            </a:extLst>
          </p:cNvPr>
          <p:cNvSpPr>
            <a:spLocks noGrp="1"/>
          </p:cNvSpPr>
          <p:nvPr>
            <p:ph type="title"/>
          </p:nvPr>
        </p:nvSpPr>
        <p:spPr/>
        <p:txBody>
          <a:bodyPr/>
          <a:lstStyle/>
          <a:p>
            <a:r>
              <a:rPr lang="en-US" dirty="0"/>
              <a:t>Bank interest example: with crash</a:t>
            </a:r>
          </a:p>
        </p:txBody>
      </p:sp>
      <p:sp>
        <p:nvSpPr>
          <p:cNvPr id="21" name="Google Shape;707;p80">
            <a:extLst>
              <a:ext uri="{FF2B5EF4-FFF2-40B4-BE49-F238E27FC236}">
                <a16:creationId xmlns:a16="http://schemas.microsoft.com/office/drawing/2014/main" id="{1213F99B-968E-8649-AE65-A8AFF283F725}"/>
              </a:ext>
            </a:extLst>
          </p:cNvPr>
          <p:cNvSpPr/>
          <p:nvPr/>
        </p:nvSpPr>
        <p:spPr>
          <a:xfrm>
            <a:off x="1059728" y="1581372"/>
            <a:ext cx="1818300" cy="24606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sp>
        <p:nvSpPr>
          <p:cNvPr id="22" name="Google Shape;709;p80">
            <a:extLst>
              <a:ext uri="{FF2B5EF4-FFF2-40B4-BE49-F238E27FC236}">
                <a16:creationId xmlns:a16="http://schemas.microsoft.com/office/drawing/2014/main" id="{78141F75-726D-7E45-993D-9FABC1CF214B}"/>
              </a:ext>
            </a:extLst>
          </p:cNvPr>
          <p:cNvSpPr/>
          <p:nvPr/>
        </p:nvSpPr>
        <p:spPr>
          <a:xfrm>
            <a:off x="3175258" y="1582914"/>
            <a:ext cx="1987500" cy="24762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sp>
        <p:nvSpPr>
          <p:cNvPr id="23" name="Google Shape;710;p80">
            <a:extLst>
              <a:ext uri="{FF2B5EF4-FFF2-40B4-BE49-F238E27FC236}">
                <a16:creationId xmlns:a16="http://schemas.microsoft.com/office/drawing/2014/main" id="{C1D8485F-F44F-C74D-B1EF-DB5BBECE7F5B}"/>
              </a:ext>
            </a:extLst>
          </p:cNvPr>
          <p:cNvSpPr/>
          <p:nvPr/>
        </p:nvSpPr>
        <p:spPr>
          <a:xfrm>
            <a:off x="5708153" y="1681222"/>
            <a:ext cx="2041800" cy="1914300"/>
          </a:xfrm>
          <a:prstGeom prst="roundRect">
            <a:avLst>
              <a:gd name="adj" fmla="val 2860"/>
            </a:avLst>
          </a:prstGeom>
          <a:solidFill>
            <a:srgbClr val="FFF2CC"/>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pic>
        <p:nvPicPr>
          <p:cNvPr id="24" name="Google Shape;711;p80">
            <a:extLst>
              <a:ext uri="{FF2B5EF4-FFF2-40B4-BE49-F238E27FC236}">
                <a16:creationId xmlns:a16="http://schemas.microsoft.com/office/drawing/2014/main" id="{F9257210-BE75-2B41-A31E-0BB7F260E992}"/>
              </a:ext>
            </a:extLst>
          </p:cNvPr>
          <p:cNvPicPr preferRelativeResize="0"/>
          <p:nvPr/>
        </p:nvPicPr>
        <p:blipFill>
          <a:blip r:embed="rId3">
            <a:alphaModFix/>
          </a:blip>
          <a:stretch>
            <a:fillRect/>
          </a:stretch>
        </p:blipFill>
        <p:spPr>
          <a:xfrm>
            <a:off x="3262867" y="1771513"/>
            <a:ext cx="1812338" cy="2073502"/>
          </a:xfrm>
          <a:prstGeom prst="rect">
            <a:avLst/>
          </a:prstGeom>
          <a:noFill/>
          <a:ln>
            <a:noFill/>
          </a:ln>
        </p:spPr>
      </p:pic>
      <p:pic>
        <p:nvPicPr>
          <p:cNvPr id="25" name="Google Shape;712;p80">
            <a:extLst>
              <a:ext uri="{FF2B5EF4-FFF2-40B4-BE49-F238E27FC236}">
                <a16:creationId xmlns:a16="http://schemas.microsoft.com/office/drawing/2014/main" id="{6AB9D0AD-E7A6-6944-87B3-5490623809B4}"/>
              </a:ext>
            </a:extLst>
          </p:cNvPr>
          <p:cNvPicPr preferRelativeResize="0"/>
          <p:nvPr/>
        </p:nvPicPr>
        <p:blipFill>
          <a:blip r:embed="rId4">
            <a:alphaModFix/>
          </a:blip>
          <a:stretch>
            <a:fillRect/>
          </a:stretch>
        </p:blipFill>
        <p:spPr>
          <a:xfrm>
            <a:off x="1094678" y="1824397"/>
            <a:ext cx="1631100" cy="2004696"/>
          </a:xfrm>
          <a:prstGeom prst="rect">
            <a:avLst/>
          </a:prstGeom>
          <a:noFill/>
          <a:ln>
            <a:noFill/>
          </a:ln>
        </p:spPr>
      </p:pic>
      <p:sp>
        <p:nvSpPr>
          <p:cNvPr id="26" name="Google Shape;713;p80">
            <a:extLst>
              <a:ext uri="{FF2B5EF4-FFF2-40B4-BE49-F238E27FC236}">
                <a16:creationId xmlns:a16="http://schemas.microsoft.com/office/drawing/2014/main" id="{E7136F16-4B0E-9A4E-8D2F-17B6B5599E61}"/>
              </a:ext>
            </a:extLst>
          </p:cNvPr>
          <p:cNvSpPr txBox="1"/>
          <p:nvPr/>
        </p:nvSpPr>
        <p:spPr>
          <a:xfrm>
            <a:off x="1853728" y="4331322"/>
            <a:ext cx="2816100" cy="9591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u="sng">
                <a:solidFill>
                  <a:srgbClr val="757575"/>
                </a:solidFill>
                <a:latin typeface="Roboto"/>
                <a:ea typeface="Roboto"/>
                <a:cs typeface="Roboto"/>
                <a:sym typeface="Roboto"/>
              </a:rPr>
              <a:t>‘T-Monthly-423’</a:t>
            </a:r>
            <a:endParaRPr sz="1200" u="sng">
              <a:solidFill>
                <a:srgbClr val="757575"/>
              </a:solidFill>
              <a:latin typeface="Roboto"/>
              <a:ea typeface="Roboto"/>
              <a:cs typeface="Roboto"/>
              <a:sym typeface="Roboto"/>
            </a:endParaRPr>
          </a:p>
          <a:p>
            <a:pPr>
              <a:lnSpc>
                <a:spcPct val="105000"/>
              </a:lnSpc>
              <a:spcBef>
                <a:spcPts val="0"/>
              </a:spcBef>
              <a:spcAft>
                <a:spcPts val="0"/>
              </a:spcAft>
            </a:pPr>
            <a:r>
              <a:rPr lang="en" sz="1200">
                <a:solidFill>
                  <a:srgbClr val="757575"/>
                </a:solidFill>
                <a:latin typeface="Roboto"/>
                <a:ea typeface="Roboto"/>
                <a:cs typeface="Roboto"/>
                <a:sym typeface="Roboto"/>
              </a:rPr>
              <a:t>  </a:t>
            </a:r>
            <a:r>
              <a:rPr lang="en" sz="1000">
                <a:solidFill>
                  <a:srgbClr val="757575"/>
                </a:solidFill>
                <a:latin typeface="Roboto"/>
                <a:ea typeface="Roboto"/>
                <a:cs typeface="Roboto"/>
                <a:sym typeface="Roboto"/>
              </a:rPr>
              <a:t>Monthly Interest 10%</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4:28 am Starts run on 10M bank accounts</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Takes 24 hours to run</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FF0000"/>
                </a:solidFill>
                <a:latin typeface="Roboto"/>
                <a:ea typeface="Roboto"/>
                <a:cs typeface="Roboto"/>
                <a:sym typeface="Roboto"/>
              </a:rPr>
              <a:t>  Network outage at 10:29 am, </a:t>
            </a:r>
            <a:endParaRPr sz="1000">
              <a:solidFill>
                <a:srgbClr val="FF0000"/>
              </a:solidFill>
              <a:latin typeface="Roboto"/>
              <a:ea typeface="Roboto"/>
              <a:cs typeface="Roboto"/>
              <a:sym typeface="Roboto"/>
            </a:endParaRPr>
          </a:p>
          <a:p>
            <a:pPr>
              <a:lnSpc>
                <a:spcPct val="105000"/>
              </a:lnSpc>
              <a:spcBef>
                <a:spcPts val="0"/>
              </a:spcBef>
              <a:spcAft>
                <a:spcPts val="0"/>
              </a:spcAft>
            </a:pPr>
            <a:r>
              <a:rPr lang="en" sz="1000">
                <a:solidFill>
                  <a:srgbClr val="FF0000"/>
                </a:solidFill>
                <a:latin typeface="Roboto"/>
                <a:ea typeface="Roboto"/>
                <a:cs typeface="Roboto"/>
                <a:sym typeface="Roboto"/>
              </a:rPr>
              <a:t>  System access at 10:45 am</a:t>
            </a:r>
            <a:endParaRPr sz="1000">
              <a:solidFill>
                <a:srgbClr val="FF0000"/>
              </a:solidFill>
              <a:latin typeface="Roboto"/>
              <a:ea typeface="Roboto"/>
              <a:cs typeface="Roboto"/>
              <a:sym typeface="Roboto"/>
            </a:endParaRPr>
          </a:p>
        </p:txBody>
      </p:sp>
      <p:pic>
        <p:nvPicPr>
          <p:cNvPr id="27" name="Google Shape;714;p80">
            <a:extLst>
              <a:ext uri="{FF2B5EF4-FFF2-40B4-BE49-F238E27FC236}">
                <a16:creationId xmlns:a16="http://schemas.microsoft.com/office/drawing/2014/main" id="{9F6E5BE3-2561-B841-9DC5-6CB32028D21F}"/>
              </a:ext>
            </a:extLst>
          </p:cNvPr>
          <p:cNvPicPr preferRelativeResize="0"/>
          <p:nvPr/>
        </p:nvPicPr>
        <p:blipFill>
          <a:blip r:embed="rId5">
            <a:alphaModFix/>
          </a:blip>
          <a:stretch>
            <a:fillRect/>
          </a:stretch>
        </p:blipFill>
        <p:spPr>
          <a:xfrm>
            <a:off x="5744892" y="1830259"/>
            <a:ext cx="1968325" cy="1616236"/>
          </a:xfrm>
          <a:prstGeom prst="rect">
            <a:avLst/>
          </a:prstGeom>
          <a:noFill/>
          <a:ln>
            <a:noFill/>
          </a:ln>
        </p:spPr>
      </p:pic>
      <p:sp>
        <p:nvSpPr>
          <p:cNvPr id="28" name="Google Shape;715;p80">
            <a:extLst>
              <a:ext uri="{FF2B5EF4-FFF2-40B4-BE49-F238E27FC236}">
                <a16:creationId xmlns:a16="http://schemas.microsoft.com/office/drawing/2014/main" id="{F87EC5A3-C6B5-1647-8F8A-C50087597543}"/>
              </a:ext>
            </a:extLst>
          </p:cNvPr>
          <p:cNvSpPr/>
          <p:nvPr/>
        </p:nvSpPr>
        <p:spPr>
          <a:xfrm>
            <a:off x="2089978" y="4085253"/>
            <a:ext cx="1918993" cy="164433"/>
          </a:xfrm>
          <a:custGeom>
            <a:avLst/>
            <a:gdLst/>
            <a:ahLst/>
            <a:cxnLst/>
            <a:rect l="l" t="t" r="r" b="b"/>
            <a:pathLst>
              <a:path w="84407" h="12700" extrusionOk="0">
                <a:moveTo>
                  <a:pt x="0" y="0"/>
                </a:moveTo>
                <a:cubicBezTo>
                  <a:pt x="8441" y="2110"/>
                  <a:pt x="36576" y="12348"/>
                  <a:pt x="50644" y="12661"/>
                </a:cubicBezTo>
                <a:cubicBezTo>
                  <a:pt x="64712" y="12974"/>
                  <a:pt x="78780" y="3674"/>
                  <a:pt x="84407" y="1876"/>
                </a:cubicBezTo>
              </a:path>
            </a:pathLst>
          </a:custGeom>
          <a:noFill/>
          <a:ln w="9525" cap="flat" cmpd="sng">
            <a:solidFill>
              <a:schemeClr val="dk2"/>
            </a:solidFill>
            <a:prstDash val="solid"/>
            <a:round/>
            <a:headEnd type="none" w="med" len="med"/>
            <a:tailEnd type="triangle" w="med" len="med"/>
          </a:ln>
        </p:spPr>
      </p:sp>
      <p:sp>
        <p:nvSpPr>
          <p:cNvPr id="29" name="Google Shape;716;p80">
            <a:extLst>
              <a:ext uri="{FF2B5EF4-FFF2-40B4-BE49-F238E27FC236}">
                <a16:creationId xmlns:a16="http://schemas.microsoft.com/office/drawing/2014/main" id="{059491D8-DA70-8D40-B7F7-CF29120940E7}"/>
              </a:ext>
            </a:extLst>
          </p:cNvPr>
          <p:cNvSpPr txBox="1"/>
          <p:nvPr/>
        </p:nvSpPr>
        <p:spPr>
          <a:xfrm>
            <a:off x="1561428" y="1340172"/>
            <a:ext cx="730500" cy="241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a:t>
            </a:r>
            <a:endParaRPr sz="1000">
              <a:solidFill>
                <a:srgbClr val="757575"/>
              </a:solidFill>
              <a:latin typeface="Roboto"/>
              <a:ea typeface="Roboto"/>
              <a:cs typeface="Roboto"/>
              <a:sym typeface="Roboto"/>
            </a:endParaRPr>
          </a:p>
        </p:txBody>
      </p:sp>
      <p:sp>
        <p:nvSpPr>
          <p:cNvPr id="30" name="Google Shape;717;p80">
            <a:extLst>
              <a:ext uri="{FF2B5EF4-FFF2-40B4-BE49-F238E27FC236}">
                <a16:creationId xmlns:a16="http://schemas.microsoft.com/office/drawing/2014/main" id="{2E7FE3EF-D143-1A44-81AA-0CC17739EF5C}"/>
              </a:ext>
            </a:extLst>
          </p:cNvPr>
          <p:cNvSpPr txBox="1"/>
          <p:nvPr/>
        </p:nvSpPr>
        <p:spPr>
          <a:xfrm>
            <a:off x="3558985" y="1340172"/>
            <a:ext cx="1516200" cy="3195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a:t>
            </a:r>
            <a:r>
              <a:rPr lang="en" sz="1000">
                <a:solidFill>
                  <a:srgbClr val="757575"/>
                </a:solidFill>
                <a:latin typeface="Roboto"/>
                <a:ea typeface="Roboto"/>
                <a:cs typeface="Roboto"/>
                <a:sym typeface="Roboto"/>
              </a:rPr>
              <a:t> (@10:45 am)</a:t>
            </a:r>
            <a:endParaRPr sz="1000">
              <a:solidFill>
                <a:srgbClr val="757575"/>
              </a:solidFill>
              <a:latin typeface="Roboto"/>
              <a:ea typeface="Roboto"/>
              <a:cs typeface="Roboto"/>
              <a:sym typeface="Roboto"/>
            </a:endParaRPr>
          </a:p>
        </p:txBody>
      </p:sp>
      <p:sp>
        <p:nvSpPr>
          <p:cNvPr id="31" name="Google Shape;718;p80">
            <a:extLst>
              <a:ext uri="{FF2B5EF4-FFF2-40B4-BE49-F238E27FC236}">
                <a16:creationId xmlns:a16="http://schemas.microsoft.com/office/drawing/2014/main" id="{1EBA823E-9A3F-D24C-A0E7-97BDDF865FC0}"/>
              </a:ext>
            </a:extLst>
          </p:cNvPr>
          <p:cNvSpPr txBox="1"/>
          <p:nvPr/>
        </p:nvSpPr>
        <p:spPr>
          <a:xfrm>
            <a:off x="6019528" y="1216572"/>
            <a:ext cx="1569300" cy="5667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WAL log </a:t>
            </a:r>
            <a:r>
              <a:rPr lang="en" sz="1000">
                <a:solidFill>
                  <a:srgbClr val="757575"/>
                </a:solidFill>
                <a:latin typeface="Roboto"/>
                <a:ea typeface="Roboto"/>
                <a:cs typeface="Roboto"/>
                <a:sym typeface="Roboto"/>
              </a:rPr>
              <a:t>(@10:29 am)</a:t>
            </a:r>
            <a:endParaRPr sz="1000">
              <a:solidFill>
                <a:srgbClr val="757575"/>
              </a:solidFill>
              <a:latin typeface="Roboto"/>
              <a:ea typeface="Roboto"/>
              <a:cs typeface="Roboto"/>
              <a:sym typeface="Roboto"/>
            </a:endParaRPr>
          </a:p>
        </p:txBody>
      </p:sp>
      <p:sp>
        <p:nvSpPr>
          <p:cNvPr id="32" name="Google Shape;719;p80">
            <a:extLst>
              <a:ext uri="{FF2B5EF4-FFF2-40B4-BE49-F238E27FC236}">
                <a16:creationId xmlns:a16="http://schemas.microsoft.com/office/drawing/2014/main" id="{62C1E46B-7078-AC45-87B2-C38564C6521E}"/>
              </a:ext>
            </a:extLst>
          </p:cNvPr>
          <p:cNvSpPr txBox="1"/>
          <p:nvPr/>
        </p:nvSpPr>
        <p:spPr>
          <a:xfrm>
            <a:off x="5174303" y="2942247"/>
            <a:ext cx="432000" cy="241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a:t>
            </a:r>
            <a:endParaRPr/>
          </a:p>
        </p:txBody>
      </p:sp>
      <p:sp>
        <p:nvSpPr>
          <p:cNvPr id="33" name="Google Shape;720;p80">
            <a:extLst>
              <a:ext uri="{FF2B5EF4-FFF2-40B4-BE49-F238E27FC236}">
                <a16:creationId xmlns:a16="http://schemas.microsoft.com/office/drawing/2014/main" id="{5F866942-6C1A-CF4B-9BBA-1D3299E791A7}"/>
              </a:ext>
            </a:extLst>
          </p:cNvPr>
          <p:cNvSpPr txBox="1"/>
          <p:nvPr/>
        </p:nvSpPr>
        <p:spPr>
          <a:xfrm>
            <a:off x="5174303" y="2789847"/>
            <a:ext cx="432000" cy="241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a:t>
            </a:r>
            <a:endParaRPr/>
          </a:p>
        </p:txBody>
      </p:sp>
      <p:sp>
        <p:nvSpPr>
          <p:cNvPr id="34" name="Google Shape;721;p80">
            <a:extLst>
              <a:ext uri="{FF2B5EF4-FFF2-40B4-BE49-F238E27FC236}">
                <a16:creationId xmlns:a16="http://schemas.microsoft.com/office/drawing/2014/main" id="{74FBD760-498E-CD4C-B686-944673F11C75}"/>
              </a:ext>
            </a:extLst>
          </p:cNvPr>
          <p:cNvSpPr txBox="1"/>
          <p:nvPr/>
        </p:nvSpPr>
        <p:spPr>
          <a:xfrm>
            <a:off x="5174303" y="3603822"/>
            <a:ext cx="432000" cy="241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a:t>
            </a:r>
            <a:endParaRPr/>
          </a:p>
        </p:txBody>
      </p:sp>
      <p:sp>
        <p:nvSpPr>
          <p:cNvPr id="35" name="Google Shape;722;p80">
            <a:extLst>
              <a:ext uri="{FF2B5EF4-FFF2-40B4-BE49-F238E27FC236}">
                <a16:creationId xmlns:a16="http://schemas.microsoft.com/office/drawing/2014/main" id="{063F20FA-F49E-2D4A-A0D3-4A4B1A818C6F}"/>
              </a:ext>
            </a:extLst>
          </p:cNvPr>
          <p:cNvSpPr txBox="1"/>
          <p:nvPr/>
        </p:nvSpPr>
        <p:spPr>
          <a:xfrm>
            <a:off x="5174303" y="1951647"/>
            <a:ext cx="432000" cy="241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a:t>
            </a:r>
            <a:endParaRPr/>
          </a:p>
        </p:txBody>
      </p:sp>
      <p:sp>
        <p:nvSpPr>
          <p:cNvPr id="36" name="Google Shape;723;p80">
            <a:extLst>
              <a:ext uri="{FF2B5EF4-FFF2-40B4-BE49-F238E27FC236}">
                <a16:creationId xmlns:a16="http://schemas.microsoft.com/office/drawing/2014/main" id="{146080DA-A26F-1749-AC18-E59FC43E24DD}"/>
              </a:ext>
            </a:extLst>
          </p:cNvPr>
          <p:cNvSpPr txBox="1"/>
          <p:nvPr/>
        </p:nvSpPr>
        <p:spPr>
          <a:xfrm>
            <a:off x="4897128" y="4331322"/>
            <a:ext cx="2691600" cy="4644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666666"/>
                </a:solidFill>
                <a:latin typeface="Roboto"/>
                <a:ea typeface="Roboto"/>
                <a:cs typeface="Roboto"/>
                <a:sym typeface="Roboto"/>
              </a:rPr>
              <a:t>Did T-Monthly-423 complete?</a:t>
            </a:r>
            <a:endParaRPr sz="1000">
              <a:solidFill>
                <a:srgbClr val="666666"/>
              </a:solidFill>
              <a:latin typeface="Roboto"/>
              <a:ea typeface="Roboto"/>
              <a:cs typeface="Roboto"/>
              <a:sym typeface="Roboto"/>
            </a:endParaRPr>
          </a:p>
          <a:p>
            <a:pPr>
              <a:lnSpc>
                <a:spcPct val="105000"/>
              </a:lnSpc>
              <a:spcBef>
                <a:spcPts val="0"/>
              </a:spcBef>
              <a:spcAft>
                <a:spcPts val="0"/>
              </a:spcAft>
            </a:pPr>
            <a:r>
              <a:rPr lang="en" sz="1000">
                <a:solidFill>
                  <a:srgbClr val="666666"/>
                </a:solidFill>
                <a:latin typeface="Roboto"/>
                <a:ea typeface="Roboto"/>
                <a:cs typeface="Roboto"/>
                <a:sym typeface="Roboto"/>
              </a:rPr>
              <a:t>Which tuples are bad?</a:t>
            </a:r>
            <a:endParaRPr sz="1000">
              <a:solidFill>
                <a:srgbClr val="666666"/>
              </a:solidFill>
              <a:latin typeface="Roboto"/>
              <a:ea typeface="Roboto"/>
              <a:cs typeface="Roboto"/>
              <a:sym typeface="Roboto"/>
            </a:endParaRPr>
          </a:p>
        </p:txBody>
      </p:sp>
      <p:sp>
        <p:nvSpPr>
          <p:cNvPr id="37" name="Google Shape;724;p80">
            <a:extLst>
              <a:ext uri="{FF2B5EF4-FFF2-40B4-BE49-F238E27FC236}">
                <a16:creationId xmlns:a16="http://schemas.microsoft.com/office/drawing/2014/main" id="{D4E021A7-460F-EB44-87F8-02CE97F1A176}"/>
              </a:ext>
            </a:extLst>
          </p:cNvPr>
          <p:cNvSpPr txBox="1"/>
          <p:nvPr/>
        </p:nvSpPr>
        <p:spPr>
          <a:xfrm>
            <a:off x="4897128" y="4940922"/>
            <a:ext cx="2691600" cy="6759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666666"/>
                </a:solidFill>
                <a:latin typeface="Roboto"/>
                <a:ea typeface="Roboto"/>
                <a:cs typeface="Roboto"/>
                <a:sym typeface="Roboto"/>
              </a:rPr>
              <a:t>Case1: T-Monthly-423 was crashed </a:t>
            </a:r>
            <a:endParaRPr sz="1000">
              <a:solidFill>
                <a:srgbClr val="666666"/>
              </a:solidFill>
              <a:latin typeface="Roboto"/>
              <a:ea typeface="Roboto"/>
              <a:cs typeface="Roboto"/>
              <a:sym typeface="Roboto"/>
            </a:endParaRPr>
          </a:p>
          <a:p>
            <a:pPr>
              <a:lnSpc>
                <a:spcPct val="105000"/>
              </a:lnSpc>
              <a:spcBef>
                <a:spcPts val="0"/>
              </a:spcBef>
              <a:spcAft>
                <a:spcPts val="0"/>
              </a:spcAft>
            </a:pPr>
            <a:r>
              <a:rPr lang="en" sz="1000">
                <a:solidFill>
                  <a:srgbClr val="666666"/>
                </a:solidFill>
                <a:latin typeface="Roboto"/>
                <a:ea typeface="Roboto"/>
                <a:cs typeface="Roboto"/>
                <a:sym typeface="Roboto"/>
              </a:rPr>
              <a:t>Case2: T-Monthly-423 completed. 4002 deposited 20$ at 10:45 am</a:t>
            </a:r>
            <a:endParaRPr sz="100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18634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622B-F0E7-1249-A6BC-A8EEDDD9F767}"/>
              </a:ext>
            </a:extLst>
          </p:cNvPr>
          <p:cNvSpPr>
            <a:spLocks noGrp="1"/>
          </p:cNvSpPr>
          <p:nvPr>
            <p:ph type="title"/>
          </p:nvPr>
        </p:nvSpPr>
        <p:spPr/>
        <p:txBody>
          <a:bodyPr/>
          <a:lstStyle/>
          <a:p>
            <a:r>
              <a:rPr lang="en-US" dirty="0"/>
              <a:t>Bank interest example: with recovery</a:t>
            </a:r>
          </a:p>
        </p:txBody>
      </p:sp>
      <p:sp>
        <p:nvSpPr>
          <p:cNvPr id="4" name="Slide Number Placeholder 3">
            <a:extLst>
              <a:ext uri="{FF2B5EF4-FFF2-40B4-BE49-F238E27FC236}">
                <a16:creationId xmlns:a16="http://schemas.microsoft.com/office/drawing/2014/main" id="{4843263F-5FD2-6E40-93CC-D8D08A354676}"/>
              </a:ext>
            </a:extLst>
          </p:cNvPr>
          <p:cNvSpPr>
            <a:spLocks noGrp="1"/>
          </p:cNvSpPr>
          <p:nvPr>
            <p:ph type="sldNum" sz="quarter" idx="10"/>
          </p:nvPr>
        </p:nvSpPr>
        <p:spPr/>
        <p:txBody>
          <a:bodyPr/>
          <a:lstStyle/>
          <a:p>
            <a:fld id="{8A521027-4487-C04D-8858-2B2EE73736E3}" type="slidenum">
              <a:rPr lang="en-US" altLang="en-US" smtClean="0"/>
              <a:pPr/>
              <a:t>42</a:t>
            </a:fld>
            <a:endParaRPr lang="en-US" altLang="en-US"/>
          </a:p>
        </p:txBody>
      </p:sp>
      <p:sp>
        <p:nvSpPr>
          <p:cNvPr id="5" name="Google Shape;729;p81">
            <a:extLst>
              <a:ext uri="{FF2B5EF4-FFF2-40B4-BE49-F238E27FC236}">
                <a16:creationId xmlns:a16="http://schemas.microsoft.com/office/drawing/2014/main" id="{1C2441F5-9936-714B-8909-A0B1E1C2B6B0}"/>
              </a:ext>
            </a:extLst>
          </p:cNvPr>
          <p:cNvSpPr/>
          <p:nvPr/>
        </p:nvSpPr>
        <p:spPr>
          <a:xfrm>
            <a:off x="1059728" y="1581372"/>
            <a:ext cx="1818300" cy="24606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sp>
        <p:nvSpPr>
          <p:cNvPr id="6" name="Google Shape;731;p81">
            <a:extLst>
              <a:ext uri="{FF2B5EF4-FFF2-40B4-BE49-F238E27FC236}">
                <a16:creationId xmlns:a16="http://schemas.microsoft.com/office/drawing/2014/main" id="{ABC38007-2A19-C846-A345-FFE7D8EDA2B4}"/>
              </a:ext>
            </a:extLst>
          </p:cNvPr>
          <p:cNvSpPr/>
          <p:nvPr/>
        </p:nvSpPr>
        <p:spPr>
          <a:xfrm>
            <a:off x="3243753" y="1582922"/>
            <a:ext cx="1919100" cy="24606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sp>
        <p:nvSpPr>
          <p:cNvPr id="7" name="Google Shape;732;p81">
            <a:extLst>
              <a:ext uri="{FF2B5EF4-FFF2-40B4-BE49-F238E27FC236}">
                <a16:creationId xmlns:a16="http://schemas.microsoft.com/office/drawing/2014/main" id="{72269E97-C0FD-FC4C-B363-E4FF889412A2}"/>
              </a:ext>
            </a:extLst>
          </p:cNvPr>
          <p:cNvSpPr/>
          <p:nvPr/>
        </p:nvSpPr>
        <p:spPr>
          <a:xfrm>
            <a:off x="5708153" y="1681222"/>
            <a:ext cx="2041800" cy="1914300"/>
          </a:xfrm>
          <a:prstGeom prst="roundRect">
            <a:avLst>
              <a:gd name="adj" fmla="val 2860"/>
            </a:avLst>
          </a:prstGeom>
          <a:solidFill>
            <a:srgbClr val="FFF2CC"/>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pic>
        <p:nvPicPr>
          <p:cNvPr id="8" name="Google Shape;733;p81">
            <a:extLst>
              <a:ext uri="{FF2B5EF4-FFF2-40B4-BE49-F238E27FC236}">
                <a16:creationId xmlns:a16="http://schemas.microsoft.com/office/drawing/2014/main" id="{8030F131-7BE8-B645-8A49-AAED7E58301F}"/>
              </a:ext>
            </a:extLst>
          </p:cNvPr>
          <p:cNvPicPr preferRelativeResize="0"/>
          <p:nvPr/>
        </p:nvPicPr>
        <p:blipFill>
          <a:blip r:embed="rId3">
            <a:alphaModFix/>
          </a:blip>
          <a:stretch>
            <a:fillRect/>
          </a:stretch>
        </p:blipFill>
        <p:spPr>
          <a:xfrm>
            <a:off x="1107367" y="1681225"/>
            <a:ext cx="1812338" cy="2073502"/>
          </a:xfrm>
          <a:prstGeom prst="rect">
            <a:avLst/>
          </a:prstGeom>
          <a:noFill/>
          <a:ln>
            <a:noFill/>
          </a:ln>
        </p:spPr>
      </p:pic>
      <p:pic>
        <p:nvPicPr>
          <p:cNvPr id="9" name="Google Shape;734;p81">
            <a:extLst>
              <a:ext uri="{FF2B5EF4-FFF2-40B4-BE49-F238E27FC236}">
                <a16:creationId xmlns:a16="http://schemas.microsoft.com/office/drawing/2014/main" id="{ED95AC90-3ECE-7446-9311-1A466D8B82ED}"/>
              </a:ext>
            </a:extLst>
          </p:cNvPr>
          <p:cNvPicPr preferRelativeResize="0"/>
          <p:nvPr/>
        </p:nvPicPr>
        <p:blipFill>
          <a:blip r:embed="rId4">
            <a:alphaModFix/>
          </a:blip>
          <a:stretch>
            <a:fillRect/>
          </a:stretch>
        </p:blipFill>
        <p:spPr>
          <a:xfrm>
            <a:off x="3353453" y="1715623"/>
            <a:ext cx="1654200" cy="2033091"/>
          </a:xfrm>
          <a:prstGeom prst="rect">
            <a:avLst/>
          </a:prstGeom>
          <a:noFill/>
          <a:ln>
            <a:noFill/>
          </a:ln>
        </p:spPr>
      </p:pic>
      <p:pic>
        <p:nvPicPr>
          <p:cNvPr id="10" name="Google Shape;735;p81">
            <a:extLst>
              <a:ext uri="{FF2B5EF4-FFF2-40B4-BE49-F238E27FC236}">
                <a16:creationId xmlns:a16="http://schemas.microsoft.com/office/drawing/2014/main" id="{716C1C14-0663-1C4F-823A-BF2B3FE83030}"/>
              </a:ext>
            </a:extLst>
          </p:cNvPr>
          <p:cNvPicPr preferRelativeResize="0"/>
          <p:nvPr/>
        </p:nvPicPr>
        <p:blipFill>
          <a:blip r:embed="rId5">
            <a:alphaModFix/>
          </a:blip>
          <a:stretch>
            <a:fillRect/>
          </a:stretch>
        </p:blipFill>
        <p:spPr>
          <a:xfrm>
            <a:off x="5744892" y="1830259"/>
            <a:ext cx="1968325" cy="1616236"/>
          </a:xfrm>
          <a:prstGeom prst="rect">
            <a:avLst/>
          </a:prstGeom>
          <a:noFill/>
          <a:ln>
            <a:noFill/>
          </a:ln>
        </p:spPr>
      </p:pic>
      <p:sp>
        <p:nvSpPr>
          <p:cNvPr id="11" name="Google Shape;736;p81">
            <a:extLst>
              <a:ext uri="{FF2B5EF4-FFF2-40B4-BE49-F238E27FC236}">
                <a16:creationId xmlns:a16="http://schemas.microsoft.com/office/drawing/2014/main" id="{B3F8CE15-4EF3-8742-A094-CB422926473B}"/>
              </a:ext>
            </a:extLst>
          </p:cNvPr>
          <p:cNvSpPr/>
          <p:nvPr/>
        </p:nvSpPr>
        <p:spPr>
          <a:xfrm>
            <a:off x="2089978" y="4085253"/>
            <a:ext cx="1918993" cy="164433"/>
          </a:xfrm>
          <a:custGeom>
            <a:avLst/>
            <a:gdLst/>
            <a:ahLst/>
            <a:cxnLst/>
            <a:rect l="l" t="t" r="r" b="b"/>
            <a:pathLst>
              <a:path w="84407" h="12700" extrusionOk="0">
                <a:moveTo>
                  <a:pt x="0" y="0"/>
                </a:moveTo>
                <a:cubicBezTo>
                  <a:pt x="8441" y="2110"/>
                  <a:pt x="36576" y="12348"/>
                  <a:pt x="50644" y="12661"/>
                </a:cubicBezTo>
                <a:cubicBezTo>
                  <a:pt x="64712" y="12974"/>
                  <a:pt x="78780" y="3674"/>
                  <a:pt x="84407" y="1876"/>
                </a:cubicBezTo>
              </a:path>
            </a:pathLst>
          </a:custGeom>
          <a:noFill/>
          <a:ln w="9525" cap="flat" cmpd="sng">
            <a:solidFill>
              <a:schemeClr val="dk2"/>
            </a:solidFill>
            <a:prstDash val="solid"/>
            <a:round/>
            <a:headEnd type="none" w="med" len="med"/>
            <a:tailEnd type="triangle" w="med" len="med"/>
          </a:ln>
        </p:spPr>
      </p:sp>
      <p:sp>
        <p:nvSpPr>
          <p:cNvPr id="12" name="Google Shape;737;p81">
            <a:extLst>
              <a:ext uri="{FF2B5EF4-FFF2-40B4-BE49-F238E27FC236}">
                <a16:creationId xmlns:a16="http://schemas.microsoft.com/office/drawing/2014/main" id="{247CDCDC-E061-C34B-853D-20176EC05893}"/>
              </a:ext>
            </a:extLst>
          </p:cNvPr>
          <p:cNvSpPr txBox="1"/>
          <p:nvPr/>
        </p:nvSpPr>
        <p:spPr>
          <a:xfrm>
            <a:off x="1256628" y="1340172"/>
            <a:ext cx="1467000" cy="241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 </a:t>
            </a:r>
            <a:r>
              <a:rPr lang="en" sz="1000">
                <a:solidFill>
                  <a:srgbClr val="757575"/>
                </a:solidFill>
                <a:latin typeface="Roboto"/>
                <a:ea typeface="Roboto"/>
                <a:cs typeface="Roboto"/>
                <a:sym typeface="Roboto"/>
              </a:rPr>
              <a:t>(@10:45 am)</a:t>
            </a:r>
            <a:endParaRPr sz="1000">
              <a:solidFill>
                <a:srgbClr val="757575"/>
              </a:solidFill>
              <a:latin typeface="Roboto"/>
              <a:ea typeface="Roboto"/>
              <a:cs typeface="Roboto"/>
              <a:sym typeface="Roboto"/>
            </a:endParaRPr>
          </a:p>
        </p:txBody>
      </p:sp>
      <p:sp>
        <p:nvSpPr>
          <p:cNvPr id="13" name="Google Shape;738;p81">
            <a:extLst>
              <a:ext uri="{FF2B5EF4-FFF2-40B4-BE49-F238E27FC236}">
                <a16:creationId xmlns:a16="http://schemas.microsoft.com/office/drawing/2014/main" id="{7041E35F-56FA-534D-90EE-D03BF9AC4368}"/>
              </a:ext>
            </a:extLst>
          </p:cNvPr>
          <p:cNvSpPr txBox="1"/>
          <p:nvPr/>
        </p:nvSpPr>
        <p:spPr>
          <a:xfrm>
            <a:off x="3406577" y="1263972"/>
            <a:ext cx="1654200" cy="3411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a:t>
            </a:r>
            <a:r>
              <a:rPr lang="en" sz="1000">
                <a:solidFill>
                  <a:srgbClr val="757575"/>
                </a:solidFill>
                <a:latin typeface="Roboto"/>
                <a:ea typeface="Roboto"/>
                <a:cs typeface="Roboto"/>
                <a:sym typeface="Roboto"/>
              </a:rPr>
              <a:t> (after recovery)</a:t>
            </a:r>
            <a:endParaRPr sz="1000">
              <a:solidFill>
                <a:srgbClr val="757575"/>
              </a:solidFill>
              <a:latin typeface="Roboto"/>
              <a:ea typeface="Roboto"/>
              <a:cs typeface="Roboto"/>
              <a:sym typeface="Roboto"/>
            </a:endParaRPr>
          </a:p>
        </p:txBody>
      </p:sp>
      <p:sp>
        <p:nvSpPr>
          <p:cNvPr id="14" name="Google Shape;739;p81">
            <a:extLst>
              <a:ext uri="{FF2B5EF4-FFF2-40B4-BE49-F238E27FC236}">
                <a16:creationId xmlns:a16="http://schemas.microsoft.com/office/drawing/2014/main" id="{707FB001-3875-2149-AB90-18974137F5BB}"/>
              </a:ext>
            </a:extLst>
          </p:cNvPr>
          <p:cNvSpPr txBox="1"/>
          <p:nvPr/>
        </p:nvSpPr>
        <p:spPr>
          <a:xfrm>
            <a:off x="6019528" y="1216572"/>
            <a:ext cx="1569300" cy="5667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WAL log </a:t>
            </a:r>
            <a:r>
              <a:rPr lang="en" sz="1000">
                <a:solidFill>
                  <a:srgbClr val="757575"/>
                </a:solidFill>
                <a:latin typeface="Roboto"/>
                <a:ea typeface="Roboto"/>
                <a:cs typeface="Roboto"/>
                <a:sym typeface="Roboto"/>
              </a:rPr>
              <a:t>(@10:29 am)</a:t>
            </a:r>
            <a:endParaRPr sz="1000">
              <a:solidFill>
                <a:srgbClr val="757575"/>
              </a:solidFill>
              <a:latin typeface="Roboto"/>
              <a:ea typeface="Roboto"/>
              <a:cs typeface="Roboto"/>
              <a:sym typeface="Roboto"/>
            </a:endParaRPr>
          </a:p>
        </p:txBody>
      </p:sp>
      <p:sp>
        <p:nvSpPr>
          <p:cNvPr id="15" name="Google Shape;740;p81">
            <a:extLst>
              <a:ext uri="{FF2B5EF4-FFF2-40B4-BE49-F238E27FC236}">
                <a16:creationId xmlns:a16="http://schemas.microsoft.com/office/drawing/2014/main" id="{861BDE58-D279-D643-B170-C22537ADC2F7}"/>
              </a:ext>
            </a:extLst>
          </p:cNvPr>
          <p:cNvSpPr txBox="1"/>
          <p:nvPr/>
        </p:nvSpPr>
        <p:spPr>
          <a:xfrm>
            <a:off x="1925328" y="3797921"/>
            <a:ext cx="2691600" cy="11667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u="sng">
                <a:solidFill>
                  <a:srgbClr val="666666"/>
                </a:solidFill>
                <a:latin typeface="Roboto"/>
                <a:ea typeface="Roboto"/>
                <a:cs typeface="Roboto"/>
                <a:sym typeface="Roboto"/>
              </a:rPr>
              <a:t>System recovery (after 10:45 am)</a:t>
            </a:r>
            <a:endParaRPr sz="1000" u="sng">
              <a:solidFill>
                <a:srgbClr val="666666"/>
              </a:solidFill>
              <a:latin typeface="Roboto"/>
              <a:ea typeface="Roboto"/>
              <a:cs typeface="Roboto"/>
              <a:sym typeface="Roboto"/>
            </a:endParaRPr>
          </a:p>
        </p:txBody>
      </p:sp>
      <p:sp>
        <p:nvSpPr>
          <p:cNvPr id="16" name="Google Shape;741;p81">
            <a:extLst>
              <a:ext uri="{FF2B5EF4-FFF2-40B4-BE49-F238E27FC236}">
                <a16:creationId xmlns:a16="http://schemas.microsoft.com/office/drawing/2014/main" id="{220B9C28-2695-B445-BBBD-2D6E8ADC262E}"/>
              </a:ext>
            </a:extLst>
          </p:cNvPr>
          <p:cNvSpPr txBox="1"/>
          <p:nvPr/>
        </p:nvSpPr>
        <p:spPr>
          <a:xfrm>
            <a:off x="2202503" y="4580847"/>
            <a:ext cx="3603600" cy="1106100"/>
          </a:xfrm>
          <a:prstGeom prst="rect">
            <a:avLst/>
          </a:prstGeom>
          <a:noFill/>
          <a:ln>
            <a:noFill/>
          </a:ln>
        </p:spPr>
        <p:txBody>
          <a:bodyPr spcFirstLastPara="1" wrap="square" lIns="91425" tIns="91425" rIns="91425" bIns="91425" anchor="ctr" anchorCtr="0">
            <a:noAutofit/>
          </a:bodyPr>
          <a:lstStyle/>
          <a:p>
            <a:pPr marL="457200" indent="-292100">
              <a:lnSpc>
                <a:spcPct val="105000"/>
              </a:lnSpc>
              <a:spcBef>
                <a:spcPts val="0"/>
              </a:spcBef>
              <a:spcAft>
                <a:spcPts val="0"/>
              </a:spcAft>
              <a:buClr>
                <a:srgbClr val="666666"/>
              </a:buClr>
              <a:buSzPts val="1000"/>
              <a:buFont typeface="Roboto"/>
              <a:buAutoNum type="arabicPeriod"/>
            </a:pPr>
            <a:r>
              <a:rPr lang="en" sz="1000">
                <a:solidFill>
                  <a:srgbClr val="666666"/>
                </a:solidFill>
                <a:latin typeface="Roboto"/>
                <a:ea typeface="Roboto"/>
                <a:cs typeface="Roboto"/>
                <a:sym typeface="Roboto"/>
              </a:rPr>
              <a:t>Rollback uncommitted transactions  </a:t>
            </a:r>
            <a:endParaRPr sz="1000">
              <a:solidFill>
                <a:srgbClr val="666666"/>
              </a:solidFill>
              <a:latin typeface="Roboto"/>
              <a:ea typeface="Roboto"/>
              <a:cs typeface="Roboto"/>
              <a:sym typeface="Roboto"/>
            </a:endParaRPr>
          </a:p>
          <a:p>
            <a:pPr marL="457200">
              <a:lnSpc>
                <a:spcPct val="105000"/>
              </a:lnSpc>
              <a:spcBef>
                <a:spcPts val="0"/>
              </a:spcBef>
              <a:spcAft>
                <a:spcPts val="0"/>
              </a:spcAft>
            </a:pPr>
            <a:r>
              <a:rPr lang="en" sz="1000">
                <a:solidFill>
                  <a:srgbClr val="666666"/>
                </a:solidFill>
                <a:latin typeface="Roboto"/>
                <a:ea typeface="Roboto"/>
                <a:cs typeface="Roboto"/>
                <a:sym typeface="Roboto"/>
              </a:rPr>
              <a:t>     - Restore old values from WALlog (if any)</a:t>
            </a:r>
            <a:endParaRPr sz="1000">
              <a:solidFill>
                <a:srgbClr val="666666"/>
              </a:solidFill>
              <a:latin typeface="Roboto"/>
              <a:ea typeface="Roboto"/>
              <a:cs typeface="Roboto"/>
              <a:sym typeface="Roboto"/>
            </a:endParaRPr>
          </a:p>
          <a:p>
            <a:pPr marL="457200">
              <a:lnSpc>
                <a:spcPct val="105000"/>
              </a:lnSpc>
              <a:spcBef>
                <a:spcPts val="0"/>
              </a:spcBef>
              <a:spcAft>
                <a:spcPts val="0"/>
              </a:spcAft>
            </a:pPr>
            <a:r>
              <a:rPr lang="en" sz="1000">
                <a:solidFill>
                  <a:srgbClr val="666666"/>
                </a:solidFill>
                <a:latin typeface="Roboto"/>
                <a:ea typeface="Roboto"/>
                <a:cs typeface="Roboto"/>
                <a:sym typeface="Roboto"/>
              </a:rPr>
              <a:t>     - Notify developers about aborted txn</a:t>
            </a:r>
            <a:endParaRPr sz="1000">
              <a:solidFill>
                <a:srgbClr val="666666"/>
              </a:solidFill>
              <a:latin typeface="Roboto"/>
              <a:ea typeface="Roboto"/>
              <a:cs typeface="Roboto"/>
              <a:sym typeface="Roboto"/>
            </a:endParaRPr>
          </a:p>
          <a:p>
            <a:pPr marL="457200" indent="-292100">
              <a:lnSpc>
                <a:spcPct val="105000"/>
              </a:lnSpc>
              <a:spcBef>
                <a:spcPts val="0"/>
              </a:spcBef>
              <a:spcAft>
                <a:spcPts val="0"/>
              </a:spcAft>
              <a:buClr>
                <a:schemeClr val="dk2"/>
              </a:buClr>
              <a:buSzPts val="1000"/>
              <a:buFont typeface="Roboto"/>
              <a:buAutoNum type="arabicPeriod"/>
            </a:pPr>
            <a:r>
              <a:rPr lang="en" sz="1000">
                <a:solidFill>
                  <a:schemeClr val="dk2"/>
                </a:solidFill>
                <a:latin typeface="Roboto"/>
                <a:ea typeface="Roboto"/>
                <a:cs typeface="Roboto"/>
                <a:sym typeface="Roboto"/>
              </a:rPr>
              <a:t>Redo Recent transactions (w/ new values)</a:t>
            </a:r>
            <a:endParaRPr sz="1000">
              <a:solidFill>
                <a:srgbClr val="666666"/>
              </a:solidFill>
              <a:latin typeface="Roboto"/>
              <a:ea typeface="Roboto"/>
              <a:cs typeface="Roboto"/>
              <a:sym typeface="Roboto"/>
            </a:endParaRPr>
          </a:p>
          <a:p>
            <a:pPr marL="457200" indent="-292100">
              <a:lnSpc>
                <a:spcPct val="105000"/>
              </a:lnSpc>
              <a:spcBef>
                <a:spcPts val="0"/>
              </a:spcBef>
              <a:spcAft>
                <a:spcPts val="0"/>
              </a:spcAft>
              <a:buClr>
                <a:schemeClr val="dk2"/>
              </a:buClr>
              <a:buSzPts val="1000"/>
              <a:buFont typeface="Roboto"/>
              <a:buAutoNum type="arabicPeriod"/>
            </a:pPr>
            <a:r>
              <a:rPr lang="en" sz="1000">
                <a:solidFill>
                  <a:schemeClr val="dk2"/>
                </a:solidFill>
                <a:latin typeface="Roboto"/>
                <a:ea typeface="Roboto"/>
                <a:cs typeface="Roboto"/>
                <a:sym typeface="Roboto"/>
              </a:rPr>
              <a:t>Back in business</a:t>
            </a:r>
            <a:r>
              <a:rPr lang="en" sz="1000">
                <a:solidFill>
                  <a:srgbClr val="666666"/>
                </a:solidFill>
                <a:latin typeface="Roboto"/>
                <a:ea typeface="Roboto"/>
                <a:cs typeface="Roboto"/>
                <a:sym typeface="Roboto"/>
              </a:rPr>
              <a:t>; Redo (any pending) transactions</a:t>
            </a:r>
            <a:endParaRPr sz="1000">
              <a:solidFill>
                <a:srgbClr val="666666"/>
              </a:solidFill>
              <a:latin typeface="Roboto"/>
              <a:ea typeface="Roboto"/>
              <a:cs typeface="Roboto"/>
              <a:sym typeface="Roboto"/>
            </a:endParaRPr>
          </a:p>
          <a:p>
            <a:pPr>
              <a:lnSpc>
                <a:spcPct val="105000"/>
              </a:lnSpc>
              <a:spcBef>
                <a:spcPts val="0"/>
              </a:spcBef>
              <a:spcAft>
                <a:spcPts val="0"/>
              </a:spcAft>
            </a:pPr>
            <a:endParaRPr sz="1000">
              <a:solidFill>
                <a:srgbClr val="666666"/>
              </a:solidFill>
              <a:latin typeface="Roboto"/>
              <a:ea typeface="Roboto"/>
              <a:cs typeface="Roboto"/>
              <a:sym typeface="Roboto"/>
            </a:endParaRPr>
          </a:p>
        </p:txBody>
      </p:sp>
      <p:sp>
        <p:nvSpPr>
          <p:cNvPr id="17" name="Google Shape;742;p81">
            <a:extLst>
              <a:ext uri="{FF2B5EF4-FFF2-40B4-BE49-F238E27FC236}">
                <a16:creationId xmlns:a16="http://schemas.microsoft.com/office/drawing/2014/main" id="{17EBEE36-9538-B443-AA2E-459AE0BEA37B}"/>
              </a:ext>
            </a:extLst>
          </p:cNvPr>
          <p:cNvSpPr/>
          <p:nvPr/>
        </p:nvSpPr>
        <p:spPr>
          <a:xfrm>
            <a:off x="5763603" y="3199247"/>
            <a:ext cx="1919100" cy="241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280977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F755-7C58-EE45-BD75-DA14E7F190DA}"/>
              </a:ext>
            </a:extLst>
          </p:cNvPr>
          <p:cNvSpPr>
            <a:spLocks noGrp="1"/>
          </p:cNvSpPr>
          <p:nvPr>
            <p:ph type="title"/>
          </p:nvPr>
        </p:nvSpPr>
        <p:spPr/>
        <p:txBody>
          <a:bodyPr/>
          <a:lstStyle/>
          <a:p>
            <a:r>
              <a:rPr lang="en-US" dirty="0"/>
              <a:t>A word on performance</a:t>
            </a:r>
          </a:p>
        </p:txBody>
      </p:sp>
      <p:sp>
        <p:nvSpPr>
          <p:cNvPr id="3" name="Content Placeholder 2">
            <a:extLst>
              <a:ext uri="{FF2B5EF4-FFF2-40B4-BE49-F238E27FC236}">
                <a16:creationId xmlns:a16="http://schemas.microsoft.com/office/drawing/2014/main" id="{E963BE83-125D-A541-A233-0CE6943D1725}"/>
              </a:ext>
            </a:extLst>
          </p:cNvPr>
          <p:cNvSpPr>
            <a:spLocks noGrp="1"/>
          </p:cNvSpPr>
          <p:nvPr>
            <p:ph idx="1"/>
          </p:nvPr>
        </p:nvSpPr>
        <p:spPr/>
        <p:txBody>
          <a:bodyPr/>
          <a:lstStyle/>
          <a:p>
            <a:r>
              <a:rPr lang="en-US" dirty="0"/>
              <a:t>Question: why is a WAL a good idea?</a:t>
            </a:r>
          </a:p>
          <a:p>
            <a:r>
              <a:rPr lang="en-US" dirty="0"/>
              <a:t>Answer: updates to WAL are in sequential order!</a:t>
            </a:r>
          </a:p>
          <a:p>
            <a:endParaRPr lang="en-US" dirty="0"/>
          </a:p>
          <a:p>
            <a:r>
              <a:rPr lang="en-US" dirty="0"/>
              <a:t>Recall: sequential writes are very important both for flash and magnetic disk</a:t>
            </a:r>
          </a:p>
          <a:p>
            <a:pPr lvl="1"/>
            <a:r>
              <a:rPr lang="en-US" dirty="0"/>
              <a:t>In a couple of lectures we will understand why</a:t>
            </a:r>
          </a:p>
          <a:p>
            <a:endParaRPr lang="en-US" dirty="0"/>
          </a:p>
        </p:txBody>
      </p:sp>
      <p:sp>
        <p:nvSpPr>
          <p:cNvPr id="4" name="Slide Number Placeholder 3">
            <a:extLst>
              <a:ext uri="{FF2B5EF4-FFF2-40B4-BE49-F238E27FC236}">
                <a16:creationId xmlns:a16="http://schemas.microsoft.com/office/drawing/2014/main" id="{C264916C-9A3C-724D-AB83-0064F5C2C098}"/>
              </a:ext>
            </a:extLst>
          </p:cNvPr>
          <p:cNvSpPr>
            <a:spLocks noGrp="1"/>
          </p:cNvSpPr>
          <p:nvPr>
            <p:ph type="sldNum" sz="quarter" idx="10"/>
          </p:nvPr>
        </p:nvSpPr>
        <p:spPr/>
        <p:txBody>
          <a:bodyPr/>
          <a:lstStyle/>
          <a:p>
            <a:fld id="{8A521027-4487-C04D-8858-2B2EE73736E3}" type="slidenum">
              <a:rPr lang="en-US" altLang="en-US" smtClean="0"/>
              <a:pPr/>
              <a:t>43</a:t>
            </a:fld>
            <a:endParaRPr lang="en-US" altLang="en-US"/>
          </a:p>
        </p:txBody>
      </p:sp>
    </p:spTree>
    <p:extLst>
      <p:ext uri="{BB962C8B-B14F-4D97-AF65-F5344CB8AC3E}">
        <p14:creationId xmlns:p14="http://schemas.microsoft.com/office/powerpoint/2010/main" val="22660196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622B-F0E7-1249-A6BC-A8EEDDD9F767}"/>
              </a:ext>
            </a:extLst>
          </p:cNvPr>
          <p:cNvSpPr>
            <a:spLocks noGrp="1"/>
          </p:cNvSpPr>
          <p:nvPr>
            <p:ph type="title"/>
          </p:nvPr>
        </p:nvSpPr>
        <p:spPr/>
        <p:txBody>
          <a:bodyPr/>
          <a:lstStyle/>
          <a:p>
            <a:r>
              <a:rPr lang="en-US" dirty="0"/>
              <a:t>An example of why sequential writes matter</a:t>
            </a:r>
          </a:p>
        </p:txBody>
      </p:sp>
      <p:sp>
        <p:nvSpPr>
          <p:cNvPr id="4" name="Slide Number Placeholder 3">
            <a:extLst>
              <a:ext uri="{FF2B5EF4-FFF2-40B4-BE49-F238E27FC236}">
                <a16:creationId xmlns:a16="http://schemas.microsoft.com/office/drawing/2014/main" id="{4843263F-5FD2-6E40-93CC-D8D08A354676}"/>
              </a:ext>
            </a:extLst>
          </p:cNvPr>
          <p:cNvSpPr>
            <a:spLocks noGrp="1"/>
          </p:cNvSpPr>
          <p:nvPr>
            <p:ph type="sldNum" sz="quarter" idx="10"/>
          </p:nvPr>
        </p:nvSpPr>
        <p:spPr/>
        <p:txBody>
          <a:bodyPr/>
          <a:lstStyle/>
          <a:p>
            <a:fld id="{8A521027-4487-C04D-8858-2B2EE73736E3}" type="slidenum">
              <a:rPr lang="en-US" altLang="en-US" smtClean="0"/>
              <a:pPr/>
              <a:t>44</a:t>
            </a:fld>
            <a:endParaRPr lang="en-US" altLang="en-US"/>
          </a:p>
        </p:txBody>
      </p:sp>
      <p:sp>
        <p:nvSpPr>
          <p:cNvPr id="33" name="Google Shape;747;p82">
            <a:extLst>
              <a:ext uri="{FF2B5EF4-FFF2-40B4-BE49-F238E27FC236}">
                <a16:creationId xmlns:a16="http://schemas.microsoft.com/office/drawing/2014/main" id="{A95CB9FA-7C3A-A34A-8B9A-C062B73463C4}"/>
              </a:ext>
            </a:extLst>
          </p:cNvPr>
          <p:cNvSpPr/>
          <p:nvPr/>
        </p:nvSpPr>
        <p:spPr>
          <a:xfrm>
            <a:off x="1042604" y="1586845"/>
            <a:ext cx="1741800" cy="23454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sp>
        <p:nvSpPr>
          <p:cNvPr id="34" name="Google Shape;749;p82">
            <a:extLst>
              <a:ext uri="{FF2B5EF4-FFF2-40B4-BE49-F238E27FC236}">
                <a16:creationId xmlns:a16="http://schemas.microsoft.com/office/drawing/2014/main" id="{8EC7232B-3E63-3743-8A7B-F1145DB96756}"/>
              </a:ext>
            </a:extLst>
          </p:cNvPr>
          <p:cNvSpPr/>
          <p:nvPr/>
        </p:nvSpPr>
        <p:spPr>
          <a:xfrm>
            <a:off x="3125204" y="1586945"/>
            <a:ext cx="1830600" cy="23862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sp>
        <p:nvSpPr>
          <p:cNvPr id="35" name="Google Shape;750;p82">
            <a:extLst>
              <a:ext uri="{FF2B5EF4-FFF2-40B4-BE49-F238E27FC236}">
                <a16:creationId xmlns:a16="http://schemas.microsoft.com/office/drawing/2014/main" id="{7B2DE809-F4D3-2648-A724-8F0EF3EAE668}"/>
              </a:ext>
            </a:extLst>
          </p:cNvPr>
          <p:cNvSpPr/>
          <p:nvPr/>
        </p:nvSpPr>
        <p:spPr>
          <a:xfrm>
            <a:off x="5740917" y="1686708"/>
            <a:ext cx="2041800" cy="1914300"/>
          </a:xfrm>
          <a:prstGeom prst="roundRect">
            <a:avLst>
              <a:gd name="adj" fmla="val 2860"/>
            </a:avLst>
          </a:prstGeom>
          <a:solidFill>
            <a:srgbClr val="FFF2CC"/>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pic>
        <p:nvPicPr>
          <p:cNvPr id="36" name="Google Shape;751;p82">
            <a:extLst>
              <a:ext uri="{FF2B5EF4-FFF2-40B4-BE49-F238E27FC236}">
                <a16:creationId xmlns:a16="http://schemas.microsoft.com/office/drawing/2014/main" id="{5A42273C-B35C-3843-AD65-B6D5E025DE0D}"/>
              </a:ext>
            </a:extLst>
          </p:cNvPr>
          <p:cNvPicPr preferRelativeResize="0"/>
          <p:nvPr/>
        </p:nvPicPr>
        <p:blipFill>
          <a:blip r:embed="rId3">
            <a:alphaModFix/>
          </a:blip>
          <a:stretch>
            <a:fillRect/>
          </a:stretch>
        </p:blipFill>
        <p:spPr>
          <a:xfrm>
            <a:off x="1139756" y="1790745"/>
            <a:ext cx="1557537" cy="1914300"/>
          </a:xfrm>
          <a:prstGeom prst="rect">
            <a:avLst/>
          </a:prstGeom>
          <a:noFill/>
          <a:ln>
            <a:noFill/>
          </a:ln>
        </p:spPr>
      </p:pic>
      <p:pic>
        <p:nvPicPr>
          <p:cNvPr id="37" name="Google Shape;752;p82">
            <a:extLst>
              <a:ext uri="{FF2B5EF4-FFF2-40B4-BE49-F238E27FC236}">
                <a16:creationId xmlns:a16="http://schemas.microsoft.com/office/drawing/2014/main" id="{2CC6A0F2-1AC2-264C-85B6-C782051D40E5}"/>
              </a:ext>
            </a:extLst>
          </p:cNvPr>
          <p:cNvPicPr preferRelativeResize="0"/>
          <p:nvPr/>
        </p:nvPicPr>
        <p:blipFill>
          <a:blip r:embed="rId4">
            <a:alphaModFix/>
          </a:blip>
          <a:stretch>
            <a:fillRect/>
          </a:stretch>
        </p:blipFill>
        <p:spPr>
          <a:xfrm>
            <a:off x="5776129" y="1758220"/>
            <a:ext cx="1971400" cy="1771304"/>
          </a:xfrm>
          <a:prstGeom prst="rect">
            <a:avLst/>
          </a:prstGeom>
          <a:noFill/>
          <a:ln>
            <a:noFill/>
          </a:ln>
        </p:spPr>
      </p:pic>
      <p:pic>
        <p:nvPicPr>
          <p:cNvPr id="38" name="Google Shape;753;p82">
            <a:extLst>
              <a:ext uri="{FF2B5EF4-FFF2-40B4-BE49-F238E27FC236}">
                <a16:creationId xmlns:a16="http://schemas.microsoft.com/office/drawing/2014/main" id="{397D735D-3789-F343-8EAA-CBD7A5E47E8D}"/>
              </a:ext>
            </a:extLst>
          </p:cNvPr>
          <p:cNvPicPr preferRelativeResize="0"/>
          <p:nvPr/>
        </p:nvPicPr>
        <p:blipFill>
          <a:blip r:embed="rId5">
            <a:alphaModFix/>
          </a:blip>
          <a:stretch>
            <a:fillRect/>
          </a:stretch>
        </p:blipFill>
        <p:spPr>
          <a:xfrm>
            <a:off x="3284104" y="1785870"/>
            <a:ext cx="1557550" cy="1924046"/>
          </a:xfrm>
          <a:prstGeom prst="rect">
            <a:avLst/>
          </a:prstGeom>
          <a:noFill/>
          <a:ln>
            <a:noFill/>
          </a:ln>
        </p:spPr>
      </p:pic>
      <p:sp>
        <p:nvSpPr>
          <p:cNvPr id="39" name="Google Shape;754;p82">
            <a:extLst>
              <a:ext uri="{FF2B5EF4-FFF2-40B4-BE49-F238E27FC236}">
                <a16:creationId xmlns:a16="http://schemas.microsoft.com/office/drawing/2014/main" id="{808E9E33-F545-D943-96E4-6714855EE8D5}"/>
              </a:ext>
            </a:extLst>
          </p:cNvPr>
          <p:cNvSpPr/>
          <p:nvPr/>
        </p:nvSpPr>
        <p:spPr>
          <a:xfrm>
            <a:off x="1965430" y="4073284"/>
            <a:ext cx="1971325" cy="163385"/>
          </a:xfrm>
          <a:custGeom>
            <a:avLst/>
            <a:gdLst/>
            <a:ahLst/>
            <a:cxnLst/>
            <a:rect l="l" t="t" r="r" b="b"/>
            <a:pathLst>
              <a:path w="84407" h="12700" extrusionOk="0">
                <a:moveTo>
                  <a:pt x="0" y="0"/>
                </a:moveTo>
                <a:cubicBezTo>
                  <a:pt x="8441" y="2110"/>
                  <a:pt x="36576" y="12348"/>
                  <a:pt x="50644" y="12661"/>
                </a:cubicBezTo>
                <a:cubicBezTo>
                  <a:pt x="64712" y="12974"/>
                  <a:pt x="78780" y="3674"/>
                  <a:pt x="84407" y="1876"/>
                </a:cubicBezTo>
              </a:path>
            </a:pathLst>
          </a:custGeom>
          <a:noFill/>
          <a:ln w="9525" cap="flat" cmpd="sng">
            <a:solidFill>
              <a:schemeClr val="dk2"/>
            </a:solidFill>
            <a:prstDash val="solid"/>
            <a:round/>
            <a:headEnd type="none" w="med" len="med"/>
            <a:tailEnd type="triangle" w="med" len="med"/>
          </a:ln>
        </p:spPr>
      </p:sp>
      <p:sp>
        <p:nvSpPr>
          <p:cNvPr id="40" name="Google Shape;755;p82">
            <a:extLst>
              <a:ext uri="{FF2B5EF4-FFF2-40B4-BE49-F238E27FC236}">
                <a16:creationId xmlns:a16="http://schemas.microsoft.com/office/drawing/2014/main" id="{B6CC1267-4F2E-5F49-ABDF-4B981E19F169}"/>
              </a:ext>
            </a:extLst>
          </p:cNvPr>
          <p:cNvSpPr txBox="1"/>
          <p:nvPr/>
        </p:nvSpPr>
        <p:spPr>
          <a:xfrm>
            <a:off x="5916929" y="1185245"/>
            <a:ext cx="1830600" cy="4017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endParaRPr sz="1200" u="sng">
              <a:solidFill>
                <a:srgbClr val="757575"/>
              </a:solidFill>
              <a:latin typeface="Roboto"/>
              <a:ea typeface="Roboto"/>
              <a:cs typeface="Roboto"/>
              <a:sym typeface="Roboto"/>
            </a:endParaRPr>
          </a:p>
          <a:p>
            <a:pPr>
              <a:lnSpc>
                <a:spcPct val="105000"/>
              </a:lnSpc>
              <a:spcBef>
                <a:spcPts val="0"/>
              </a:spcBef>
              <a:spcAft>
                <a:spcPts val="0"/>
              </a:spcAft>
            </a:pPr>
            <a:r>
              <a:rPr lang="en" sz="1200">
                <a:solidFill>
                  <a:srgbClr val="757575"/>
                </a:solidFill>
                <a:latin typeface="Roboto"/>
                <a:ea typeface="Roboto"/>
                <a:cs typeface="Roboto"/>
                <a:sym typeface="Roboto"/>
              </a:rPr>
              <a:t>   WAL </a:t>
            </a:r>
            <a:r>
              <a:rPr lang="en" sz="1000">
                <a:solidFill>
                  <a:srgbClr val="757575"/>
                </a:solidFill>
                <a:latin typeface="Roboto"/>
                <a:ea typeface="Roboto"/>
                <a:cs typeface="Roboto"/>
                <a:sym typeface="Roboto"/>
              </a:rPr>
              <a:t>(@4:29 am day+1)  </a:t>
            </a:r>
            <a:endParaRPr sz="1000">
              <a:solidFill>
                <a:srgbClr val="757575"/>
              </a:solidFill>
              <a:latin typeface="Roboto"/>
              <a:ea typeface="Roboto"/>
              <a:cs typeface="Roboto"/>
              <a:sym typeface="Roboto"/>
            </a:endParaRPr>
          </a:p>
        </p:txBody>
      </p:sp>
      <p:sp>
        <p:nvSpPr>
          <p:cNvPr id="41" name="Google Shape;756;p82">
            <a:extLst>
              <a:ext uri="{FF2B5EF4-FFF2-40B4-BE49-F238E27FC236}">
                <a16:creationId xmlns:a16="http://schemas.microsoft.com/office/drawing/2014/main" id="{8E4402C8-02D8-9042-BD3A-9A68310DA15D}"/>
              </a:ext>
            </a:extLst>
          </p:cNvPr>
          <p:cNvSpPr txBox="1"/>
          <p:nvPr/>
        </p:nvSpPr>
        <p:spPr>
          <a:xfrm>
            <a:off x="1427729" y="1311595"/>
            <a:ext cx="1557600" cy="3174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a:t>
            </a:r>
            <a:endParaRPr sz="1000">
              <a:solidFill>
                <a:srgbClr val="757575"/>
              </a:solidFill>
              <a:latin typeface="Roboto"/>
              <a:ea typeface="Roboto"/>
              <a:cs typeface="Roboto"/>
              <a:sym typeface="Roboto"/>
            </a:endParaRPr>
          </a:p>
        </p:txBody>
      </p:sp>
      <p:sp>
        <p:nvSpPr>
          <p:cNvPr id="42" name="Google Shape;757;p82">
            <a:extLst>
              <a:ext uri="{FF2B5EF4-FFF2-40B4-BE49-F238E27FC236}">
                <a16:creationId xmlns:a16="http://schemas.microsoft.com/office/drawing/2014/main" id="{7E371C53-FF1B-BF40-A075-3B1AA2AE09A5}"/>
              </a:ext>
            </a:extLst>
          </p:cNvPr>
          <p:cNvSpPr txBox="1"/>
          <p:nvPr/>
        </p:nvSpPr>
        <p:spPr>
          <a:xfrm>
            <a:off x="3197129" y="1269445"/>
            <a:ext cx="1971300" cy="4017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 (@4:29 am day+1)</a:t>
            </a:r>
            <a:endParaRPr sz="1000">
              <a:solidFill>
                <a:srgbClr val="757575"/>
              </a:solidFill>
              <a:latin typeface="Roboto"/>
              <a:ea typeface="Roboto"/>
              <a:cs typeface="Roboto"/>
              <a:sym typeface="Roboto"/>
            </a:endParaRPr>
          </a:p>
        </p:txBody>
      </p:sp>
      <p:sp>
        <p:nvSpPr>
          <p:cNvPr id="43" name="Google Shape;758;p82">
            <a:extLst>
              <a:ext uri="{FF2B5EF4-FFF2-40B4-BE49-F238E27FC236}">
                <a16:creationId xmlns:a16="http://schemas.microsoft.com/office/drawing/2014/main" id="{67C61B19-CF6B-6646-8AE1-D8A7F4FE1FA9}"/>
              </a:ext>
            </a:extLst>
          </p:cNvPr>
          <p:cNvSpPr txBox="1"/>
          <p:nvPr/>
        </p:nvSpPr>
        <p:spPr>
          <a:xfrm>
            <a:off x="5846529" y="4236670"/>
            <a:ext cx="1830600" cy="4017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endParaRPr sz="1000">
              <a:solidFill>
                <a:srgbClr val="757575"/>
              </a:solidFill>
              <a:latin typeface="Roboto"/>
              <a:ea typeface="Roboto"/>
              <a:cs typeface="Roboto"/>
              <a:sym typeface="Roboto"/>
            </a:endParaRPr>
          </a:p>
        </p:txBody>
      </p:sp>
      <p:sp>
        <p:nvSpPr>
          <p:cNvPr id="44" name="Google Shape;759;p82">
            <a:extLst>
              <a:ext uri="{FF2B5EF4-FFF2-40B4-BE49-F238E27FC236}">
                <a16:creationId xmlns:a16="http://schemas.microsoft.com/office/drawing/2014/main" id="{745281A1-3843-4547-8256-AAC365779E62}"/>
              </a:ext>
            </a:extLst>
          </p:cNvPr>
          <p:cNvSpPr txBox="1"/>
          <p:nvPr/>
        </p:nvSpPr>
        <p:spPr>
          <a:xfrm>
            <a:off x="92076" y="4108219"/>
            <a:ext cx="3835054" cy="796249"/>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u="sng" dirty="0">
                <a:solidFill>
                  <a:srgbClr val="757575"/>
                </a:solidFill>
                <a:latin typeface="Roboto"/>
                <a:ea typeface="Roboto"/>
                <a:cs typeface="Roboto"/>
                <a:sym typeface="Roboto"/>
              </a:rPr>
              <a:t>Cost to update all data</a:t>
            </a:r>
            <a:endParaRPr sz="1200" u="sng" dirty="0">
              <a:solidFill>
                <a:srgbClr val="757575"/>
              </a:solidFill>
              <a:latin typeface="Roboto"/>
              <a:ea typeface="Roboto"/>
              <a:cs typeface="Roboto"/>
              <a:sym typeface="Roboto"/>
            </a:endParaRPr>
          </a:p>
          <a:p>
            <a:pPr>
              <a:lnSpc>
                <a:spcPct val="105000"/>
              </a:lnSpc>
              <a:spcBef>
                <a:spcPts val="0"/>
              </a:spcBef>
              <a:spcAft>
                <a:spcPts val="0"/>
              </a:spcAft>
            </a:pPr>
            <a:r>
              <a:rPr lang="en" sz="1200" dirty="0">
                <a:solidFill>
                  <a:srgbClr val="757575"/>
                </a:solidFill>
                <a:latin typeface="Roboto"/>
                <a:ea typeface="Roboto"/>
                <a:cs typeface="Roboto"/>
                <a:sym typeface="Roboto"/>
              </a:rPr>
              <a:t>  </a:t>
            </a:r>
            <a:r>
              <a:rPr lang="en" sz="1000" dirty="0">
                <a:solidFill>
                  <a:srgbClr val="757575"/>
                </a:solidFill>
                <a:latin typeface="Roboto"/>
                <a:ea typeface="Roboto"/>
                <a:cs typeface="Roboto"/>
                <a:sym typeface="Roboto"/>
              </a:rPr>
              <a:t>10M bank accounts → 10M individual random writes? (worst case)</a:t>
            </a:r>
            <a:endParaRPr sz="1000" dirty="0">
              <a:solidFill>
                <a:srgbClr val="757575"/>
              </a:solidFill>
              <a:latin typeface="Roboto"/>
              <a:ea typeface="Roboto"/>
              <a:cs typeface="Roboto"/>
              <a:sym typeface="Roboto"/>
            </a:endParaRPr>
          </a:p>
        </p:txBody>
      </p:sp>
      <p:pic>
        <p:nvPicPr>
          <p:cNvPr id="45" name="Google Shape;761;p82">
            <a:extLst>
              <a:ext uri="{FF2B5EF4-FFF2-40B4-BE49-F238E27FC236}">
                <a16:creationId xmlns:a16="http://schemas.microsoft.com/office/drawing/2014/main" id="{E685F1BD-E25A-264D-9270-644EB85F0650}"/>
              </a:ext>
            </a:extLst>
          </p:cNvPr>
          <p:cNvPicPr preferRelativeResize="0"/>
          <p:nvPr/>
        </p:nvPicPr>
        <p:blipFill>
          <a:blip r:embed="rId6">
            <a:alphaModFix/>
          </a:blip>
          <a:stretch>
            <a:fillRect/>
          </a:stretch>
        </p:blipFill>
        <p:spPr>
          <a:xfrm>
            <a:off x="4014730" y="4125071"/>
            <a:ext cx="1404775" cy="1407075"/>
          </a:xfrm>
          <a:prstGeom prst="rect">
            <a:avLst/>
          </a:prstGeom>
          <a:noFill/>
          <a:ln>
            <a:noFill/>
          </a:ln>
        </p:spPr>
      </p:pic>
      <p:sp>
        <p:nvSpPr>
          <p:cNvPr id="46" name="Google Shape;762;p82">
            <a:extLst>
              <a:ext uri="{FF2B5EF4-FFF2-40B4-BE49-F238E27FC236}">
                <a16:creationId xmlns:a16="http://schemas.microsoft.com/office/drawing/2014/main" id="{64D993C9-4E64-CA45-82C3-D3191E9C1EF6}"/>
              </a:ext>
            </a:extLst>
          </p:cNvPr>
          <p:cNvSpPr txBox="1"/>
          <p:nvPr/>
        </p:nvSpPr>
        <p:spPr>
          <a:xfrm>
            <a:off x="496804" y="4748356"/>
            <a:ext cx="3298582" cy="5301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dirty="0">
                <a:solidFill>
                  <a:srgbClr val="757575"/>
                </a:solidFill>
                <a:latin typeface="Roboto"/>
                <a:ea typeface="Roboto"/>
                <a:cs typeface="Roboto"/>
                <a:sym typeface="Roboto"/>
              </a:rPr>
              <a:t>(@10 </a:t>
            </a:r>
            <a:r>
              <a:rPr lang="en" sz="1000" dirty="0" err="1">
                <a:solidFill>
                  <a:srgbClr val="757575"/>
                </a:solidFill>
                <a:latin typeface="Roboto"/>
                <a:ea typeface="Roboto"/>
                <a:cs typeface="Roboto"/>
                <a:sym typeface="Roboto"/>
              </a:rPr>
              <a:t>ms</a:t>
            </a:r>
            <a:r>
              <a:rPr lang="en" sz="1000" dirty="0">
                <a:solidFill>
                  <a:srgbClr val="757575"/>
                </a:solidFill>
                <a:latin typeface="Roboto"/>
                <a:ea typeface="Roboto"/>
                <a:cs typeface="Roboto"/>
                <a:sym typeface="Roboto"/>
              </a:rPr>
              <a:t> per write for magnetic disk, that’s 100,000 secs)</a:t>
            </a:r>
            <a:r>
              <a:rPr lang="en" sz="1000" u="sng" dirty="0">
                <a:solidFill>
                  <a:srgbClr val="757575"/>
                </a:solidFill>
                <a:latin typeface="Roboto"/>
                <a:ea typeface="Roboto"/>
                <a:cs typeface="Roboto"/>
                <a:sym typeface="Roboto"/>
              </a:rPr>
              <a:t> </a:t>
            </a:r>
            <a:endParaRPr sz="1000" dirty="0">
              <a:solidFill>
                <a:srgbClr val="757575"/>
              </a:solidFill>
              <a:latin typeface="Roboto"/>
              <a:ea typeface="Roboto"/>
              <a:cs typeface="Roboto"/>
              <a:sym typeface="Roboto"/>
            </a:endParaRPr>
          </a:p>
        </p:txBody>
      </p:sp>
      <p:sp>
        <p:nvSpPr>
          <p:cNvPr id="47" name="Google Shape;763;p82">
            <a:extLst>
              <a:ext uri="{FF2B5EF4-FFF2-40B4-BE49-F238E27FC236}">
                <a16:creationId xmlns:a16="http://schemas.microsoft.com/office/drawing/2014/main" id="{8619FC83-B89E-7345-B180-325104E51690}"/>
              </a:ext>
            </a:extLst>
          </p:cNvPr>
          <p:cNvSpPr txBox="1"/>
          <p:nvPr/>
        </p:nvSpPr>
        <p:spPr>
          <a:xfrm>
            <a:off x="3062229" y="5626170"/>
            <a:ext cx="3639196" cy="600000"/>
          </a:xfrm>
          <a:prstGeom prst="rect">
            <a:avLst/>
          </a:prstGeom>
          <a:solidFill>
            <a:srgbClr val="D9EAD3"/>
          </a:solid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u="sng" dirty="0">
                <a:solidFill>
                  <a:srgbClr val="757575"/>
                </a:solidFill>
                <a:latin typeface="Roboto"/>
                <a:ea typeface="Roboto"/>
                <a:cs typeface="Roboto"/>
                <a:sym typeface="Roboto"/>
              </a:rPr>
              <a:t>Speedup for commit</a:t>
            </a:r>
            <a:endParaRPr sz="1200" u="sng" dirty="0">
              <a:solidFill>
                <a:srgbClr val="757575"/>
              </a:solidFill>
              <a:latin typeface="Roboto"/>
              <a:ea typeface="Roboto"/>
              <a:cs typeface="Roboto"/>
              <a:sym typeface="Roboto"/>
            </a:endParaRPr>
          </a:p>
          <a:p>
            <a:pPr>
              <a:lnSpc>
                <a:spcPct val="105000"/>
              </a:lnSpc>
              <a:spcBef>
                <a:spcPts val="0"/>
              </a:spcBef>
              <a:spcAft>
                <a:spcPts val="0"/>
              </a:spcAft>
            </a:pPr>
            <a:r>
              <a:rPr lang="en" sz="1200" dirty="0">
                <a:solidFill>
                  <a:srgbClr val="757575"/>
                </a:solidFill>
                <a:latin typeface="Roboto"/>
                <a:ea typeface="Roboto"/>
                <a:cs typeface="Roboto"/>
                <a:sym typeface="Roboto"/>
              </a:rPr>
              <a:t>100,000 secs vs 1 sec when written sequentially!!!</a:t>
            </a:r>
            <a:endParaRPr sz="1000" dirty="0">
              <a:solidFill>
                <a:srgbClr val="757575"/>
              </a:solidFill>
              <a:latin typeface="Roboto"/>
              <a:ea typeface="Roboto"/>
              <a:cs typeface="Roboto"/>
              <a:sym typeface="Roboto"/>
            </a:endParaRPr>
          </a:p>
        </p:txBody>
      </p:sp>
    </p:spTree>
    <p:extLst>
      <p:ext uri="{BB962C8B-B14F-4D97-AF65-F5344CB8AC3E}">
        <p14:creationId xmlns:p14="http://schemas.microsoft.com/office/powerpoint/2010/main" val="322196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Concurrency and Locking for Transactions</a:t>
            </a:r>
          </a:p>
        </p:txBody>
      </p:sp>
      <p:sp>
        <p:nvSpPr>
          <p:cNvPr id="4" name="Subtitle 1">
            <a:extLst>
              <a:ext uri="{FF2B5EF4-FFF2-40B4-BE49-F238E27FC236}">
                <a16:creationId xmlns:a16="http://schemas.microsoft.com/office/drawing/2014/main" id="{6D58333B-1147-5D45-89E5-8BE54D25EDA1}"/>
              </a:ext>
            </a:extLst>
          </p:cNvPr>
          <p:cNvSpPr txBox="1">
            <a:spLocks/>
          </p:cNvSpPr>
          <p:nvPr/>
        </p:nvSpPr>
        <p:spPr bwMode="auto">
          <a:xfrm>
            <a:off x="182563" y="528638"/>
            <a:ext cx="77692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50000"/>
              </a:spcBef>
              <a:spcAft>
                <a:spcPct val="0"/>
              </a:spcAft>
              <a:buClr>
                <a:schemeClr val="accent1"/>
              </a:buClr>
              <a:buFont typeface="Wingdings" charset="2"/>
              <a:buNone/>
              <a:defRPr sz="1300" kern="1200">
                <a:solidFill>
                  <a:schemeClr val="tx1"/>
                </a:solidFill>
                <a:latin typeface="+mn-lt"/>
                <a:ea typeface="+mn-ea"/>
                <a:cs typeface="+mn-cs"/>
              </a:defRPr>
            </a:lvl1pPr>
            <a:lvl2pPr marL="509588" indent="-163513" algn="l" rtl="0" eaLnBrk="0" fontAlgn="base" hangingPunct="0">
              <a:spcBef>
                <a:spcPct val="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2pPr>
            <a:lvl3pPr marL="855663" indent="-173038" algn="l" rtl="0" eaLnBrk="0" fontAlgn="base" hangingPunct="0">
              <a:spcBef>
                <a:spcPct val="0"/>
              </a:spcBef>
              <a:spcAft>
                <a:spcPct val="0"/>
              </a:spcAft>
              <a:buClr>
                <a:schemeClr val="accent1"/>
              </a:buClr>
              <a:buChar char="•"/>
              <a:defRPr sz="1400" kern="12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defRPr sz="1600" kern="12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Borrowed from Shiva </a:t>
            </a:r>
            <a:r>
              <a:rPr lang="en-US" dirty="0" err="1"/>
              <a:t>Shivakumar</a:t>
            </a:r>
            <a:endParaRPr lang="en-US" dirty="0"/>
          </a:p>
        </p:txBody>
      </p:sp>
    </p:spTree>
    <p:extLst>
      <p:ext uri="{BB962C8B-B14F-4D97-AF65-F5344CB8AC3E}">
        <p14:creationId xmlns:p14="http://schemas.microsoft.com/office/powerpoint/2010/main" val="761673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121C7-A772-6F49-8BB8-FB2388AE831A}"/>
              </a:ext>
            </a:extLst>
          </p:cNvPr>
          <p:cNvSpPr>
            <a:spLocks noGrp="1"/>
          </p:cNvSpPr>
          <p:nvPr>
            <p:ph type="title"/>
          </p:nvPr>
        </p:nvSpPr>
        <p:spPr/>
        <p:txBody>
          <a:bodyPr/>
          <a:lstStyle/>
          <a:p>
            <a:r>
              <a:rPr lang="en-US" dirty="0"/>
              <a:t>Back to our bank example</a:t>
            </a:r>
          </a:p>
        </p:txBody>
      </p:sp>
      <p:sp>
        <p:nvSpPr>
          <p:cNvPr id="4" name="Slide Number Placeholder 3">
            <a:extLst>
              <a:ext uri="{FF2B5EF4-FFF2-40B4-BE49-F238E27FC236}">
                <a16:creationId xmlns:a16="http://schemas.microsoft.com/office/drawing/2014/main" id="{CA732C54-5B31-1C48-BA5C-41A81ABD7359}"/>
              </a:ext>
            </a:extLst>
          </p:cNvPr>
          <p:cNvSpPr>
            <a:spLocks noGrp="1"/>
          </p:cNvSpPr>
          <p:nvPr>
            <p:ph type="sldNum" sz="quarter" idx="10"/>
          </p:nvPr>
        </p:nvSpPr>
        <p:spPr/>
        <p:txBody>
          <a:bodyPr/>
          <a:lstStyle/>
          <a:p>
            <a:fld id="{8A521027-4487-C04D-8858-2B2EE73736E3}" type="slidenum">
              <a:rPr lang="en-US" altLang="en-US" smtClean="0"/>
              <a:pPr/>
              <a:t>46</a:t>
            </a:fld>
            <a:endParaRPr lang="en-US" altLang="en-US"/>
          </a:p>
        </p:txBody>
      </p:sp>
      <p:sp>
        <p:nvSpPr>
          <p:cNvPr id="5" name="Google Shape;792;p87">
            <a:extLst>
              <a:ext uri="{FF2B5EF4-FFF2-40B4-BE49-F238E27FC236}">
                <a16:creationId xmlns:a16="http://schemas.microsoft.com/office/drawing/2014/main" id="{07F57580-4AF1-F240-802F-80708755BA07}"/>
              </a:ext>
            </a:extLst>
          </p:cNvPr>
          <p:cNvSpPr/>
          <p:nvPr/>
        </p:nvSpPr>
        <p:spPr>
          <a:xfrm>
            <a:off x="1196037" y="1810675"/>
            <a:ext cx="1741800" cy="23454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sp>
        <p:nvSpPr>
          <p:cNvPr id="6" name="Google Shape;794;p87">
            <a:extLst>
              <a:ext uri="{FF2B5EF4-FFF2-40B4-BE49-F238E27FC236}">
                <a16:creationId xmlns:a16="http://schemas.microsoft.com/office/drawing/2014/main" id="{50C57874-A8FB-A44F-B45C-56484C0E54F4}"/>
              </a:ext>
            </a:extLst>
          </p:cNvPr>
          <p:cNvSpPr txBox="1"/>
          <p:nvPr/>
        </p:nvSpPr>
        <p:spPr>
          <a:xfrm>
            <a:off x="2118862" y="4560625"/>
            <a:ext cx="3028500" cy="7044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u="sng">
                <a:solidFill>
                  <a:srgbClr val="757575"/>
                </a:solidFill>
                <a:latin typeface="Roboto"/>
                <a:ea typeface="Roboto"/>
                <a:cs typeface="Roboto"/>
                <a:sym typeface="Roboto"/>
              </a:rPr>
              <a:t>‘T-Monthly-423’</a:t>
            </a:r>
            <a:endParaRPr sz="1200" u="sng">
              <a:solidFill>
                <a:srgbClr val="757575"/>
              </a:solidFill>
              <a:latin typeface="Roboto"/>
              <a:ea typeface="Roboto"/>
              <a:cs typeface="Roboto"/>
              <a:sym typeface="Roboto"/>
            </a:endParaRPr>
          </a:p>
          <a:p>
            <a:pPr>
              <a:lnSpc>
                <a:spcPct val="105000"/>
              </a:lnSpc>
              <a:spcBef>
                <a:spcPts val="0"/>
              </a:spcBef>
              <a:spcAft>
                <a:spcPts val="0"/>
              </a:spcAft>
            </a:pPr>
            <a:r>
              <a:rPr lang="en" sz="1200">
                <a:solidFill>
                  <a:srgbClr val="757575"/>
                </a:solidFill>
                <a:latin typeface="Roboto"/>
                <a:ea typeface="Roboto"/>
                <a:cs typeface="Roboto"/>
                <a:sym typeface="Roboto"/>
              </a:rPr>
              <a:t>  </a:t>
            </a:r>
            <a:r>
              <a:rPr lang="en" sz="1000">
                <a:solidFill>
                  <a:srgbClr val="757575"/>
                </a:solidFill>
                <a:latin typeface="Roboto"/>
                <a:ea typeface="Roboto"/>
                <a:cs typeface="Roboto"/>
                <a:sym typeface="Roboto"/>
              </a:rPr>
              <a:t>Monthly Interest 10%</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4:28 am Starts run on 10M bank accounts</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Takes 24 hours to run</a:t>
            </a:r>
            <a:endParaRPr sz="1000">
              <a:solidFill>
                <a:srgbClr val="757575"/>
              </a:solidFill>
              <a:latin typeface="Roboto"/>
              <a:ea typeface="Roboto"/>
              <a:cs typeface="Roboto"/>
              <a:sym typeface="Roboto"/>
            </a:endParaRPr>
          </a:p>
        </p:txBody>
      </p:sp>
      <p:sp>
        <p:nvSpPr>
          <p:cNvPr id="7" name="Google Shape;795;p87">
            <a:extLst>
              <a:ext uri="{FF2B5EF4-FFF2-40B4-BE49-F238E27FC236}">
                <a16:creationId xmlns:a16="http://schemas.microsoft.com/office/drawing/2014/main" id="{8322729B-FF0E-6143-883E-893EB1CA4084}"/>
              </a:ext>
            </a:extLst>
          </p:cNvPr>
          <p:cNvSpPr/>
          <p:nvPr/>
        </p:nvSpPr>
        <p:spPr>
          <a:xfrm>
            <a:off x="3278637" y="1810775"/>
            <a:ext cx="1830600" cy="23862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pic>
        <p:nvPicPr>
          <p:cNvPr id="8" name="Google Shape;796;p87">
            <a:extLst>
              <a:ext uri="{FF2B5EF4-FFF2-40B4-BE49-F238E27FC236}">
                <a16:creationId xmlns:a16="http://schemas.microsoft.com/office/drawing/2014/main" id="{3E553962-06EA-3945-ABC6-D888B3919549}"/>
              </a:ext>
            </a:extLst>
          </p:cNvPr>
          <p:cNvPicPr preferRelativeResize="0"/>
          <p:nvPr/>
        </p:nvPicPr>
        <p:blipFill>
          <a:blip r:embed="rId2">
            <a:alphaModFix/>
          </a:blip>
          <a:stretch>
            <a:fillRect/>
          </a:stretch>
        </p:blipFill>
        <p:spPr>
          <a:xfrm>
            <a:off x="1293189" y="2014575"/>
            <a:ext cx="1557537" cy="1914300"/>
          </a:xfrm>
          <a:prstGeom prst="rect">
            <a:avLst/>
          </a:prstGeom>
          <a:noFill/>
          <a:ln>
            <a:noFill/>
          </a:ln>
        </p:spPr>
      </p:pic>
      <p:pic>
        <p:nvPicPr>
          <p:cNvPr id="9" name="Google Shape;797;p87">
            <a:extLst>
              <a:ext uri="{FF2B5EF4-FFF2-40B4-BE49-F238E27FC236}">
                <a16:creationId xmlns:a16="http://schemas.microsoft.com/office/drawing/2014/main" id="{C6B91EB5-C59D-764C-BE86-D4B7FA6997C0}"/>
              </a:ext>
            </a:extLst>
          </p:cNvPr>
          <p:cNvPicPr preferRelativeResize="0"/>
          <p:nvPr/>
        </p:nvPicPr>
        <p:blipFill>
          <a:blip r:embed="rId3">
            <a:alphaModFix/>
          </a:blip>
          <a:stretch>
            <a:fillRect/>
          </a:stretch>
        </p:blipFill>
        <p:spPr>
          <a:xfrm>
            <a:off x="3437537" y="2009700"/>
            <a:ext cx="1557550" cy="1924046"/>
          </a:xfrm>
          <a:prstGeom prst="rect">
            <a:avLst/>
          </a:prstGeom>
          <a:noFill/>
          <a:ln>
            <a:noFill/>
          </a:ln>
        </p:spPr>
      </p:pic>
      <p:sp>
        <p:nvSpPr>
          <p:cNvPr id="10" name="Google Shape;798;p87">
            <a:extLst>
              <a:ext uri="{FF2B5EF4-FFF2-40B4-BE49-F238E27FC236}">
                <a16:creationId xmlns:a16="http://schemas.microsoft.com/office/drawing/2014/main" id="{371A3193-BC08-114E-97AC-478FE14EDA54}"/>
              </a:ext>
            </a:extLst>
          </p:cNvPr>
          <p:cNvSpPr/>
          <p:nvPr/>
        </p:nvSpPr>
        <p:spPr>
          <a:xfrm>
            <a:off x="2118863" y="4297114"/>
            <a:ext cx="1971325" cy="163385"/>
          </a:xfrm>
          <a:custGeom>
            <a:avLst/>
            <a:gdLst/>
            <a:ahLst/>
            <a:cxnLst/>
            <a:rect l="l" t="t" r="r" b="b"/>
            <a:pathLst>
              <a:path w="84407" h="12700" extrusionOk="0">
                <a:moveTo>
                  <a:pt x="0" y="0"/>
                </a:moveTo>
                <a:cubicBezTo>
                  <a:pt x="8441" y="2110"/>
                  <a:pt x="36576" y="12348"/>
                  <a:pt x="50644" y="12661"/>
                </a:cubicBezTo>
                <a:cubicBezTo>
                  <a:pt x="64712" y="12974"/>
                  <a:pt x="78780" y="3674"/>
                  <a:pt x="84407" y="1876"/>
                </a:cubicBezTo>
              </a:path>
            </a:pathLst>
          </a:custGeom>
          <a:noFill/>
          <a:ln w="9525" cap="flat" cmpd="sng">
            <a:solidFill>
              <a:schemeClr val="dk2"/>
            </a:solidFill>
            <a:prstDash val="solid"/>
            <a:round/>
            <a:headEnd type="none" w="med" len="med"/>
            <a:tailEnd type="triangle" w="med" len="med"/>
          </a:ln>
        </p:spPr>
      </p:sp>
      <p:sp>
        <p:nvSpPr>
          <p:cNvPr id="11" name="Google Shape;799;p87">
            <a:extLst>
              <a:ext uri="{FF2B5EF4-FFF2-40B4-BE49-F238E27FC236}">
                <a16:creationId xmlns:a16="http://schemas.microsoft.com/office/drawing/2014/main" id="{CC1EEA06-DADB-4F44-B84E-8FF5CBB0CF23}"/>
              </a:ext>
            </a:extLst>
          </p:cNvPr>
          <p:cNvSpPr txBox="1"/>
          <p:nvPr/>
        </p:nvSpPr>
        <p:spPr>
          <a:xfrm>
            <a:off x="1581162" y="1535425"/>
            <a:ext cx="1557600" cy="3174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a:t>
            </a:r>
            <a:endParaRPr sz="1000">
              <a:solidFill>
                <a:srgbClr val="757575"/>
              </a:solidFill>
              <a:latin typeface="Roboto"/>
              <a:ea typeface="Roboto"/>
              <a:cs typeface="Roboto"/>
              <a:sym typeface="Roboto"/>
            </a:endParaRPr>
          </a:p>
        </p:txBody>
      </p:sp>
      <p:sp>
        <p:nvSpPr>
          <p:cNvPr id="12" name="Google Shape;800;p87">
            <a:extLst>
              <a:ext uri="{FF2B5EF4-FFF2-40B4-BE49-F238E27FC236}">
                <a16:creationId xmlns:a16="http://schemas.microsoft.com/office/drawing/2014/main" id="{E5683A3B-91DE-A141-83B1-9858ECD47270}"/>
              </a:ext>
            </a:extLst>
          </p:cNvPr>
          <p:cNvSpPr txBox="1"/>
          <p:nvPr/>
        </p:nvSpPr>
        <p:spPr>
          <a:xfrm>
            <a:off x="3350562" y="1493275"/>
            <a:ext cx="1971300" cy="4017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 (@4:29 am day+1)</a:t>
            </a:r>
            <a:endParaRPr sz="1000">
              <a:solidFill>
                <a:srgbClr val="757575"/>
              </a:solidFill>
              <a:latin typeface="Roboto"/>
              <a:ea typeface="Roboto"/>
              <a:cs typeface="Roboto"/>
              <a:sym typeface="Roboto"/>
            </a:endParaRPr>
          </a:p>
        </p:txBody>
      </p:sp>
      <p:sp>
        <p:nvSpPr>
          <p:cNvPr id="13" name="Google Shape;801;p87">
            <a:extLst>
              <a:ext uri="{FF2B5EF4-FFF2-40B4-BE49-F238E27FC236}">
                <a16:creationId xmlns:a16="http://schemas.microsoft.com/office/drawing/2014/main" id="{B5FAB879-2AA9-8244-A9E4-2E718F07ADB2}"/>
              </a:ext>
            </a:extLst>
          </p:cNvPr>
          <p:cNvSpPr txBox="1"/>
          <p:nvPr/>
        </p:nvSpPr>
        <p:spPr>
          <a:xfrm>
            <a:off x="5999962" y="4460500"/>
            <a:ext cx="1830600" cy="4017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endParaRPr sz="1000">
              <a:solidFill>
                <a:srgbClr val="757575"/>
              </a:solidFill>
              <a:latin typeface="Roboto"/>
              <a:ea typeface="Roboto"/>
              <a:cs typeface="Roboto"/>
              <a:sym typeface="Roboto"/>
            </a:endParaRPr>
          </a:p>
        </p:txBody>
      </p:sp>
      <p:sp>
        <p:nvSpPr>
          <p:cNvPr id="14" name="Google Shape;802;p87">
            <a:extLst>
              <a:ext uri="{FF2B5EF4-FFF2-40B4-BE49-F238E27FC236}">
                <a16:creationId xmlns:a16="http://schemas.microsoft.com/office/drawing/2014/main" id="{FE3CE22C-33C8-524F-82AC-D085D3EFC444}"/>
              </a:ext>
            </a:extLst>
          </p:cNvPr>
          <p:cNvSpPr/>
          <p:nvPr/>
        </p:nvSpPr>
        <p:spPr>
          <a:xfrm>
            <a:off x="2210637" y="5365150"/>
            <a:ext cx="2223300" cy="5382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ED7D31"/>
                </a:solidFill>
                <a:latin typeface="Arial"/>
                <a:ea typeface="Arial"/>
                <a:cs typeface="Arial"/>
                <a:sym typeface="Arial"/>
              </a:rPr>
              <a:t>UPDATE</a:t>
            </a:r>
            <a:r>
              <a:rPr lang="en" sz="1000">
                <a:solidFill>
                  <a:srgbClr val="000000"/>
                </a:solidFill>
                <a:latin typeface="Arial"/>
                <a:ea typeface="Arial"/>
                <a:cs typeface="Arial"/>
                <a:sym typeface="Arial"/>
              </a:rPr>
              <a:t> </a:t>
            </a:r>
            <a:r>
              <a:rPr lang="en" sz="1000">
                <a:solidFill>
                  <a:srgbClr val="999999"/>
                </a:solidFill>
              </a:rPr>
              <a:t>Money</a:t>
            </a:r>
            <a:endParaRPr sz="1000"/>
          </a:p>
          <a:p>
            <a:pPr>
              <a:spcBef>
                <a:spcPts val="0"/>
              </a:spcBef>
              <a:spcAft>
                <a:spcPts val="0"/>
              </a:spcAft>
            </a:pPr>
            <a:r>
              <a:rPr lang="en" sz="1000">
                <a:solidFill>
                  <a:srgbClr val="ED7D31"/>
                </a:solidFill>
                <a:latin typeface="Arial"/>
                <a:ea typeface="Arial"/>
                <a:cs typeface="Arial"/>
                <a:sym typeface="Arial"/>
              </a:rPr>
              <a:t>SET</a:t>
            </a:r>
            <a:r>
              <a:rPr lang="en" sz="1000">
                <a:solidFill>
                  <a:srgbClr val="000000"/>
                </a:solidFill>
                <a:latin typeface="Arial"/>
                <a:ea typeface="Arial"/>
                <a:cs typeface="Arial"/>
                <a:sym typeface="Arial"/>
              </a:rPr>
              <a:t> </a:t>
            </a:r>
            <a:r>
              <a:rPr lang="en" sz="1000">
                <a:solidFill>
                  <a:srgbClr val="666666"/>
                </a:solidFill>
              </a:rPr>
              <a:t>Balance</a:t>
            </a:r>
            <a:r>
              <a:rPr lang="en" sz="1000">
                <a:solidFill>
                  <a:srgbClr val="666666"/>
                </a:solidFill>
                <a:latin typeface="Arial"/>
                <a:ea typeface="Arial"/>
                <a:cs typeface="Arial"/>
                <a:sym typeface="Arial"/>
              </a:rPr>
              <a:t> = </a:t>
            </a:r>
            <a:r>
              <a:rPr lang="en" sz="1000">
                <a:solidFill>
                  <a:srgbClr val="666666"/>
                </a:solidFill>
              </a:rPr>
              <a:t>Balance * 1.1</a:t>
            </a:r>
            <a:endParaRPr sz="1000">
              <a:solidFill>
                <a:srgbClr val="666666"/>
              </a:solidFill>
            </a:endParaRPr>
          </a:p>
          <a:p>
            <a:pPr>
              <a:spcBef>
                <a:spcPts val="0"/>
              </a:spcBef>
              <a:spcAft>
                <a:spcPts val="0"/>
              </a:spcAft>
            </a:pPr>
            <a:endParaRPr sz="1000">
              <a:solidFill>
                <a:srgbClr val="000000"/>
              </a:solidFill>
              <a:latin typeface="Arial"/>
              <a:ea typeface="Arial"/>
              <a:cs typeface="Arial"/>
              <a:sym typeface="Arial"/>
            </a:endParaRPr>
          </a:p>
        </p:txBody>
      </p:sp>
      <p:pic>
        <p:nvPicPr>
          <p:cNvPr id="15" name="Google Shape;803;p87">
            <a:extLst>
              <a:ext uri="{FF2B5EF4-FFF2-40B4-BE49-F238E27FC236}">
                <a16:creationId xmlns:a16="http://schemas.microsoft.com/office/drawing/2014/main" id="{0BE4FEAE-C39B-8645-AEC1-1FB30566915B}"/>
              </a:ext>
            </a:extLst>
          </p:cNvPr>
          <p:cNvPicPr preferRelativeResize="0"/>
          <p:nvPr/>
        </p:nvPicPr>
        <p:blipFill>
          <a:blip r:embed="rId4">
            <a:alphaModFix/>
          </a:blip>
          <a:stretch>
            <a:fillRect/>
          </a:stretch>
        </p:blipFill>
        <p:spPr>
          <a:xfrm>
            <a:off x="5109238" y="2545322"/>
            <a:ext cx="1709475" cy="1188375"/>
          </a:xfrm>
          <a:prstGeom prst="rect">
            <a:avLst/>
          </a:prstGeom>
          <a:noFill/>
          <a:ln>
            <a:noFill/>
          </a:ln>
        </p:spPr>
      </p:pic>
      <p:sp>
        <p:nvSpPr>
          <p:cNvPr id="16" name="Google Shape;804;p87">
            <a:extLst>
              <a:ext uri="{FF2B5EF4-FFF2-40B4-BE49-F238E27FC236}">
                <a16:creationId xmlns:a16="http://schemas.microsoft.com/office/drawing/2014/main" id="{6B506B0F-8630-3745-B5F6-1A6C3BDD243A}"/>
              </a:ext>
            </a:extLst>
          </p:cNvPr>
          <p:cNvSpPr txBox="1"/>
          <p:nvPr/>
        </p:nvSpPr>
        <p:spPr>
          <a:xfrm>
            <a:off x="5321862" y="3887263"/>
            <a:ext cx="2813100" cy="9831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u="sng">
                <a:solidFill>
                  <a:srgbClr val="757575"/>
                </a:solidFill>
                <a:latin typeface="Roboto"/>
                <a:ea typeface="Roboto"/>
                <a:cs typeface="Roboto"/>
                <a:sym typeface="Roboto"/>
              </a:rPr>
              <a:t>Other Transactions</a:t>
            </a:r>
            <a:endParaRPr sz="1200" u="sng">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10:02 am Acct 3001: Wants 600$</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11:45 am Acct 5002: Wire for 1000$</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 . . . .</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 . . . .</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2:02 pm Acct 3001: Debit card for $12.37</a:t>
            </a:r>
            <a:endParaRPr sz="1000">
              <a:solidFill>
                <a:srgbClr val="757575"/>
              </a:solidFill>
              <a:latin typeface="Roboto"/>
              <a:ea typeface="Roboto"/>
              <a:cs typeface="Roboto"/>
              <a:sym typeface="Roboto"/>
            </a:endParaRPr>
          </a:p>
        </p:txBody>
      </p:sp>
      <p:sp>
        <p:nvSpPr>
          <p:cNvPr id="17" name="Google Shape;805;p87">
            <a:extLst>
              <a:ext uri="{FF2B5EF4-FFF2-40B4-BE49-F238E27FC236}">
                <a16:creationId xmlns:a16="http://schemas.microsoft.com/office/drawing/2014/main" id="{8B6C1808-1570-564D-933E-EDF564DE96FA}"/>
              </a:ext>
            </a:extLst>
          </p:cNvPr>
          <p:cNvSpPr txBox="1"/>
          <p:nvPr/>
        </p:nvSpPr>
        <p:spPr>
          <a:xfrm>
            <a:off x="4905487" y="5239375"/>
            <a:ext cx="3131100" cy="855600"/>
          </a:xfrm>
          <a:prstGeom prst="rect">
            <a:avLst/>
          </a:prstGeom>
          <a:solidFill>
            <a:srgbClr val="FFF2CC"/>
          </a:solidFill>
          <a:ln>
            <a:noFill/>
          </a:ln>
        </p:spPr>
        <p:txBody>
          <a:bodyPr spcFirstLastPara="1" wrap="square" lIns="91425" tIns="91425" rIns="91425" bIns="91425" anchor="t" anchorCtr="0">
            <a:noAutofit/>
          </a:bodyPr>
          <a:lstStyle/>
          <a:p>
            <a:pPr>
              <a:spcBef>
                <a:spcPts val="1200"/>
              </a:spcBef>
              <a:spcAft>
                <a:spcPts val="1200"/>
              </a:spcAft>
            </a:pPr>
            <a:r>
              <a:rPr lang="en" sz="1800">
                <a:solidFill>
                  <a:schemeClr val="dk2"/>
                </a:solidFill>
                <a:latin typeface="Roboto"/>
                <a:ea typeface="Roboto"/>
                <a:cs typeface="Roboto"/>
                <a:sym typeface="Roboto"/>
              </a:rPr>
              <a:t>Q: How do I not wait for a day to access my $$$s?</a:t>
            </a:r>
            <a:endParaRPr sz="1800">
              <a:solidFill>
                <a:schemeClr val="dk2"/>
              </a:solidFill>
              <a:latin typeface="Roboto"/>
              <a:ea typeface="Roboto"/>
              <a:cs typeface="Roboto"/>
              <a:sym typeface="Roboto"/>
            </a:endParaRPr>
          </a:p>
        </p:txBody>
      </p:sp>
    </p:spTree>
    <p:extLst>
      <p:ext uri="{BB962C8B-B14F-4D97-AF65-F5344CB8AC3E}">
        <p14:creationId xmlns:p14="http://schemas.microsoft.com/office/powerpoint/2010/main" val="183625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56A43-C6A8-5D42-A4A3-F2CF39F2E9B7}"/>
              </a:ext>
            </a:extLst>
          </p:cNvPr>
          <p:cNvSpPr>
            <a:spLocks noGrp="1"/>
          </p:cNvSpPr>
          <p:nvPr>
            <p:ph type="title"/>
          </p:nvPr>
        </p:nvSpPr>
        <p:spPr/>
        <p:txBody>
          <a:bodyPr/>
          <a:lstStyle/>
          <a:p>
            <a:r>
              <a:rPr lang="en-US" dirty="0"/>
              <a:t>Big idea: locks</a:t>
            </a:r>
          </a:p>
        </p:txBody>
      </p:sp>
      <p:sp>
        <p:nvSpPr>
          <p:cNvPr id="3" name="Content Placeholder 2">
            <a:extLst>
              <a:ext uri="{FF2B5EF4-FFF2-40B4-BE49-F238E27FC236}">
                <a16:creationId xmlns:a16="http://schemas.microsoft.com/office/drawing/2014/main" id="{78BCC0A2-B7C1-BB40-BEFA-A88ABA864BE8}"/>
              </a:ext>
            </a:extLst>
          </p:cNvPr>
          <p:cNvSpPr>
            <a:spLocks noGrp="1"/>
          </p:cNvSpPr>
          <p:nvPr>
            <p:ph idx="1"/>
          </p:nvPr>
        </p:nvSpPr>
        <p:spPr>
          <a:xfrm>
            <a:off x="182564" y="1417638"/>
            <a:ext cx="4827848" cy="4937125"/>
          </a:xfrm>
        </p:spPr>
        <p:txBody>
          <a:bodyPr/>
          <a:lstStyle/>
          <a:p>
            <a:r>
              <a:rPr lang="en-US" sz="2400" dirty="0"/>
              <a:t>Intuition</a:t>
            </a:r>
          </a:p>
          <a:p>
            <a:pPr lvl="1"/>
            <a:r>
              <a:rPr lang="en-US" sz="2000" dirty="0"/>
              <a:t>”Lock” each record for shortest time possible</a:t>
            </a:r>
          </a:p>
          <a:p>
            <a:endParaRPr lang="en-US" sz="2400" dirty="0"/>
          </a:p>
          <a:p>
            <a:r>
              <a:rPr lang="en-US" sz="2400" dirty="0"/>
              <a:t>Key questions</a:t>
            </a:r>
          </a:p>
          <a:p>
            <a:pPr lvl="1"/>
            <a:r>
              <a:rPr lang="en-US" sz="2000" dirty="0"/>
              <a:t>Which records?</a:t>
            </a:r>
          </a:p>
          <a:p>
            <a:pPr lvl="1"/>
            <a:r>
              <a:rPr lang="en-US" sz="2000" dirty="0"/>
              <a:t>For how long?</a:t>
            </a:r>
          </a:p>
          <a:p>
            <a:pPr lvl="1"/>
            <a:r>
              <a:rPr lang="en-US" sz="2000" dirty="0"/>
              <a:t>What is the algorithm for holding them?</a:t>
            </a:r>
          </a:p>
          <a:p>
            <a:endParaRPr lang="en-US" sz="2400" dirty="0"/>
          </a:p>
        </p:txBody>
      </p:sp>
      <p:sp>
        <p:nvSpPr>
          <p:cNvPr id="4" name="Slide Number Placeholder 3">
            <a:extLst>
              <a:ext uri="{FF2B5EF4-FFF2-40B4-BE49-F238E27FC236}">
                <a16:creationId xmlns:a16="http://schemas.microsoft.com/office/drawing/2014/main" id="{EABB34BA-DD04-0F42-97F6-35D281EC9543}"/>
              </a:ext>
            </a:extLst>
          </p:cNvPr>
          <p:cNvSpPr>
            <a:spLocks noGrp="1"/>
          </p:cNvSpPr>
          <p:nvPr>
            <p:ph type="sldNum" sz="quarter" idx="10"/>
          </p:nvPr>
        </p:nvSpPr>
        <p:spPr/>
        <p:txBody>
          <a:bodyPr/>
          <a:lstStyle/>
          <a:p>
            <a:fld id="{8A521027-4487-C04D-8858-2B2EE73736E3}" type="slidenum">
              <a:rPr lang="en-US" altLang="en-US" smtClean="0"/>
              <a:pPr/>
              <a:t>47</a:t>
            </a:fld>
            <a:endParaRPr lang="en-US" altLang="en-US"/>
          </a:p>
        </p:txBody>
      </p:sp>
      <p:pic>
        <p:nvPicPr>
          <p:cNvPr id="8" name="Google Shape;813;p88">
            <a:extLst>
              <a:ext uri="{FF2B5EF4-FFF2-40B4-BE49-F238E27FC236}">
                <a16:creationId xmlns:a16="http://schemas.microsoft.com/office/drawing/2014/main" id="{C6F3B031-BF58-E948-BA75-9E6939227B03}"/>
              </a:ext>
            </a:extLst>
          </p:cNvPr>
          <p:cNvPicPr preferRelativeResize="0"/>
          <p:nvPr/>
        </p:nvPicPr>
        <p:blipFill>
          <a:blip r:embed="rId2">
            <a:alphaModFix/>
          </a:blip>
          <a:stretch>
            <a:fillRect/>
          </a:stretch>
        </p:blipFill>
        <p:spPr>
          <a:xfrm>
            <a:off x="4853556" y="2974932"/>
            <a:ext cx="4015807" cy="2612347"/>
          </a:xfrm>
          <a:prstGeom prst="rect">
            <a:avLst/>
          </a:prstGeom>
          <a:noFill/>
          <a:ln>
            <a:noFill/>
          </a:ln>
        </p:spPr>
      </p:pic>
    </p:spTree>
    <p:extLst>
      <p:ext uri="{BB962C8B-B14F-4D97-AF65-F5344CB8AC3E}">
        <p14:creationId xmlns:p14="http://schemas.microsoft.com/office/powerpoint/2010/main" val="4158596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Concurrency, Scheduling and Anomalies</a:t>
            </a:r>
          </a:p>
        </p:txBody>
      </p:sp>
      <p:sp>
        <p:nvSpPr>
          <p:cNvPr id="2" name="Subtitle 1">
            <a:extLst>
              <a:ext uri="{FF2B5EF4-FFF2-40B4-BE49-F238E27FC236}">
                <a16:creationId xmlns:a16="http://schemas.microsoft.com/office/drawing/2014/main" id="{B1D1B28E-0855-1D43-A200-EAB54E3EF5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84762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90"/>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Concurrency: Isolation &amp; Consistency</a:t>
            </a:r>
            <a:endParaRPr sz="2800" b="1">
              <a:solidFill>
                <a:srgbClr val="666666"/>
              </a:solidFill>
              <a:latin typeface="Montserrat"/>
              <a:ea typeface="Montserrat"/>
              <a:cs typeface="Montserrat"/>
              <a:sym typeface="Montserrat"/>
            </a:endParaRPr>
          </a:p>
        </p:txBody>
      </p:sp>
      <p:sp>
        <p:nvSpPr>
          <p:cNvPr id="825" name="Google Shape;825;p90"/>
          <p:cNvSpPr txBox="1"/>
          <p:nvPr/>
        </p:nvSpPr>
        <p:spPr>
          <a:xfrm>
            <a:off x="1458774" y="2466976"/>
            <a:ext cx="5399690" cy="2610803"/>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800"/>
              <a:buFont typeface="Arial"/>
              <a:buChar char="•"/>
            </a:pPr>
            <a:r>
              <a:rPr lang="en" sz="1800" dirty="0">
                <a:solidFill>
                  <a:schemeClr val="tx1"/>
                </a:solidFill>
                <a:latin typeface="Arial"/>
                <a:ea typeface="Arial"/>
                <a:cs typeface="Arial"/>
                <a:sym typeface="Arial"/>
              </a:rPr>
              <a:t>DB </a:t>
            </a:r>
            <a:r>
              <a:rPr lang="en" sz="1800" dirty="0">
                <a:solidFill>
                  <a:schemeClr val="tx1"/>
                </a:solidFill>
              </a:rPr>
              <a:t>is responsible for</a:t>
            </a:r>
            <a:r>
              <a:rPr lang="en" sz="1800" dirty="0">
                <a:solidFill>
                  <a:schemeClr val="tx1"/>
                </a:solidFill>
                <a:latin typeface="Arial"/>
                <a:ea typeface="Arial"/>
                <a:cs typeface="Arial"/>
                <a:sym typeface="Arial"/>
              </a:rPr>
              <a:t> concurrency s</a:t>
            </a:r>
            <a:r>
              <a:rPr lang="en" sz="1800" dirty="0">
                <a:solidFill>
                  <a:schemeClr val="tx1"/>
                </a:solidFill>
              </a:rPr>
              <a:t>o</a:t>
            </a:r>
            <a:r>
              <a:rPr lang="en" sz="1800" dirty="0">
                <a:solidFill>
                  <a:schemeClr val="tx1"/>
                </a:solidFill>
                <a:latin typeface="Arial"/>
                <a:ea typeface="Arial"/>
                <a:cs typeface="Arial"/>
                <a:sym typeface="Arial"/>
              </a:rPr>
              <a:t> that…</a:t>
            </a:r>
            <a:endParaRPr sz="1400" dirty="0">
              <a:solidFill>
                <a:schemeClr val="tx1"/>
              </a:solidFill>
              <a:latin typeface="Arial"/>
              <a:ea typeface="Arial"/>
              <a:cs typeface="Arial"/>
              <a:sym typeface="Arial"/>
            </a:endParaRPr>
          </a:p>
          <a:p>
            <a:pPr marL="228600" lvl="1">
              <a:spcBef>
                <a:spcPts val="300"/>
              </a:spcBef>
              <a:spcAft>
                <a:spcPts val="0"/>
              </a:spcAft>
              <a:buClr>
                <a:srgbClr val="000000"/>
              </a:buClr>
              <a:buSzPts val="1600"/>
            </a:pPr>
            <a:endParaRPr lang="en" sz="1400" dirty="0">
              <a:solidFill>
                <a:schemeClr val="tx1"/>
              </a:solidFill>
              <a:latin typeface="Arial"/>
              <a:ea typeface="Arial"/>
              <a:cs typeface="Arial"/>
              <a:sym typeface="Arial"/>
            </a:endParaRPr>
          </a:p>
          <a:p>
            <a:pPr marL="228600" lvl="1">
              <a:spcBef>
                <a:spcPts val="300"/>
              </a:spcBef>
              <a:spcAft>
                <a:spcPts val="0"/>
              </a:spcAft>
              <a:buClr>
                <a:srgbClr val="000000"/>
              </a:buClr>
              <a:buSzPts val="1600"/>
            </a:pPr>
            <a:endParaRPr lang="en" sz="1400" dirty="0">
              <a:solidFill>
                <a:schemeClr val="tx1"/>
              </a:solidFill>
              <a:latin typeface="Arial"/>
              <a:ea typeface="Arial"/>
              <a:cs typeface="Arial"/>
              <a:sym typeface="Arial"/>
            </a:endParaRPr>
          </a:p>
          <a:p>
            <a:pPr marL="228600" lvl="1">
              <a:spcBef>
                <a:spcPts val="300"/>
              </a:spcBef>
              <a:spcAft>
                <a:spcPts val="0"/>
              </a:spcAft>
              <a:buClr>
                <a:srgbClr val="000000"/>
              </a:buClr>
              <a:buSzPts val="1600"/>
            </a:pPr>
            <a:r>
              <a:rPr lang="en" sz="1600" b="1" dirty="0">
                <a:solidFill>
                  <a:schemeClr val="tx1"/>
                </a:solidFill>
                <a:latin typeface="Arial"/>
                <a:ea typeface="Arial"/>
                <a:cs typeface="Arial"/>
                <a:sym typeface="Arial"/>
              </a:rPr>
              <a:t>Isolation</a:t>
            </a:r>
            <a:r>
              <a:rPr lang="en" sz="1600" dirty="0">
                <a:solidFill>
                  <a:schemeClr val="tx1"/>
                </a:solidFill>
                <a:latin typeface="Arial"/>
                <a:ea typeface="Arial"/>
                <a:cs typeface="Arial"/>
                <a:sym typeface="Arial"/>
              </a:rPr>
              <a:t> is maintained: Users must be able to execute each TXN as if they were the only user</a:t>
            </a:r>
          </a:p>
          <a:p>
            <a:pPr marL="228600" lvl="1">
              <a:spcBef>
                <a:spcPts val="300"/>
              </a:spcBef>
              <a:spcAft>
                <a:spcPts val="0"/>
              </a:spcAft>
              <a:buClr>
                <a:srgbClr val="000000"/>
              </a:buClr>
              <a:buSzPts val="1600"/>
            </a:pPr>
            <a:endParaRPr lang="en" sz="1600" dirty="0">
              <a:solidFill>
                <a:schemeClr val="tx1"/>
              </a:solidFill>
              <a:latin typeface="Arial"/>
              <a:cs typeface="Arial"/>
              <a:sym typeface="Arial"/>
            </a:endParaRPr>
          </a:p>
          <a:p>
            <a:pPr marL="228600" lvl="1">
              <a:spcBef>
                <a:spcPts val="300"/>
              </a:spcBef>
              <a:spcAft>
                <a:spcPts val="0"/>
              </a:spcAft>
              <a:buClr>
                <a:srgbClr val="000000"/>
              </a:buClr>
              <a:buSzPts val="1600"/>
            </a:pPr>
            <a:r>
              <a:rPr lang="en" sz="1600" b="1" dirty="0">
                <a:solidFill>
                  <a:schemeClr val="tx1"/>
                </a:solidFill>
                <a:latin typeface="Arial"/>
                <a:cs typeface="Arial"/>
                <a:sym typeface="Arial"/>
              </a:rPr>
              <a:t>Consistency</a:t>
            </a:r>
            <a:r>
              <a:rPr lang="en" sz="1600" dirty="0">
                <a:solidFill>
                  <a:schemeClr val="tx1"/>
                </a:solidFill>
                <a:latin typeface="Arial"/>
                <a:cs typeface="Arial"/>
                <a:sym typeface="Arial"/>
              </a:rPr>
              <a:t> is maintained: TXNs must leave the DB in consistent state</a:t>
            </a:r>
            <a:endParaRPr sz="1400" dirty="0">
              <a:solidFill>
                <a:schemeClr val="tx1"/>
              </a:solidFill>
              <a:latin typeface="Arial"/>
              <a:ea typeface="Arial"/>
              <a:cs typeface="Arial"/>
              <a:sym typeface="Arial"/>
            </a:endParaRPr>
          </a:p>
        </p:txBody>
      </p:sp>
      <p:sp>
        <p:nvSpPr>
          <p:cNvPr id="826" name="Google Shape;826;p90"/>
          <p:cNvSpPr txBox="1"/>
          <p:nvPr/>
        </p:nvSpPr>
        <p:spPr>
          <a:xfrm>
            <a:off x="7483621" y="3259723"/>
            <a:ext cx="673582" cy="338554"/>
          </a:xfrm>
          <a:prstGeom prst="rect">
            <a:avLst/>
          </a:prstGeom>
          <a:solidFill>
            <a:srgbClr val="CFE2F3"/>
          </a:solidFill>
          <a:ln>
            <a:noFill/>
          </a:ln>
        </p:spPr>
        <p:txBody>
          <a:bodyPr spcFirstLastPara="1" wrap="square" lIns="91425" tIns="45700" rIns="91425" bIns="45700" anchor="t" anchorCtr="0">
            <a:noAutofit/>
          </a:bodyPr>
          <a:lstStyle/>
          <a:p>
            <a:pPr>
              <a:spcBef>
                <a:spcPts val="0"/>
              </a:spcBef>
              <a:spcAft>
                <a:spcPts val="0"/>
              </a:spcAft>
            </a:pPr>
            <a:r>
              <a:rPr lang="en" sz="1600" dirty="0">
                <a:solidFill>
                  <a:srgbClr val="000000"/>
                </a:solidFill>
                <a:latin typeface="Arial"/>
                <a:ea typeface="Arial"/>
                <a:cs typeface="Arial"/>
                <a:sym typeface="Arial"/>
              </a:rPr>
              <a:t>AC</a:t>
            </a:r>
            <a:r>
              <a:rPr lang="en" sz="1600" b="1" u="sng" dirty="0">
                <a:solidFill>
                  <a:srgbClr val="000000"/>
                </a:solidFill>
                <a:latin typeface="Arial"/>
                <a:ea typeface="Arial"/>
                <a:cs typeface="Arial"/>
                <a:sym typeface="Arial"/>
              </a:rPr>
              <a:t>I</a:t>
            </a:r>
            <a:r>
              <a:rPr lang="en" sz="1600" dirty="0">
                <a:solidFill>
                  <a:srgbClr val="000000"/>
                </a:solidFill>
                <a:latin typeface="Arial"/>
                <a:ea typeface="Arial"/>
                <a:cs typeface="Arial"/>
                <a:sym typeface="Arial"/>
              </a:rPr>
              <a:t>D</a:t>
            </a:r>
            <a:endParaRPr sz="1600" dirty="0">
              <a:solidFill>
                <a:srgbClr val="000000"/>
              </a:solidFill>
              <a:latin typeface="Arial"/>
              <a:ea typeface="Arial"/>
              <a:cs typeface="Arial"/>
              <a:sym typeface="Arial"/>
            </a:endParaRPr>
          </a:p>
        </p:txBody>
      </p:sp>
      <p:sp>
        <p:nvSpPr>
          <p:cNvPr id="827" name="Google Shape;827;p90"/>
          <p:cNvSpPr txBox="1"/>
          <p:nvPr/>
        </p:nvSpPr>
        <p:spPr>
          <a:xfrm>
            <a:off x="7483621" y="4122744"/>
            <a:ext cx="673582" cy="338554"/>
          </a:xfrm>
          <a:prstGeom prst="rect">
            <a:avLst/>
          </a:prstGeom>
          <a:solidFill>
            <a:srgbClr val="CFE2F3"/>
          </a:solid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A</a:t>
            </a:r>
            <a:r>
              <a:rPr lang="en" sz="1600" b="1" u="sng">
                <a:solidFill>
                  <a:srgbClr val="000000"/>
                </a:solidFill>
                <a:latin typeface="Arial"/>
                <a:ea typeface="Arial"/>
                <a:cs typeface="Arial"/>
                <a:sym typeface="Arial"/>
              </a:rPr>
              <a:t>C</a:t>
            </a:r>
            <a:r>
              <a:rPr lang="en" sz="1600">
                <a:solidFill>
                  <a:srgbClr val="000000"/>
                </a:solidFill>
                <a:latin typeface="Arial"/>
                <a:ea typeface="Arial"/>
                <a:cs typeface="Arial"/>
                <a:sym typeface="Arial"/>
              </a:rPr>
              <a:t>ID</a:t>
            </a:r>
            <a:endParaRPr sz="1600">
              <a:solidFill>
                <a:srgbClr val="000000"/>
              </a:solidFill>
              <a:latin typeface="Arial"/>
              <a:ea typeface="Arial"/>
              <a:cs typeface="Arial"/>
              <a:sym typeface="Arial"/>
            </a:endParaRPr>
          </a:p>
        </p:txBody>
      </p:sp>
    </p:spTree>
    <p:extLst>
      <p:ext uri="{BB962C8B-B14F-4D97-AF65-F5344CB8AC3E}">
        <p14:creationId xmlns:p14="http://schemas.microsoft.com/office/powerpoint/2010/main" val="399003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41"/>
          <p:cNvPicPr preferRelativeResize="0"/>
          <p:nvPr/>
        </p:nvPicPr>
        <p:blipFill>
          <a:blip r:embed="rId3">
            <a:alphaModFix/>
          </a:blip>
          <a:stretch>
            <a:fillRect/>
          </a:stretch>
        </p:blipFill>
        <p:spPr>
          <a:xfrm>
            <a:off x="0" y="1519100"/>
            <a:ext cx="5095456" cy="3819800"/>
          </a:xfrm>
          <a:prstGeom prst="rect">
            <a:avLst/>
          </a:prstGeom>
          <a:noFill/>
          <a:ln>
            <a:noFill/>
          </a:ln>
        </p:spPr>
      </p:pic>
      <p:pic>
        <p:nvPicPr>
          <p:cNvPr id="266" name="Google Shape;266;p41"/>
          <p:cNvPicPr preferRelativeResize="0"/>
          <p:nvPr/>
        </p:nvPicPr>
        <p:blipFill>
          <a:blip r:embed="rId4">
            <a:alphaModFix/>
          </a:blip>
          <a:stretch>
            <a:fillRect/>
          </a:stretch>
        </p:blipFill>
        <p:spPr>
          <a:xfrm>
            <a:off x="5095450" y="1519101"/>
            <a:ext cx="4048550" cy="2130821"/>
          </a:xfrm>
          <a:prstGeom prst="rect">
            <a:avLst/>
          </a:prstGeom>
          <a:noFill/>
          <a:ln>
            <a:noFill/>
          </a:ln>
        </p:spPr>
      </p:pic>
      <p:sp>
        <p:nvSpPr>
          <p:cNvPr id="267" name="Google Shape;267;p41"/>
          <p:cNvSpPr txBox="1"/>
          <p:nvPr/>
        </p:nvSpPr>
        <p:spPr>
          <a:xfrm>
            <a:off x="1202500" y="5695150"/>
            <a:ext cx="6107100" cy="6468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endParaRPr sz="1200" dirty="0">
              <a:solidFill>
                <a:schemeClr val="dk1"/>
              </a:solidFill>
            </a:endParaRPr>
          </a:p>
          <a:p>
            <a:pPr>
              <a:spcBef>
                <a:spcPts val="0"/>
              </a:spcBef>
              <a:spcAft>
                <a:spcPts val="0"/>
              </a:spcAft>
            </a:pPr>
            <a:r>
              <a:rPr lang="en" sz="1200" dirty="0">
                <a:solidFill>
                  <a:schemeClr val="dk1"/>
                </a:solidFill>
              </a:rPr>
              <a:t>Transactions are at the core of </a:t>
            </a:r>
            <a:endParaRPr sz="1200" dirty="0">
              <a:solidFill>
                <a:schemeClr val="dk1"/>
              </a:solidFill>
            </a:endParaRPr>
          </a:p>
          <a:p>
            <a:pPr indent="457200">
              <a:spcBef>
                <a:spcPts val="0"/>
              </a:spcBef>
              <a:spcAft>
                <a:spcPts val="0"/>
              </a:spcAft>
            </a:pPr>
            <a:r>
              <a:rPr lang="en" sz="1200" dirty="0">
                <a:solidFill>
                  <a:schemeClr val="dk1"/>
                </a:solidFill>
              </a:rPr>
              <a:t>-- payment, stock market, banks, ticketing</a:t>
            </a:r>
            <a:endParaRPr sz="1200" dirty="0">
              <a:solidFill>
                <a:schemeClr val="dk1"/>
              </a:solidFill>
            </a:endParaRPr>
          </a:p>
          <a:p>
            <a:pPr marL="457200">
              <a:spcBef>
                <a:spcPts val="0"/>
              </a:spcBef>
              <a:spcAft>
                <a:spcPts val="0"/>
              </a:spcAft>
            </a:pPr>
            <a:r>
              <a:rPr lang="en" sz="1200" dirty="0">
                <a:solidFill>
                  <a:schemeClr val="dk1"/>
                </a:solidFill>
              </a:rPr>
              <a:t>-- Gmail, Google Docs (e.g., multiple people editing)</a:t>
            </a:r>
            <a:endParaRPr sz="1200" dirty="0">
              <a:solidFill>
                <a:schemeClr val="dk1"/>
              </a:solidFill>
            </a:endParaRPr>
          </a:p>
          <a:p>
            <a:pPr>
              <a:spcBef>
                <a:spcPts val="0"/>
              </a:spcBef>
              <a:spcAft>
                <a:spcPts val="0"/>
              </a:spcAft>
            </a:pPr>
            <a:endParaRPr sz="1200" dirty="0">
              <a:solidFill>
                <a:schemeClr val="dk1"/>
              </a:solidFill>
            </a:endParaRPr>
          </a:p>
          <a:p>
            <a:pPr>
              <a:spcBef>
                <a:spcPts val="0"/>
              </a:spcBef>
              <a:spcAft>
                <a:spcPts val="0"/>
              </a:spcAft>
            </a:pPr>
            <a:endParaRPr sz="1200" b="1" i="1" dirty="0">
              <a:solidFill>
                <a:schemeClr val="dk1"/>
              </a:solidFill>
            </a:endParaRPr>
          </a:p>
        </p:txBody>
      </p:sp>
      <p:pic>
        <p:nvPicPr>
          <p:cNvPr id="268" name="Google Shape;268;p41"/>
          <p:cNvPicPr preferRelativeResize="0"/>
          <p:nvPr/>
        </p:nvPicPr>
        <p:blipFill>
          <a:blip r:embed="rId5">
            <a:alphaModFix/>
          </a:blip>
          <a:stretch>
            <a:fillRect/>
          </a:stretch>
        </p:blipFill>
        <p:spPr>
          <a:xfrm>
            <a:off x="6903551" y="3635726"/>
            <a:ext cx="2388725" cy="1688975"/>
          </a:xfrm>
          <a:prstGeom prst="rect">
            <a:avLst/>
          </a:prstGeom>
          <a:noFill/>
          <a:ln>
            <a:noFill/>
          </a:ln>
        </p:spPr>
      </p:pic>
      <p:pic>
        <p:nvPicPr>
          <p:cNvPr id="269" name="Google Shape;269;p41"/>
          <p:cNvPicPr preferRelativeResize="0"/>
          <p:nvPr/>
        </p:nvPicPr>
        <p:blipFill>
          <a:blip r:embed="rId6">
            <a:alphaModFix/>
          </a:blip>
          <a:stretch>
            <a:fillRect/>
          </a:stretch>
        </p:blipFill>
        <p:spPr>
          <a:xfrm>
            <a:off x="5095450" y="3649925"/>
            <a:ext cx="2388725" cy="1660563"/>
          </a:xfrm>
          <a:prstGeom prst="rect">
            <a:avLst/>
          </a:prstGeom>
          <a:noFill/>
          <a:ln>
            <a:noFill/>
          </a:ln>
        </p:spPr>
      </p:pic>
      <p:sp>
        <p:nvSpPr>
          <p:cNvPr id="7" name="Title 1">
            <a:extLst>
              <a:ext uri="{FF2B5EF4-FFF2-40B4-BE49-F238E27FC236}">
                <a16:creationId xmlns:a16="http://schemas.microsoft.com/office/drawing/2014/main" id="{B9E94D7B-0C81-9E4A-96C8-4CAAEF5F850C}"/>
              </a:ext>
            </a:extLst>
          </p:cNvPr>
          <p:cNvSpPr txBox="1">
            <a:spLocks/>
          </p:cNvSpPr>
          <p:nvPr/>
        </p:nvSpPr>
        <p:spPr>
          <a:xfrm>
            <a:off x="182563" y="593725"/>
            <a:ext cx="8686800" cy="457200"/>
          </a:xfrm>
          <a:prstGeom prst="rect">
            <a:avLst/>
          </a:prstGeom>
        </p:spPr>
        <p:txBody>
          <a:bodyPr/>
          <a:lstStyle>
            <a:lvl1pPr algn="l" rtl="0" eaLnBrk="0" fontAlgn="base" hangingPunct="0">
              <a:lnSpc>
                <a:spcPct val="90000"/>
              </a:lnSpc>
              <a:spcBef>
                <a:spcPct val="0"/>
              </a:spcBef>
              <a:spcAft>
                <a:spcPct val="0"/>
              </a:spcAft>
              <a:defRPr sz="2200" kern="1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defRPr>
            </a:lvl2pPr>
            <a:lvl3pPr algn="l" rtl="0" eaLnBrk="0" fontAlgn="base" hangingPunct="0">
              <a:lnSpc>
                <a:spcPct val="90000"/>
              </a:lnSpc>
              <a:spcBef>
                <a:spcPct val="0"/>
              </a:spcBef>
              <a:spcAft>
                <a:spcPct val="0"/>
              </a:spcAft>
              <a:defRPr sz="2200">
                <a:solidFill>
                  <a:schemeClr val="hlink"/>
                </a:solidFill>
                <a:latin typeface="Arial" charset="0"/>
              </a:defRPr>
            </a:lvl3pPr>
            <a:lvl4pPr algn="l" rtl="0" eaLnBrk="0" fontAlgn="base" hangingPunct="0">
              <a:lnSpc>
                <a:spcPct val="90000"/>
              </a:lnSpc>
              <a:spcBef>
                <a:spcPct val="0"/>
              </a:spcBef>
              <a:spcAft>
                <a:spcPct val="0"/>
              </a:spcAft>
              <a:defRPr sz="2200">
                <a:solidFill>
                  <a:schemeClr val="hlink"/>
                </a:solidFill>
                <a:latin typeface="Arial" charset="0"/>
              </a:defRPr>
            </a:lvl4pPr>
            <a:lvl5pPr algn="l" rtl="0" eaLnBrk="0" fontAlgn="base" hangingPunct="0">
              <a:lnSpc>
                <a:spcPct val="90000"/>
              </a:lnSpc>
              <a:spcBef>
                <a:spcPct val="0"/>
              </a:spcBef>
              <a:spcAft>
                <a:spcPct val="0"/>
              </a:spcAft>
              <a:defRPr sz="2200">
                <a:solidFill>
                  <a:schemeClr val="hlink"/>
                </a:solidFill>
                <a:latin typeface="Arial"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a:lstStyle>
          <a:p>
            <a:r>
              <a:rPr lang="en-US" dirty="0"/>
              <a:t>Transactions are not just used for finance</a:t>
            </a:r>
          </a:p>
        </p:txBody>
      </p:sp>
    </p:spTree>
    <p:extLst>
      <p:ext uri="{BB962C8B-B14F-4D97-AF65-F5344CB8AC3E}">
        <p14:creationId xmlns:p14="http://schemas.microsoft.com/office/powerpoint/2010/main" val="101258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92"/>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Example- consider two TXNs:</a:t>
            </a:r>
            <a:endParaRPr sz="2800" b="1">
              <a:solidFill>
                <a:srgbClr val="666666"/>
              </a:solidFill>
              <a:latin typeface="Montserrat"/>
              <a:ea typeface="Montserrat"/>
              <a:cs typeface="Montserrat"/>
              <a:sym typeface="Montserrat"/>
            </a:endParaRPr>
          </a:p>
        </p:txBody>
      </p:sp>
      <p:sp>
        <p:nvSpPr>
          <p:cNvPr id="840" name="Google Shape;840;p92"/>
          <p:cNvSpPr/>
          <p:nvPr/>
        </p:nvSpPr>
        <p:spPr>
          <a:xfrm>
            <a:off x="940640" y="1779545"/>
            <a:ext cx="2850600" cy="2031300"/>
          </a:xfrm>
          <a:prstGeom prst="rect">
            <a:avLst/>
          </a:prstGeom>
          <a:solidFill>
            <a:schemeClr val="lt1"/>
          </a:solidFill>
          <a:ln w="9525"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rgbClr val="000000"/>
                </a:solidFill>
                <a:latin typeface="Arial"/>
                <a:ea typeface="Arial"/>
                <a:cs typeface="Arial"/>
                <a:sym typeface="Arial"/>
              </a:rPr>
              <a:t>T1: START TRANSACTION</a:t>
            </a:r>
            <a:endParaRPr dirty="0"/>
          </a:p>
          <a:p>
            <a:pPr>
              <a:spcBef>
                <a:spcPts val="0"/>
              </a:spcBef>
              <a:spcAft>
                <a:spcPts val="0"/>
              </a:spcAft>
            </a:pPr>
            <a:r>
              <a:rPr lang="en" sz="1400" dirty="0">
                <a:solidFill>
                  <a:schemeClr val="accent2"/>
                </a:solidFill>
                <a:latin typeface="Arial"/>
                <a:ea typeface="Arial"/>
                <a:cs typeface="Arial"/>
                <a:sym typeface="Arial"/>
              </a:rPr>
              <a:t>	UPDATE</a:t>
            </a:r>
            <a:r>
              <a:rPr lang="en" sz="1400" dirty="0">
                <a:solidFill>
                  <a:srgbClr val="000000"/>
                </a:solidFill>
                <a:latin typeface="Arial"/>
                <a:ea typeface="Arial"/>
                <a:cs typeface="Arial"/>
                <a:sym typeface="Arial"/>
              </a:rPr>
              <a:t> Accounts</a:t>
            </a:r>
            <a:br>
              <a:rPr lang="en" sz="1400" dirty="0">
                <a:solidFill>
                  <a:srgbClr val="000000"/>
                </a:solidFill>
                <a:latin typeface="Arial"/>
                <a:ea typeface="Arial"/>
                <a:cs typeface="Arial"/>
                <a:sym typeface="Arial"/>
              </a:rPr>
            </a:b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SET</a:t>
            </a:r>
            <a:r>
              <a:rPr lang="en" sz="1400" dirty="0">
                <a:solidFill>
                  <a:srgbClr val="000000"/>
                </a:solidFill>
                <a:latin typeface="Arial"/>
                <a:ea typeface="Arial"/>
                <a:cs typeface="Arial"/>
                <a:sym typeface="Arial"/>
              </a:rPr>
              <a:t> Amt = Amt + 100</a:t>
            </a:r>
            <a:endParaRPr dirty="0"/>
          </a:p>
          <a:p>
            <a:pPr>
              <a:spcBef>
                <a:spcPts val="0"/>
              </a:spcBef>
              <a:spcAft>
                <a:spcPts val="0"/>
              </a:spcAft>
            </a:pPr>
            <a:r>
              <a:rPr lang="en" sz="1400" dirty="0">
                <a:solidFill>
                  <a:schemeClr val="accent2"/>
                </a:solidFill>
                <a:latin typeface="Arial"/>
                <a:ea typeface="Arial"/>
                <a:cs typeface="Arial"/>
                <a:sym typeface="Arial"/>
              </a:rPr>
              <a:t>	WHERE</a:t>
            </a:r>
            <a:r>
              <a:rPr lang="en" sz="1400" dirty="0">
                <a:solidFill>
                  <a:srgbClr val="000000"/>
                </a:solidFill>
                <a:latin typeface="Arial"/>
                <a:ea typeface="Arial"/>
                <a:cs typeface="Arial"/>
                <a:sym typeface="Arial"/>
              </a:rPr>
              <a:t> Name = ‘A’</a:t>
            </a:r>
            <a:endParaRPr dirty="0"/>
          </a:p>
          <a:p>
            <a:pPr>
              <a:spcBef>
                <a:spcPts val="0"/>
              </a:spcBef>
              <a:spcAft>
                <a:spcPts val="0"/>
              </a:spcAft>
            </a:pPr>
            <a:r>
              <a:rPr lang="en" sz="1400" dirty="0">
                <a:solidFill>
                  <a:schemeClr val="accent2"/>
                </a:solidFill>
                <a:latin typeface="Arial"/>
                <a:ea typeface="Arial"/>
                <a:cs typeface="Arial"/>
                <a:sym typeface="Arial"/>
              </a:rPr>
              <a:t>	</a:t>
            </a:r>
            <a:endParaRPr dirty="0"/>
          </a:p>
          <a:p>
            <a:pPr>
              <a:spcBef>
                <a:spcPts val="0"/>
              </a:spcBef>
              <a:spcAft>
                <a:spcPts val="0"/>
              </a:spcAft>
            </a:pPr>
            <a:r>
              <a:rPr lang="en" sz="1400" dirty="0">
                <a:solidFill>
                  <a:schemeClr val="accent2"/>
                </a:solidFill>
                <a:latin typeface="Arial"/>
                <a:ea typeface="Arial"/>
                <a:cs typeface="Arial"/>
                <a:sym typeface="Arial"/>
              </a:rPr>
              <a:t>	UPDATE</a:t>
            </a:r>
            <a:r>
              <a:rPr lang="en" sz="1400" dirty="0">
                <a:solidFill>
                  <a:srgbClr val="000000"/>
                </a:solidFill>
                <a:latin typeface="Arial"/>
                <a:ea typeface="Arial"/>
                <a:cs typeface="Arial"/>
                <a:sym typeface="Arial"/>
              </a:rPr>
              <a:t> Accounts</a:t>
            </a:r>
            <a:br>
              <a:rPr lang="en" sz="1400" dirty="0">
                <a:solidFill>
                  <a:srgbClr val="000000"/>
                </a:solidFill>
                <a:latin typeface="Arial"/>
                <a:ea typeface="Arial"/>
                <a:cs typeface="Arial"/>
                <a:sym typeface="Arial"/>
              </a:rPr>
            </a:b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SET</a:t>
            </a:r>
            <a:r>
              <a:rPr lang="en" sz="1400" dirty="0">
                <a:solidFill>
                  <a:srgbClr val="000000"/>
                </a:solidFill>
                <a:latin typeface="Arial"/>
                <a:ea typeface="Arial"/>
                <a:cs typeface="Arial"/>
                <a:sym typeface="Arial"/>
              </a:rPr>
              <a:t> Amt = Amt - 100</a:t>
            </a:r>
            <a:endParaRPr dirty="0"/>
          </a:p>
          <a:p>
            <a:pPr>
              <a:spcBef>
                <a:spcPts val="0"/>
              </a:spcBef>
              <a:spcAft>
                <a:spcPts val="0"/>
              </a:spcAft>
            </a:pPr>
            <a:r>
              <a:rPr lang="en" sz="1400" dirty="0">
                <a:solidFill>
                  <a:schemeClr val="accent2"/>
                </a:solidFill>
                <a:latin typeface="Arial"/>
                <a:ea typeface="Arial"/>
                <a:cs typeface="Arial"/>
                <a:sym typeface="Arial"/>
              </a:rPr>
              <a:t>	WHERE</a:t>
            </a:r>
            <a:r>
              <a:rPr lang="en" sz="1400" dirty="0">
                <a:solidFill>
                  <a:srgbClr val="000000"/>
                </a:solidFill>
                <a:latin typeface="Arial"/>
                <a:ea typeface="Arial"/>
                <a:cs typeface="Arial"/>
                <a:sym typeface="Arial"/>
              </a:rPr>
              <a:t> Name = ‘B’</a:t>
            </a:r>
            <a:endParaRPr dirty="0"/>
          </a:p>
          <a:p>
            <a:pPr>
              <a:spcBef>
                <a:spcPts val="0"/>
              </a:spcBef>
              <a:spcAft>
                <a:spcPts val="0"/>
              </a:spcAft>
            </a:pPr>
            <a:r>
              <a:rPr lang="en" sz="1400" dirty="0">
                <a:solidFill>
                  <a:srgbClr val="000000"/>
                </a:solidFill>
                <a:latin typeface="Arial"/>
                <a:ea typeface="Arial"/>
                <a:cs typeface="Arial"/>
                <a:sym typeface="Arial"/>
              </a:rPr>
              <a:t>COMMIT</a:t>
            </a:r>
            <a:endParaRPr sz="1400" dirty="0">
              <a:solidFill>
                <a:srgbClr val="000000"/>
              </a:solidFill>
              <a:latin typeface="Arial"/>
              <a:ea typeface="Arial"/>
              <a:cs typeface="Arial"/>
              <a:sym typeface="Arial"/>
            </a:endParaRPr>
          </a:p>
        </p:txBody>
      </p:sp>
      <p:sp>
        <p:nvSpPr>
          <p:cNvPr id="841" name="Google Shape;841;p92"/>
          <p:cNvSpPr/>
          <p:nvPr/>
        </p:nvSpPr>
        <p:spPr>
          <a:xfrm>
            <a:off x="4685806" y="2333543"/>
            <a:ext cx="2866500" cy="954000"/>
          </a:xfrm>
          <a:prstGeom prst="rect">
            <a:avLst/>
          </a:prstGeom>
          <a:solidFill>
            <a:schemeClr val="lt1"/>
          </a:solidFill>
          <a:ln w="9525"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T2: START TRANSACTION</a:t>
            </a:r>
            <a:endParaRPr/>
          </a:p>
          <a:p>
            <a:pPr>
              <a:spcBef>
                <a:spcPts val="0"/>
              </a:spcBef>
              <a:spcAft>
                <a:spcPts val="0"/>
              </a:spcAft>
            </a:pPr>
            <a:r>
              <a:rPr lang="en" sz="1400">
                <a:solidFill>
                  <a:schemeClr val="accent2"/>
                </a:solidFill>
                <a:latin typeface="Arial"/>
                <a:ea typeface="Arial"/>
                <a:cs typeface="Arial"/>
                <a:sym typeface="Arial"/>
              </a:rPr>
              <a:t>	UPDATE</a:t>
            </a:r>
            <a:r>
              <a:rPr lang="en" sz="1400">
                <a:solidFill>
                  <a:srgbClr val="000000"/>
                </a:solidFill>
                <a:latin typeface="Arial"/>
                <a:ea typeface="Arial"/>
                <a:cs typeface="Arial"/>
                <a:sym typeface="Arial"/>
              </a:rPr>
              <a:t> Accounts</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SET</a:t>
            </a:r>
            <a:r>
              <a:rPr lang="en" sz="1400">
                <a:solidFill>
                  <a:srgbClr val="000000"/>
                </a:solidFill>
                <a:latin typeface="Arial"/>
                <a:ea typeface="Arial"/>
                <a:cs typeface="Arial"/>
                <a:sym typeface="Arial"/>
              </a:rPr>
              <a:t> Amt = Amt * 1.06</a:t>
            </a:r>
            <a:endParaRPr/>
          </a:p>
          <a:p>
            <a:pPr>
              <a:spcBef>
                <a:spcPts val="0"/>
              </a:spcBef>
              <a:spcAft>
                <a:spcPts val="0"/>
              </a:spcAft>
            </a:pPr>
            <a:r>
              <a:rPr lang="en" sz="1400">
                <a:solidFill>
                  <a:srgbClr val="000000"/>
                </a:solidFill>
                <a:latin typeface="Arial"/>
                <a:ea typeface="Arial"/>
                <a:cs typeface="Arial"/>
                <a:sym typeface="Arial"/>
              </a:rPr>
              <a:t>COMMIT</a:t>
            </a:r>
            <a:endParaRPr sz="1400">
              <a:solidFill>
                <a:srgbClr val="000000"/>
              </a:solidFill>
              <a:latin typeface="Arial"/>
              <a:ea typeface="Arial"/>
              <a:cs typeface="Arial"/>
              <a:sym typeface="Arial"/>
            </a:endParaRPr>
          </a:p>
        </p:txBody>
      </p:sp>
      <p:sp>
        <p:nvSpPr>
          <p:cNvPr id="842" name="Google Shape;842;p92"/>
          <p:cNvSpPr/>
          <p:nvPr/>
        </p:nvSpPr>
        <p:spPr>
          <a:xfrm>
            <a:off x="940640" y="3947625"/>
            <a:ext cx="2784600" cy="5355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T1 transfers $100 from B’s account to A’s account</a:t>
            </a:r>
            <a:endParaRPr/>
          </a:p>
        </p:txBody>
      </p:sp>
      <p:sp>
        <p:nvSpPr>
          <p:cNvPr id="843" name="Google Shape;843;p92"/>
          <p:cNvSpPr/>
          <p:nvPr/>
        </p:nvSpPr>
        <p:spPr>
          <a:xfrm>
            <a:off x="4685807" y="3947262"/>
            <a:ext cx="2896200" cy="5355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T2 credits both accounts with a 6% interest payment</a:t>
            </a:r>
            <a:endParaRPr/>
          </a:p>
        </p:txBody>
      </p:sp>
      <p:sp>
        <p:nvSpPr>
          <p:cNvPr id="844" name="Google Shape;844;p92"/>
          <p:cNvSpPr/>
          <p:nvPr/>
        </p:nvSpPr>
        <p:spPr>
          <a:xfrm>
            <a:off x="1345795" y="4828781"/>
            <a:ext cx="6332400" cy="1885169"/>
          </a:xfrm>
          <a:prstGeom prst="rect">
            <a:avLst/>
          </a:prstGeom>
          <a:solidFill>
            <a:srgbClr val="D9EAD3"/>
          </a:solidFill>
          <a:ln>
            <a:noFill/>
          </a:ln>
        </p:spPr>
        <p:txBody>
          <a:bodyPr spcFirstLastPara="1" wrap="square" lIns="91425" tIns="45700" rIns="91425" bIns="45700" anchor="t" anchorCtr="0">
            <a:noAutofit/>
          </a:bodyPr>
          <a:lstStyle/>
          <a:p>
            <a:pPr>
              <a:spcBef>
                <a:spcPts val="0"/>
              </a:spcBef>
              <a:spcAft>
                <a:spcPts val="0"/>
              </a:spcAft>
            </a:pPr>
            <a:r>
              <a:rPr lang="en" u="sng" dirty="0"/>
              <a:t>Note: </a:t>
            </a:r>
            <a:endParaRPr u="sng" dirty="0"/>
          </a:p>
          <a:p>
            <a:pPr marL="457200" indent="-317500">
              <a:spcBef>
                <a:spcPts val="0"/>
              </a:spcBef>
              <a:spcAft>
                <a:spcPts val="0"/>
              </a:spcAft>
              <a:buSzPts val="1400"/>
              <a:buAutoNum type="arabicPeriod"/>
            </a:pPr>
            <a:r>
              <a:rPr lang="en" dirty="0"/>
              <a:t>DB does not care if T1 —&gt; T2 or T2 —&gt; T1 (which TXN executes first)</a:t>
            </a:r>
            <a:endParaRPr dirty="0"/>
          </a:p>
          <a:p>
            <a:pPr marL="457200" indent="-317500">
              <a:spcBef>
                <a:spcPts val="0"/>
              </a:spcBef>
              <a:spcAft>
                <a:spcPts val="0"/>
              </a:spcAft>
              <a:buSzPts val="1400"/>
              <a:buAutoNum type="arabicPeriod"/>
            </a:pPr>
            <a:r>
              <a:rPr lang="en" dirty="0"/>
              <a:t>If developer does, what can they do? (Put T1 and T2 inside 1 TXN)</a:t>
            </a:r>
            <a:endParaRPr dirty="0"/>
          </a:p>
          <a:p>
            <a:pPr>
              <a:spcBef>
                <a:spcPts val="0"/>
              </a:spcBef>
              <a:spcAft>
                <a:spcPts val="0"/>
              </a:spcAft>
            </a:pPr>
            <a:endParaRPr dirty="0"/>
          </a:p>
        </p:txBody>
      </p:sp>
    </p:spTree>
    <p:extLst>
      <p:ext uri="{BB962C8B-B14F-4D97-AF65-F5344CB8AC3E}">
        <p14:creationId xmlns:p14="http://schemas.microsoft.com/office/powerpoint/2010/main" val="425728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4">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 grpId="0" build="allAtOnce"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93"/>
          <p:cNvSpPr txBox="1">
            <a:spLocks noGrp="1"/>
          </p:cNvSpPr>
          <p:nvPr>
            <p:ph type="ctrTitle" idx="4294967295"/>
          </p:nvPr>
        </p:nvSpPr>
        <p:spPr>
          <a:xfrm>
            <a:off x="1145875" y="1051000"/>
            <a:ext cx="71028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b="1">
                <a:solidFill>
                  <a:srgbClr val="666666"/>
                </a:solidFill>
                <a:latin typeface="Montserrat"/>
                <a:ea typeface="Montserrat"/>
                <a:cs typeface="Montserrat"/>
                <a:sym typeface="Montserrat"/>
              </a:rPr>
              <a:t>Example </a:t>
            </a:r>
            <a:endParaRPr sz="2400" b="1">
              <a:solidFill>
                <a:srgbClr val="666666"/>
              </a:solidFill>
              <a:latin typeface="Montserrat"/>
              <a:ea typeface="Montserrat"/>
              <a:cs typeface="Montserrat"/>
              <a:sym typeface="Montserrat"/>
            </a:endParaRPr>
          </a:p>
        </p:txBody>
      </p:sp>
      <p:sp>
        <p:nvSpPr>
          <p:cNvPr id="850" name="Google Shape;850;p93"/>
          <p:cNvSpPr/>
          <p:nvPr/>
        </p:nvSpPr>
        <p:spPr>
          <a:xfrm>
            <a:off x="5828653" y="2426832"/>
            <a:ext cx="2420100" cy="5355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T1 transfers $100 from B’s account to A’s account</a:t>
            </a:r>
            <a:endParaRPr/>
          </a:p>
        </p:txBody>
      </p:sp>
      <p:sp>
        <p:nvSpPr>
          <p:cNvPr id="851" name="Google Shape;851;p93"/>
          <p:cNvSpPr/>
          <p:nvPr/>
        </p:nvSpPr>
        <p:spPr>
          <a:xfrm>
            <a:off x="5787297" y="3569832"/>
            <a:ext cx="2589300" cy="5355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T2 credits both accounts with a 6% interest payment</a:t>
            </a:r>
            <a:endParaRPr/>
          </a:p>
        </p:txBody>
      </p:sp>
      <p:sp>
        <p:nvSpPr>
          <p:cNvPr id="852" name="Google Shape;852;p93"/>
          <p:cNvSpPr txBox="1"/>
          <p:nvPr/>
        </p:nvSpPr>
        <p:spPr>
          <a:xfrm>
            <a:off x="2205595" y="2532874"/>
            <a:ext cx="384900" cy="3387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b="1">
                <a:solidFill>
                  <a:srgbClr val="C00000"/>
                </a:solidFill>
                <a:latin typeface="Arial"/>
                <a:ea typeface="Arial"/>
                <a:cs typeface="Arial"/>
                <a:sym typeface="Arial"/>
              </a:rPr>
              <a:t>T</a:t>
            </a:r>
            <a:r>
              <a:rPr lang="en" sz="1600" b="1" baseline="-25000">
                <a:solidFill>
                  <a:srgbClr val="C00000"/>
                </a:solidFill>
                <a:latin typeface="Arial"/>
                <a:ea typeface="Arial"/>
                <a:cs typeface="Arial"/>
                <a:sym typeface="Arial"/>
              </a:rPr>
              <a:t>1</a:t>
            </a:r>
            <a:endParaRPr sz="1600" b="1" baseline="-25000">
              <a:solidFill>
                <a:srgbClr val="C00000"/>
              </a:solidFill>
              <a:latin typeface="Arial"/>
              <a:ea typeface="Arial"/>
              <a:cs typeface="Arial"/>
              <a:sym typeface="Arial"/>
            </a:endParaRPr>
          </a:p>
        </p:txBody>
      </p:sp>
      <p:sp>
        <p:nvSpPr>
          <p:cNvPr id="853" name="Google Shape;853;p93"/>
          <p:cNvSpPr txBox="1"/>
          <p:nvPr/>
        </p:nvSpPr>
        <p:spPr>
          <a:xfrm>
            <a:off x="2205595" y="3599012"/>
            <a:ext cx="384900" cy="3387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b="1">
                <a:solidFill>
                  <a:srgbClr val="0070C0"/>
                </a:solidFill>
                <a:latin typeface="Arial"/>
                <a:ea typeface="Arial"/>
                <a:cs typeface="Arial"/>
                <a:sym typeface="Arial"/>
              </a:rPr>
              <a:t>T</a:t>
            </a:r>
            <a:r>
              <a:rPr lang="en" sz="1600" b="1" baseline="-25000">
                <a:solidFill>
                  <a:srgbClr val="0070C0"/>
                </a:solidFill>
                <a:latin typeface="Arial"/>
                <a:ea typeface="Arial"/>
                <a:cs typeface="Arial"/>
                <a:sym typeface="Arial"/>
              </a:rPr>
              <a:t>2</a:t>
            </a:r>
            <a:endParaRPr/>
          </a:p>
        </p:txBody>
      </p:sp>
      <p:sp>
        <p:nvSpPr>
          <p:cNvPr id="854" name="Google Shape;854;p93"/>
          <p:cNvSpPr txBox="1"/>
          <p:nvPr/>
        </p:nvSpPr>
        <p:spPr>
          <a:xfrm>
            <a:off x="2933053" y="2514407"/>
            <a:ext cx="1120800" cy="3693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A += 100</a:t>
            </a:r>
            <a:endParaRPr sz="1800">
              <a:solidFill>
                <a:srgbClr val="000000"/>
              </a:solidFill>
              <a:latin typeface="Arial"/>
              <a:ea typeface="Arial"/>
              <a:cs typeface="Arial"/>
              <a:sym typeface="Arial"/>
            </a:endParaRPr>
          </a:p>
        </p:txBody>
      </p:sp>
      <p:sp>
        <p:nvSpPr>
          <p:cNvPr id="855" name="Google Shape;855;p93"/>
          <p:cNvSpPr txBox="1"/>
          <p:nvPr/>
        </p:nvSpPr>
        <p:spPr>
          <a:xfrm>
            <a:off x="4425687" y="2514406"/>
            <a:ext cx="1063200" cy="3693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B -= 100</a:t>
            </a:r>
            <a:endParaRPr sz="1800">
              <a:solidFill>
                <a:srgbClr val="000000"/>
              </a:solidFill>
              <a:latin typeface="Arial"/>
              <a:ea typeface="Arial"/>
              <a:cs typeface="Arial"/>
              <a:sym typeface="Arial"/>
            </a:endParaRPr>
          </a:p>
        </p:txBody>
      </p:sp>
      <p:sp>
        <p:nvSpPr>
          <p:cNvPr id="856" name="Google Shape;856;p93"/>
          <p:cNvSpPr txBox="1"/>
          <p:nvPr/>
        </p:nvSpPr>
        <p:spPr>
          <a:xfrm>
            <a:off x="2967897" y="3548179"/>
            <a:ext cx="1140000" cy="369300"/>
          </a:xfrm>
          <a:prstGeom prst="rect">
            <a:avLst/>
          </a:prstGeom>
          <a:solidFill>
            <a:srgbClr val="CFE2F3"/>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A *= 1.06</a:t>
            </a:r>
            <a:endParaRPr sz="1800">
              <a:solidFill>
                <a:srgbClr val="000000"/>
              </a:solidFill>
              <a:latin typeface="Arial"/>
              <a:ea typeface="Arial"/>
              <a:cs typeface="Arial"/>
              <a:sym typeface="Arial"/>
            </a:endParaRPr>
          </a:p>
        </p:txBody>
      </p:sp>
      <p:sp>
        <p:nvSpPr>
          <p:cNvPr id="857" name="Google Shape;857;p93"/>
          <p:cNvSpPr txBox="1"/>
          <p:nvPr/>
        </p:nvSpPr>
        <p:spPr>
          <a:xfrm>
            <a:off x="4444923" y="3550504"/>
            <a:ext cx="1140000" cy="369300"/>
          </a:xfrm>
          <a:prstGeom prst="rect">
            <a:avLst/>
          </a:prstGeom>
          <a:solidFill>
            <a:srgbClr val="CFE2F3"/>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B *= 1.06</a:t>
            </a:r>
            <a:endParaRPr sz="1800">
              <a:solidFill>
                <a:srgbClr val="000000"/>
              </a:solidFill>
              <a:latin typeface="Arial"/>
              <a:ea typeface="Arial"/>
              <a:cs typeface="Arial"/>
              <a:sym typeface="Arial"/>
            </a:endParaRPr>
          </a:p>
        </p:txBody>
      </p:sp>
      <p:sp>
        <p:nvSpPr>
          <p:cNvPr id="858" name="Google Shape;858;p93"/>
          <p:cNvSpPr txBox="1"/>
          <p:nvPr/>
        </p:nvSpPr>
        <p:spPr>
          <a:xfrm>
            <a:off x="1723850" y="4981850"/>
            <a:ext cx="5450700" cy="723900"/>
          </a:xfrm>
          <a:prstGeom prst="rect">
            <a:avLst/>
          </a:prstGeom>
          <a:solidFill>
            <a:srgbClr val="D9EAD3"/>
          </a:solidFill>
          <a:ln>
            <a:noFill/>
          </a:ln>
        </p:spPr>
        <p:txBody>
          <a:bodyPr spcFirstLastPara="1" wrap="square" lIns="91425" tIns="45700" rIns="91425" bIns="45700" anchor="t" anchorCtr="0">
            <a:noAutofit/>
          </a:bodyPr>
          <a:lstStyle/>
          <a:p>
            <a:pPr>
              <a:spcBef>
                <a:spcPts val="0"/>
              </a:spcBef>
              <a:spcAft>
                <a:spcPts val="0"/>
              </a:spcAft>
            </a:pPr>
            <a:r>
              <a:rPr lang="en" sz="1200"/>
              <a:t>Goal for scheduling transactions: </a:t>
            </a:r>
            <a:endParaRPr sz="1200"/>
          </a:p>
          <a:p>
            <a:pPr marL="457200" indent="-304800">
              <a:spcBef>
                <a:spcPts val="0"/>
              </a:spcBef>
              <a:spcAft>
                <a:spcPts val="0"/>
              </a:spcAft>
              <a:buSzPts val="1200"/>
              <a:buChar char="-"/>
            </a:pPr>
            <a:r>
              <a:rPr lang="en" sz="1200"/>
              <a:t>Interleave transactions to boost performance</a:t>
            </a:r>
            <a:endParaRPr sz="1200"/>
          </a:p>
          <a:p>
            <a:pPr marL="457200" indent="-304800">
              <a:spcBef>
                <a:spcPts val="0"/>
              </a:spcBef>
              <a:spcAft>
                <a:spcPts val="0"/>
              </a:spcAft>
              <a:buSzPts val="1200"/>
              <a:buChar char="-"/>
            </a:pPr>
            <a:r>
              <a:rPr lang="en" sz="1200"/>
              <a:t>Data stays in a good state after commits and/or aborts (ACID)</a:t>
            </a:r>
            <a:endParaRPr sz="1200" b="1" i="1">
              <a:solidFill>
                <a:srgbClr val="000000"/>
              </a:solidFill>
              <a:latin typeface="Arial"/>
              <a:ea typeface="Arial"/>
              <a:cs typeface="Arial"/>
              <a:sym typeface="Arial"/>
            </a:endParaRPr>
          </a:p>
        </p:txBody>
      </p:sp>
    </p:spTree>
    <p:extLst>
      <p:ext uri="{BB962C8B-B14F-4D97-AF65-F5344CB8AC3E}">
        <p14:creationId xmlns:p14="http://schemas.microsoft.com/office/powerpoint/2010/main" val="145687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8"/>
                                        </p:tgtEl>
                                        <p:attrNameLst>
                                          <p:attrName>style.visibility</p:attrName>
                                        </p:attrNameLst>
                                      </p:cBhvr>
                                      <p:to>
                                        <p:strVal val="visible"/>
                                      </p:to>
                                    </p:set>
                                    <p:animEffect transition="in" filter="fade">
                                      <p:cBhvr>
                                        <p:cTn id="7" dur="1000"/>
                                        <p:tgtEl>
                                          <p:spTgt spid="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94"/>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Example- consider two TXNs:</a:t>
            </a:r>
            <a:endParaRPr sz="2800" b="1">
              <a:solidFill>
                <a:srgbClr val="666666"/>
              </a:solidFill>
              <a:latin typeface="Montserrat"/>
              <a:ea typeface="Montserrat"/>
              <a:cs typeface="Montserrat"/>
              <a:sym typeface="Montserrat"/>
            </a:endParaRPr>
          </a:p>
        </p:txBody>
      </p:sp>
      <p:sp>
        <p:nvSpPr>
          <p:cNvPr id="864" name="Google Shape;864;p94"/>
          <p:cNvSpPr/>
          <p:nvPr/>
        </p:nvSpPr>
        <p:spPr>
          <a:xfrm>
            <a:off x="1993601" y="4331833"/>
            <a:ext cx="2420002" cy="535531"/>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T1 transfers $100 from B’s account to A’s account</a:t>
            </a:r>
            <a:endParaRPr/>
          </a:p>
        </p:txBody>
      </p:sp>
      <p:sp>
        <p:nvSpPr>
          <p:cNvPr id="865" name="Google Shape;865;p94"/>
          <p:cNvSpPr/>
          <p:nvPr/>
        </p:nvSpPr>
        <p:spPr>
          <a:xfrm>
            <a:off x="4924046" y="4331833"/>
            <a:ext cx="2589279" cy="535531"/>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T2 credits both accounts with a 6% interest payment</a:t>
            </a:r>
            <a:endParaRPr/>
          </a:p>
        </p:txBody>
      </p:sp>
      <p:cxnSp>
        <p:nvCxnSpPr>
          <p:cNvPr id="866" name="Google Shape;866;p94"/>
          <p:cNvCxnSpPr/>
          <p:nvPr/>
        </p:nvCxnSpPr>
        <p:spPr>
          <a:xfrm>
            <a:off x="1655767" y="4011434"/>
            <a:ext cx="6251721" cy="7951"/>
          </a:xfrm>
          <a:prstGeom prst="straightConnector1">
            <a:avLst/>
          </a:prstGeom>
          <a:noFill/>
          <a:ln w="38100" cap="flat" cmpd="sng">
            <a:solidFill>
              <a:srgbClr val="7F7F7F"/>
            </a:solidFill>
            <a:prstDash val="solid"/>
            <a:round/>
            <a:headEnd type="none" w="sm" len="sm"/>
            <a:tailEnd type="triangle" w="med" len="med"/>
          </a:ln>
        </p:spPr>
      </p:cxnSp>
      <p:sp>
        <p:nvSpPr>
          <p:cNvPr id="867" name="Google Shape;867;p94"/>
          <p:cNvSpPr txBox="1"/>
          <p:nvPr/>
        </p:nvSpPr>
        <p:spPr>
          <a:xfrm>
            <a:off x="1266143" y="2990074"/>
            <a:ext cx="385042" cy="338554"/>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b="1">
                <a:solidFill>
                  <a:srgbClr val="C00000"/>
                </a:solidFill>
                <a:latin typeface="Arial"/>
                <a:ea typeface="Arial"/>
                <a:cs typeface="Arial"/>
                <a:sym typeface="Arial"/>
              </a:rPr>
              <a:t>T</a:t>
            </a:r>
            <a:r>
              <a:rPr lang="en" sz="1600" b="1" baseline="-25000">
                <a:solidFill>
                  <a:srgbClr val="C00000"/>
                </a:solidFill>
                <a:latin typeface="Arial"/>
                <a:ea typeface="Arial"/>
                <a:cs typeface="Arial"/>
                <a:sym typeface="Arial"/>
              </a:rPr>
              <a:t>1</a:t>
            </a:r>
            <a:endParaRPr sz="1600" b="1" baseline="-25000">
              <a:solidFill>
                <a:srgbClr val="C00000"/>
              </a:solidFill>
              <a:latin typeface="Arial"/>
              <a:ea typeface="Arial"/>
              <a:cs typeface="Arial"/>
              <a:sym typeface="Arial"/>
            </a:endParaRPr>
          </a:p>
        </p:txBody>
      </p:sp>
      <p:sp>
        <p:nvSpPr>
          <p:cNvPr id="868" name="Google Shape;868;p94"/>
          <p:cNvSpPr txBox="1"/>
          <p:nvPr/>
        </p:nvSpPr>
        <p:spPr>
          <a:xfrm>
            <a:off x="1266143" y="3522812"/>
            <a:ext cx="385042" cy="338554"/>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b="1">
                <a:solidFill>
                  <a:srgbClr val="0070C0"/>
                </a:solidFill>
                <a:latin typeface="Arial"/>
                <a:ea typeface="Arial"/>
                <a:cs typeface="Arial"/>
                <a:sym typeface="Arial"/>
              </a:rPr>
              <a:t>T</a:t>
            </a:r>
            <a:r>
              <a:rPr lang="en" sz="1600" b="1" baseline="-25000">
                <a:solidFill>
                  <a:srgbClr val="0070C0"/>
                </a:solidFill>
                <a:latin typeface="Arial"/>
                <a:ea typeface="Arial"/>
                <a:cs typeface="Arial"/>
                <a:sym typeface="Arial"/>
              </a:rPr>
              <a:t>2</a:t>
            </a:r>
            <a:endParaRPr/>
          </a:p>
        </p:txBody>
      </p:sp>
      <p:sp>
        <p:nvSpPr>
          <p:cNvPr id="869" name="Google Shape;869;p94"/>
          <p:cNvSpPr txBox="1"/>
          <p:nvPr/>
        </p:nvSpPr>
        <p:spPr>
          <a:xfrm>
            <a:off x="1993601" y="2971607"/>
            <a:ext cx="1120820" cy="36933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A += 100</a:t>
            </a:r>
            <a:endParaRPr sz="1800">
              <a:solidFill>
                <a:srgbClr val="000000"/>
              </a:solidFill>
              <a:latin typeface="Arial"/>
              <a:ea typeface="Arial"/>
              <a:cs typeface="Arial"/>
              <a:sym typeface="Arial"/>
            </a:endParaRPr>
          </a:p>
        </p:txBody>
      </p:sp>
      <p:sp>
        <p:nvSpPr>
          <p:cNvPr id="870" name="Google Shape;870;p94"/>
          <p:cNvSpPr txBox="1"/>
          <p:nvPr/>
        </p:nvSpPr>
        <p:spPr>
          <a:xfrm>
            <a:off x="3486235" y="2971606"/>
            <a:ext cx="1063112" cy="36933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B -= 100</a:t>
            </a:r>
            <a:endParaRPr sz="1800">
              <a:solidFill>
                <a:srgbClr val="000000"/>
              </a:solidFill>
              <a:latin typeface="Arial"/>
              <a:ea typeface="Arial"/>
              <a:cs typeface="Arial"/>
              <a:sym typeface="Arial"/>
            </a:endParaRPr>
          </a:p>
        </p:txBody>
      </p:sp>
      <p:sp>
        <p:nvSpPr>
          <p:cNvPr id="871" name="Google Shape;871;p94"/>
          <p:cNvSpPr txBox="1"/>
          <p:nvPr/>
        </p:nvSpPr>
        <p:spPr>
          <a:xfrm>
            <a:off x="4924045" y="3471979"/>
            <a:ext cx="1140056" cy="369332"/>
          </a:xfrm>
          <a:prstGeom prst="rect">
            <a:avLst/>
          </a:prstGeom>
          <a:solidFill>
            <a:srgbClr val="CFE2F3"/>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A *= 1.06</a:t>
            </a:r>
            <a:endParaRPr sz="1800">
              <a:solidFill>
                <a:srgbClr val="000000"/>
              </a:solidFill>
              <a:latin typeface="Arial"/>
              <a:ea typeface="Arial"/>
              <a:cs typeface="Arial"/>
              <a:sym typeface="Arial"/>
            </a:endParaRPr>
          </a:p>
        </p:txBody>
      </p:sp>
      <p:sp>
        <p:nvSpPr>
          <p:cNvPr id="872" name="Google Shape;872;p94"/>
          <p:cNvSpPr txBox="1"/>
          <p:nvPr/>
        </p:nvSpPr>
        <p:spPr>
          <a:xfrm>
            <a:off x="6477271" y="3474304"/>
            <a:ext cx="1140056" cy="369332"/>
          </a:xfrm>
          <a:prstGeom prst="rect">
            <a:avLst/>
          </a:prstGeom>
          <a:solidFill>
            <a:srgbClr val="CFE2F3"/>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B *= 1.06</a:t>
            </a:r>
            <a:endParaRPr sz="1800">
              <a:solidFill>
                <a:srgbClr val="000000"/>
              </a:solidFill>
              <a:latin typeface="Arial"/>
              <a:ea typeface="Arial"/>
              <a:cs typeface="Arial"/>
              <a:sym typeface="Arial"/>
            </a:endParaRPr>
          </a:p>
        </p:txBody>
      </p:sp>
      <p:sp>
        <p:nvSpPr>
          <p:cNvPr id="873" name="Google Shape;873;p94"/>
          <p:cNvSpPr txBox="1"/>
          <p:nvPr/>
        </p:nvSpPr>
        <p:spPr>
          <a:xfrm>
            <a:off x="7513325" y="4037110"/>
            <a:ext cx="582211"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i="1">
                <a:solidFill>
                  <a:srgbClr val="000000"/>
                </a:solidFill>
                <a:latin typeface="Arial"/>
                <a:ea typeface="Arial"/>
                <a:cs typeface="Arial"/>
                <a:sym typeface="Arial"/>
              </a:rPr>
              <a:t>Time</a:t>
            </a:r>
            <a:endParaRPr sz="1400" i="1">
              <a:solidFill>
                <a:srgbClr val="000000"/>
              </a:solidFill>
              <a:latin typeface="Arial"/>
              <a:ea typeface="Arial"/>
              <a:cs typeface="Arial"/>
              <a:sym typeface="Arial"/>
            </a:endParaRPr>
          </a:p>
        </p:txBody>
      </p:sp>
      <p:sp>
        <p:nvSpPr>
          <p:cNvPr id="874" name="Google Shape;874;p94"/>
          <p:cNvSpPr txBox="1"/>
          <p:nvPr/>
        </p:nvSpPr>
        <p:spPr>
          <a:xfrm>
            <a:off x="1443069" y="2379628"/>
            <a:ext cx="6365845" cy="369332"/>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We can look at the TXNs in a timeline view- serial execution:</a:t>
            </a:r>
            <a:endParaRPr sz="1800" b="1">
              <a:solidFill>
                <a:srgbClr val="000000"/>
              </a:solidFill>
              <a:latin typeface="Arial"/>
              <a:ea typeface="Arial"/>
              <a:cs typeface="Arial"/>
              <a:sym typeface="Arial"/>
            </a:endParaRPr>
          </a:p>
        </p:txBody>
      </p:sp>
    </p:spTree>
    <p:extLst>
      <p:ext uri="{BB962C8B-B14F-4D97-AF65-F5344CB8AC3E}">
        <p14:creationId xmlns:p14="http://schemas.microsoft.com/office/powerpoint/2010/main" val="360353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95"/>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Example- consider two TXNs:</a:t>
            </a:r>
            <a:endParaRPr sz="2800" b="1">
              <a:solidFill>
                <a:srgbClr val="666666"/>
              </a:solidFill>
              <a:latin typeface="Montserrat"/>
              <a:ea typeface="Montserrat"/>
              <a:cs typeface="Montserrat"/>
              <a:sym typeface="Montserrat"/>
            </a:endParaRPr>
          </a:p>
        </p:txBody>
      </p:sp>
      <p:sp>
        <p:nvSpPr>
          <p:cNvPr id="14" name="Google Shape;880;p95">
            <a:extLst>
              <a:ext uri="{FF2B5EF4-FFF2-40B4-BE49-F238E27FC236}">
                <a16:creationId xmlns:a16="http://schemas.microsoft.com/office/drawing/2014/main" id="{667BEF55-3DCC-FD4E-A726-B3E1C8B51339}"/>
              </a:ext>
            </a:extLst>
          </p:cNvPr>
          <p:cNvSpPr/>
          <p:nvPr/>
        </p:nvSpPr>
        <p:spPr>
          <a:xfrm>
            <a:off x="5076704" y="4332803"/>
            <a:ext cx="2436971" cy="535531"/>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T1 transfers $100 from B’s account to A’s account</a:t>
            </a:r>
            <a:endParaRPr/>
          </a:p>
        </p:txBody>
      </p:sp>
      <p:sp>
        <p:nvSpPr>
          <p:cNvPr id="15" name="Google Shape;881;p95">
            <a:extLst>
              <a:ext uri="{FF2B5EF4-FFF2-40B4-BE49-F238E27FC236}">
                <a16:creationId xmlns:a16="http://schemas.microsoft.com/office/drawing/2014/main" id="{8BCEA506-6F5B-9F45-90CB-62A90DBD55C3}"/>
              </a:ext>
            </a:extLst>
          </p:cNvPr>
          <p:cNvSpPr/>
          <p:nvPr/>
        </p:nvSpPr>
        <p:spPr>
          <a:xfrm>
            <a:off x="1943049" y="4332803"/>
            <a:ext cx="2609245" cy="535531"/>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T2 credits both accounts with a 6% interest payment</a:t>
            </a:r>
            <a:endParaRPr/>
          </a:p>
        </p:txBody>
      </p:sp>
      <p:cxnSp>
        <p:nvCxnSpPr>
          <p:cNvPr id="16" name="Google Shape;882;p95">
            <a:extLst>
              <a:ext uri="{FF2B5EF4-FFF2-40B4-BE49-F238E27FC236}">
                <a16:creationId xmlns:a16="http://schemas.microsoft.com/office/drawing/2014/main" id="{19C970FA-63A0-C043-A557-3FE556EEC16E}"/>
              </a:ext>
            </a:extLst>
          </p:cNvPr>
          <p:cNvCxnSpPr/>
          <p:nvPr/>
        </p:nvCxnSpPr>
        <p:spPr>
          <a:xfrm>
            <a:off x="1656117" y="4011434"/>
            <a:ext cx="6251721" cy="7951"/>
          </a:xfrm>
          <a:prstGeom prst="straightConnector1">
            <a:avLst/>
          </a:prstGeom>
          <a:noFill/>
          <a:ln w="38100" cap="flat" cmpd="sng">
            <a:solidFill>
              <a:srgbClr val="7F7F7F"/>
            </a:solidFill>
            <a:prstDash val="solid"/>
            <a:round/>
            <a:headEnd type="none" w="sm" len="sm"/>
            <a:tailEnd type="triangle" w="med" len="med"/>
          </a:ln>
        </p:spPr>
      </p:cxnSp>
      <p:sp>
        <p:nvSpPr>
          <p:cNvPr id="17" name="Google Shape;883;p95">
            <a:extLst>
              <a:ext uri="{FF2B5EF4-FFF2-40B4-BE49-F238E27FC236}">
                <a16:creationId xmlns:a16="http://schemas.microsoft.com/office/drawing/2014/main" id="{61C9F8AC-4F51-BF4A-B2A3-037977360416}"/>
              </a:ext>
            </a:extLst>
          </p:cNvPr>
          <p:cNvSpPr txBox="1"/>
          <p:nvPr/>
        </p:nvSpPr>
        <p:spPr>
          <a:xfrm>
            <a:off x="1266493" y="2990074"/>
            <a:ext cx="385042" cy="338554"/>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b="1">
                <a:solidFill>
                  <a:srgbClr val="C00000"/>
                </a:solidFill>
                <a:latin typeface="Arial"/>
                <a:ea typeface="Arial"/>
                <a:cs typeface="Arial"/>
                <a:sym typeface="Arial"/>
              </a:rPr>
              <a:t>T</a:t>
            </a:r>
            <a:r>
              <a:rPr lang="en" sz="1600" b="1" baseline="-25000">
                <a:solidFill>
                  <a:srgbClr val="C00000"/>
                </a:solidFill>
                <a:latin typeface="Arial"/>
                <a:ea typeface="Arial"/>
                <a:cs typeface="Arial"/>
                <a:sym typeface="Arial"/>
              </a:rPr>
              <a:t>1</a:t>
            </a:r>
            <a:endParaRPr sz="1600" b="1" baseline="-25000">
              <a:solidFill>
                <a:srgbClr val="C00000"/>
              </a:solidFill>
              <a:latin typeface="Arial"/>
              <a:ea typeface="Arial"/>
              <a:cs typeface="Arial"/>
              <a:sym typeface="Arial"/>
            </a:endParaRPr>
          </a:p>
        </p:txBody>
      </p:sp>
      <p:sp>
        <p:nvSpPr>
          <p:cNvPr id="18" name="Google Shape;884;p95">
            <a:extLst>
              <a:ext uri="{FF2B5EF4-FFF2-40B4-BE49-F238E27FC236}">
                <a16:creationId xmlns:a16="http://schemas.microsoft.com/office/drawing/2014/main" id="{C25F8113-51AB-A041-838F-FC21B06F4443}"/>
              </a:ext>
            </a:extLst>
          </p:cNvPr>
          <p:cNvSpPr txBox="1"/>
          <p:nvPr/>
        </p:nvSpPr>
        <p:spPr>
          <a:xfrm>
            <a:off x="1266493" y="3522812"/>
            <a:ext cx="385042" cy="338554"/>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b="1">
                <a:solidFill>
                  <a:srgbClr val="0070C0"/>
                </a:solidFill>
                <a:latin typeface="Arial"/>
                <a:ea typeface="Arial"/>
                <a:cs typeface="Arial"/>
                <a:sym typeface="Arial"/>
              </a:rPr>
              <a:t>T</a:t>
            </a:r>
            <a:r>
              <a:rPr lang="en" sz="1600" b="1" baseline="-25000">
                <a:solidFill>
                  <a:srgbClr val="0070C0"/>
                </a:solidFill>
                <a:latin typeface="Arial"/>
                <a:ea typeface="Arial"/>
                <a:cs typeface="Arial"/>
                <a:sym typeface="Arial"/>
              </a:rPr>
              <a:t>2</a:t>
            </a:r>
            <a:endParaRPr/>
          </a:p>
        </p:txBody>
      </p:sp>
      <p:sp>
        <p:nvSpPr>
          <p:cNvPr id="19" name="Google Shape;885;p95">
            <a:extLst>
              <a:ext uri="{FF2B5EF4-FFF2-40B4-BE49-F238E27FC236}">
                <a16:creationId xmlns:a16="http://schemas.microsoft.com/office/drawing/2014/main" id="{E8BE966F-020D-3B4D-AECB-B057BECFA1F2}"/>
              </a:ext>
            </a:extLst>
          </p:cNvPr>
          <p:cNvSpPr txBox="1"/>
          <p:nvPr/>
        </p:nvSpPr>
        <p:spPr>
          <a:xfrm>
            <a:off x="5076703" y="2990074"/>
            <a:ext cx="1120820" cy="36933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A += 100</a:t>
            </a:r>
            <a:endParaRPr sz="1800">
              <a:solidFill>
                <a:srgbClr val="000000"/>
              </a:solidFill>
              <a:latin typeface="Arial"/>
              <a:ea typeface="Arial"/>
              <a:cs typeface="Arial"/>
              <a:sym typeface="Arial"/>
            </a:endParaRPr>
          </a:p>
        </p:txBody>
      </p:sp>
      <p:sp>
        <p:nvSpPr>
          <p:cNvPr id="20" name="Google Shape;886;p95">
            <a:extLst>
              <a:ext uri="{FF2B5EF4-FFF2-40B4-BE49-F238E27FC236}">
                <a16:creationId xmlns:a16="http://schemas.microsoft.com/office/drawing/2014/main" id="{D8AB6310-500C-0A43-9C91-D3ADC8C8D9D1}"/>
              </a:ext>
            </a:extLst>
          </p:cNvPr>
          <p:cNvSpPr txBox="1"/>
          <p:nvPr/>
        </p:nvSpPr>
        <p:spPr>
          <a:xfrm>
            <a:off x="6586305" y="2971607"/>
            <a:ext cx="1063112" cy="36933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B -= 100</a:t>
            </a:r>
            <a:endParaRPr sz="1800">
              <a:solidFill>
                <a:srgbClr val="000000"/>
              </a:solidFill>
              <a:latin typeface="Arial"/>
              <a:ea typeface="Arial"/>
              <a:cs typeface="Arial"/>
              <a:sym typeface="Arial"/>
            </a:endParaRPr>
          </a:p>
        </p:txBody>
      </p:sp>
      <p:sp>
        <p:nvSpPr>
          <p:cNvPr id="21" name="Google Shape;887;p95">
            <a:extLst>
              <a:ext uri="{FF2B5EF4-FFF2-40B4-BE49-F238E27FC236}">
                <a16:creationId xmlns:a16="http://schemas.microsoft.com/office/drawing/2014/main" id="{6C6EB79A-4239-0541-9786-BF8D8CB35FD1}"/>
              </a:ext>
            </a:extLst>
          </p:cNvPr>
          <p:cNvSpPr txBox="1"/>
          <p:nvPr/>
        </p:nvSpPr>
        <p:spPr>
          <a:xfrm>
            <a:off x="1943048" y="3502019"/>
            <a:ext cx="1140056" cy="369332"/>
          </a:xfrm>
          <a:prstGeom prst="rect">
            <a:avLst/>
          </a:prstGeom>
          <a:solidFill>
            <a:srgbClr val="CFE2F3"/>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A *= 1.06</a:t>
            </a:r>
            <a:endParaRPr sz="1800">
              <a:solidFill>
                <a:srgbClr val="000000"/>
              </a:solidFill>
              <a:latin typeface="Arial"/>
              <a:ea typeface="Arial"/>
              <a:cs typeface="Arial"/>
              <a:sym typeface="Arial"/>
            </a:endParaRPr>
          </a:p>
        </p:txBody>
      </p:sp>
      <p:sp>
        <p:nvSpPr>
          <p:cNvPr id="22" name="Google Shape;888;p95">
            <a:extLst>
              <a:ext uri="{FF2B5EF4-FFF2-40B4-BE49-F238E27FC236}">
                <a16:creationId xmlns:a16="http://schemas.microsoft.com/office/drawing/2014/main" id="{890A8B52-DCAB-634C-B586-54928B3D88B4}"/>
              </a:ext>
            </a:extLst>
          </p:cNvPr>
          <p:cNvSpPr txBox="1"/>
          <p:nvPr/>
        </p:nvSpPr>
        <p:spPr>
          <a:xfrm>
            <a:off x="3513242" y="3504344"/>
            <a:ext cx="1140056" cy="369332"/>
          </a:xfrm>
          <a:prstGeom prst="rect">
            <a:avLst/>
          </a:prstGeom>
          <a:solidFill>
            <a:srgbClr val="CFE2F3"/>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B *= 1.06</a:t>
            </a:r>
            <a:endParaRPr sz="1800">
              <a:solidFill>
                <a:srgbClr val="000000"/>
              </a:solidFill>
              <a:latin typeface="Arial"/>
              <a:ea typeface="Arial"/>
              <a:cs typeface="Arial"/>
              <a:sym typeface="Arial"/>
            </a:endParaRPr>
          </a:p>
        </p:txBody>
      </p:sp>
      <p:sp>
        <p:nvSpPr>
          <p:cNvPr id="23" name="Google Shape;889;p95">
            <a:extLst>
              <a:ext uri="{FF2B5EF4-FFF2-40B4-BE49-F238E27FC236}">
                <a16:creationId xmlns:a16="http://schemas.microsoft.com/office/drawing/2014/main" id="{2B911B0F-4845-AE48-A818-151AAC1FDD64}"/>
              </a:ext>
            </a:extLst>
          </p:cNvPr>
          <p:cNvSpPr txBox="1"/>
          <p:nvPr/>
        </p:nvSpPr>
        <p:spPr>
          <a:xfrm>
            <a:off x="7513675" y="4037110"/>
            <a:ext cx="582211"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i="1">
                <a:solidFill>
                  <a:srgbClr val="000000"/>
                </a:solidFill>
                <a:latin typeface="Arial"/>
                <a:ea typeface="Arial"/>
                <a:cs typeface="Arial"/>
                <a:sym typeface="Arial"/>
              </a:rPr>
              <a:t>Time</a:t>
            </a:r>
            <a:endParaRPr sz="1400" i="1">
              <a:solidFill>
                <a:srgbClr val="000000"/>
              </a:solidFill>
              <a:latin typeface="Arial"/>
              <a:ea typeface="Arial"/>
              <a:cs typeface="Arial"/>
              <a:sym typeface="Arial"/>
            </a:endParaRPr>
          </a:p>
        </p:txBody>
      </p:sp>
      <p:sp>
        <p:nvSpPr>
          <p:cNvPr id="24" name="Google Shape;890;p95">
            <a:extLst>
              <a:ext uri="{FF2B5EF4-FFF2-40B4-BE49-F238E27FC236}">
                <a16:creationId xmlns:a16="http://schemas.microsoft.com/office/drawing/2014/main" id="{DD09488C-E190-2848-A197-16ED6ADE891D}"/>
              </a:ext>
            </a:extLst>
          </p:cNvPr>
          <p:cNvSpPr txBox="1"/>
          <p:nvPr/>
        </p:nvSpPr>
        <p:spPr>
          <a:xfrm>
            <a:off x="1443418" y="2379628"/>
            <a:ext cx="5686172" cy="369332"/>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800" dirty="0">
                <a:solidFill>
                  <a:srgbClr val="000000"/>
                </a:solidFill>
                <a:latin typeface="Arial"/>
                <a:ea typeface="Arial"/>
                <a:cs typeface="Arial"/>
                <a:sym typeface="Arial"/>
              </a:rPr>
              <a:t>The TXNs could occur in either order… DB allows!</a:t>
            </a:r>
            <a:endParaRPr sz="1800" b="1"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8660214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96"/>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Example- consider two TXNs:</a:t>
            </a:r>
            <a:endParaRPr sz="2800" b="1">
              <a:solidFill>
                <a:srgbClr val="666666"/>
              </a:solidFill>
              <a:latin typeface="Montserrat"/>
              <a:ea typeface="Montserrat"/>
              <a:cs typeface="Montserrat"/>
              <a:sym typeface="Montserrat"/>
            </a:endParaRPr>
          </a:p>
        </p:txBody>
      </p:sp>
      <p:cxnSp>
        <p:nvCxnSpPr>
          <p:cNvPr id="14" name="Google Shape;896;p96">
            <a:extLst>
              <a:ext uri="{FF2B5EF4-FFF2-40B4-BE49-F238E27FC236}">
                <a16:creationId xmlns:a16="http://schemas.microsoft.com/office/drawing/2014/main" id="{DCE0321A-C0E2-F040-AE6A-15B16527295D}"/>
              </a:ext>
            </a:extLst>
          </p:cNvPr>
          <p:cNvCxnSpPr/>
          <p:nvPr/>
        </p:nvCxnSpPr>
        <p:spPr>
          <a:xfrm>
            <a:off x="1655769" y="4011434"/>
            <a:ext cx="6251721" cy="7951"/>
          </a:xfrm>
          <a:prstGeom prst="straightConnector1">
            <a:avLst/>
          </a:prstGeom>
          <a:noFill/>
          <a:ln w="38100" cap="flat" cmpd="sng">
            <a:solidFill>
              <a:srgbClr val="7F7F7F"/>
            </a:solidFill>
            <a:prstDash val="solid"/>
            <a:round/>
            <a:headEnd type="none" w="sm" len="sm"/>
            <a:tailEnd type="triangle" w="med" len="med"/>
          </a:ln>
        </p:spPr>
      </p:cxnSp>
      <p:sp>
        <p:nvSpPr>
          <p:cNvPr id="15" name="Google Shape;897;p96">
            <a:extLst>
              <a:ext uri="{FF2B5EF4-FFF2-40B4-BE49-F238E27FC236}">
                <a16:creationId xmlns:a16="http://schemas.microsoft.com/office/drawing/2014/main" id="{718A0C54-5ECD-9443-819E-E24ABA2B5868}"/>
              </a:ext>
            </a:extLst>
          </p:cNvPr>
          <p:cNvSpPr txBox="1"/>
          <p:nvPr/>
        </p:nvSpPr>
        <p:spPr>
          <a:xfrm>
            <a:off x="1266145" y="2990074"/>
            <a:ext cx="385042" cy="338554"/>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b="1">
                <a:solidFill>
                  <a:srgbClr val="C00000"/>
                </a:solidFill>
                <a:latin typeface="Arial"/>
                <a:ea typeface="Arial"/>
                <a:cs typeface="Arial"/>
                <a:sym typeface="Arial"/>
              </a:rPr>
              <a:t>T</a:t>
            </a:r>
            <a:r>
              <a:rPr lang="en" sz="1600" b="1" baseline="-25000">
                <a:solidFill>
                  <a:srgbClr val="C00000"/>
                </a:solidFill>
                <a:latin typeface="Arial"/>
                <a:ea typeface="Arial"/>
                <a:cs typeface="Arial"/>
                <a:sym typeface="Arial"/>
              </a:rPr>
              <a:t>1</a:t>
            </a:r>
            <a:endParaRPr sz="1600" b="1" baseline="-25000">
              <a:solidFill>
                <a:srgbClr val="C00000"/>
              </a:solidFill>
              <a:latin typeface="Arial"/>
              <a:ea typeface="Arial"/>
              <a:cs typeface="Arial"/>
              <a:sym typeface="Arial"/>
            </a:endParaRPr>
          </a:p>
        </p:txBody>
      </p:sp>
      <p:sp>
        <p:nvSpPr>
          <p:cNvPr id="16" name="Google Shape;898;p96">
            <a:extLst>
              <a:ext uri="{FF2B5EF4-FFF2-40B4-BE49-F238E27FC236}">
                <a16:creationId xmlns:a16="http://schemas.microsoft.com/office/drawing/2014/main" id="{764105EC-5A94-624D-B1CA-9976D8CAAE84}"/>
              </a:ext>
            </a:extLst>
          </p:cNvPr>
          <p:cNvSpPr txBox="1"/>
          <p:nvPr/>
        </p:nvSpPr>
        <p:spPr>
          <a:xfrm>
            <a:off x="1266145" y="3522812"/>
            <a:ext cx="385042" cy="338554"/>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b="1">
                <a:solidFill>
                  <a:srgbClr val="0070C0"/>
                </a:solidFill>
                <a:latin typeface="Arial"/>
                <a:ea typeface="Arial"/>
                <a:cs typeface="Arial"/>
                <a:sym typeface="Arial"/>
              </a:rPr>
              <a:t>T</a:t>
            </a:r>
            <a:r>
              <a:rPr lang="en" sz="1600" b="1" baseline="-25000">
                <a:solidFill>
                  <a:srgbClr val="0070C0"/>
                </a:solidFill>
                <a:latin typeface="Arial"/>
                <a:ea typeface="Arial"/>
                <a:cs typeface="Arial"/>
                <a:sym typeface="Arial"/>
              </a:rPr>
              <a:t>2</a:t>
            </a:r>
            <a:endParaRPr/>
          </a:p>
        </p:txBody>
      </p:sp>
      <p:sp>
        <p:nvSpPr>
          <p:cNvPr id="17" name="Google Shape;899;p96">
            <a:extLst>
              <a:ext uri="{FF2B5EF4-FFF2-40B4-BE49-F238E27FC236}">
                <a16:creationId xmlns:a16="http://schemas.microsoft.com/office/drawing/2014/main" id="{29CEA044-5187-F748-8282-75E1302CCF41}"/>
              </a:ext>
            </a:extLst>
          </p:cNvPr>
          <p:cNvSpPr txBox="1"/>
          <p:nvPr/>
        </p:nvSpPr>
        <p:spPr>
          <a:xfrm>
            <a:off x="3512894" y="2971606"/>
            <a:ext cx="1120820" cy="36933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A += 100</a:t>
            </a:r>
            <a:endParaRPr sz="1800">
              <a:solidFill>
                <a:srgbClr val="000000"/>
              </a:solidFill>
              <a:latin typeface="Arial"/>
              <a:ea typeface="Arial"/>
              <a:cs typeface="Arial"/>
              <a:sym typeface="Arial"/>
            </a:endParaRPr>
          </a:p>
        </p:txBody>
      </p:sp>
      <p:sp>
        <p:nvSpPr>
          <p:cNvPr id="18" name="Google Shape;900;p96">
            <a:extLst>
              <a:ext uri="{FF2B5EF4-FFF2-40B4-BE49-F238E27FC236}">
                <a16:creationId xmlns:a16="http://schemas.microsoft.com/office/drawing/2014/main" id="{1A7C7700-EE9E-BB48-AC8C-51475EE288BD}"/>
              </a:ext>
            </a:extLst>
          </p:cNvPr>
          <p:cNvSpPr txBox="1"/>
          <p:nvPr/>
        </p:nvSpPr>
        <p:spPr>
          <a:xfrm>
            <a:off x="6585957" y="2971606"/>
            <a:ext cx="1063112" cy="36933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B -= 100</a:t>
            </a:r>
            <a:endParaRPr sz="1800">
              <a:solidFill>
                <a:srgbClr val="000000"/>
              </a:solidFill>
              <a:latin typeface="Arial"/>
              <a:ea typeface="Arial"/>
              <a:cs typeface="Arial"/>
              <a:sym typeface="Arial"/>
            </a:endParaRPr>
          </a:p>
        </p:txBody>
      </p:sp>
      <p:sp>
        <p:nvSpPr>
          <p:cNvPr id="19" name="Google Shape;901;p96">
            <a:extLst>
              <a:ext uri="{FF2B5EF4-FFF2-40B4-BE49-F238E27FC236}">
                <a16:creationId xmlns:a16="http://schemas.microsoft.com/office/drawing/2014/main" id="{54F953AD-9EC9-7F4C-81A5-662C4683009F}"/>
              </a:ext>
            </a:extLst>
          </p:cNvPr>
          <p:cNvSpPr txBox="1"/>
          <p:nvPr/>
        </p:nvSpPr>
        <p:spPr>
          <a:xfrm>
            <a:off x="1942700" y="3502019"/>
            <a:ext cx="1140056" cy="369332"/>
          </a:xfrm>
          <a:prstGeom prst="rect">
            <a:avLst/>
          </a:prstGeom>
          <a:solidFill>
            <a:srgbClr val="CFE2F3"/>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A *= 1.06</a:t>
            </a:r>
            <a:endParaRPr sz="1800">
              <a:solidFill>
                <a:srgbClr val="000000"/>
              </a:solidFill>
              <a:latin typeface="Arial"/>
              <a:ea typeface="Arial"/>
              <a:cs typeface="Arial"/>
              <a:sym typeface="Arial"/>
            </a:endParaRPr>
          </a:p>
        </p:txBody>
      </p:sp>
      <p:sp>
        <p:nvSpPr>
          <p:cNvPr id="20" name="Google Shape;902;p96">
            <a:extLst>
              <a:ext uri="{FF2B5EF4-FFF2-40B4-BE49-F238E27FC236}">
                <a16:creationId xmlns:a16="http://schemas.microsoft.com/office/drawing/2014/main" id="{EF40A4FA-4300-4F4C-96B1-26EA6C879F26}"/>
              </a:ext>
            </a:extLst>
          </p:cNvPr>
          <p:cNvSpPr txBox="1"/>
          <p:nvPr/>
        </p:nvSpPr>
        <p:spPr>
          <a:xfrm>
            <a:off x="5022494" y="3506191"/>
            <a:ext cx="1140056" cy="369332"/>
          </a:xfrm>
          <a:prstGeom prst="rect">
            <a:avLst/>
          </a:prstGeom>
          <a:solidFill>
            <a:srgbClr val="CFE2F3"/>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B *= 1.06</a:t>
            </a:r>
            <a:endParaRPr sz="1800">
              <a:solidFill>
                <a:srgbClr val="000000"/>
              </a:solidFill>
              <a:latin typeface="Arial"/>
              <a:ea typeface="Arial"/>
              <a:cs typeface="Arial"/>
              <a:sym typeface="Arial"/>
            </a:endParaRPr>
          </a:p>
        </p:txBody>
      </p:sp>
      <p:sp>
        <p:nvSpPr>
          <p:cNvPr id="21" name="Google Shape;903;p96">
            <a:extLst>
              <a:ext uri="{FF2B5EF4-FFF2-40B4-BE49-F238E27FC236}">
                <a16:creationId xmlns:a16="http://schemas.microsoft.com/office/drawing/2014/main" id="{B7443B8E-E6DE-BC42-9D74-7449D5FBCDA4}"/>
              </a:ext>
            </a:extLst>
          </p:cNvPr>
          <p:cNvSpPr txBox="1"/>
          <p:nvPr/>
        </p:nvSpPr>
        <p:spPr>
          <a:xfrm>
            <a:off x="7513327" y="4037110"/>
            <a:ext cx="582211"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i="1">
                <a:solidFill>
                  <a:srgbClr val="000000"/>
                </a:solidFill>
                <a:latin typeface="Arial"/>
                <a:ea typeface="Arial"/>
                <a:cs typeface="Arial"/>
                <a:sym typeface="Arial"/>
              </a:rPr>
              <a:t>Time</a:t>
            </a:r>
            <a:endParaRPr sz="1400" i="1">
              <a:solidFill>
                <a:srgbClr val="000000"/>
              </a:solidFill>
              <a:latin typeface="Arial"/>
              <a:ea typeface="Arial"/>
              <a:cs typeface="Arial"/>
              <a:sym typeface="Arial"/>
            </a:endParaRPr>
          </a:p>
        </p:txBody>
      </p:sp>
      <p:sp>
        <p:nvSpPr>
          <p:cNvPr id="22" name="Google Shape;904;p96">
            <a:extLst>
              <a:ext uri="{FF2B5EF4-FFF2-40B4-BE49-F238E27FC236}">
                <a16:creationId xmlns:a16="http://schemas.microsoft.com/office/drawing/2014/main" id="{BDD48576-CF00-794E-83A8-BAD7CBF074BA}"/>
              </a:ext>
            </a:extLst>
          </p:cNvPr>
          <p:cNvSpPr txBox="1"/>
          <p:nvPr/>
        </p:nvSpPr>
        <p:spPr>
          <a:xfrm>
            <a:off x="1443070" y="2379628"/>
            <a:ext cx="4403770" cy="369332"/>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800" dirty="0">
                <a:solidFill>
                  <a:srgbClr val="000000"/>
                </a:solidFill>
                <a:latin typeface="Arial"/>
                <a:ea typeface="Arial"/>
                <a:cs typeface="Arial"/>
                <a:sym typeface="Arial"/>
              </a:rPr>
              <a:t>The DB can also </a:t>
            </a:r>
            <a:r>
              <a:rPr lang="en" sz="1800" b="1" dirty="0">
                <a:solidFill>
                  <a:srgbClr val="000000"/>
                </a:solidFill>
                <a:latin typeface="Arial"/>
                <a:ea typeface="Arial"/>
                <a:cs typeface="Arial"/>
                <a:sym typeface="Arial"/>
              </a:rPr>
              <a:t>interleave</a:t>
            </a:r>
            <a:r>
              <a:rPr lang="en" sz="1800" dirty="0">
                <a:solidFill>
                  <a:srgbClr val="000000"/>
                </a:solidFill>
                <a:latin typeface="Arial"/>
                <a:ea typeface="Arial"/>
                <a:cs typeface="Arial"/>
                <a:sym typeface="Arial"/>
              </a:rPr>
              <a:t> the TXNs</a:t>
            </a:r>
            <a:endParaRPr sz="1800" b="1" dirty="0">
              <a:solidFill>
                <a:srgbClr val="000000"/>
              </a:solidFill>
              <a:latin typeface="Arial"/>
              <a:ea typeface="Arial"/>
              <a:cs typeface="Arial"/>
              <a:sym typeface="Arial"/>
            </a:endParaRPr>
          </a:p>
        </p:txBody>
      </p:sp>
      <p:sp>
        <p:nvSpPr>
          <p:cNvPr id="23" name="Google Shape;905;p96">
            <a:extLst>
              <a:ext uri="{FF2B5EF4-FFF2-40B4-BE49-F238E27FC236}">
                <a16:creationId xmlns:a16="http://schemas.microsoft.com/office/drawing/2014/main" id="{666A7C5B-350B-1B47-9F05-FDBBF3070DB8}"/>
              </a:ext>
            </a:extLst>
          </p:cNvPr>
          <p:cNvSpPr/>
          <p:nvPr/>
        </p:nvSpPr>
        <p:spPr>
          <a:xfrm>
            <a:off x="1942699" y="4358530"/>
            <a:ext cx="2552386" cy="954107"/>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T2 credits A’s account with 6% interest payment, then T1 transfers $100 to A’s account…</a:t>
            </a:r>
            <a:endParaRPr sz="1400">
              <a:solidFill>
                <a:srgbClr val="000000"/>
              </a:solidFill>
              <a:latin typeface="Arial"/>
              <a:ea typeface="Arial"/>
              <a:cs typeface="Arial"/>
              <a:sym typeface="Arial"/>
            </a:endParaRPr>
          </a:p>
        </p:txBody>
      </p:sp>
      <p:sp>
        <p:nvSpPr>
          <p:cNvPr id="24" name="Google Shape;906;p96">
            <a:extLst>
              <a:ext uri="{FF2B5EF4-FFF2-40B4-BE49-F238E27FC236}">
                <a16:creationId xmlns:a16="http://schemas.microsoft.com/office/drawing/2014/main" id="{74C17D49-66A9-E541-853B-4BBF08DD9FAF}"/>
              </a:ext>
            </a:extLst>
          </p:cNvPr>
          <p:cNvSpPr/>
          <p:nvPr/>
        </p:nvSpPr>
        <p:spPr>
          <a:xfrm>
            <a:off x="5022494" y="4358530"/>
            <a:ext cx="2490832" cy="978729"/>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T2 credits B’s account with a 6% interest payment, then T1 transfers $100 from B’s account…</a:t>
            </a: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6928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97"/>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Interleaving &amp; Isolation</a:t>
            </a:r>
            <a:endParaRPr sz="2800" b="1">
              <a:solidFill>
                <a:srgbClr val="666666"/>
              </a:solidFill>
              <a:latin typeface="Montserrat"/>
              <a:ea typeface="Montserrat"/>
              <a:cs typeface="Montserrat"/>
              <a:sym typeface="Montserrat"/>
            </a:endParaRPr>
          </a:p>
        </p:txBody>
      </p:sp>
      <p:sp>
        <p:nvSpPr>
          <p:cNvPr id="912" name="Google Shape;912;p97"/>
          <p:cNvSpPr txBox="1"/>
          <p:nvPr/>
        </p:nvSpPr>
        <p:spPr>
          <a:xfrm>
            <a:off x="1275064" y="2466975"/>
            <a:ext cx="5534700" cy="2610900"/>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800"/>
              <a:buFont typeface="Roboto"/>
              <a:buChar char="•"/>
            </a:pPr>
            <a:r>
              <a:rPr lang="en" sz="1800" dirty="0">
                <a:solidFill>
                  <a:srgbClr val="000000"/>
                </a:solidFill>
                <a:latin typeface="Roboto"/>
                <a:ea typeface="Roboto"/>
                <a:cs typeface="Roboto"/>
                <a:sym typeface="Roboto"/>
              </a:rPr>
              <a:t>The DB has freedom to interleave TXNs</a:t>
            </a:r>
            <a:endParaRPr dirty="0">
              <a:latin typeface="Roboto"/>
              <a:ea typeface="Roboto"/>
              <a:cs typeface="Roboto"/>
              <a:sym typeface="Roboto"/>
            </a:endParaRPr>
          </a:p>
          <a:p>
            <a:pPr marL="228600" indent="-114300">
              <a:spcBef>
                <a:spcPts val="0"/>
              </a:spcBef>
              <a:spcAft>
                <a:spcPts val="0"/>
              </a:spcAft>
              <a:buClr>
                <a:srgbClr val="000000"/>
              </a:buClr>
              <a:buSzPts val="1800"/>
            </a:pPr>
            <a:endParaRPr sz="1800" dirty="0">
              <a:solidFill>
                <a:srgbClr val="000000"/>
              </a:solidFill>
              <a:latin typeface="Roboto"/>
              <a:ea typeface="Roboto"/>
              <a:cs typeface="Roboto"/>
              <a:sym typeface="Roboto"/>
            </a:endParaRPr>
          </a:p>
          <a:p>
            <a:pPr marL="228600" indent="-228600">
              <a:spcBef>
                <a:spcPts val="0"/>
              </a:spcBef>
              <a:spcAft>
                <a:spcPts val="0"/>
              </a:spcAft>
              <a:buClr>
                <a:srgbClr val="000000"/>
              </a:buClr>
              <a:buSzPts val="1800"/>
              <a:buFont typeface="Arial"/>
              <a:buChar char="•"/>
            </a:pPr>
            <a:r>
              <a:rPr lang="en" sz="1800" dirty="0">
                <a:solidFill>
                  <a:srgbClr val="000000"/>
                </a:solidFill>
                <a:latin typeface="Roboto"/>
                <a:ea typeface="Roboto"/>
                <a:cs typeface="Roboto"/>
                <a:sym typeface="Roboto"/>
              </a:rPr>
              <a:t>However, it must pick an interleaving or schedule such that isolation and consistency are maintained</a:t>
            </a:r>
            <a:endParaRPr sz="1800" dirty="0">
              <a:solidFill>
                <a:srgbClr val="000000"/>
              </a:solidFill>
              <a:latin typeface="Roboto"/>
              <a:ea typeface="Roboto"/>
              <a:cs typeface="Roboto"/>
              <a:sym typeface="Roboto"/>
            </a:endParaRPr>
          </a:p>
          <a:p>
            <a:pPr marL="228600">
              <a:spcBef>
                <a:spcPts val="0"/>
              </a:spcBef>
              <a:spcAft>
                <a:spcPts val="0"/>
              </a:spcAft>
            </a:pPr>
            <a:endParaRPr sz="1800" dirty="0">
              <a:latin typeface="Roboto"/>
              <a:ea typeface="Roboto"/>
              <a:cs typeface="Roboto"/>
              <a:sym typeface="Roboto"/>
            </a:endParaRPr>
          </a:p>
          <a:p>
            <a:pPr marL="228600" indent="-228600">
              <a:spcBef>
                <a:spcPts val="0"/>
              </a:spcBef>
              <a:spcAft>
                <a:spcPts val="0"/>
              </a:spcAft>
              <a:buClr>
                <a:srgbClr val="000000"/>
              </a:buClr>
              <a:buSzPts val="1800"/>
              <a:buFont typeface="Arial"/>
              <a:buChar char="•"/>
            </a:pPr>
            <a:r>
              <a:rPr lang="en" sz="1800" dirty="0">
                <a:latin typeface="Roboto"/>
                <a:ea typeface="Roboto"/>
                <a:cs typeface="Roboto"/>
                <a:sym typeface="Roboto"/>
              </a:rPr>
              <a:t>⇒ </a:t>
            </a:r>
            <a:r>
              <a:rPr lang="en" sz="1800" dirty="0">
                <a:solidFill>
                  <a:srgbClr val="000000"/>
                </a:solidFill>
                <a:latin typeface="Roboto"/>
                <a:ea typeface="Roboto"/>
                <a:cs typeface="Roboto"/>
                <a:sym typeface="Roboto"/>
              </a:rPr>
              <a:t>Must be </a:t>
            </a:r>
            <a:r>
              <a:rPr lang="en" sz="1800" i="1" dirty="0">
                <a:solidFill>
                  <a:srgbClr val="000000"/>
                </a:solidFill>
                <a:latin typeface="Roboto"/>
                <a:ea typeface="Roboto"/>
                <a:cs typeface="Roboto"/>
                <a:sym typeface="Roboto"/>
              </a:rPr>
              <a:t>as if</a:t>
            </a:r>
            <a:r>
              <a:rPr lang="en" sz="1800" dirty="0">
                <a:solidFill>
                  <a:srgbClr val="000000"/>
                </a:solidFill>
                <a:latin typeface="Roboto"/>
                <a:ea typeface="Roboto"/>
                <a:cs typeface="Roboto"/>
                <a:sym typeface="Roboto"/>
              </a:rPr>
              <a:t> the TXNs had executed serially!</a:t>
            </a:r>
            <a:endParaRPr dirty="0">
              <a:latin typeface="Roboto"/>
              <a:ea typeface="Roboto"/>
              <a:cs typeface="Roboto"/>
              <a:sym typeface="Roboto"/>
            </a:endParaRPr>
          </a:p>
          <a:p>
            <a:pPr marL="228600" lvl="1" indent="-101600">
              <a:spcBef>
                <a:spcPts val="0"/>
              </a:spcBef>
              <a:spcAft>
                <a:spcPts val="0"/>
              </a:spcAft>
              <a:buClr>
                <a:srgbClr val="000000"/>
              </a:buClr>
              <a:buSzPts val="2000"/>
            </a:pPr>
            <a:endParaRPr sz="2000" dirty="0">
              <a:solidFill>
                <a:srgbClr val="000000"/>
              </a:solidFill>
              <a:latin typeface="Roboto"/>
              <a:ea typeface="Roboto"/>
              <a:cs typeface="Roboto"/>
              <a:sym typeface="Roboto"/>
            </a:endParaRPr>
          </a:p>
          <a:p>
            <a:pPr marL="228600" lvl="1" indent="-101600">
              <a:spcBef>
                <a:spcPts val="0"/>
              </a:spcBef>
              <a:spcAft>
                <a:spcPts val="0"/>
              </a:spcAft>
              <a:buClr>
                <a:srgbClr val="000000"/>
              </a:buClr>
              <a:buSzPts val="2000"/>
            </a:pPr>
            <a:endParaRPr sz="2000" dirty="0">
              <a:solidFill>
                <a:srgbClr val="000000"/>
              </a:solidFill>
              <a:latin typeface="Roboto"/>
              <a:ea typeface="Roboto"/>
              <a:cs typeface="Roboto"/>
              <a:sym typeface="Roboto"/>
            </a:endParaRPr>
          </a:p>
        </p:txBody>
      </p:sp>
      <p:sp>
        <p:nvSpPr>
          <p:cNvPr id="913" name="Google Shape;913;p97"/>
          <p:cNvSpPr txBox="1"/>
          <p:nvPr/>
        </p:nvSpPr>
        <p:spPr>
          <a:xfrm>
            <a:off x="2679912" y="5004735"/>
            <a:ext cx="4761208" cy="584775"/>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600" dirty="0">
                <a:solidFill>
                  <a:srgbClr val="000000"/>
                </a:solidFill>
                <a:latin typeface="Arial"/>
                <a:ea typeface="Arial"/>
                <a:cs typeface="Arial"/>
                <a:sym typeface="Arial"/>
              </a:rPr>
              <a:t>DB must pick a schedule which maintains isolation &amp; consistency</a:t>
            </a:r>
            <a:endParaRPr sz="1600" b="1" i="1" dirty="0">
              <a:solidFill>
                <a:srgbClr val="000000"/>
              </a:solidFill>
              <a:latin typeface="Arial"/>
              <a:ea typeface="Arial"/>
              <a:cs typeface="Arial"/>
              <a:sym typeface="Arial"/>
            </a:endParaRPr>
          </a:p>
        </p:txBody>
      </p:sp>
      <p:sp>
        <p:nvSpPr>
          <p:cNvPr id="914" name="Google Shape;914;p97"/>
          <p:cNvSpPr txBox="1"/>
          <p:nvPr/>
        </p:nvSpPr>
        <p:spPr>
          <a:xfrm>
            <a:off x="6927077" y="2705416"/>
            <a:ext cx="1549982" cy="646331"/>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“With great power comes great responsibility”</a:t>
            </a:r>
            <a:endParaRPr/>
          </a:p>
        </p:txBody>
      </p:sp>
      <p:sp>
        <p:nvSpPr>
          <p:cNvPr id="915" name="Google Shape;915;p97"/>
          <p:cNvSpPr txBox="1"/>
          <p:nvPr/>
        </p:nvSpPr>
        <p:spPr>
          <a:xfrm>
            <a:off x="7392237" y="3813113"/>
            <a:ext cx="736099" cy="369332"/>
          </a:xfrm>
          <a:prstGeom prst="rect">
            <a:avLst/>
          </a:prstGeom>
          <a:solidFill>
            <a:srgbClr val="CFE2F3"/>
          </a:solidFill>
          <a:ln>
            <a:noFill/>
          </a:ln>
        </p:spPr>
        <p:txBody>
          <a:bodyPr spcFirstLastPara="1" wrap="square" lIns="91425" tIns="45700" rIns="91425" bIns="45700" anchor="t" anchorCtr="0">
            <a:noAutofit/>
          </a:bodyPr>
          <a:lstStyle/>
          <a:p>
            <a:pPr>
              <a:spcBef>
                <a:spcPts val="0"/>
              </a:spcBef>
              <a:spcAft>
                <a:spcPts val="0"/>
              </a:spcAft>
            </a:pPr>
            <a:r>
              <a:rPr lang="en" sz="1800">
                <a:solidFill>
                  <a:srgbClr val="000000"/>
                </a:solidFill>
                <a:latin typeface="Arial"/>
                <a:ea typeface="Arial"/>
                <a:cs typeface="Arial"/>
                <a:sym typeface="Arial"/>
              </a:rPr>
              <a:t>A</a:t>
            </a:r>
            <a:r>
              <a:rPr lang="en" sz="1800" b="1" u="sng">
                <a:solidFill>
                  <a:srgbClr val="000000"/>
                </a:solidFill>
                <a:latin typeface="Arial"/>
                <a:ea typeface="Arial"/>
                <a:cs typeface="Arial"/>
                <a:sym typeface="Arial"/>
              </a:rPr>
              <a:t>CI</a:t>
            </a:r>
            <a:r>
              <a:rPr lang="en" sz="1800">
                <a:solidFill>
                  <a:srgbClr val="000000"/>
                </a:solidFill>
                <a:latin typeface="Arial"/>
                <a:ea typeface="Arial"/>
                <a:cs typeface="Arial"/>
                <a:sym typeface="Arial"/>
              </a:rPr>
              <a:t>D</a:t>
            </a:r>
            <a:endParaRPr sz="1800">
              <a:solidFill>
                <a:srgbClr val="000000"/>
              </a:solidFill>
              <a:latin typeface="Arial"/>
              <a:ea typeface="Arial"/>
              <a:cs typeface="Arial"/>
              <a:sym typeface="Arial"/>
            </a:endParaRPr>
          </a:p>
        </p:txBody>
      </p:sp>
    </p:spTree>
    <p:extLst>
      <p:ext uri="{BB962C8B-B14F-4D97-AF65-F5344CB8AC3E}">
        <p14:creationId xmlns:p14="http://schemas.microsoft.com/office/powerpoint/2010/main" val="197236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98"/>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Scheduling examples</a:t>
            </a:r>
            <a:endParaRPr sz="2800" b="1">
              <a:solidFill>
                <a:srgbClr val="666666"/>
              </a:solidFill>
              <a:latin typeface="Montserrat"/>
              <a:ea typeface="Montserrat"/>
              <a:cs typeface="Montserrat"/>
              <a:sym typeface="Montserrat"/>
            </a:endParaRPr>
          </a:p>
        </p:txBody>
      </p:sp>
      <p:grpSp>
        <p:nvGrpSpPr>
          <p:cNvPr id="921" name="Google Shape;921;p98"/>
          <p:cNvGrpSpPr/>
          <p:nvPr/>
        </p:nvGrpSpPr>
        <p:grpSpPr>
          <a:xfrm>
            <a:off x="1781969" y="3132953"/>
            <a:ext cx="3846443" cy="848351"/>
            <a:chOff x="543325" y="2666677"/>
            <a:chExt cx="10367750" cy="1745405"/>
          </a:xfrm>
        </p:grpSpPr>
        <p:cxnSp>
          <p:nvCxnSpPr>
            <p:cNvPr id="922" name="Google Shape;922;p98"/>
            <p:cNvCxnSpPr/>
            <p:nvPr/>
          </p:nvCxnSpPr>
          <p:spPr>
            <a:xfrm>
              <a:off x="1192697" y="4399722"/>
              <a:ext cx="9718378" cy="12360"/>
            </a:xfrm>
            <a:prstGeom prst="straightConnector1">
              <a:avLst/>
            </a:prstGeom>
            <a:noFill/>
            <a:ln w="38100" cap="flat" cmpd="sng">
              <a:solidFill>
                <a:srgbClr val="7F7F7F"/>
              </a:solidFill>
              <a:prstDash val="solid"/>
              <a:round/>
              <a:headEnd type="none" w="sm" len="sm"/>
              <a:tailEnd type="triangle" w="med" len="med"/>
            </a:ln>
          </p:spPr>
        </p:cxnSp>
        <p:sp>
          <p:nvSpPr>
            <p:cNvPr id="923" name="Google Shape;923;p98"/>
            <p:cNvSpPr txBox="1"/>
            <p:nvPr/>
          </p:nvSpPr>
          <p:spPr>
            <a:xfrm>
              <a:off x="543325" y="2697456"/>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C00000"/>
                  </a:solidFill>
                  <a:latin typeface="Arial"/>
                  <a:ea typeface="Arial"/>
                  <a:cs typeface="Arial"/>
                  <a:sym typeface="Arial"/>
                </a:rPr>
                <a:t>T</a:t>
              </a:r>
              <a:r>
                <a:rPr lang="en" sz="1400" b="1" baseline="-25000">
                  <a:solidFill>
                    <a:srgbClr val="C00000"/>
                  </a:solidFill>
                  <a:latin typeface="Arial"/>
                  <a:ea typeface="Arial"/>
                  <a:cs typeface="Arial"/>
                  <a:sym typeface="Arial"/>
                </a:rPr>
                <a:t>1</a:t>
              </a:r>
              <a:endParaRPr sz="1400" b="1" baseline="-25000">
                <a:solidFill>
                  <a:srgbClr val="C00000"/>
                </a:solidFill>
                <a:latin typeface="Arial"/>
                <a:ea typeface="Arial"/>
                <a:cs typeface="Arial"/>
                <a:sym typeface="Arial"/>
              </a:endParaRPr>
            </a:p>
          </p:txBody>
        </p:sp>
        <p:sp>
          <p:nvSpPr>
            <p:cNvPr id="924" name="Google Shape;924;p98"/>
            <p:cNvSpPr txBox="1"/>
            <p:nvPr/>
          </p:nvSpPr>
          <p:spPr>
            <a:xfrm>
              <a:off x="543325" y="3585351"/>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0070C0"/>
                  </a:solidFill>
                  <a:latin typeface="Arial"/>
                  <a:ea typeface="Arial"/>
                  <a:cs typeface="Arial"/>
                  <a:sym typeface="Arial"/>
                </a:rPr>
                <a:t>T</a:t>
              </a:r>
              <a:r>
                <a:rPr lang="en" sz="1400" b="1" baseline="-25000">
                  <a:solidFill>
                    <a:srgbClr val="0070C0"/>
                  </a:solidFill>
                  <a:latin typeface="Arial"/>
                  <a:ea typeface="Arial"/>
                  <a:cs typeface="Arial"/>
                  <a:sym typeface="Arial"/>
                </a:rPr>
                <a:t>2</a:t>
              </a:r>
              <a:endParaRPr/>
            </a:p>
          </p:txBody>
        </p:sp>
        <p:sp>
          <p:nvSpPr>
            <p:cNvPr id="925" name="Google Shape;925;p98"/>
            <p:cNvSpPr txBox="1"/>
            <p:nvPr/>
          </p:nvSpPr>
          <p:spPr>
            <a:xfrm>
              <a:off x="1755754" y="2666677"/>
              <a:ext cx="2178527"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100</a:t>
              </a:r>
              <a:endParaRPr sz="1200">
                <a:solidFill>
                  <a:srgbClr val="000000"/>
                </a:solidFill>
                <a:latin typeface="Arial"/>
                <a:ea typeface="Arial"/>
                <a:cs typeface="Arial"/>
                <a:sym typeface="Arial"/>
              </a:endParaRPr>
            </a:p>
          </p:txBody>
        </p:sp>
        <p:sp>
          <p:nvSpPr>
            <p:cNvPr id="926" name="Google Shape;926;p98"/>
            <p:cNvSpPr txBox="1"/>
            <p:nvPr/>
          </p:nvSpPr>
          <p:spPr>
            <a:xfrm>
              <a:off x="4010081" y="2666677"/>
              <a:ext cx="2074829"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100</a:t>
              </a:r>
              <a:endParaRPr sz="1200">
                <a:solidFill>
                  <a:srgbClr val="000000"/>
                </a:solidFill>
                <a:latin typeface="Arial"/>
                <a:ea typeface="Arial"/>
                <a:cs typeface="Arial"/>
                <a:sym typeface="Arial"/>
              </a:endParaRPr>
            </a:p>
          </p:txBody>
        </p:sp>
        <p:sp>
          <p:nvSpPr>
            <p:cNvPr id="927" name="Google Shape;927;p98"/>
            <p:cNvSpPr txBox="1"/>
            <p:nvPr/>
          </p:nvSpPr>
          <p:spPr>
            <a:xfrm>
              <a:off x="6201858" y="3550698"/>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1.06</a:t>
              </a:r>
              <a:endParaRPr sz="1200">
                <a:solidFill>
                  <a:srgbClr val="000000"/>
                </a:solidFill>
                <a:latin typeface="Arial"/>
                <a:ea typeface="Arial"/>
                <a:cs typeface="Arial"/>
                <a:sym typeface="Arial"/>
              </a:endParaRPr>
            </a:p>
          </p:txBody>
        </p:sp>
        <p:sp>
          <p:nvSpPr>
            <p:cNvPr id="928" name="Google Shape;928;p98"/>
            <p:cNvSpPr txBox="1"/>
            <p:nvPr/>
          </p:nvSpPr>
          <p:spPr>
            <a:xfrm>
              <a:off x="8522449" y="3554574"/>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1.06</a:t>
              </a:r>
              <a:endParaRPr sz="1200">
                <a:solidFill>
                  <a:srgbClr val="000000"/>
                </a:solidFill>
                <a:latin typeface="Arial"/>
                <a:ea typeface="Arial"/>
                <a:cs typeface="Arial"/>
                <a:sym typeface="Arial"/>
              </a:endParaRPr>
            </a:p>
          </p:txBody>
        </p:sp>
      </p:grpSp>
      <p:grpSp>
        <p:nvGrpSpPr>
          <p:cNvPr id="929" name="Google Shape;929;p98"/>
          <p:cNvGrpSpPr/>
          <p:nvPr/>
        </p:nvGrpSpPr>
        <p:grpSpPr>
          <a:xfrm>
            <a:off x="1781969" y="4608160"/>
            <a:ext cx="3846443" cy="856080"/>
            <a:chOff x="543325" y="2650776"/>
            <a:chExt cx="10367750" cy="1761306"/>
          </a:xfrm>
        </p:grpSpPr>
        <p:cxnSp>
          <p:nvCxnSpPr>
            <p:cNvPr id="930" name="Google Shape;930;p98"/>
            <p:cNvCxnSpPr/>
            <p:nvPr/>
          </p:nvCxnSpPr>
          <p:spPr>
            <a:xfrm>
              <a:off x="1192697" y="4399722"/>
              <a:ext cx="9718378" cy="12360"/>
            </a:xfrm>
            <a:prstGeom prst="straightConnector1">
              <a:avLst/>
            </a:prstGeom>
            <a:noFill/>
            <a:ln w="38100" cap="flat" cmpd="sng">
              <a:solidFill>
                <a:srgbClr val="7F7F7F"/>
              </a:solidFill>
              <a:prstDash val="solid"/>
              <a:round/>
              <a:headEnd type="none" w="sm" len="sm"/>
              <a:tailEnd type="triangle" w="med" len="med"/>
            </a:ln>
          </p:spPr>
        </p:cxnSp>
        <p:sp>
          <p:nvSpPr>
            <p:cNvPr id="931" name="Google Shape;931;p98"/>
            <p:cNvSpPr txBox="1"/>
            <p:nvPr/>
          </p:nvSpPr>
          <p:spPr>
            <a:xfrm>
              <a:off x="543325" y="2697457"/>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C00000"/>
                  </a:solidFill>
                  <a:latin typeface="Arial"/>
                  <a:ea typeface="Arial"/>
                  <a:cs typeface="Arial"/>
                  <a:sym typeface="Arial"/>
                </a:rPr>
                <a:t>T</a:t>
              </a:r>
              <a:r>
                <a:rPr lang="en" sz="1400" b="1" baseline="-25000">
                  <a:solidFill>
                    <a:srgbClr val="C00000"/>
                  </a:solidFill>
                  <a:latin typeface="Arial"/>
                  <a:ea typeface="Arial"/>
                  <a:cs typeface="Arial"/>
                  <a:sym typeface="Arial"/>
                </a:rPr>
                <a:t>1</a:t>
              </a:r>
              <a:endParaRPr sz="1400" b="1" baseline="-25000">
                <a:solidFill>
                  <a:srgbClr val="C00000"/>
                </a:solidFill>
                <a:latin typeface="Arial"/>
                <a:ea typeface="Arial"/>
                <a:cs typeface="Arial"/>
                <a:sym typeface="Arial"/>
              </a:endParaRPr>
            </a:p>
          </p:txBody>
        </p:sp>
        <p:sp>
          <p:nvSpPr>
            <p:cNvPr id="932" name="Google Shape;932;p98"/>
            <p:cNvSpPr txBox="1"/>
            <p:nvPr/>
          </p:nvSpPr>
          <p:spPr>
            <a:xfrm>
              <a:off x="543325" y="3585352"/>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0070C0"/>
                  </a:solidFill>
                  <a:latin typeface="Arial"/>
                  <a:ea typeface="Arial"/>
                  <a:cs typeface="Arial"/>
                  <a:sym typeface="Arial"/>
                </a:rPr>
                <a:t>T</a:t>
              </a:r>
              <a:r>
                <a:rPr lang="en" sz="1400" b="1" baseline="-25000">
                  <a:solidFill>
                    <a:srgbClr val="0070C0"/>
                  </a:solidFill>
                  <a:latin typeface="Arial"/>
                  <a:ea typeface="Arial"/>
                  <a:cs typeface="Arial"/>
                  <a:sym typeface="Arial"/>
                </a:rPr>
                <a:t>2</a:t>
              </a:r>
              <a:endParaRPr/>
            </a:p>
          </p:txBody>
        </p:sp>
        <p:sp>
          <p:nvSpPr>
            <p:cNvPr id="933" name="Google Shape;933;p98"/>
            <p:cNvSpPr txBox="1"/>
            <p:nvPr/>
          </p:nvSpPr>
          <p:spPr>
            <a:xfrm>
              <a:off x="1755754" y="2666678"/>
              <a:ext cx="2178527"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100</a:t>
              </a:r>
              <a:endParaRPr sz="1200">
                <a:solidFill>
                  <a:srgbClr val="000000"/>
                </a:solidFill>
                <a:latin typeface="Arial"/>
                <a:ea typeface="Arial"/>
                <a:cs typeface="Arial"/>
                <a:sym typeface="Arial"/>
              </a:endParaRPr>
            </a:p>
          </p:txBody>
        </p:sp>
        <p:sp>
          <p:nvSpPr>
            <p:cNvPr id="934" name="Google Shape;934;p98"/>
            <p:cNvSpPr txBox="1"/>
            <p:nvPr/>
          </p:nvSpPr>
          <p:spPr>
            <a:xfrm>
              <a:off x="6201858" y="2650776"/>
              <a:ext cx="2074829"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100</a:t>
              </a:r>
              <a:endParaRPr sz="1200">
                <a:solidFill>
                  <a:srgbClr val="000000"/>
                </a:solidFill>
                <a:latin typeface="Arial"/>
                <a:ea typeface="Arial"/>
                <a:cs typeface="Arial"/>
                <a:sym typeface="Arial"/>
              </a:endParaRPr>
            </a:p>
          </p:txBody>
        </p:sp>
        <p:sp>
          <p:nvSpPr>
            <p:cNvPr id="935" name="Google Shape;935;p98"/>
            <p:cNvSpPr txBox="1"/>
            <p:nvPr/>
          </p:nvSpPr>
          <p:spPr>
            <a:xfrm>
              <a:off x="3894717" y="3533200"/>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1.06</a:t>
              </a:r>
              <a:endParaRPr sz="1200">
                <a:solidFill>
                  <a:srgbClr val="000000"/>
                </a:solidFill>
                <a:latin typeface="Arial"/>
                <a:ea typeface="Arial"/>
                <a:cs typeface="Arial"/>
                <a:sym typeface="Arial"/>
              </a:endParaRPr>
            </a:p>
          </p:txBody>
        </p:sp>
        <p:sp>
          <p:nvSpPr>
            <p:cNvPr id="936" name="Google Shape;936;p98"/>
            <p:cNvSpPr txBox="1"/>
            <p:nvPr/>
          </p:nvSpPr>
          <p:spPr>
            <a:xfrm>
              <a:off x="8377444" y="3562010"/>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1.06</a:t>
              </a:r>
              <a:endParaRPr sz="1200">
                <a:solidFill>
                  <a:srgbClr val="000000"/>
                </a:solidFill>
                <a:latin typeface="Arial"/>
                <a:ea typeface="Arial"/>
                <a:cs typeface="Arial"/>
                <a:sym typeface="Arial"/>
              </a:endParaRPr>
            </a:p>
          </p:txBody>
        </p:sp>
      </p:grpSp>
      <p:graphicFrame>
        <p:nvGraphicFramePr>
          <p:cNvPr id="937" name="Google Shape;937;p98"/>
          <p:cNvGraphicFramePr/>
          <p:nvPr>
            <p:extLst>
              <p:ext uri="{D42A27DB-BD31-4B8C-83A1-F6EECF244321}">
                <p14:modId xmlns:p14="http://schemas.microsoft.com/office/powerpoint/2010/main" val="2401642256"/>
              </p:ext>
            </p:extLst>
          </p:nvPr>
        </p:nvGraphicFramePr>
        <p:xfrm>
          <a:off x="6126535" y="2329532"/>
          <a:ext cx="1413600" cy="491950"/>
        </p:xfrm>
        <a:graphic>
          <a:graphicData uri="http://schemas.openxmlformats.org/drawingml/2006/table">
            <a:tbl>
              <a:tblPr firstRow="1" bandRow="1">
                <a:noFill/>
              </a:tblPr>
              <a:tblGrid>
                <a:gridCol w="706800">
                  <a:extLst>
                    <a:ext uri="{9D8B030D-6E8A-4147-A177-3AD203B41FA5}">
                      <a16:colId xmlns:a16="http://schemas.microsoft.com/office/drawing/2014/main" val="20000"/>
                    </a:ext>
                  </a:extLst>
                </a:gridCol>
                <a:gridCol w="706800">
                  <a:extLst>
                    <a:ext uri="{9D8B030D-6E8A-4147-A177-3AD203B41FA5}">
                      <a16:colId xmlns:a16="http://schemas.microsoft.com/office/drawing/2014/main" val="20001"/>
                    </a:ext>
                  </a:extLst>
                </a:gridCol>
              </a:tblGrid>
              <a:tr h="245975">
                <a:tc>
                  <a:txBody>
                    <a:bodyPr/>
                    <a:lstStyle/>
                    <a:p>
                      <a:pPr marL="0" marR="0" lvl="0" indent="0" algn="ctr" rtl="0">
                        <a:lnSpc>
                          <a:spcPct val="100000"/>
                        </a:lnSpc>
                        <a:spcBef>
                          <a:spcPts val="0"/>
                        </a:spcBef>
                        <a:spcAft>
                          <a:spcPts val="0"/>
                        </a:spcAft>
                        <a:buNone/>
                      </a:pPr>
                      <a:r>
                        <a:rPr lang="en" sz="1000" u="none" strike="noStrike" cap="none">
                          <a:solidFill>
                            <a:srgbClr val="FFFFFF"/>
                          </a:solidFill>
                        </a:rPr>
                        <a:t>A</a:t>
                      </a:r>
                      <a:endParaRPr sz="1000" i="1" u="none" strike="noStrike" cap="none">
                        <a:solidFill>
                          <a:srgbClr val="FFFFFF"/>
                        </a:solidFill>
                      </a:endParaRPr>
                    </a:p>
                  </a:txBody>
                  <a:tcPr marL="54875" marR="54875" marT="27425" marB="27425">
                    <a:solidFill>
                      <a:srgbClr val="A5A5A5"/>
                    </a:solidFill>
                  </a:tcPr>
                </a:tc>
                <a:tc>
                  <a:txBody>
                    <a:bodyPr/>
                    <a:lstStyle/>
                    <a:p>
                      <a:pPr marL="0" marR="0" lvl="0" indent="0" algn="ctr" rtl="0">
                        <a:lnSpc>
                          <a:spcPct val="100000"/>
                        </a:lnSpc>
                        <a:spcBef>
                          <a:spcPts val="0"/>
                        </a:spcBef>
                        <a:spcAft>
                          <a:spcPts val="0"/>
                        </a:spcAft>
                        <a:buNone/>
                      </a:pPr>
                      <a:r>
                        <a:rPr lang="en" sz="1000" u="none" strike="noStrike" cap="none">
                          <a:solidFill>
                            <a:srgbClr val="FFFFFF"/>
                          </a:solidFill>
                        </a:rPr>
                        <a:t>B</a:t>
                      </a:r>
                      <a:endParaRPr sz="1000" i="1" u="none" strike="noStrike" cap="none">
                        <a:solidFill>
                          <a:srgbClr val="FFFFFF"/>
                        </a:solidFill>
                      </a:endParaRPr>
                    </a:p>
                  </a:txBody>
                  <a:tcPr marL="54875" marR="54875" marT="27425" marB="27425">
                    <a:solidFill>
                      <a:srgbClr val="A5A5A5"/>
                    </a:solidFill>
                  </a:tcPr>
                </a:tc>
                <a:extLst>
                  <a:ext uri="{0D108BD9-81ED-4DB2-BD59-A6C34878D82A}">
                    <a16:rowId xmlns:a16="http://schemas.microsoft.com/office/drawing/2014/main" val="10000"/>
                  </a:ext>
                </a:extLst>
              </a:tr>
              <a:tr h="245975">
                <a:tc>
                  <a:txBody>
                    <a:bodyPr/>
                    <a:lstStyle/>
                    <a:p>
                      <a:pPr marL="0" marR="0" lvl="0" indent="0" algn="ctr" rtl="0">
                        <a:lnSpc>
                          <a:spcPct val="100000"/>
                        </a:lnSpc>
                        <a:spcBef>
                          <a:spcPts val="0"/>
                        </a:spcBef>
                        <a:spcAft>
                          <a:spcPts val="0"/>
                        </a:spcAft>
                        <a:buNone/>
                      </a:pPr>
                      <a:r>
                        <a:rPr lang="en" sz="1000" u="none" strike="noStrike" cap="none"/>
                        <a:t>$50</a:t>
                      </a:r>
                      <a:endParaRPr sz="1000" i="1" u="none" strike="noStrike" cap="none"/>
                    </a:p>
                  </a:txBody>
                  <a:tcPr marL="54875" marR="54875" marT="27425" marB="27425"/>
                </a:tc>
                <a:tc>
                  <a:txBody>
                    <a:bodyPr/>
                    <a:lstStyle/>
                    <a:p>
                      <a:pPr marL="0" marR="0" lvl="0" indent="0" algn="ctr" rtl="0">
                        <a:lnSpc>
                          <a:spcPct val="100000"/>
                        </a:lnSpc>
                        <a:spcBef>
                          <a:spcPts val="0"/>
                        </a:spcBef>
                        <a:spcAft>
                          <a:spcPts val="0"/>
                        </a:spcAft>
                        <a:buNone/>
                      </a:pPr>
                      <a:r>
                        <a:rPr lang="en" sz="1000" u="none" strike="noStrike" cap="none"/>
                        <a:t>$200</a:t>
                      </a:r>
                      <a:endParaRPr sz="1000" i="1" u="none" strike="noStrike" cap="none"/>
                    </a:p>
                  </a:txBody>
                  <a:tcPr marL="54875" marR="54875" marT="27425" marB="27425"/>
                </a:tc>
                <a:extLst>
                  <a:ext uri="{0D108BD9-81ED-4DB2-BD59-A6C34878D82A}">
                    <a16:rowId xmlns:a16="http://schemas.microsoft.com/office/drawing/2014/main" val="10001"/>
                  </a:ext>
                </a:extLst>
              </a:tr>
            </a:tbl>
          </a:graphicData>
        </a:graphic>
      </p:graphicFrame>
      <p:graphicFrame>
        <p:nvGraphicFramePr>
          <p:cNvPr id="938" name="Google Shape;938;p98"/>
          <p:cNvGraphicFramePr/>
          <p:nvPr>
            <p:extLst>
              <p:ext uri="{D42A27DB-BD31-4B8C-83A1-F6EECF244321}">
                <p14:modId xmlns:p14="http://schemas.microsoft.com/office/powerpoint/2010/main" val="3466472223"/>
              </p:ext>
            </p:extLst>
          </p:nvPr>
        </p:nvGraphicFramePr>
        <p:xfrm>
          <a:off x="6126535" y="3534030"/>
          <a:ext cx="1112050" cy="491950"/>
        </p:xfrm>
        <a:graphic>
          <a:graphicData uri="http://schemas.openxmlformats.org/drawingml/2006/table">
            <a:tbl>
              <a:tblPr firstRow="1" bandRow="1">
                <a:noFill/>
              </a:tblPr>
              <a:tblGrid>
                <a:gridCol w="556025">
                  <a:extLst>
                    <a:ext uri="{9D8B030D-6E8A-4147-A177-3AD203B41FA5}">
                      <a16:colId xmlns:a16="http://schemas.microsoft.com/office/drawing/2014/main" val="20000"/>
                    </a:ext>
                  </a:extLst>
                </a:gridCol>
                <a:gridCol w="556025">
                  <a:extLst>
                    <a:ext uri="{9D8B030D-6E8A-4147-A177-3AD203B41FA5}">
                      <a16:colId xmlns:a16="http://schemas.microsoft.com/office/drawing/2014/main" val="20001"/>
                    </a:ext>
                  </a:extLst>
                </a:gridCol>
              </a:tblGrid>
              <a:tr h="245975">
                <a:tc>
                  <a:txBody>
                    <a:bodyPr/>
                    <a:lstStyle/>
                    <a:p>
                      <a:pPr marL="0" marR="0" lvl="0" indent="0" algn="ctr" rtl="0">
                        <a:lnSpc>
                          <a:spcPct val="100000"/>
                        </a:lnSpc>
                        <a:spcBef>
                          <a:spcPts val="0"/>
                        </a:spcBef>
                        <a:spcAft>
                          <a:spcPts val="0"/>
                        </a:spcAft>
                        <a:buNone/>
                      </a:pPr>
                      <a:r>
                        <a:rPr lang="en" sz="1000" u="none" strike="noStrike" cap="none">
                          <a:solidFill>
                            <a:srgbClr val="FFFFFF"/>
                          </a:solidFill>
                        </a:rPr>
                        <a:t>A</a:t>
                      </a:r>
                      <a:endParaRPr sz="1000" u="none" strike="noStrike" cap="none">
                        <a:solidFill>
                          <a:srgbClr val="FFFFFF"/>
                        </a:solidFill>
                      </a:endParaRPr>
                    </a:p>
                  </a:txBody>
                  <a:tcPr marL="54875" marR="54875" marT="27425" marB="27425">
                    <a:solidFill>
                      <a:srgbClr val="0070C0"/>
                    </a:solidFill>
                  </a:tcPr>
                </a:tc>
                <a:tc>
                  <a:txBody>
                    <a:bodyPr/>
                    <a:lstStyle/>
                    <a:p>
                      <a:pPr marL="0" marR="0" lvl="0" indent="0" algn="ctr" rtl="0">
                        <a:lnSpc>
                          <a:spcPct val="100000"/>
                        </a:lnSpc>
                        <a:spcBef>
                          <a:spcPts val="0"/>
                        </a:spcBef>
                        <a:spcAft>
                          <a:spcPts val="0"/>
                        </a:spcAft>
                        <a:buNone/>
                      </a:pPr>
                      <a:r>
                        <a:rPr lang="en" sz="1000" u="none" strike="noStrike" cap="none">
                          <a:solidFill>
                            <a:srgbClr val="FFFFFF"/>
                          </a:solidFill>
                        </a:rPr>
                        <a:t>B</a:t>
                      </a:r>
                      <a:endParaRPr sz="1000" u="none" strike="noStrike" cap="none">
                        <a:solidFill>
                          <a:srgbClr val="FFFFFF"/>
                        </a:solidFill>
                      </a:endParaRPr>
                    </a:p>
                  </a:txBody>
                  <a:tcPr marL="54875" marR="54875" marT="27425" marB="27425">
                    <a:solidFill>
                      <a:srgbClr val="0070C0"/>
                    </a:solidFill>
                  </a:tcPr>
                </a:tc>
                <a:extLst>
                  <a:ext uri="{0D108BD9-81ED-4DB2-BD59-A6C34878D82A}">
                    <a16:rowId xmlns:a16="http://schemas.microsoft.com/office/drawing/2014/main" val="10000"/>
                  </a:ext>
                </a:extLst>
              </a:tr>
              <a:tr h="245975">
                <a:tc>
                  <a:txBody>
                    <a:bodyPr/>
                    <a:lstStyle/>
                    <a:p>
                      <a:pPr marL="0" marR="0" lvl="0" indent="0" algn="ctr" rtl="0">
                        <a:lnSpc>
                          <a:spcPct val="100000"/>
                        </a:lnSpc>
                        <a:spcBef>
                          <a:spcPts val="0"/>
                        </a:spcBef>
                        <a:spcAft>
                          <a:spcPts val="0"/>
                        </a:spcAft>
                        <a:buNone/>
                      </a:pPr>
                      <a:r>
                        <a:rPr lang="en" sz="1000" u="none" strike="noStrike" cap="none"/>
                        <a:t>$159</a:t>
                      </a:r>
                      <a:endParaRPr sz="1000" u="none" strike="noStrike" cap="none"/>
                    </a:p>
                  </a:txBody>
                  <a:tcPr marL="54875" marR="54875" marT="27425" marB="27425"/>
                </a:tc>
                <a:tc>
                  <a:txBody>
                    <a:bodyPr/>
                    <a:lstStyle/>
                    <a:p>
                      <a:pPr marL="0" marR="0" lvl="0" indent="0" algn="ctr" rtl="0">
                        <a:lnSpc>
                          <a:spcPct val="100000"/>
                        </a:lnSpc>
                        <a:spcBef>
                          <a:spcPts val="0"/>
                        </a:spcBef>
                        <a:spcAft>
                          <a:spcPts val="0"/>
                        </a:spcAft>
                        <a:buNone/>
                      </a:pPr>
                      <a:r>
                        <a:rPr lang="en" sz="1000" u="none" strike="noStrike" cap="none"/>
                        <a:t>$106</a:t>
                      </a:r>
                      <a:endParaRPr sz="1000" u="none" strike="noStrike" cap="none"/>
                    </a:p>
                  </a:txBody>
                  <a:tcPr marL="54875" marR="54875" marT="27425" marB="27425"/>
                </a:tc>
                <a:extLst>
                  <a:ext uri="{0D108BD9-81ED-4DB2-BD59-A6C34878D82A}">
                    <a16:rowId xmlns:a16="http://schemas.microsoft.com/office/drawing/2014/main" val="10001"/>
                  </a:ext>
                </a:extLst>
              </a:tr>
            </a:tbl>
          </a:graphicData>
        </a:graphic>
      </p:graphicFrame>
      <p:graphicFrame>
        <p:nvGraphicFramePr>
          <p:cNvPr id="939" name="Google Shape;939;p98"/>
          <p:cNvGraphicFramePr/>
          <p:nvPr>
            <p:extLst>
              <p:ext uri="{D42A27DB-BD31-4B8C-83A1-F6EECF244321}">
                <p14:modId xmlns:p14="http://schemas.microsoft.com/office/powerpoint/2010/main" val="599906220"/>
              </p:ext>
            </p:extLst>
          </p:nvPr>
        </p:nvGraphicFramePr>
        <p:xfrm>
          <a:off x="6116227" y="5020399"/>
          <a:ext cx="1112050" cy="491950"/>
        </p:xfrm>
        <a:graphic>
          <a:graphicData uri="http://schemas.openxmlformats.org/drawingml/2006/table">
            <a:tbl>
              <a:tblPr firstRow="1" bandRow="1">
                <a:noFill/>
              </a:tblPr>
              <a:tblGrid>
                <a:gridCol w="556025">
                  <a:extLst>
                    <a:ext uri="{9D8B030D-6E8A-4147-A177-3AD203B41FA5}">
                      <a16:colId xmlns:a16="http://schemas.microsoft.com/office/drawing/2014/main" val="20000"/>
                    </a:ext>
                  </a:extLst>
                </a:gridCol>
                <a:gridCol w="556025">
                  <a:extLst>
                    <a:ext uri="{9D8B030D-6E8A-4147-A177-3AD203B41FA5}">
                      <a16:colId xmlns:a16="http://schemas.microsoft.com/office/drawing/2014/main" val="20001"/>
                    </a:ext>
                  </a:extLst>
                </a:gridCol>
              </a:tblGrid>
              <a:tr h="245975">
                <a:tc>
                  <a:txBody>
                    <a:bodyPr/>
                    <a:lstStyle/>
                    <a:p>
                      <a:pPr marL="0" marR="0" lvl="0" indent="0" algn="ctr" rtl="0">
                        <a:lnSpc>
                          <a:spcPct val="100000"/>
                        </a:lnSpc>
                        <a:spcBef>
                          <a:spcPts val="0"/>
                        </a:spcBef>
                        <a:spcAft>
                          <a:spcPts val="0"/>
                        </a:spcAft>
                        <a:buNone/>
                      </a:pPr>
                      <a:r>
                        <a:rPr lang="en" sz="1000" u="none" strike="noStrike" cap="none">
                          <a:solidFill>
                            <a:srgbClr val="FFFFFF"/>
                          </a:solidFill>
                        </a:rPr>
                        <a:t>A</a:t>
                      </a:r>
                      <a:endParaRPr sz="1000" u="none" strike="noStrike" cap="none">
                        <a:solidFill>
                          <a:srgbClr val="FFFFFF"/>
                        </a:solidFill>
                      </a:endParaRPr>
                    </a:p>
                  </a:txBody>
                  <a:tcPr marL="54875" marR="54875" marT="27425" marB="27425">
                    <a:solidFill>
                      <a:srgbClr val="0070C0"/>
                    </a:solidFill>
                  </a:tcPr>
                </a:tc>
                <a:tc>
                  <a:txBody>
                    <a:bodyPr/>
                    <a:lstStyle/>
                    <a:p>
                      <a:pPr marL="0" marR="0" lvl="0" indent="0" algn="ctr" rtl="0">
                        <a:lnSpc>
                          <a:spcPct val="100000"/>
                        </a:lnSpc>
                        <a:spcBef>
                          <a:spcPts val="0"/>
                        </a:spcBef>
                        <a:spcAft>
                          <a:spcPts val="0"/>
                        </a:spcAft>
                        <a:buNone/>
                      </a:pPr>
                      <a:r>
                        <a:rPr lang="en" sz="1000" u="none" strike="noStrike" cap="none">
                          <a:solidFill>
                            <a:srgbClr val="FFFFFF"/>
                          </a:solidFill>
                        </a:rPr>
                        <a:t>B</a:t>
                      </a:r>
                      <a:endParaRPr sz="1000" u="none" strike="noStrike" cap="none">
                        <a:solidFill>
                          <a:srgbClr val="FFFFFF"/>
                        </a:solidFill>
                      </a:endParaRPr>
                    </a:p>
                  </a:txBody>
                  <a:tcPr marL="54875" marR="54875" marT="27425" marB="27425">
                    <a:solidFill>
                      <a:srgbClr val="0070C0"/>
                    </a:solidFill>
                  </a:tcPr>
                </a:tc>
                <a:extLst>
                  <a:ext uri="{0D108BD9-81ED-4DB2-BD59-A6C34878D82A}">
                    <a16:rowId xmlns:a16="http://schemas.microsoft.com/office/drawing/2014/main" val="10000"/>
                  </a:ext>
                </a:extLst>
              </a:tr>
              <a:tr h="245975">
                <a:tc>
                  <a:txBody>
                    <a:bodyPr/>
                    <a:lstStyle/>
                    <a:p>
                      <a:pPr marL="0" marR="0" lvl="0" indent="0" algn="ctr" rtl="0">
                        <a:lnSpc>
                          <a:spcPct val="100000"/>
                        </a:lnSpc>
                        <a:spcBef>
                          <a:spcPts val="0"/>
                        </a:spcBef>
                        <a:spcAft>
                          <a:spcPts val="0"/>
                        </a:spcAft>
                        <a:buNone/>
                      </a:pPr>
                      <a:r>
                        <a:rPr lang="en" sz="1000" u="none" strike="noStrike" cap="none"/>
                        <a:t>$159</a:t>
                      </a:r>
                      <a:endParaRPr sz="1000" u="none" strike="noStrike" cap="none"/>
                    </a:p>
                  </a:txBody>
                  <a:tcPr marL="54875" marR="54875" marT="27425" marB="27425"/>
                </a:tc>
                <a:tc>
                  <a:txBody>
                    <a:bodyPr/>
                    <a:lstStyle/>
                    <a:p>
                      <a:pPr marL="0" marR="0" lvl="0" indent="0" algn="ctr" rtl="0">
                        <a:lnSpc>
                          <a:spcPct val="100000"/>
                        </a:lnSpc>
                        <a:spcBef>
                          <a:spcPts val="0"/>
                        </a:spcBef>
                        <a:spcAft>
                          <a:spcPts val="0"/>
                        </a:spcAft>
                        <a:buNone/>
                      </a:pPr>
                      <a:r>
                        <a:rPr lang="en" sz="1000" u="none" strike="noStrike" cap="none"/>
                        <a:t>$106</a:t>
                      </a:r>
                      <a:endParaRPr sz="1000" u="none" strike="noStrike" cap="none"/>
                    </a:p>
                  </a:txBody>
                  <a:tcPr marL="54875" marR="54875" marT="27425" marB="27425"/>
                </a:tc>
                <a:extLst>
                  <a:ext uri="{0D108BD9-81ED-4DB2-BD59-A6C34878D82A}">
                    <a16:rowId xmlns:a16="http://schemas.microsoft.com/office/drawing/2014/main" val="10001"/>
                  </a:ext>
                </a:extLst>
              </a:tr>
            </a:tbl>
          </a:graphicData>
        </a:graphic>
      </p:graphicFrame>
      <p:sp>
        <p:nvSpPr>
          <p:cNvPr id="940" name="Google Shape;940;p98"/>
          <p:cNvSpPr txBox="1"/>
          <p:nvPr/>
        </p:nvSpPr>
        <p:spPr>
          <a:xfrm>
            <a:off x="5381156" y="2307609"/>
            <a:ext cx="699714" cy="43088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100" i="1">
                <a:solidFill>
                  <a:srgbClr val="000000"/>
                </a:solidFill>
                <a:latin typeface="Arial"/>
                <a:ea typeface="Arial"/>
                <a:cs typeface="Arial"/>
                <a:sym typeface="Arial"/>
              </a:rPr>
              <a:t>Starting Balance</a:t>
            </a:r>
            <a:endParaRPr sz="1100" i="1">
              <a:solidFill>
                <a:srgbClr val="000000"/>
              </a:solidFill>
              <a:latin typeface="Arial"/>
              <a:ea typeface="Arial"/>
              <a:cs typeface="Arial"/>
              <a:sym typeface="Arial"/>
            </a:endParaRPr>
          </a:p>
        </p:txBody>
      </p:sp>
      <p:sp>
        <p:nvSpPr>
          <p:cNvPr id="941" name="Google Shape;941;p98"/>
          <p:cNvSpPr txBox="1"/>
          <p:nvPr/>
        </p:nvSpPr>
        <p:spPr>
          <a:xfrm>
            <a:off x="7586434" y="4255791"/>
            <a:ext cx="606784" cy="461665"/>
          </a:xfrm>
          <a:prstGeom prst="rect">
            <a:avLst/>
          </a:prstGeom>
          <a:solidFill>
            <a:srgbClr val="CFE2F3"/>
          </a:solid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Same result!</a:t>
            </a:r>
            <a:endParaRPr sz="1200">
              <a:solidFill>
                <a:srgbClr val="000000"/>
              </a:solidFill>
              <a:latin typeface="Arial"/>
              <a:ea typeface="Arial"/>
              <a:cs typeface="Arial"/>
              <a:sym typeface="Arial"/>
            </a:endParaRPr>
          </a:p>
        </p:txBody>
      </p:sp>
      <p:sp>
        <p:nvSpPr>
          <p:cNvPr id="942" name="Google Shape;942;p98"/>
          <p:cNvSpPr txBox="1"/>
          <p:nvPr/>
        </p:nvSpPr>
        <p:spPr>
          <a:xfrm>
            <a:off x="1781968" y="2733093"/>
            <a:ext cx="1911101"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u="sng">
                <a:solidFill>
                  <a:srgbClr val="000000"/>
                </a:solidFill>
                <a:latin typeface="Arial"/>
                <a:ea typeface="Arial"/>
                <a:cs typeface="Arial"/>
                <a:sym typeface="Arial"/>
              </a:rPr>
              <a:t>Serial schedule T</a:t>
            </a:r>
            <a:r>
              <a:rPr lang="en" sz="1400" u="sng" baseline="-25000">
                <a:solidFill>
                  <a:srgbClr val="000000"/>
                </a:solidFill>
                <a:latin typeface="Arial"/>
                <a:ea typeface="Arial"/>
                <a:cs typeface="Arial"/>
                <a:sym typeface="Arial"/>
              </a:rPr>
              <a:t>1</a:t>
            </a:r>
            <a:r>
              <a:rPr lang="en" sz="1400" u="sng">
                <a:solidFill>
                  <a:srgbClr val="000000"/>
                </a:solidFill>
                <a:latin typeface="Arial"/>
                <a:ea typeface="Arial"/>
                <a:cs typeface="Arial"/>
                <a:sym typeface="Arial"/>
              </a:rPr>
              <a:t>,T</a:t>
            </a:r>
            <a:r>
              <a:rPr lang="en" sz="1400" u="sng" baseline="-25000">
                <a:solidFill>
                  <a:srgbClr val="000000"/>
                </a:solidFill>
                <a:latin typeface="Arial"/>
                <a:ea typeface="Arial"/>
                <a:cs typeface="Arial"/>
                <a:sym typeface="Arial"/>
              </a:rPr>
              <a:t>2</a:t>
            </a:r>
            <a:r>
              <a:rPr lang="en" sz="1400" u="sng">
                <a:solidFill>
                  <a:srgbClr val="000000"/>
                </a:solidFill>
                <a:latin typeface="Arial"/>
                <a:ea typeface="Arial"/>
                <a:cs typeface="Arial"/>
                <a:sym typeface="Arial"/>
              </a:rPr>
              <a:t>:</a:t>
            </a:r>
            <a:endParaRPr/>
          </a:p>
        </p:txBody>
      </p:sp>
      <p:sp>
        <p:nvSpPr>
          <p:cNvPr id="943" name="Google Shape;943;p98"/>
          <p:cNvSpPr txBox="1"/>
          <p:nvPr/>
        </p:nvSpPr>
        <p:spPr>
          <a:xfrm>
            <a:off x="1781968" y="4201793"/>
            <a:ext cx="2114681"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i="1" u="sng">
                <a:solidFill>
                  <a:srgbClr val="000000"/>
                </a:solidFill>
                <a:latin typeface="Arial"/>
                <a:ea typeface="Arial"/>
                <a:cs typeface="Arial"/>
                <a:sym typeface="Arial"/>
              </a:rPr>
              <a:t>Interleaved </a:t>
            </a:r>
            <a:r>
              <a:rPr lang="en" sz="1400" u="sng">
                <a:solidFill>
                  <a:srgbClr val="000000"/>
                </a:solidFill>
                <a:latin typeface="Arial"/>
                <a:ea typeface="Arial"/>
                <a:cs typeface="Arial"/>
                <a:sym typeface="Arial"/>
              </a:rPr>
              <a:t>schedule A:</a:t>
            </a:r>
            <a:endParaRPr/>
          </a:p>
        </p:txBody>
      </p:sp>
    </p:spTree>
    <p:extLst>
      <p:ext uri="{BB962C8B-B14F-4D97-AF65-F5344CB8AC3E}">
        <p14:creationId xmlns:p14="http://schemas.microsoft.com/office/powerpoint/2010/main" val="51516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99"/>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Scheduling examples</a:t>
            </a:r>
            <a:endParaRPr sz="2800" b="1">
              <a:solidFill>
                <a:srgbClr val="666666"/>
              </a:solidFill>
              <a:latin typeface="Montserrat"/>
              <a:ea typeface="Montserrat"/>
              <a:cs typeface="Montserrat"/>
              <a:sym typeface="Montserrat"/>
            </a:endParaRPr>
          </a:p>
        </p:txBody>
      </p:sp>
      <p:grpSp>
        <p:nvGrpSpPr>
          <p:cNvPr id="27" name="Google Shape;949;p99">
            <a:extLst>
              <a:ext uri="{FF2B5EF4-FFF2-40B4-BE49-F238E27FC236}">
                <a16:creationId xmlns:a16="http://schemas.microsoft.com/office/drawing/2014/main" id="{533A5F32-1C9E-1C40-8B03-166AEE6892F2}"/>
              </a:ext>
            </a:extLst>
          </p:cNvPr>
          <p:cNvGrpSpPr/>
          <p:nvPr/>
        </p:nvGrpSpPr>
        <p:grpSpPr>
          <a:xfrm>
            <a:off x="1781970" y="3132779"/>
            <a:ext cx="3846443" cy="848351"/>
            <a:chOff x="543325" y="2666677"/>
            <a:chExt cx="10367750" cy="1745405"/>
          </a:xfrm>
        </p:grpSpPr>
        <p:cxnSp>
          <p:nvCxnSpPr>
            <p:cNvPr id="28" name="Google Shape;950;p99">
              <a:extLst>
                <a:ext uri="{FF2B5EF4-FFF2-40B4-BE49-F238E27FC236}">
                  <a16:creationId xmlns:a16="http://schemas.microsoft.com/office/drawing/2014/main" id="{C3501318-EC61-194E-829E-0DF2D0BE1485}"/>
                </a:ext>
              </a:extLst>
            </p:cNvPr>
            <p:cNvCxnSpPr/>
            <p:nvPr/>
          </p:nvCxnSpPr>
          <p:spPr>
            <a:xfrm>
              <a:off x="1192697" y="4399722"/>
              <a:ext cx="9718378" cy="12360"/>
            </a:xfrm>
            <a:prstGeom prst="straightConnector1">
              <a:avLst/>
            </a:prstGeom>
            <a:noFill/>
            <a:ln w="38100" cap="flat" cmpd="sng">
              <a:solidFill>
                <a:srgbClr val="7F7F7F"/>
              </a:solidFill>
              <a:prstDash val="solid"/>
              <a:round/>
              <a:headEnd type="none" w="sm" len="sm"/>
              <a:tailEnd type="triangle" w="med" len="med"/>
            </a:ln>
          </p:spPr>
        </p:cxnSp>
        <p:sp>
          <p:nvSpPr>
            <p:cNvPr id="29" name="Google Shape;951;p99">
              <a:extLst>
                <a:ext uri="{FF2B5EF4-FFF2-40B4-BE49-F238E27FC236}">
                  <a16:creationId xmlns:a16="http://schemas.microsoft.com/office/drawing/2014/main" id="{E9AFFB82-1C8D-0248-B640-E099AA354733}"/>
                </a:ext>
              </a:extLst>
            </p:cNvPr>
            <p:cNvSpPr txBox="1"/>
            <p:nvPr/>
          </p:nvSpPr>
          <p:spPr>
            <a:xfrm>
              <a:off x="543325" y="2697456"/>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C00000"/>
                  </a:solidFill>
                  <a:latin typeface="Arial"/>
                  <a:ea typeface="Arial"/>
                  <a:cs typeface="Arial"/>
                  <a:sym typeface="Arial"/>
                </a:rPr>
                <a:t>T</a:t>
              </a:r>
              <a:r>
                <a:rPr lang="en" sz="1400" b="1" baseline="-25000">
                  <a:solidFill>
                    <a:srgbClr val="C00000"/>
                  </a:solidFill>
                  <a:latin typeface="Arial"/>
                  <a:ea typeface="Arial"/>
                  <a:cs typeface="Arial"/>
                  <a:sym typeface="Arial"/>
                </a:rPr>
                <a:t>1</a:t>
              </a:r>
              <a:endParaRPr sz="1400" b="1" baseline="-25000">
                <a:solidFill>
                  <a:srgbClr val="C00000"/>
                </a:solidFill>
                <a:latin typeface="Arial"/>
                <a:ea typeface="Arial"/>
                <a:cs typeface="Arial"/>
                <a:sym typeface="Arial"/>
              </a:endParaRPr>
            </a:p>
          </p:txBody>
        </p:sp>
        <p:sp>
          <p:nvSpPr>
            <p:cNvPr id="30" name="Google Shape;952;p99">
              <a:extLst>
                <a:ext uri="{FF2B5EF4-FFF2-40B4-BE49-F238E27FC236}">
                  <a16:creationId xmlns:a16="http://schemas.microsoft.com/office/drawing/2014/main" id="{4B56A20F-6D55-6E4F-B37D-DF818496CAF0}"/>
                </a:ext>
              </a:extLst>
            </p:cNvPr>
            <p:cNvSpPr txBox="1"/>
            <p:nvPr/>
          </p:nvSpPr>
          <p:spPr>
            <a:xfrm>
              <a:off x="543325" y="3585351"/>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0070C0"/>
                  </a:solidFill>
                  <a:latin typeface="Arial"/>
                  <a:ea typeface="Arial"/>
                  <a:cs typeface="Arial"/>
                  <a:sym typeface="Arial"/>
                </a:rPr>
                <a:t>T</a:t>
              </a:r>
              <a:r>
                <a:rPr lang="en" sz="1400" b="1" baseline="-25000">
                  <a:solidFill>
                    <a:srgbClr val="0070C0"/>
                  </a:solidFill>
                  <a:latin typeface="Arial"/>
                  <a:ea typeface="Arial"/>
                  <a:cs typeface="Arial"/>
                  <a:sym typeface="Arial"/>
                </a:rPr>
                <a:t>2</a:t>
              </a:r>
              <a:endParaRPr/>
            </a:p>
          </p:txBody>
        </p:sp>
        <p:sp>
          <p:nvSpPr>
            <p:cNvPr id="31" name="Google Shape;953;p99">
              <a:extLst>
                <a:ext uri="{FF2B5EF4-FFF2-40B4-BE49-F238E27FC236}">
                  <a16:creationId xmlns:a16="http://schemas.microsoft.com/office/drawing/2014/main" id="{CB418D46-20C4-F742-84A3-A97204A4C052}"/>
                </a:ext>
              </a:extLst>
            </p:cNvPr>
            <p:cNvSpPr txBox="1"/>
            <p:nvPr/>
          </p:nvSpPr>
          <p:spPr>
            <a:xfrm>
              <a:off x="1755754" y="2666677"/>
              <a:ext cx="2178527"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100</a:t>
              </a:r>
              <a:endParaRPr sz="1200">
                <a:solidFill>
                  <a:srgbClr val="000000"/>
                </a:solidFill>
                <a:latin typeface="Arial"/>
                <a:ea typeface="Arial"/>
                <a:cs typeface="Arial"/>
                <a:sym typeface="Arial"/>
              </a:endParaRPr>
            </a:p>
          </p:txBody>
        </p:sp>
        <p:sp>
          <p:nvSpPr>
            <p:cNvPr id="32" name="Google Shape;954;p99">
              <a:extLst>
                <a:ext uri="{FF2B5EF4-FFF2-40B4-BE49-F238E27FC236}">
                  <a16:creationId xmlns:a16="http://schemas.microsoft.com/office/drawing/2014/main" id="{C96155F9-9720-A745-A5CF-BAC005486499}"/>
                </a:ext>
              </a:extLst>
            </p:cNvPr>
            <p:cNvSpPr txBox="1"/>
            <p:nvPr/>
          </p:nvSpPr>
          <p:spPr>
            <a:xfrm>
              <a:off x="4010081" y="2666677"/>
              <a:ext cx="2074829"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100</a:t>
              </a:r>
              <a:endParaRPr sz="1200">
                <a:solidFill>
                  <a:srgbClr val="000000"/>
                </a:solidFill>
                <a:latin typeface="Arial"/>
                <a:ea typeface="Arial"/>
                <a:cs typeface="Arial"/>
                <a:sym typeface="Arial"/>
              </a:endParaRPr>
            </a:p>
          </p:txBody>
        </p:sp>
        <p:sp>
          <p:nvSpPr>
            <p:cNvPr id="33" name="Google Shape;955;p99">
              <a:extLst>
                <a:ext uri="{FF2B5EF4-FFF2-40B4-BE49-F238E27FC236}">
                  <a16:creationId xmlns:a16="http://schemas.microsoft.com/office/drawing/2014/main" id="{37B35E26-E77A-844A-A28C-2C613CA6F7E0}"/>
                </a:ext>
              </a:extLst>
            </p:cNvPr>
            <p:cNvSpPr txBox="1"/>
            <p:nvPr/>
          </p:nvSpPr>
          <p:spPr>
            <a:xfrm>
              <a:off x="6201858" y="3550698"/>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1.06</a:t>
              </a:r>
              <a:endParaRPr sz="1200">
                <a:solidFill>
                  <a:srgbClr val="000000"/>
                </a:solidFill>
                <a:latin typeface="Arial"/>
                <a:ea typeface="Arial"/>
                <a:cs typeface="Arial"/>
                <a:sym typeface="Arial"/>
              </a:endParaRPr>
            </a:p>
          </p:txBody>
        </p:sp>
        <p:sp>
          <p:nvSpPr>
            <p:cNvPr id="34" name="Google Shape;956;p99">
              <a:extLst>
                <a:ext uri="{FF2B5EF4-FFF2-40B4-BE49-F238E27FC236}">
                  <a16:creationId xmlns:a16="http://schemas.microsoft.com/office/drawing/2014/main" id="{B2D9761E-EC3E-1044-8585-840E0639938C}"/>
                </a:ext>
              </a:extLst>
            </p:cNvPr>
            <p:cNvSpPr txBox="1"/>
            <p:nvPr/>
          </p:nvSpPr>
          <p:spPr>
            <a:xfrm>
              <a:off x="8522449" y="3554574"/>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1.06</a:t>
              </a:r>
              <a:endParaRPr sz="1200">
                <a:solidFill>
                  <a:srgbClr val="000000"/>
                </a:solidFill>
                <a:latin typeface="Arial"/>
                <a:ea typeface="Arial"/>
                <a:cs typeface="Arial"/>
                <a:sym typeface="Arial"/>
              </a:endParaRPr>
            </a:p>
          </p:txBody>
        </p:sp>
      </p:grpSp>
      <p:grpSp>
        <p:nvGrpSpPr>
          <p:cNvPr id="35" name="Google Shape;957;p99">
            <a:extLst>
              <a:ext uri="{FF2B5EF4-FFF2-40B4-BE49-F238E27FC236}">
                <a16:creationId xmlns:a16="http://schemas.microsoft.com/office/drawing/2014/main" id="{4EED758C-7B02-1847-AEEC-2B81A89D2E42}"/>
              </a:ext>
            </a:extLst>
          </p:cNvPr>
          <p:cNvGrpSpPr/>
          <p:nvPr/>
        </p:nvGrpSpPr>
        <p:grpSpPr>
          <a:xfrm>
            <a:off x="1781970" y="4611851"/>
            <a:ext cx="3846443" cy="848351"/>
            <a:chOff x="543325" y="2666677"/>
            <a:chExt cx="10367750" cy="1745405"/>
          </a:xfrm>
        </p:grpSpPr>
        <p:cxnSp>
          <p:nvCxnSpPr>
            <p:cNvPr id="36" name="Google Shape;958;p99">
              <a:extLst>
                <a:ext uri="{FF2B5EF4-FFF2-40B4-BE49-F238E27FC236}">
                  <a16:creationId xmlns:a16="http://schemas.microsoft.com/office/drawing/2014/main" id="{1CCF5E54-14B3-D74F-BEED-106073734E27}"/>
                </a:ext>
              </a:extLst>
            </p:cNvPr>
            <p:cNvCxnSpPr/>
            <p:nvPr/>
          </p:nvCxnSpPr>
          <p:spPr>
            <a:xfrm>
              <a:off x="1192697" y="4399722"/>
              <a:ext cx="9718378" cy="12360"/>
            </a:xfrm>
            <a:prstGeom prst="straightConnector1">
              <a:avLst/>
            </a:prstGeom>
            <a:noFill/>
            <a:ln w="38100" cap="flat" cmpd="sng">
              <a:solidFill>
                <a:srgbClr val="7F7F7F"/>
              </a:solidFill>
              <a:prstDash val="solid"/>
              <a:round/>
              <a:headEnd type="none" w="sm" len="sm"/>
              <a:tailEnd type="triangle" w="med" len="med"/>
            </a:ln>
          </p:spPr>
        </p:cxnSp>
        <p:sp>
          <p:nvSpPr>
            <p:cNvPr id="37" name="Google Shape;959;p99">
              <a:extLst>
                <a:ext uri="{FF2B5EF4-FFF2-40B4-BE49-F238E27FC236}">
                  <a16:creationId xmlns:a16="http://schemas.microsoft.com/office/drawing/2014/main" id="{B4D91BE8-250B-284C-A23D-2F0889E0D616}"/>
                </a:ext>
              </a:extLst>
            </p:cNvPr>
            <p:cNvSpPr txBox="1"/>
            <p:nvPr/>
          </p:nvSpPr>
          <p:spPr>
            <a:xfrm>
              <a:off x="543325" y="2697456"/>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C00000"/>
                  </a:solidFill>
                  <a:latin typeface="Arial"/>
                  <a:ea typeface="Arial"/>
                  <a:cs typeface="Arial"/>
                  <a:sym typeface="Arial"/>
                </a:rPr>
                <a:t>T</a:t>
              </a:r>
              <a:r>
                <a:rPr lang="en" sz="1400" b="1" baseline="-25000">
                  <a:solidFill>
                    <a:srgbClr val="C00000"/>
                  </a:solidFill>
                  <a:latin typeface="Arial"/>
                  <a:ea typeface="Arial"/>
                  <a:cs typeface="Arial"/>
                  <a:sym typeface="Arial"/>
                </a:rPr>
                <a:t>1</a:t>
              </a:r>
              <a:endParaRPr sz="1400" b="1" baseline="-25000">
                <a:solidFill>
                  <a:srgbClr val="C00000"/>
                </a:solidFill>
                <a:latin typeface="Arial"/>
                <a:ea typeface="Arial"/>
                <a:cs typeface="Arial"/>
                <a:sym typeface="Arial"/>
              </a:endParaRPr>
            </a:p>
          </p:txBody>
        </p:sp>
        <p:sp>
          <p:nvSpPr>
            <p:cNvPr id="38" name="Google Shape;960;p99">
              <a:extLst>
                <a:ext uri="{FF2B5EF4-FFF2-40B4-BE49-F238E27FC236}">
                  <a16:creationId xmlns:a16="http://schemas.microsoft.com/office/drawing/2014/main" id="{FB4CB61D-11F1-2E43-B36A-EFA38D52C996}"/>
                </a:ext>
              </a:extLst>
            </p:cNvPr>
            <p:cNvSpPr txBox="1"/>
            <p:nvPr/>
          </p:nvSpPr>
          <p:spPr>
            <a:xfrm>
              <a:off x="543325" y="3585351"/>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0070C0"/>
                  </a:solidFill>
                  <a:latin typeface="Arial"/>
                  <a:ea typeface="Arial"/>
                  <a:cs typeface="Arial"/>
                  <a:sym typeface="Arial"/>
                </a:rPr>
                <a:t>T</a:t>
              </a:r>
              <a:r>
                <a:rPr lang="en" sz="1400" b="1" baseline="-25000">
                  <a:solidFill>
                    <a:srgbClr val="0070C0"/>
                  </a:solidFill>
                  <a:latin typeface="Arial"/>
                  <a:ea typeface="Arial"/>
                  <a:cs typeface="Arial"/>
                  <a:sym typeface="Arial"/>
                </a:rPr>
                <a:t>2</a:t>
              </a:r>
              <a:endParaRPr/>
            </a:p>
          </p:txBody>
        </p:sp>
        <p:sp>
          <p:nvSpPr>
            <p:cNvPr id="39" name="Google Shape;961;p99">
              <a:extLst>
                <a:ext uri="{FF2B5EF4-FFF2-40B4-BE49-F238E27FC236}">
                  <a16:creationId xmlns:a16="http://schemas.microsoft.com/office/drawing/2014/main" id="{D6E82830-18A3-884E-AC13-BFD38CFC4F0F}"/>
                </a:ext>
              </a:extLst>
            </p:cNvPr>
            <p:cNvSpPr txBox="1"/>
            <p:nvPr/>
          </p:nvSpPr>
          <p:spPr>
            <a:xfrm>
              <a:off x="1755754" y="2666677"/>
              <a:ext cx="2178526"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100</a:t>
              </a:r>
              <a:endParaRPr sz="1200">
                <a:solidFill>
                  <a:srgbClr val="000000"/>
                </a:solidFill>
                <a:latin typeface="Arial"/>
                <a:ea typeface="Arial"/>
                <a:cs typeface="Arial"/>
                <a:sym typeface="Arial"/>
              </a:endParaRPr>
            </a:p>
          </p:txBody>
        </p:sp>
        <p:sp>
          <p:nvSpPr>
            <p:cNvPr id="40" name="Google Shape;962;p99">
              <a:extLst>
                <a:ext uri="{FF2B5EF4-FFF2-40B4-BE49-F238E27FC236}">
                  <a16:creationId xmlns:a16="http://schemas.microsoft.com/office/drawing/2014/main" id="{DCA1D450-F4F0-5D44-BFCC-DB6EC70B7E03}"/>
                </a:ext>
              </a:extLst>
            </p:cNvPr>
            <p:cNvSpPr txBox="1"/>
            <p:nvPr/>
          </p:nvSpPr>
          <p:spPr>
            <a:xfrm>
              <a:off x="8631330" y="2666677"/>
              <a:ext cx="2074829"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100</a:t>
              </a:r>
              <a:endParaRPr sz="1200">
                <a:solidFill>
                  <a:srgbClr val="000000"/>
                </a:solidFill>
                <a:latin typeface="Arial"/>
                <a:ea typeface="Arial"/>
                <a:cs typeface="Arial"/>
                <a:sym typeface="Arial"/>
              </a:endParaRPr>
            </a:p>
          </p:txBody>
        </p:sp>
        <p:sp>
          <p:nvSpPr>
            <p:cNvPr id="41" name="Google Shape;963;p99">
              <a:extLst>
                <a:ext uri="{FF2B5EF4-FFF2-40B4-BE49-F238E27FC236}">
                  <a16:creationId xmlns:a16="http://schemas.microsoft.com/office/drawing/2014/main" id="{3F6941B6-DF4B-474A-8FB1-74A127A3FA15}"/>
                </a:ext>
              </a:extLst>
            </p:cNvPr>
            <p:cNvSpPr txBox="1"/>
            <p:nvPr/>
          </p:nvSpPr>
          <p:spPr>
            <a:xfrm>
              <a:off x="4010081" y="3585351"/>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1.06</a:t>
              </a:r>
              <a:endParaRPr sz="1200">
                <a:solidFill>
                  <a:srgbClr val="000000"/>
                </a:solidFill>
                <a:latin typeface="Arial"/>
                <a:ea typeface="Arial"/>
                <a:cs typeface="Arial"/>
                <a:sym typeface="Arial"/>
              </a:endParaRPr>
            </a:p>
          </p:txBody>
        </p:sp>
        <p:sp>
          <p:nvSpPr>
            <p:cNvPr id="42" name="Google Shape;964;p99">
              <a:extLst>
                <a:ext uri="{FF2B5EF4-FFF2-40B4-BE49-F238E27FC236}">
                  <a16:creationId xmlns:a16="http://schemas.microsoft.com/office/drawing/2014/main" id="{EA09FF7E-D359-9544-A681-29417F148C83}"/>
                </a:ext>
              </a:extLst>
            </p:cNvPr>
            <p:cNvSpPr txBox="1"/>
            <p:nvPr/>
          </p:nvSpPr>
          <p:spPr>
            <a:xfrm>
              <a:off x="6330672" y="3589229"/>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1.06</a:t>
              </a:r>
              <a:endParaRPr sz="1200">
                <a:solidFill>
                  <a:srgbClr val="000000"/>
                </a:solidFill>
                <a:latin typeface="Arial"/>
                <a:ea typeface="Arial"/>
                <a:cs typeface="Arial"/>
                <a:sym typeface="Arial"/>
              </a:endParaRPr>
            </a:p>
          </p:txBody>
        </p:sp>
      </p:grpSp>
      <p:graphicFrame>
        <p:nvGraphicFramePr>
          <p:cNvPr id="43" name="Google Shape;965;p99">
            <a:extLst>
              <a:ext uri="{FF2B5EF4-FFF2-40B4-BE49-F238E27FC236}">
                <a16:creationId xmlns:a16="http://schemas.microsoft.com/office/drawing/2014/main" id="{EFDF2CD1-7420-8945-B404-A536365C38F7}"/>
              </a:ext>
            </a:extLst>
          </p:cNvPr>
          <p:cNvGraphicFramePr/>
          <p:nvPr>
            <p:extLst>
              <p:ext uri="{D42A27DB-BD31-4B8C-83A1-F6EECF244321}">
                <p14:modId xmlns:p14="http://schemas.microsoft.com/office/powerpoint/2010/main" val="1651082630"/>
              </p:ext>
            </p:extLst>
          </p:nvPr>
        </p:nvGraphicFramePr>
        <p:xfrm>
          <a:off x="6126536" y="2329358"/>
          <a:ext cx="1112050" cy="491950"/>
        </p:xfrm>
        <a:graphic>
          <a:graphicData uri="http://schemas.openxmlformats.org/drawingml/2006/table">
            <a:tbl>
              <a:tblPr firstRow="1" bandRow="1">
                <a:noFill/>
              </a:tblPr>
              <a:tblGrid>
                <a:gridCol w="556025">
                  <a:extLst>
                    <a:ext uri="{9D8B030D-6E8A-4147-A177-3AD203B41FA5}">
                      <a16:colId xmlns:a16="http://schemas.microsoft.com/office/drawing/2014/main" val="20000"/>
                    </a:ext>
                  </a:extLst>
                </a:gridCol>
                <a:gridCol w="556025">
                  <a:extLst>
                    <a:ext uri="{9D8B030D-6E8A-4147-A177-3AD203B41FA5}">
                      <a16:colId xmlns:a16="http://schemas.microsoft.com/office/drawing/2014/main" val="20001"/>
                    </a:ext>
                  </a:extLst>
                </a:gridCol>
              </a:tblGrid>
              <a:tr h="245975">
                <a:tc>
                  <a:txBody>
                    <a:bodyPr/>
                    <a:lstStyle/>
                    <a:p>
                      <a:pPr marL="0" marR="0" lvl="0" indent="0" algn="ctr" rtl="0">
                        <a:lnSpc>
                          <a:spcPct val="100000"/>
                        </a:lnSpc>
                        <a:spcBef>
                          <a:spcPts val="0"/>
                        </a:spcBef>
                        <a:spcAft>
                          <a:spcPts val="0"/>
                        </a:spcAft>
                        <a:buNone/>
                      </a:pPr>
                      <a:r>
                        <a:rPr lang="en" sz="1000" u="none" strike="noStrike" cap="none">
                          <a:solidFill>
                            <a:srgbClr val="FFFFFF"/>
                          </a:solidFill>
                        </a:rPr>
                        <a:t>A</a:t>
                      </a:r>
                      <a:endParaRPr sz="1000" i="1" u="none" strike="noStrike" cap="none">
                        <a:solidFill>
                          <a:srgbClr val="FFFFFF"/>
                        </a:solidFill>
                      </a:endParaRPr>
                    </a:p>
                  </a:txBody>
                  <a:tcPr marL="54875" marR="54875" marT="27425" marB="27425">
                    <a:solidFill>
                      <a:srgbClr val="7F7F7F"/>
                    </a:solidFill>
                  </a:tcPr>
                </a:tc>
                <a:tc>
                  <a:txBody>
                    <a:bodyPr/>
                    <a:lstStyle/>
                    <a:p>
                      <a:pPr marL="0" marR="0" lvl="0" indent="0" algn="ctr" rtl="0">
                        <a:lnSpc>
                          <a:spcPct val="100000"/>
                        </a:lnSpc>
                        <a:spcBef>
                          <a:spcPts val="0"/>
                        </a:spcBef>
                        <a:spcAft>
                          <a:spcPts val="0"/>
                        </a:spcAft>
                        <a:buNone/>
                      </a:pPr>
                      <a:r>
                        <a:rPr lang="en" sz="1000" u="none" strike="noStrike" cap="none">
                          <a:solidFill>
                            <a:srgbClr val="FFFFFF"/>
                          </a:solidFill>
                        </a:rPr>
                        <a:t>B</a:t>
                      </a:r>
                      <a:endParaRPr sz="1000" i="1" u="none" strike="noStrike" cap="none">
                        <a:solidFill>
                          <a:srgbClr val="FFFFFF"/>
                        </a:solidFill>
                      </a:endParaRPr>
                    </a:p>
                  </a:txBody>
                  <a:tcPr marL="54875" marR="54875" marT="27425" marB="27425">
                    <a:solidFill>
                      <a:srgbClr val="7F7F7F"/>
                    </a:solidFill>
                  </a:tcPr>
                </a:tc>
                <a:extLst>
                  <a:ext uri="{0D108BD9-81ED-4DB2-BD59-A6C34878D82A}">
                    <a16:rowId xmlns:a16="http://schemas.microsoft.com/office/drawing/2014/main" val="10000"/>
                  </a:ext>
                </a:extLst>
              </a:tr>
              <a:tr h="245975">
                <a:tc>
                  <a:txBody>
                    <a:bodyPr/>
                    <a:lstStyle/>
                    <a:p>
                      <a:pPr marL="0" marR="0" lvl="0" indent="0" algn="ctr" rtl="0">
                        <a:lnSpc>
                          <a:spcPct val="100000"/>
                        </a:lnSpc>
                        <a:spcBef>
                          <a:spcPts val="0"/>
                        </a:spcBef>
                        <a:spcAft>
                          <a:spcPts val="0"/>
                        </a:spcAft>
                        <a:buNone/>
                      </a:pPr>
                      <a:r>
                        <a:rPr lang="en" sz="1000" u="none" strike="noStrike" cap="none"/>
                        <a:t>$50</a:t>
                      </a:r>
                      <a:endParaRPr sz="1000" i="1" u="none" strike="noStrike" cap="none"/>
                    </a:p>
                  </a:txBody>
                  <a:tcPr marL="54875" marR="54875" marT="27425" marB="27425"/>
                </a:tc>
                <a:tc>
                  <a:txBody>
                    <a:bodyPr/>
                    <a:lstStyle/>
                    <a:p>
                      <a:pPr marL="0" marR="0" lvl="0" indent="0" algn="ctr" rtl="0">
                        <a:lnSpc>
                          <a:spcPct val="100000"/>
                        </a:lnSpc>
                        <a:spcBef>
                          <a:spcPts val="0"/>
                        </a:spcBef>
                        <a:spcAft>
                          <a:spcPts val="0"/>
                        </a:spcAft>
                        <a:buNone/>
                      </a:pPr>
                      <a:r>
                        <a:rPr lang="en" sz="1000" u="none" strike="noStrike" cap="none"/>
                        <a:t>$200</a:t>
                      </a:r>
                      <a:endParaRPr sz="1000" i="1" u="none" strike="noStrike" cap="none"/>
                    </a:p>
                  </a:txBody>
                  <a:tcPr marL="54875" marR="54875" marT="27425" marB="27425"/>
                </a:tc>
                <a:extLst>
                  <a:ext uri="{0D108BD9-81ED-4DB2-BD59-A6C34878D82A}">
                    <a16:rowId xmlns:a16="http://schemas.microsoft.com/office/drawing/2014/main" val="10001"/>
                  </a:ext>
                </a:extLst>
              </a:tr>
            </a:tbl>
          </a:graphicData>
        </a:graphic>
      </p:graphicFrame>
      <p:graphicFrame>
        <p:nvGraphicFramePr>
          <p:cNvPr id="44" name="Google Shape;966;p99">
            <a:extLst>
              <a:ext uri="{FF2B5EF4-FFF2-40B4-BE49-F238E27FC236}">
                <a16:creationId xmlns:a16="http://schemas.microsoft.com/office/drawing/2014/main" id="{5A8031BD-B466-7541-93E9-39D90DA8BF2E}"/>
              </a:ext>
            </a:extLst>
          </p:cNvPr>
          <p:cNvGraphicFramePr/>
          <p:nvPr>
            <p:extLst>
              <p:ext uri="{D42A27DB-BD31-4B8C-83A1-F6EECF244321}">
                <p14:modId xmlns:p14="http://schemas.microsoft.com/office/powerpoint/2010/main" val="986118698"/>
              </p:ext>
            </p:extLst>
          </p:nvPr>
        </p:nvGraphicFramePr>
        <p:xfrm>
          <a:off x="6126536" y="3533856"/>
          <a:ext cx="1112050" cy="491950"/>
        </p:xfrm>
        <a:graphic>
          <a:graphicData uri="http://schemas.openxmlformats.org/drawingml/2006/table">
            <a:tbl>
              <a:tblPr firstRow="1" bandRow="1">
                <a:noFill/>
              </a:tblPr>
              <a:tblGrid>
                <a:gridCol w="556025">
                  <a:extLst>
                    <a:ext uri="{9D8B030D-6E8A-4147-A177-3AD203B41FA5}">
                      <a16:colId xmlns:a16="http://schemas.microsoft.com/office/drawing/2014/main" val="20000"/>
                    </a:ext>
                  </a:extLst>
                </a:gridCol>
                <a:gridCol w="556025">
                  <a:extLst>
                    <a:ext uri="{9D8B030D-6E8A-4147-A177-3AD203B41FA5}">
                      <a16:colId xmlns:a16="http://schemas.microsoft.com/office/drawing/2014/main" val="20001"/>
                    </a:ext>
                  </a:extLst>
                </a:gridCol>
              </a:tblGrid>
              <a:tr h="245975">
                <a:tc>
                  <a:txBody>
                    <a:bodyPr/>
                    <a:lstStyle/>
                    <a:p>
                      <a:pPr marL="0" marR="0" lvl="0" indent="0" algn="ctr" rtl="0">
                        <a:lnSpc>
                          <a:spcPct val="100000"/>
                        </a:lnSpc>
                        <a:spcBef>
                          <a:spcPts val="0"/>
                        </a:spcBef>
                        <a:spcAft>
                          <a:spcPts val="0"/>
                        </a:spcAft>
                        <a:buNone/>
                      </a:pPr>
                      <a:r>
                        <a:rPr lang="en" sz="1000" u="none" strike="noStrike" cap="none">
                          <a:solidFill>
                            <a:srgbClr val="FFFFFF"/>
                          </a:solidFill>
                        </a:rPr>
                        <a:t>A</a:t>
                      </a:r>
                      <a:endParaRPr sz="1000" u="none" strike="noStrike" cap="none">
                        <a:solidFill>
                          <a:srgbClr val="FFFFFF"/>
                        </a:solidFill>
                      </a:endParaRPr>
                    </a:p>
                  </a:txBody>
                  <a:tcPr marL="54875" marR="54875" marT="27425" marB="27425">
                    <a:solidFill>
                      <a:srgbClr val="0070C0"/>
                    </a:solidFill>
                  </a:tcPr>
                </a:tc>
                <a:tc>
                  <a:txBody>
                    <a:bodyPr/>
                    <a:lstStyle/>
                    <a:p>
                      <a:pPr marL="0" marR="0" lvl="0" indent="0" algn="ctr" rtl="0">
                        <a:lnSpc>
                          <a:spcPct val="100000"/>
                        </a:lnSpc>
                        <a:spcBef>
                          <a:spcPts val="0"/>
                        </a:spcBef>
                        <a:spcAft>
                          <a:spcPts val="0"/>
                        </a:spcAft>
                        <a:buNone/>
                      </a:pPr>
                      <a:r>
                        <a:rPr lang="en" sz="1000" u="none" strike="noStrike" cap="none">
                          <a:solidFill>
                            <a:srgbClr val="FFFFFF"/>
                          </a:solidFill>
                        </a:rPr>
                        <a:t>B</a:t>
                      </a:r>
                      <a:endParaRPr sz="1000" u="none" strike="noStrike" cap="none">
                        <a:solidFill>
                          <a:srgbClr val="FFFFFF"/>
                        </a:solidFill>
                      </a:endParaRPr>
                    </a:p>
                  </a:txBody>
                  <a:tcPr marL="54875" marR="54875" marT="27425" marB="27425">
                    <a:solidFill>
                      <a:srgbClr val="0070C0"/>
                    </a:solidFill>
                  </a:tcPr>
                </a:tc>
                <a:extLst>
                  <a:ext uri="{0D108BD9-81ED-4DB2-BD59-A6C34878D82A}">
                    <a16:rowId xmlns:a16="http://schemas.microsoft.com/office/drawing/2014/main" val="10000"/>
                  </a:ext>
                </a:extLst>
              </a:tr>
              <a:tr h="245975">
                <a:tc>
                  <a:txBody>
                    <a:bodyPr/>
                    <a:lstStyle/>
                    <a:p>
                      <a:pPr marL="0" marR="0" lvl="0" indent="0" algn="ctr" rtl="0">
                        <a:lnSpc>
                          <a:spcPct val="100000"/>
                        </a:lnSpc>
                        <a:spcBef>
                          <a:spcPts val="0"/>
                        </a:spcBef>
                        <a:spcAft>
                          <a:spcPts val="0"/>
                        </a:spcAft>
                        <a:buNone/>
                      </a:pPr>
                      <a:r>
                        <a:rPr lang="en" sz="1000" u="none" strike="noStrike" cap="none"/>
                        <a:t>$159</a:t>
                      </a:r>
                      <a:endParaRPr sz="1000" u="none" strike="noStrike" cap="none"/>
                    </a:p>
                  </a:txBody>
                  <a:tcPr marL="54875" marR="54875" marT="27425" marB="27425"/>
                </a:tc>
                <a:tc>
                  <a:txBody>
                    <a:bodyPr/>
                    <a:lstStyle/>
                    <a:p>
                      <a:pPr marL="0" marR="0" lvl="0" indent="0" algn="ctr" rtl="0">
                        <a:lnSpc>
                          <a:spcPct val="100000"/>
                        </a:lnSpc>
                        <a:spcBef>
                          <a:spcPts val="0"/>
                        </a:spcBef>
                        <a:spcAft>
                          <a:spcPts val="0"/>
                        </a:spcAft>
                        <a:buNone/>
                      </a:pPr>
                      <a:r>
                        <a:rPr lang="en" sz="1000" u="none" strike="noStrike" cap="none"/>
                        <a:t>$106</a:t>
                      </a:r>
                      <a:endParaRPr sz="1000" u="none" strike="noStrike" cap="none"/>
                    </a:p>
                  </a:txBody>
                  <a:tcPr marL="54875" marR="54875" marT="27425" marB="27425"/>
                </a:tc>
                <a:extLst>
                  <a:ext uri="{0D108BD9-81ED-4DB2-BD59-A6C34878D82A}">
                    <a16:rowId xmlns:a16="http://schemas.microsoft.com/office/drawing/2014/main" val="10001"/>
                  </a:ext>
                </a:extLst>
              </a:tr>
            </a:tbl>
          </a:graphicData>
        </a:graphic>
      </p:graphicFrame>
      <p:graphicFrame>
        <p:nvGraphicFramePr>
          <p:cNvPr id="45" name="Google Shape;967;p99">
            <a:extLst>
              <a:ext uri="{FF2B5EF4-FFF2-40B4-BE49-F238E27FC236}">
                <a16:creationId xmlns:a16="http://schemas.microsoft.com/office/drawing/2014/main" id="{A4E68A3E-2BFA-EB41-98F5-34FCD068306F}"/>
              </a:ext>
            </a:extLst>
          </p:cNvPr>
          <p:cNvGraphicFramePr/>
          <p:nvPr>
            <p:extLst>
              <p:ext uri="{D42A27DB-BD31-4B8C-83A1-F6EECF244321}">
                <p14:modId xmlns:p14="http://schemas.microsoft.com/office/powerpoint/2010/main" val="2556421919"/>
              </p:ext>
            </p:extLst>
          </p:nvPr>
        </p:nvGraphicFramePr>
        <p:xfrm>
          <a:off x="6116228" y="5016361"/>
          <a:ext cx="1112050" cy="491950"/>
        </p:xfrm>
        <a:graphic>
          <a:graphicData uri="http://schemas.openxmlformats.org/drawingml/2006/table">
            <a:tbl>
              <a:tblPr firstRow="1" bandRow="1">
                <a:noFill/>
              </a:tblPr>
              <a:tblGrid>
                <a:gridCol w="556025">
                  <a:extLst>
                    <a:ext uri="{9D8B030D-6E8A-4147-A177-3AD203B41FA5}">
                      <a16:colId xmlns:a16="http://schemas.microsoft.com/office/drawing/2014/main" val="20000"/>
                    </a:ext>
                  </a:extLst>
                </a:gridCol>
                <a:gridCol w="556025">
                  <a:extLst>
                    <a:ext uri="{9D8B030D-6E8A-4147-A177-3AD203B41FA5}">
                      <a16:colId xmlns:a16="http://schemas.microsoft.com/office/drawing/2014/main" val="20001"/>
                    </a:ext>
                  </a:extLst>
                </a:gridCol>
              </a:tblGrid>
              <a:tr h="245975">
                <a:tc>
                  <a:txBody>
                    <a:bodyPr/>
                    <a:lstStyle/>
                    <a:p>
                      <a:pPr marL="0" marR="0" lvl="0" indent="0" algn="ctr" rtl="0">
                        <a:lnSpc>
                          <a:spcPct val="100000"/>
                        </a:lnSpc>
                        <a:spcBef>
                          <a:spcPts val="0"/>
                        </a:spcBef>
                        <a:spcAft>
                          <a:spcPts val="0"/>
                        </a:spcAft>
                        <a:buNone/>
                      </a:pPr>
                      <a:r>
                        <a:rPr lang="en" sz="1000" u="none" strike="noStrike" cap="none">
                          <a:solidFill>
                            <a:srgbClr val="FFFFFF"/>
                          </a:solidFill>
                        </a:rPr>
                        <a:t>A</a:t>
                      </a:r>
                      <a:endParaRPr sz="1000" u="none" strike="noStrike" cap="none">
                        <a:solidFill>
                          <a:srgbClr val="FFFFFF"/>
                        </a:solidFill>
                      </a:endParaRPr>
                    </a:p>
                  </a:txBody>
                  <a:tcPr marL="54875" marR="54875" marT="27425" marB="27425">
                    <a:solidFill>
                      <a:srgbClr val="0070C0"/>
                    </a:solidFill>
                  </a:tcPr>
                </a:tc>
                <a:tc>
                  <a:txBody>
                    <a:bodyPr/>
                    <a:lstStyle/>
                    <a:p>
                      <a:pPr marL="0" marR="0" lvl="0" indent="0" algn="ctr" rtl="0">
                        <a:lnSpc>
                          <a:spcPct val="100000"/>
                        </a:lnSpc>
                        <a:spcBef>
                          <a:spcPts val="0"/>
                        </a:spcBef>
                        <a:spcAft>
                          <a:spcPts val="0"/>
                        </a:spcAft>
                        <a:buNone/>
                      </a:pPr>
                      <a:r>
                        <a:rPr lang="en" sz="1000" u="none" strike="noStrike" cap="none">
                          <a:solidFill>
                            <a:srgbClr val="FFFFFF"/>
                          </a:solidFill>
                        </a:rPr>
                        <a:t>B</a:t>
                      </a:r>
                      <a:endParaRPr sz="1000" u="none" strike="noStrike" cap="none">
                        <a:solidFill>
                          <a:srgbClr val="FFFFFF"/>
                        </a:solidFill>
                      </a:endParaRPr>
                    </a:p>
                  </a:txBody>
                  <a:tcPr marL="54875" marR="54875" marT="27425" marB="27425">
                    <a:solidFill>
                      <a:srgbClr val="0070C0"/>
                    </a:solidFill>
                  </a:tcPr>
                </a:tc>
                <a:extLst>
                  <a:ext uri="{0D108BD9-81ED-4DB2-BD59-A6C34878D82A}">
                    <a16:rowId xmlns:a16="http://schemas.microsoft.com/office/drawing/2014/main" val="10000"/>
                  </a:ext>
                </a:extLst>
              </a:tr>
              <a:tr h="245975">
                <a:tc>
                  <a:txBody>
                    <a:bodyPr/>
                    <a:lstStyle/>
                    <a:p>
                      <a:pPr marL="0" marR="0" lvl="0" indent="0" algn="ctr" rtl="0">
                        <a:lnSpc>
                          <a:spcPct val="100000"/>
                        </a:lnSpc>
                        <a:spcBef>
                          <a:spcPts val="0"/>
                        </a:spcBef>
                        <a:spcAft>
                          <a:spcPts val="0"/>
                        </a:spcAft>
                        <a:buNone/>
                      </a:pPr>
                      <a:r>
                        <a:rPr lang="en" sz="1000" u="none" strike="noStrike" cap="none"/>
                        <a:t>$159</a:t>
                      </a:r>
                      <a:endParaRPr sz="1000" u="none" strike="noStrike" cap="none"/>
                    </a:p>
                  </a:txBody>
                  <a:tcPr marL="54875" marR="54875" marT="27425" marB="27425"/>
                </a:tc>
                <a:tc>
                  <a:txBody>
                    <a:bodyPr/>
                    <a:lstStyle/>
                    <a:p>
                      <a:pPr marL="0" marR="0" lvl="0" indent="0" algn="ctr" rtl="0">
                        <a:lnSpc>
                          <a:spcPct val="100000"/>
                        </a:lnSpc>
                        <a:spcBef>
                          <a:spcPts val="0"/>
                        </a:spcBef>
                        <a:spcAft>
                          <a:spcPts val="0"/>
                        </a:spcAft>
                        <a:buNone/>
                      </a:pPr>
                      <a:r>
                        <a:rPr lang="en" sz="1000" b="1" u="none" strike="noStrike" cap="none">
                          <a:solidFill>
                            <a:srgbClr val="FF0000"/>
                          </a:solidFill>
                        </a:rPr>
                        <a:t>$112</a:t>
                      </a:r>
                      <a:endParaRPr sz="1000" b="1" u="none" strike="noStrike" cap="none">
                        <a:solidFill>
                          <a:srgbClr val="FF0000"/>
                        </a:solidFill>
                      </a:endParaRPr>
                    </a:p>
                  </a:txBody>
                  <a:tcPr marL="54875" marR="54875" marT="27425" marB="27425"/>
                </a:tc>
                <a:extLst>
                  <a:ext uri="{0D108BD9-81ED-4DB2-BD59-A6C34878D82A}">
                    <a16:rowId xmlns:a16="http://schemas.microsoft.com/office/drawing/2014/main" val="10001"/>
                  </a:ext>
                </a:extLst>
              </a:tr>
            </a:tbl>
          </a:graphicData>
        </a:graphic>
      </p:graphicFrame>
      <p:sp>
        <p:nvSpPr>
          <p:cNvPr id="46" name="Google Shape;968;p99">
            <a:extLst>
              <a:ext uri="{FF2B5EF4-FFF2-40B4-BE49-F238E27FC236}">
                <a16:creationId xmlns:a16="http://schemas.microsoft.com/office/drawing/2014/main" id="{AA8FE8DD-02DA-8045-94C6-CB41BC05841A}"/>
              </a:ext>
            </a:extLst>
          </p:cNvPr>
          <p:cNvSpPr txBox="1"/>
          <p:nvPr/>
        </p:nvSpPr>
        <p:spPr>
          <a:xfrm>
            <a:off x="5381157" y="2307435"/>
            <a:ext cx="699714" cy="43088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100" i="1">
                <a:solidFill>
                  <a:srgbClr val="000000"/>
                </a:solidFill>
                <a:latin typeface="Arial"/>
                <a:ea typeface="Arial"/>
                <a:cs typeface="Arial"/>
                <a:sym typeface="Arial"/>
              </a:rPr>
              <a:t>Starting Balance</a:t>
            </a:r>
            <a:endParaRPr sz="1100" i="1">
              <a:solidFill>
                <a:srgbClr val="000000"/>
              </a:solidFill>
              <a:latin typeface="Arial"/>
              <a:ea typeface="Arial"/>
              <a:cs typeface="Arial"/>
              <a:sym typeface="Arial"/>
            </a:endParaRPr>
          </a:p>
        </p:txBody>
      </p:sp>
      <p:sp>
        <p:nvSpPr>
          <p:cNvPr id="47" name="Google Shape;969;p99">
            <a:extLst>
              <a:ext uri="{FF2B5EF4-FFF2-40B4-BE49-F238E27FC236}">
                <a16:creationId xmlns:a16="http://schemas.microsoft.com/office/drawing/2014/main" id="{76EC6099-481E-ED41-9D4C-7853F4D09A8A}"/>
              </a:ext>
            </a:extLst>
          </p:cNvPr>
          <p:cNvSpPr txBox="1"/>
          <p:nvPr/>
        </p:nvSpPr>
        <p:spPr>
          <a:xfrm>
            <a:off x="7498652" y="4055948"/>
            <a:ext cx="911408" cy="830997"/>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Different result than serial T</a:t>
            </a:r>
            <a:r>
              <a:rPr lang="en" sz="1200" baseline="-25000">
                <a:solidFill>
                  <a:srgbClr val="000000"/>
                </a:solidFill>
                <a:latin typeface="Arial"/>
                <a:ea typeface="Arial"/>
                <a:cs typeface="Arial"/>
                <a:sym typeface="Arial"/>
              </a:rPr>
              <a:t>1</a:t>
            </a:r>
            <a:r>
              <a:rPr lang="en" sz="1200">
                <a:solidFill>
                  <a:srgbClr val="000000"/>
                </a:solidFill>
                <a:latin typeface="Arial"/>
                <a:ea typeface="Arial"/>
                <a:cs typeface="Arial"/>
                <a:sym typeface="Arial"/>
              </a:rPr>
              <a:t>,T</a:t>
            </a:r>
            <a:r>
              <a:rPr lang="en" sz="1200" baseline="-25000">
                <a:solidFill>
                  <a:srgbClr val="000000"/>
                </a:solidFill>
                <a:latin typeface="Arial"/>
                <a:ea typeface="Arial"/>
                <a:cs typeface="Arial"/>
                <a:sym typeface="Arial"/>
              </a:rPr>
              <a:t>2</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p:txBody>
      </p:sp>
      <p:sp>
        <p:nvSpPr>
          <p:cNvPr id="48" name="Google Shape;970;p99">
            <a:extLst>
              <a:ext uri="{FF2B5EF4-FFF2-40B4-BE49-F238E27FC236}">
                <a16:creationId xmlns:a16="http://schemas.microsoft.com/office/drawing/2014/main" id="{0FBECAE8-7605-7245-9F50-2D5FB35D3951}"/>
              </a:ext>
            </a:extLst>
          </p:cNvPr>
          <p:cNvSpPr/>
          <p:nvPr/>
        </p:nvSpPr>
        <p:spPr>
          <a:xfrm>
            <a:off x="6721175" y="5217048"/>
            <a:ext cx="460066" cy="358621"/>
          </a:xfrm>
          <a:prstGeom prst="ellipse">
            <a:avLst/>
          </a:prstGeom>
          <a:solidFill>
            <a:srgbClr val="FF0000">
              <a:alpha val="14901"/>
            </a:srgbClr>
          </a:solidFill>
          <a:ln w="444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lt1"/>
              </a:solidFill>
              <a:latin typeface="Arial"/>
              <a:ea typeface="Arial"/>
              <a:cs typeface="Arial"/>
              <a:sym typeface="Arial"/>
            </a:endParaRPr>
          </a:p>
        </p:txBody>
      </p:sp>
      <p:sp>
        <p:nvSpPr>
          <p:cNvPr id="49" name="Google Shape;971;p99">
            <a:extLst>
              <a:ext uri="{FF2B5EF4-FFF2-40B4-BE49-F238E27FC236}">
                <a16:creationId xmlns:a16="http://schemas.microsoft.com/office/drawing/2014/main" id="{469FD37C-6CBA-7346-8292-C00B6BF01A17}"/>
              </a:ext>
            </a:extLst>
          </p:cNvPr>
          <p:cNvSpPr txBox="1"/>
          <p:nvPr/>
        </p:nvSpPr>
        <p:spPr>
          <a:xfrm>
            <a:off x="1781969" y="2732919"/>
            <a:ext cx="1911101"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u="sng">
                <a:solidFill>
                  <a:srgbClr val="000000"/>
                </a:solidFill>
                <a:latin typeface="Arial"/>
                <a:ea typeface="Arial"/>
                <a:cs typeface="Arial"/>
                <a:sym typeface="Arial"/>
              </a:rPr>
              <a:t>Serial schedule T</a:t>
            </a:r>
            <a:r>
              <a:rPr lang="en" sz="1400" u="sng" baseline="-25000">
                <a:solidFill>
                  <a:srgbClr val="000000"/>
                </a:solidFill>
                <a:latin typeface="Arial"/>
                <a:ea typeface="Arial"/>
                <a:cs typeface="Arial"/>
                <a:sym typeface="Arial"/>
              </a:rPr>
              <a:t>1</a:t>
            </a:r>
            <a:r>
              <a:rPr lang="en" sz="1400" u="sng">
                <a:solidFill>
                  <a:srgbClr val="000000"/>
                </a:solidFill>
                <a:latin typeface="Arial"/>
                <a:ea typeface="Arial"/>
                <a:cs typeface="Arial"/>
                <a:sym typeface="Arial"/>
              </a:rPr>
              <a:t>,T</a:t>
            </a:r>
            <a:r>
              <a:rPr lang="en" sz="1400" u="sng" baseline="-25000">
                <a:solidFill>
                  <a:srgbClr val="000000"/>
                </a:solidFill>
                <a:latin typeface="Arial"/>
                <a:ea typeface="Arial"/>
                <a:cs typeface="Arial"/>
                <a:sym typeface="Arial"/>
              </a:rPr>
              <a:t>2</a:t>
            </a:r>
            <a:r>
              <a:rPr lang="en" sz="1400" u="sng">
                <a:solidFill>
                  <a:srgbClr val="000000"/>
                </a:solidFill>
                <a:latin typeface="Arial"/>
                <a:ea typeface="Arial"/>
                <a:cs typeface="Arial"/>
                <a:sym typeface="Arial"/>
              </a:rPr>
              <a:t>:</a:t>
            </a:r>
            <a:endParaRPr/>
          </a:p>
        </p:txBody>
      </p:sp>
      <p:sp>
        <p:nvSpPr>
          <p:cNvPr id="50" name="Google Shape;972;p99">
            <a:extLst>
              <a:ext uri="{FF2B5EF4-FFF2-40B4-BE49-F238E27FC236}">
                <a16:creationId xmlns:a16="http://schemas.microsoft.com/office/drawing/2014/main" id="{98988323-AEDF-2D47-A263-5ABF5F934DAD}"/>
              </a:ext>
            </a:extLst>
          </p:cNvPr>
          <p:cNvSpPr txBox="1"/>
          <p:nvPr/>
        </p:nvSpPr>
        <p:spPr>
          <a:xfrm>
            <a:off x="1781969" y="4201619"/>
            <a:ext cx="2114681"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i="1" u="sng">
                <a:solidFill>
                  <a:srgbClr val="000000"/>
                </a:solidFill>
                <a:latin typeface="Arial"/>
                <a:ea typeface="Arial"/>
                <a:cs typeface="Arial"/>
                <a:sym typeface="Arial"/>
              </a:rPr>
              <a:t>Interleaved </a:t>
            </a:r>
            <a:r>
              <a:rPr lang="en" sz="1400" u="sng">
                <a:solidFill>
                  <a:srgbClr val="000000"/>
                </a:solidFill>
                <a:latin typeface="Arial"/>
                <a:ea typeface="Arial"/>
                <a:cs typeface="Arial"/>
                <a:sym typeface="Arial"/>
              </a:rPr>
              <a:t>schedule B:</a:t>
            </a:r>
            <a:endParaRPr/>
          </a:p>
        </p:txBody>
      </p:sp>
    </p:spTree>
    <p:extLst>
      <p:ext uri="{BB962C8B-B14F-4D97-AF65-F5344CB8AC3E}">
        <p14:creationId xmlns:p14="http://schemas.microsoft.com/office/powerpoint/2010/main" val="308162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100"/>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Scheduling examples</a:t>
            </a:r>
            <a:endParaRPr sz="2800" b="1">
              <a:solidFill>
                <a:srgbClr val="666666"/>
              </a:solidFill>
              <a:latin typeface="Montserrat"/>
              <a:ea typeface="Montserrat"/>
              <a:cs typeface="Montserrat"/>
              <a:sym typeface="Montserrat"/>
            </a:endParaRPr>
          </a:p>
        </p:txBody>
      </p:sp>
      <p:grpSp>
        <p:nvGrpSpPr>
          <p:cNvPr id="27" name="Google Shape;978;p100">
            <a:extLst>
              <a:ext uri="{FF2B5EF4-FFF2-40B4-BE49-F238E27FC236}">
                <a16:creationId xmlns:a16="http://schemas.microsoft.com/office/drawing/2014/main" id="{A870EDFE-7130-0847-B3B4-5A5DF4CE5B85}"/>
              </a:ext>
            </a:extLst>
          </p:cNvPr>
          <p:cNvGrpSpPr/>
          <p:nvPr/>
        </p:nvGrpSpPr>
        <p:grpSpPr>
          <a:xfrm>
            <a:off x="1781970" y="3133127"/>
            <a:ext cx="3846443" cy="848351"/>
            <a:chOff x="543325" y="2666677"/>
            <a:chExt cx="10367750" cy="1745405"/>
          </a:xfrm>
        </p:grpSpPr>
        <p:cxnSp>
          <p:nvCxnSpPr>
            <p:cNvPr id="28" name="Google Shape;979;p100">
              <a:extLst>
                <a:ext uri="{FF2B5EF4-FFF2-40B4-BE49-F238E27FC236}">
                  <a16:creationId xmlns:a16="http://schemas.microsoft.com/office/drawing/2014/main" id="{1BC7C713-314F-5143-9F9F-1D90B579E447}"/>
                </a:ext>
              </a:extLst>
            </p:cNvPr>
            <p:cNvCxnSpPr/>
            <p:nvPr/>
          </p:nvCxnSpPr>
          <p:spPr>
            <a:xfrm>
              <a:off x="1192697" y="4399722"/>
              <a:ext cx="9718378" cy="12360"/>
            </a:xfrm>
            <a:prstGeom prst="straightConnector1">
              <a:avLst/>
            </a:prstGeom>
            <a:noFill/>
            <a:ln w="38100" cap="flat" cmpd="sng">
              <a:solidFill>
                <a:srgbClr val="7F7F7F"/>
              </a:solidFill>
              <a:prstDash val="solid"/>
              <a:round/>
              <a:headEnd type="none" w="sm" len="sm"/>
              <a:tailEnd type="triangle" w="med" len="med"/>
            </a:ln>
          </p:spPr>
        </p:cxnSp>
        <p:sp>
          <p:nvSpPr>
            <p:cNvPr id="29" name="Google Shape;980;p100">
              <a:extLst>
                <a:ext uri="{FF2B5EF4-FFF2-40B4-BE49-F238E27FC236}">
                  <a16:creationId xmlns:a16="http://schemas.microsoft.com/office/drawing/2014/main" id="{C5530837-17D0-E44D-B111-4ABCAD1D9615}"/>
                </a:ext>
              </a:extLst>
            </p:cNvPr>
            <p:cNvSpPr txBox="1"/>
            <p:nvPr/>
          </p:nvSpPr>
          <p:spPr>
            <a:xfrm>
              <a:off x="543325" y="2697456"/>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C00000"/>
                  </a:solidFill>
                  <a:latin typeface="Arial"/>
                  <a:ea typeface="Arial"/>
                  <a:cs typeface="Arial"/>
                  <a:sym typeface="Arial"/>
                </a:rPr>
                <a:t>T</a:t>
              </a:r>
              <a:r>
                <a:rPr lang="en" sz="1400" b="1" baseline="-25000">
                  <a:solidFill>
                    <a:srgbClr val="C00000"/>
                  </a:solidFill>
                  <a:latin typeface="Arial"/>
                  <a:ea typeface="Arial"/>
                  <a:cs typeface="Arial"/>
                  <a:sym typeface="Arial"/>
                </a:rPr>
                <a:t>1</a:t>
              </a:r>
              <a:endParaRPr sz="1400" b="1" baseline="-25000">
                <a:solidFill>
                  <a:srgbClr val="C00000"/>
                </a:solidFill>
                <a:latin typeface="Arial"/>
                <a:ea typeface="Arial"/>
                <a:cs typeface="Arial"/>
                <a:sym typeface="Arial"/>
              </a:endParaRPr>
            </a:p>
          </p:txBody>
        </p:sp>
        <p:sp>
          <p:nvSpPr>
            <p:cNvPr id="30" name="Google Shape;981;p100">
              <a:extLst>
                <a:ext uri="{FF2B5EF4-FFF2-40B4-BE49-F238E27FC236}">
                  <a16:creationId xmlns:a16="http://schemas.microsoft.com/office/drawing/2014/main" id="{B06C5708-F7FC-0B40-AFFC-E80AD1EAD7BE}"/>
                </a:ext>
              </a:extLst>
            </p:cNvPr>
            <p:cNvSpPr txBox="1"/>
            <p:nvPr/>
          </p:nvSpPr>
          <p:spPr>
            <a:xfrm>
              <a:off x="543325" y="3585351"/>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0070C0"/>
                  </a:solidFill>
                  <a:latin typeface="Arial"/>
                  <a:ea typeface="Arial"/>
                  <a:cs typeface="Arial"/>
                  <a:sym typeface="Arial"/>
                </a:rPr>
                <a:t>T</a:t>
              </a:r>
              <a:r>
                <a:rPr lang="en" sz="1400" b="1" baseline="-25000">
                  <a:solidFill>
                    <a:srgbClr val="0070C0"/>
                  </a:solidFill>
                  <a:latin typeface="Arial"/>
                  <a:ea typeface="Arial"/>
                  <a:cs typeface="Arial"/>
                  <a:sym typeface="Arial"/>
                </a:rPr>
                <a:t>2</a:t>
              </a:r>
              <a:endParaRPr/>
            </a:p>
          </p:txBody>
        </p:sp>
        <p:sp>
          <p:nvSpPr>
            <p:cNvPr id="31" name="Google Shape;982;p100">
              <a:extLst>
                <a:ext uri="{FF2B5EF4-FFF2-40B4-BE49-F238E27FC236}">
                  <a16:creationId xmlns:a16="http://schemas.microsoft.com/office/drawing/2014/main" id="{4761441F-0B2E-7344-BCE3-7A67E9F51F52}"/>
                </a:ext>
              </a:extLst>
            </p:cNvPr>
            <p:cNvSpPr txBox="1"/>
            <p:nvPr/>
          </p:nvSpPr>
          <p:spPr>
            <a:xfrm>
              <a:off x="6330672" y="2666677"/>
              <a:ext cx="2178527"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100</a:t>
              </a:r>
              <a:endParaRPr sz="1200">
                <a:solidFill>
                  <a:srgbClr val="000000"/>
                </a:solidFill>
                <a:latin typeface="Arial"/>
                <a:ea typeface="Arial"/>
                <a:cs typeface="Arial"/>
                <a:sym typeface="Arial"/>
              </a:endParaRPr>
            </a:p>
          </p:txBody>
        </p:sp>
        <p:sp>
          <p:nvSpPr>
            <p:cNvPr id="32" name="Google Shape;983;p100">
              <a:extLst>
                <a:ext uri="{FF2B5EF4-FFF2-40B4-BE49-F238E27FC236}">
                  <a16:creationId xmlns:a16="http://schemas.microsoft.com/office/drawing/2014/main" id="{941857A7-1492-AF4D-A7C9-FE1FF35D6FB7}"/>
                </a:ext>
              </a:extLst>
            </p:cNvPr>
            <p:cNvSpPr txBox="1"/>
            <p:nvPr/>
          </p:nvSpPr>
          <p:spPr>
            <a:xfrm>
              <a:off x="8584999" y="2666677"/>
              <a:ext cx="2074829"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100</a:t>
              </a:r>
              <a:endParaRPr sz="1200">
                <a:solidFill>
                  <a:srgbClr val="000000"/>
                </a:solidFill>
                <a:latin typeface="Arial"/>
                <a:ea typeface="Arial"/>
                <a:cs typeface="Arial"/>
                <a:sym typeface="Arial"/>
              </a:endParaRPr>
            </a:p>
          </p:txBody>
        </p:sp>
        <p:sp>
          <p:nvSpPr>
            <p:cNvPr id="33" name="Google Shape;984;p100">
              <a:extLst>
                <a:ext uri="{FF2B5EF4-FFF2-40B4-BE49-F238E27FC236}">
                  <a16:creationId xmlns:a16="http://schemas.microsoft.com/office/drawing/2014/main" id="{C0559476-1360-974C-9BB0-1A6A35E95007}"/>
                </a:ext>
              </a:extLst>
            </p:cNvPr>
            <p:cNvSpPr txBox="1"/>
            <p:nvPr/>
          </p:nvSpPr>
          <p:spPr>
            <a:xfrm>
              <a:off x="1633908" y="3555519"/>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1.06</a:t>
              </a:r>
              <a:endParaRPr sz="1200">
                <a:solidFill>
                  <a:srgbClr val="000000"/>
                </a:solidFill>
                <a:latin typeface="Arial"/>
                <a:ea typeface="Arial"/>
                <a:cs typeface="Arial"/>
                <a:sym typeface="Arial"/>
              </a:endParaRPr>
            </a:p>
          </p:txBody>
        </p:sp>
        <p:sp>
          <p:nvSpPr>
            <p:cNvPr id="34" name="Google Shape;985;p100">
              <a:extLst>
                <a:ext uri="{FF2B5EF4-FFF2-40B4-BE49-F238E27FC236}">
                  <a16:creationId xmlns:a16="http://schemas.microsoft.com/office/drawing/2014/main" id="{B7543648-2D33-584B-9502-296C7907B0F1}"/>
                </a:ext>
              </a:extLst>
            </p:cNvPr>
            <p:cNvSpPr txBox="1"/>
            <p:nvPr/>
          </p:nvSpPr>
          <p:spPr>
            <a:xfrm>
              <a:off x="3954499" y="3559397"/>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1.06</a:t>
              </a:r>
              <a:endParaRPr sz="1200">
                <a:solidFill>
                  <a:srgbClr val="000000"/>
                </a:solidFill>
                <a:latin typeface="Arial"/>
                <a:ea typeface="Arial"/>
                <a:cs typeface="Arial"/>
                <a:sym typeface="Arial"/>
              </a:endParaRPr>
            </a:p>
          </p:txBody>
        </p:sp>
      </p:grpSp>
      <p:grpSp>
        <p:nvGrpSpPr>
          <p:cNvPr id="35" name="Google Shape;986;p100">
            <a:extLst>
              <a:ext uri="{FF2B5EF4-FFF2-40B4-BE49-F238E27FC236}">
                <a16:creationId xmlns:a16="http://schemas.microsoft.com/office/drawing/2014/main" id="{69725C6D-E9EE-EB4E-8237-B5FB4EF6F5D3}"/>
              </a:ext>
            </a:extLst>
          </p:cNvPr>
          <p:cNvGrpSpPr/>
          <p:nvPr/>
        </p:nvGrpSpPr>
        <p:grpSpPr>
          <a:xfrm>
            <a:off x="1781970" y="4612199"/>
            <a:ext cx="3846443" cy="848351"/>
            <a:chOff x="543325" y="2666677"/>
            <a:chExt cx="10367750" cy="1745405"/>
          </a:xfrm>
        </p:grpSpPr>
        <p:cxnSp>
          <p:nvCxnSpPr>
            <p:cNvPr id="36" name="Google Shape;987;p100">
              <a:extLst>
                <a:ext uri="{FF2B5EF4-FFF2-40B4-BE49-F238E27FC236}">
                  <a16:creationId xmlns:a16="http://schemas.microsoft.com/office/drawing/2014/main" id="{FD548EE4-7EAD-7D40-A5C4-CF944E127526}"/>
                </a:ext>
              </a:extLst>
            </p:cNvPr>
            <p:cNvCxnSpPr/>
            <p:nvPr/>
          </p:nvCxnSpPr>
          <p:spPr>
            <a:xfrm>
              <a:off x="1192697" y="4399722"/>
              <a:ext cx="9718378" cy="12360"/>
            </a:xfrm>
            <a:prstGeom prst="straightConnector1">
              <a:avLst/>
            </a:prstGeom>
            <a:noFill/>
            <a:ln w="38100" cap="flat" cmpd="sng">
              <a:solidFill>
                <a:srgbClr val="7F7F7F"/>
              </a:solidFill>
              <a:prstDash val="solid"/>
              <a:round/>
              <a:headEnd type="none" w="sm" len="sm"/>
              <a:tailEnd type="triangle" w="med" len="med"/>
            </a:ln>
          </p:spPr>
        </p:cxnSp>
        <p:sp>
          <p:nvSpPr>
            <p:cNvPr id="37" name="Google Shape;988;p100">
              <a:extLst>
                <a:ext uri="{FF2B5EF4-FFF2-40B4-BE49-F238E27FC236}">
                  <a16:creationId xmlns:a16="http://schemas.microsoft.com/office/drawing/2014/main" id="{A0D44749-0736-7349-9666-7A944B17AF7B}"/>
                </a:ext>
              </a:extLst>
            </p:cNvPr>
            <p:cNvSpPr txBox="1"/>
            <p:nvPr/>
          </p:nvSpPr>
          <p:spPr>
            <a:xfrm>
              <a:off x="543325" y="2697456"/>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C00000"/>
                  </a:solidFill>
                  <a:latin typeface="Arial"/>
                  <a:ea typeface="Arial"/>
                  <a:cs typeface="Arial"/>
                  <a:sym typeface="Arial"/>
                </a:rPr>
                <a:t>T</a:t>
              </a:r>
              <a:r>
                <a:rPr lang="en" sz="1400" b="1" baseline="-25000">
                  <a:solidFill>
                    <a:srgbClr val="C00000"/>
                  </a:solidFill>
                  <a:latin typeface="Arial"/>
                  <a:ea typeface="Arial"/>
                  <a:cs typeface="Arial"/>
                  <a:sym typeface="Arial"/>
                </a:rPr>
                <a:t>1</a:t>
              </a:r>
              <a:endParaRPr sz="1400" b="1" baseline="-25000">
                <a:solidFill>
                  <a:srgbClr val="C00000"/>
                </a:solidFill>
                <a:latin typeface="Arial"/>
                <a:ea typeface="Arial"/>
                <a:cs typeface="Arial"/>
                <a:sym typeface="Arial"/>
              </a:endParaRPr>
            </a:p>
          </p:txBody>
        </p:sp>
        <p:sp>
          <p:nvSpPr>
            <p:cNvPr id="38" name="Google Shape;989;p100">
              <a:extLst>
                <a:ext uri="{FF2B5EF4-FFF2-40B4-BE49-F238E27FC236}">
                  <a16:creationId xmlns:a16="http://schemas.microsoft.com/office/drawing/2014/main" id="{A5A569E0-8FCC-1047-B37D-F161AB4E1FCC}"/>
                </a:ext>
              </a:extLst>
            </p:cNvPr>
            <p:cNvSpPr txBox="1"/>
            <p:nvPr/>
          </p:nvSpPr>
          <p:spPr>
            <a:xfrm>
              <a:off x="543325" y="3585351"/>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0070C0"/>
                  </a:solidFill>
                  <a:latin typeface="Arial"/>
                  <a:ea typeface="Arial"/>
                  <a:cs typeface="Arial"/>
                  <a:sym typeface="Arial"/>
                </a:rPr>
                <a:t>T</a:t>
              </a:r>
              <a:r>
                <a:rPr lang="en" sz="1400" b="1" baseline="-25000">
                  <a:solidFill>
                    <a:srgbClr val="0070C0"/>
                  </a:solidFill>
                  <a:latin typeface="Arial"/>
                  <a:ea typeface="Arial"/>
                  <a:cs typeface="Arial"/>
                  <a:sym typeface="Arial"/>
                </a:rPr>
                <a:t>2</a:t>
              </a:r>
              <a:endParaRPr/>
            </a:p>
          </p:txBody>
        </p:sp>
        <p:sp>
          <p:nvSpPr>
            <p:cNvPr id="39" name="Google Shape;990;p100">
              <a:extLst>
                <a:ext uri="{FF2B5EF4-FFF2-40B4-BE49-F238E27FC236}">
                  <a16:creationId xmlns:a16="http://schemas.microsoft.com/office/drawing/2014/main" id="{8E3A7642-362A-EE4A-8249-EA6FC3D63A3C}"/>
                </a:ext>
              </a:extLst>
            </p:cNvPr>
            <p:cNvSpPr txBox="1"/>
            <p:nvPr/>
          </p:nvSpPr>
          <p:spPr>
            <a:xfrm>
              <a:off x="1755754" y="2666677"/>
              <a:ext cx="2178526"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100</a:t>
              </a:r>
              <a:endParaRPr sz="1200">
                <a:solidFill>
                  <a:srgbClr val="000000"/>
                </a:solidFill>
                <a:latin typeface="Arial"/>
                <a:ea typeface="Arial"/>
                <a:cs typeface="Arial"/>
                <a:sym typeface="Arial"/>
              </a:endParaRPr>
            </a:p>
          </p:txBody>
        </p:sp>
        <p:sp>
          <p:nvSpPr>
            <p:cNvPr id="40" name="Google Shape;991;p100">
              <a:extLst>
                <a:ext uri="{FF2B5EF4-FFF2-40B4-BE49-F238E27FC236}">
                  <a16:creationId xmlns:a16="http://schemas.microsoft.com/office/drawing/2014/main" id="{A27BE0FC-2A92-2148-AA9A-1F4337302792}"/>
                </a:ext>
              </a:extLst>
            </p:cNvPr>
            <p:cNvSpPr txBox="1"/>
            <p:nvPr/>
          </p:nvSpPr>
          <p:spPr>
            <a:xfrm>
              <a:off x="8631330" y="2666677"/>
              <a:ext cx="2074829"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100</a:t>
              </a:r>
              <a:endParaRPr sz="1200">
                <a:solidFill>
                  <a:srgbClr val="000000"/>
                </a:solidFill>
                <a:latin typeface="Arial"/>
                <a:ea typeface="Arial"/>
                <a:cs typeface="Arial"/>
                <a:sym typeface="Arial"/>
              </a:endParaRPr>
            </a:p>
          </p:txBody>
        </p:sp>
        <p:sp>
          <p:nvSpPr>
            <p:cNvPr id="41" name="Google Shape;992;p100">
              <a:extLst>
                <a:ext uri="{FF2B5EF4-FFF2-40B4-BE49-F238E27FC236}">
                  <a16:creationId xmlns:a16="http://schemas.microsoft.com/office/drawing/2014/main" id="{FA031F44-2181-E246-BD44-78F2FED10DED}"/>
                </a:ext>
              </a:extLst>
            </p:cNvPr>
            <p:cNvSpPr txBox="1"/>
            <p:nvPr/>
          </p:nvSpPr>
          <p:spPr>
            <a:xfrm>
              <a:off x="4010081" y="3585351"/>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1.06</a:t>
              </a:r>
              <a:endParaRPr sz="1200">
                <a:solidFill>
                  <a:srgbClr val="000000"/>
                </a:solidFill>
                <a:latin typeface="Arial"/>
                <a:ea typeface="Arial"/>
                <a:cs typeface="Arial"/>
                <a:sym typeface="Arial"/>
              </a:endParaRPr>
            </a:p>
          </p:txBody>
        </p:sp>
        <p:sp>
          <p:nvSpPr>
            <p:cNvPr id="42" name="Google Shape;993;p100">
              <a:extLst>
                <a:ext uri="{FF2B5EF4-FFF2-40B4-BE49-F238E27FC236}">
                  <a16:creationId xmlns:a16="http://schemas.microsoft.com/office/drawing/2014/main" id="{C412D538-B12C-8C42-9B89-8CAB3884BFDC}"/>
                </a:ext>
              </a:extLst>
            </p:cNvPr>
            <p:cNvSpPr txBox="1"/>
            <p:nvPr/>
          </p:nvSpPr>
          <p:spPr>
            <a:xfrm>
              <a:off x="6330672" y="3589229"/>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1.06</a:t>
              </a:r>
              <a:endParaRPr sz="1200">
                <a:solidFill>
                  <a:srgbClr val="000000"/>
                </a:solidFill>
                <a:latin typeface="Arial"/>
                <a:ea typeface="Arial"/>
                <a:cs typeface="Arial"/>
                <a:sym typeface="Arial"/>
              </a:endParaRPr>
            </a:p>
          </p:txBody>
        </p:sp>
      </p:grpSp>
      <p:graphicFrame>
        <p:nvGraphicFramePr>
          <p:cNvPr id="43" name="Google Shape;994;p100">
            <a:extLst>
              <a:ext uri="{FF2B5EF4-FFF2-40B4-BE49-F238E27FC236}">
                <a16:creationId xmlns:a16="http://schemas.microsoft.com/office/drawing/2014/main" id="{1EBAF955-45A8-2940-876F-9247B0523051}"/>
              </a:ext>
            </a:extLst>
          </p:cNvPr>
          <p:cNvGraphicFramePr/>
          <p:nvPr>
            <p:extLst>
              <p:ext uri="{D42A27DB-BD31-4B8C-83A1-F6EECF244321}">
                <p14:modId xmlns:p14="http://schemas.microsoft.com/office/powerpoint/2010/main" val="1529427856"/>
              </p:ext>
            </p:extLst>
          </p:nvPr>
        </p:nvGraphicFramePr>
        <p:xfrm>
          <a:off x="6126536" y="2329706"/>
          <a:ext cx="1112050" cy="491950"/>
        </p:xfrm>
        <a:graphic>
          <a:graphicData uri="http://schemas.openxmlformats.org/drawingml/2006/table">
            <a:tbl>
              <a:tblPr firstRow="1" bandRow="1">
                <a:noFill/>
              </a:tblPr>
              <a:tblGrid>
                <a:gridCol w="556025">
                  <a:extLst>
                    <a:ext uri="{9D8B030D-6E8A-4147-A177-3AD203B41FA5}">
                      <a16:colId xmlns:a16="http://schemas.microsoft.com/office/drawing/2014/main" val="20000"/>
                    </a:ext>
                  </a:extLst>
                </a:gridCol>
                <a:gridCol w="556025">
                  <a:extLst>
                    <a:ext uri="{9D8B030D-6E8A-4147-A177-3AD203B41FA5}">
                      <a16:colId xmlns:a16="http://schemas.microsoft.com/office/drawing/2014/main" val="20001"/>
                    </a:ext>
                  </a:extLst>
                </a:gridCol>
              </a:tblGrid>
              <a:tr h="245975">
                <a:tc>
                  <a:txBody>
                    <a:bodyPr/>
                    <a:lstStyle/>
                    <a:p>
                      <a:pPr marL="0" marR="0" lvl="0" indent="0" algn="r" rtl="0">
                        <a:lnSpc>
                          <a:spcPct val="100000"/>
                        </a:lnSpc>
                        <a:spcBef>
                          <a:spcPts val="0"/>
                        </a:spcBef>
                        <a:spcAft>
                          <a:spcPts val="0"/>
                        </a:spcAft>
                        <a:buNone/>
                      </a:pPr>
                      <a:r>
                        <a:rPr lang="en" sz="1000" u="none" strike="noStrike" cap="none">
                          <a:solidFill>
                            <a:srgbClr val="FFFFFF"/>
                          </a:solidFill>
                        </a:rPr>
                        <a:t>A</a:t>
                      </a:r>
                      <a:endParaRPr sz="1000" i="1" u="none" strike="noStrike" cap="none">
                        <a:solidFill>
                          <a:srgbClr val="FFFFFF"/>
                        </a:solidFill>
                      </a:endParaRPr>
                    </a:p>
                  </a:txBody>
                  <a:tcPr marL="54875" marR="54875" marT="27425" marB="27425">
                    <a:solidFill>
                      <a:srgbClr val="A5A5A5"/>
                    </a:solidFill>
                  </a:tcPr>
                </a:tc>
                <a:tc>
                  <a:txBody>
                    <a:bodyPr/>
                    <a:lstStyle/>
                    <a:p>
                      <a:pPr marL="0" marR="0" lvl="0" indent="0" algn="ctr" rtl="0">
                        <a:lnSpc>
                          <a:spcPct val="100000"/>
                        </a:lnSpc>
                        <a:spcBef>
                          <a:spcPts val="0"/>
                        </a:spcBef>
                        <a:spcAft>
                          <a:spcPts val="0"/>
                        </a:spcAft>
                        <a:buNone/>
                      </a:pPr>
                      <a:r>
                        <a:rPr lang="en" sz="1000" u="none" strike="noStrike" cap="none">
                          <a:solidFill>
                            <a:srgbClr val="FFFFFF"/>
                          </a:solidFill>
                        </a:rPr>
                        <a:t>B</a:t>
                      </a:r>
                      <a:endParaRPr sz="1000" i="1" u="none" strike="noStrike" cap="none">
                        <a:solidFill>
                          <a:srgbClr val="FFFFFF"/>
                        </a:solidFill>
                      </a:endParaRPr>
                    </a:p>
                  </a:txBody>
                  <a:tcPr marL="54875" marR="54875" marT="27425" marB="27425">
                    <a:solidFill>
                      <a:srgbClr val="A5A5A5"/>
                    </a:solidFill>
                  </a:tcPr>
                </a:tc>
                <a:extLst>
                  <a:ext uri="{0D108BD9-81ED-4DB2-BD59-A6C34878D82A}">
                    <a16:rowId xmlns:a16="http://schemas.microsoft.com/office/drawing/2014/main" val="10000"/>
                  </a:ext>
                </a:extLst>
              </a:tr>
              <a:tr h="245975">
                <a:tc>
                  <a:txBody>
                    <a:bodyPr/>
                    <a:lstStyle/>
                    <a:p>
                      <a:pPr marL="0" marR="0" lvl="0" indent="0" algn="r" rtl="0">
                        <a:lnSpc>
                          <a:spcPct val="100000"/>
                        </a:lnSpc>
                        <a:spcBef>
                          <a:spcPts val="0"/>
                        </a:spcBef>
                        <a:spcAft>
                          <a:spcPts val="0"/>
                        </a:spcAft>
                        <a:buNone/>
                      </a:pPr>
                      <a:r>
                        <a:rPr lang="en" sz="1000" u="none" strike="noStrike" cap="none"/>
                        <a:t>$50</a:t>
                      </a:r>
                      <a:endParaRPr sz="1000" i="1" u="none" strike="noStrike" cap="none"/>
                    </a:p>
                  </a:txBody>
                  <a:tcPr marL="54875" marR="54875" marT="27425" marB="27425"/>
                </a:tc>
                <a:tc>
                  <a:txBody>
                    <a:bodyPr/>
                    <a:lstStyle/>
                    <a:p>
                      <a:pPr marL="0" marR="0" lvl="0" indent="0" algn="r" rtl="0">
                        <a:lnSpc>
                          <a:spcPct val="100000"/>
                        </a:lnSpc>
                        <a:spcBef>
                          <a:spcPts val="0"/>
                        </a:spcBef>
                        <a:spcAft>
                          <a:spcPts val="0"/>
                        </a:spcAft>
                        <a:buNone/>
                      </a:pPr>
                      <a:r>
                        <a:rPr lang="en" sz="1000" u="none" strike="noStrike" cap="none"/>
                        <a:t>$200</a:t>
                      </a:r>
                      <a:endParaRPr sz="1000" i="1" u="none" strike="noStrike" cap="none"/>
                    </a:p>
                  </a:txBody>
                  <a:tcPr marL="54875" marR="54875" marT="27425" marB="27425"/>
                </a:tc>
                <a:extLst>
                  <a:ext uri="{0D108BD9-81ED-4DB2-BD59-A6C34878D82A}">
                    <a16:rowId xmlns:a16="http://schemas.microsoft.com/office/drawing/2014/main" val="10001"/>
                  </a:ext>
                </a:extLst>
              </a:tr>
            </a:tbl>
          </a:graphicData>
        </a:graphic>
      </p:graphicFrame>
      <p:graphicFrame>
        <p:nvGraphicFramePr>
          <p:cNvPr id="44" name="Google Shape;995;p100">
            <a:extLst>
              <a:ext uri="{FF2B5EF4-FFF2-40B4-BE49-F238E27FC236}">
                <a16:creationId xmlns:a16="http://schemas.microsoft.com/office/drawing/2014/main" id="{4B3EB450-9923-DD4E-A53C-132C0B8E4BCE}"/>
              </a:ext>
            </a:extLst>
          </p:cNvPr>
          <p:cNvGraphicFramePr/>
          <p:nvPr>
            <p:extLst>
              <p:ext uri="{D42A27DB-BD31-4B8C-83A1-F6EECF244321}">
                <p14:modId xmlns:p14="http://schemas.microsoft.com/office/powerpoint/2010/main" val="3288298780"/>
              </p:ext>
            </p:extLst>
          </p:nvPr>
        </p:nvGraphicFramePr>
        <p:xfrm>
          <a:off x="6126536" y="3534204"/>
          <a:ext cx="1112050" cy="491950"/>
        </p:xfrm>
        <a:graphic>
          <a:graphicData uri="http://schemas.openxmlformats.org/drawingml/2006/table">
            <a:tbl>
              <a:tblPr firstRow="1" bandRow="1">
                <a:noFill/>
              </a:tblPr>
              <a:tblGrid>
                <a:gridCol w="556025">
                  <a:extLst>
                    <a:ext uri="{9D8B030D-6E8A-4147-A177-3AD203B41FA5}">
                      <a16:colId xmlns:a16="http://schemas.microsoft.com/office/drawing/2014/main" val="20000"/>
                    </a:ext>
                  </a:extLst>
                </a:gridCol>
                <a:gridCol w="556025">
                  <a:extLst>
                    <a:ext uri="{9D8B030D-6E8A-4147-A177-3AD203B41FA5}">
                      <a16:colId xmlns:a16="http://schemas.microsoft.com/office/drawing/2014/main" val="20001"/>
                    </a:ext>
                  </a:extLst>
                </a:gridCol>
              </a:tblGrid>
              <a:tr h="245975">
                <a:tc>
                  <a:txBody>
                    <a:bodyPr/>
                    <a:lstStyle/>
                    <a:p>
                      <a:pPr marL="0" marR="0" lvl="0" indent="0" algn="ctr" rtl="0">
                        <a:lnSpc>
                          <a:spcPct val="100000"/>
                        </a:lnSpc>
                        <a:spcBef>
                          <a:spcPts val="0"/>
                        </a:spcBef>
                        <a:spcAft>
                          <a:spcPts val="0"/>
                        </a:spcAft>
                        <a:buNone/>
                      </a:pPr>
                      <a:r>
                        <a:rPr lang="en" sz="1000" u="none" strike="noStrike" cap="none">
                          <a:solidFill>
                            <a:srgbClr val="FFFFFF"/>
                          </a:solidFill>
                        </a:rPr>
                        <a:t>A</a:t>
                      </a:r>
                      <a:endParaRPr sz="1000" u="none" strike="noStrike" cap="none">
                        <a:solidFill>
                          <a:srgbClr val="FFFFFF"/>
                        </a:solidFill>
                      </a:endParaRPr>
                    </a:p>
                  </a:txBody>
                  <a:tcPr marL="54875" marR="54875" marT="27425" marB="27425">
                    <a:solidFill>
                      <a:srgbClr val="0070C0"/>
                    </a:solidFill>
                  </a:tcPr>
                </a:tc>
                <a:tc>
                  <a:txBody>
                    <a:bodyPr/>
                    <a:lstStyle/>
                    <a:p>
                      <a:pPr marL="0" marR="0" lvl="0" indent="0" algn="ctr" rtl="0">
                        <a:lnSpc>
                          <a:spcPct val="100000"/>
                        </a:lnSpc>
                        <a:spcBef>
                          <a:spcPts val="0"/>
                        </a:spcBef>
                        <a:spcAft>
                          <a:spcPts val="0"/>
                        </a:spcAft>
                        <a:buNone/>
                      </a:pPr>
                      <a:r>
                        <a:rPr lang="en" sz="1000" u="none" strike="noStrike" cap="none">
                          <a:solidFill>
                            <a:srgbClr val="FFFFFF"/>
                          </a:solidFill>
                        </a:rPr>
                        <a:t>B</a:t>
                      </a:r>
                      <a:endParaRPr sz="1000" u="none" strike="noStrike" cap="none">
                        <a:solidFill>
                          <a:srgbClr val="FFFFFF"/>
                        </a:solidFill>
                      </a:endParaRPr>
                    </a:p>
                  </a:txBody>
                  <a:tcPr marL="54875" marR="54875" marT="27425" marB="27425">
                    <a:solidFill>
                      <a:srgbClr val="0070C0"/>
                    </a:solidFill>
                  </a:tcPr>
                </a:tc>
                <a:extLst>
                  <a:ext uri="{0D108BD9-81ED-4DB2-BD59-A6C34878D82A}">
                    <a16:rowId xmlns:a16="http://schemas.microsoft.com/office/drawing/2014/main" val="10000"/>
                  </a:ext>
                </a:extLst>
              </a:tr>
              <a:tr h="245975">
                <a:tc>
                  <a:txBody>
                    <a:bodyPr/>
                    <a:lstStyle/>
                    <a:p>
                      <a:pPr marL="0" marR="0" lvl="0" indent="0" algn="ctr" rtl="0">
                        <a:lnSpc>
                          <a:spcPct val="100000"/>
                        </a:lnSpc>
                        <a:spcBef>
                          <a:spcPts val="0"/>
                        </a:spcBef>
                        <a:spcAft>
                          <a:spcPts val="0"/>
                        </a:spcAft>
                        <a:buNone/>
                      </a:pPr>
                      <a:r>
                        <a:rPr lang="en" sz="1000" u="none" strike="noStrike" cap="none"/>
                        <a:t>$153</a:t>
                      </a:r>
                      <a:endParaRPr sz="1000" u="none" strike="noStrike" cap="none"/>
                    </a:p>
                  </a:txBody>
                  <a:tcPr marL="54875" marR="54875" marT="27425" marB="27425"/>
                </a:tc>
                <a:tc>
                  <a:txBody>
                    <a:bodyPr/>
                    <a:lstStyle/>
                    <a:p>
                      <a:pPr marL="0" marR="0" lvl="0" indent="0" algn="ctr" rtl="0">
                        <a:lnSpc>
                          <a:spcPct val="100000"/>
                        </a:lnSpc>
                        <a:spcBef>
                          <a:spcPts val="0"/>
                        </a:spcBef>
                        <a:spcAft>
                          <a:spcPts val="0"/>
                        </a:spcAft>
                        <a:buNone/>
                      </a:pPr>
                      <a:r>
                        <a:rPr lang="en" sz="1000" u="none" strike="noStrike" cap="none"/>
                        <a:t>$112</a:t>
                      </a:r>
                      <a:endParaRPr sz="1000" u="none" strike="noStrike" cap="none"/>
                    </a:p>
                  </a:txBody>
                  <a:tcPr marL="54875" marR="54875" marT="27425" marB="27425"/>
                </a:tc>
                <a:extLst>
                  <a:ext uri="{0D108BD9-81ED-4DB2-BD59-A6C34878D82A}">
                    <a16:rowId xmlns:a16="http://schemas.microsoft.com/office/drawing/2014/main" val="10001"/>
                  </a:ext>
                </a:extLst>
              </a:tr>
            </a:tbl>
          </a:graphicData>
        </a:graphic>
      </p:graphicFrame>
      <p:graphicFrame>
        <p:nvGraphicFramePr>
          <p:cNvPr id="45" name="Google Shape;996;p100">
            <a:extLst>
              <a:ext uri="{FF2B5EF4-FFF2-40B4-BE49-F238E27FC236}">
                <a16:creationId xmlns:a16="http://schemas.microsoft.com/office/drawing/2014/main" id="{D07F7213-4207-4C46-99B1-F2788B8E4506}"/>
              </a:ext>
            </a:extLst>
          </p:cNvPr>
          <p:cNvGraphicFramePr/>
          <p:nvPr>
            <p:extLst>
              <p:ext uri="{D42A27DB-BD31-4B8C-83A1-F6EECF244321}">
                <p14:modId xmlns:p14="http://schemas.microsoft.com/office/powerpoint/2010/main" val="1904214612"/>
              </p:ext>
            </p:extLst>
          </p:nvPr>
        </p:nvGraphicFramePr>
        <p:xfrm>
          <a:off x="6116228" y="5016709"/>
          <a:ext cx="1112050" cy="491950"/>
        </p:xfrm>
        <a:graphic>
          <a:graphicData uri="http://schemas.openxmlformats.org/drawingml/2006/table">
            <a:tbl>
              <a:tblPr firstRow="1" bandRow="1">
                <a:noFill/>
              </a:tblPr>
              <a:tblGrid>
                <a:gridCol w="556025">
                  <a:extLst>
                    <a:ext uri="{9D8B030D-6E8A-4147-A177-3AD203B41FA5}">
                      <a16:colId xmlns:a16="http://schemas.microsoft.com/office/drawing/2014/main" val="20000"/>
                    </a:ext>
                  </a:extLst>
                </a:gridCol>
                <a:gridCol w="556025">
                  <a:extLst>
                    <a:ext uri="{9D8B030D-6E8A-4147-A177-3AD203B41FA5}">
                      <a16:colId xmlns:a16="http://schemas.microsoft.com/office/drawing/2014/main" val="20001"/>
                    </a:ext>
                  </a:extLst>
                </a:gridCol>
              </a:tblGrid>
              <a:tr h="245975">
                <a:tc>
                  <a:txBody>
                    <a:bodyPr/>
                    <a:lstStyle/>
                    <a:p>
                      <a:pPr marL="0" marR="0" lvl="0" indent="0" algn="ctr" rtl="0">
                        <a:lnSpc>
                          <a:spcPct val="100000"/>
                        </a:lnSpc>
                        <a:spcBef>
                          <a:spcPts val="0"/>
                        </a:spcBef>
                        <a:spcAft>
                          <a:spcPts val="0"/>
                        </a:spcAft>
                        <a:buNone/>
                      </a:pPr>
                      <a:r>
                        <a:rPr lang="en" sz="1000" u="none" strike="noStrike" cap="none">
                          <a:solidFill>
                            <a:srgbClr val="FFFFFF"/>
                          </a:solidFill>
                        </a:rPr>
                        <a:t>A</a:t>
                      </a:r>
                      <a:endParaRPr sz="1000" u="none" strike="noStrike" cap="none">
                        <a:solidFill>
                          <a:srgbClr val="FFFFFF"/>
                        </a:solidFill>
                      </a:endParaRPr>
                    </a:p>
                  </a:txBody>
                  <a:tcPr marL="54875" marR="54875" marT="27425" marB="27425">
                    <a:solidFill>
                      <a:srgbClr val="0070C0"/>
                    </a:solidFill>
                  </a:tcPr>
                </a:tc>
                <a:tc>
                  <a:txBody>
                    <a:bodyPr/>
                    <a:lstStyle/>
                    <a:p>
                      <a:pPr marL="0" marR="0" lvl="0" indent="0" algn="ctr" rtl="0">
                        <a:lnSpc>
                          <a:spcPct val="100000"/>
                        </a:lnSpc>
                        <a:spcBef>
                          <a:spcPts val="0"/>
                        </a:spcBef>
                        <a:spcAft>
                          <a:spcPts val="0"/>
                        </a:spcAft>
                        <a:buNone/>
                      </a:pPr>
                      <a:r>
                        <a:rPr lang="en" sz="1000" u="none" strike="noStrike" cap="none">
                          <a:solidFill>
                            <a:srgbClr val="FFFFFF"/>
                          </a:solidFill>
                        </a:rPr>
                        <a:t>B</a:t>
                      </a:r>
                      <a:endParaRPr sz="1000" u="none" strike="noStrike" cap="none">
                        <a:solidFill>
                          <a:srgbClr val="FFFFFF"/>
                        </a:solidFill>
                      </a:endParaRPr>
                    </a:p>
                  </a:txBody>
                  <a:tcPr marL="54875" marR="54875" marT="27425" marB="27425">
                    <a:solidFill>
                      <a:srgbClr val="0070C0"/>
                    </a:solidFill>
                  </a:tcPr>
                </a:tc>
                <a:extLst>
                  <a:ext uri="{0D108BD9-81ED-4DB2-BD59-A6C34878D82A}">
                    <a16:rowId xmlns:a16="http://schemas.microsoft.com/office/drawing/2014/main" val="10000"/>
                  </a:ext>
                </a:extLst>
              </a:tr>
              <a:tr h="245975">
                <a:tc>
                  <a:txBody>
                    <a:bodyPr/>
                    <a:lstStyle/>
                    <a:p>
                      <a:pPr marL="0" marR="0" lvl="0" indent="0" algn="ctr" rtl="0">
                        <a:lnSpc>
                          <a:spcPct val="100000"/>
                        </a:lnSpc>
                        <a:spcBef>
                          <a:spcPts val="0"/>
                        </a:spcBef>
                        <a:spcAft>
                          <a:spcPts val="0"/>
                        </a:spcAft>
                        <a:buNone/>
                      </a:pPr>
                      <a:r>
                        <a:rPr lang="en" sz="1000" b="1" u="none" strike="noStrike" cap="none">
                          <a:solidFill>
                            <a:srgbClr val="FF0000"/>
                          </a:solidFill>
                        </a:rPr>
                        <a:t>$159</a:t>
                      </a:r>
                      <a:endParaRPr sz="1000" b="1" u="none" strike="noStrike" cap="none">
                        <a:solidFill>
                          <a:srgbClr val="FF0000"/>
                        </a:solidFill>
                      </a:endParaRPr>
                    </a:p>
                  </a:txBody>
                  <a:tcPr marL="54875" marR="54875" marT="27425" marB="27425"/>
                </a:tc>
                <a:tc>
                  <a:txBody>
                    <a:bodyPr/>
                    <a:lstStyle/>
                    <a:p>
                      <a:pPr marL="0" marR="0" lvl="0" indent="0" algn="ctr" rtl="0">
                        <a:lnSpc>
                          <a:spcPct val="100000"/>
                        </a:lnSpc>
                        <a:spcBef>
                          <a:spcPts val="0"/>
                        </a:spcBef>
                        <a:spcAft>
                          <a:spcPts val="0"/>
                        </a:spcAft>
                        <a:buNone/>
                      </a:pPr>
                      <a:r>
                        <a:rPr lang="en" sz="1000" b="0" u="none" strike="noStrike" cap="none">
                          <a:solidFill>
                            <a:schemeClr val="dk1"/>
                          </a:solidFill>
                        </a:rPr>
                        <a:t>$112</a:t>
                      </a:r>
                      <a:endParaRPr sz="1000" b="0" u="none" strike="noStrike" cap="none">
                        <a:solidFill>
                          <a:schemeClr val="dk1"/>
                        </a:solidFill>
                      </a:endParaRPr>
                    </a:p>
                  </a:txBody>
                  <a:tcPr marL="54875" marR="54875" marT="27425" marB="27425"/>
                </a:tc>
                <a:extLst>
                  <a:ext uri="{0D108BD9-81ED-4DB2-BD59-A6C34878D82A}">
                    <a16:rowId xmlns:a16="http://schemas.microsoft.com/office/drawing/2014/main" val="10001"/>
                  </a:ext>
                </a:extLst>
              </a:tr>
            </a:tbl>
          </a:graphicData>
        </a:graphic>
      </p:graphicFrame>
      <p:sp>
        <p:nvSpPr>
          <p:cNvPr id="46" name="Google Shape;997;p100">
            <a:extLst>
              <a:ext uri="{FF2B5EF4-FFF2-40B4-BE49-F238E27FC236}">
                <a16:creationId xmlns:a16="http://schemas.microsoft.com/office/drawing/2014/main" id="{B0759A48-0DB9-824B-A0BA-E1D8B0BCB960}"/>
              </a:ext>
            </a:extLst>
          </p:cNvPr>
          <p:cNvSpPr txBox="1"/>
          <p:nvPr/>
        </p:nvSpPr>
        <p:spPr>
          <a:xfrm>
            <a:off x="4968821" y="2307783"/>
            <a:ext cx="1112050" cy="978729"/>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i="1">
                <a:solidFill>
                  <a:srgbClr val="000000"/>
                </a:solidFill>
                <a:latin typeface="Arial"/>
                <a:ea typeface="Arial"/>
                <a:cs typeface="Arial"/>
                <a:sym typeface="Arial"/>
              </a:rPr>
              <a:t>Starting Balance</a:t>
            </a:r>
            <a:endParaRPr sz="1400" i="1">
              <a:solidFill>
                <a:srgbClr val="000000"/>
              </a:solidFill>
              <a:latin typeface="Arial"/>
              <a:ea typeface="Arial"/>
              <a:cs typeface="Arial"/>
              <a:sym typeface="Arial"/>
            </a:endParaRPr>
          </a:p>
        </p:txBody>
      </p:sp>
      <p:sp>
        <p:nvSpPr>
          <p:cNvPr id="47" name="Google Shape;998;p100">
            <a:extLst>
              <a:ext uri="{FF2B5EF4-FFF2-40B4-BE49-F238E27FC236}">
                <a16:creationId xmlns:a16="http://schemas.microsoft.com/office/drawing/2014/main" id="{291D8EB7-9411-3A4F-A367-7464CBE7754E}"/>
              </a:ext>
            </a:extLst>
          </p:cNvPr>
          <p:cNvSpPr txBox="1"/>
          <p:nvPr/>
        </p:nvSpPr>
        <p:spPr>
          <a:xfrm>
            <a:off x="7506490" y="3908758"/>
            <a:ext cx="911408" cy="1015663"/>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Different result than serial T</a:t>
            </a:r>
            <a:r>
              <a:rPr lang="en" sz="1200" baseline="-25000">
                <a:solidFill>
                  <a:srgbClr val="000000"/>
                </a:solidFill>
                <a:latin typeface="Arial"/>
                <a:ea typeface="Arial"/>
                <a:cs typeface="Arial"/>
                <a:sym typeface="Arial"/>
              </a:rPr>
              <a:t>2</a:t>
            </a:r>
            <a:r>
              <a:rPr lang="en" sz="1200">
                <a:solidFill>
                  <a:srgbClr val="000000"/>
                </a:solidFill>
                <a:latin typeface="Arial"/>
                <a:ea typeface="Arial"/>
                <a:cs typeface="Arial"/>
                <a:sym typeface="Arial"/>
              </a:rPr>
              <a:t>,T</a:t>
            </a:r>
            <a:r>
              <a:rPr lang="en" sz="1200" baseline="-25000">
                <a:solidFill>
                  <a:srgbClr val="000000"/>
                </a:solidFill>
                <a:latin typeface="Arial"/>
                <a:ea typeface="Arial"/>
                <a:cs typeface="Arial"/>
                <a:sym typeface="Arial"/>
              </a:rPr>
              <a:t>1</a:t>
            </a:r>
            <a:r>
              <a:rPr lang="en" sz="1200">
                <a:solidFill>
                  <a:srgbClr val="000000"/>
                </a:solidFill>
                <a:latin typeface="Arial"/>
                <a:ea typeface="Arial"/>
                <a:cs typeface="Arial"/>
                <a:sym typeface="Arial"/>
              </a:rPr>
              <a:t> ALSO!</a:t>
            </a:r>
            <a:endParaRPr sz="1200">
              <a:solidFill>
                <a:srgbClr val="000000"/>
              </a:solidFill>
              <a:latin typeface="Arial"/>
              <a:ea typeface="Arial"/>
              <a:cs typeface="Arial"/>
              <a:sym typeface="Arial"/>
            </a:endParaRPr>
          </a:p>
        </p:txBody>
      </p:sp>
      <p:sp>
        <p:nvSpPr>
          <p:cNvPr id="48" name="Google Shape;999;p100">
            <a:extLst>
              <a:ext uri="{FF2B5EF4-FFF2-40B4-BE49-F238E27FC236}">
                <a16:creationId xmlns:a16="http://schemas.microsoft.com/office/drawing/2014/main" id="{AB5BFB50-B1DB-7549-BEA4-B5F5B9115A68}"/>
              </a:ext>
            </a:extLst>
          </p:cNvPr>
          <p:cNvSpPr/>
          <p:nvPr/>
        </p:nvSpPr>
        <p:spPr>
          <a:xfrm>
            <a:off x="6166986" y="5223974"/>
            <a:ext cx="460066" cy="358621"/>
          </a:xfrm>
          <a:prstGeom prst="ellipse">
            <a:avLst/>
          </a:prstGeom>
          <a:solidFill>
            <a:srgbClr val="FF0000">
              <a:alpha val="14901"/>
            </a:srgbClr>
          </a:solidFill>
          <a:ln w="444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lt1"/>
              </a:solidFill>
              <a:latin typeface="Arial"/>
              <a:ea typeface="Arial"/>
              <a:cs typeface="Arial"/>
              <a:sym typeface="Arial"/>
            </a:endParaRPr>
          </a:p>
        </p:txBody>
      </p:sp>
      <p:sp>
        <p:nvSpPr>
          <p:cNvPr id="49" name="Google Shape;1000;p100">
            <a:extLst>
              <a:ext uri="{FF2B5EF4-FFF2-40B4-BE49-F238E27FC236}">
                <a16:creationId xmlns:a16="http://schemas.microsoft.com/office/drawing/2014/main" id="{B6478DAF-52A2-D441-BADB-F86A2A5158E3}"/>
              </a:ext>
            </a:extLst>
          </p:cNvPr>
          <p:cNvSpPr txBox="1"/>
          <p:nvPr/>
        </p:nvSpPr>
        <p:spPr>
          <a:xfrm>
            <a:off x="1781969" y="2733267"/>
            <a:ext cx="1920719"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u="sng">
                <a:solidFill>
                  <a:srgbClr val="000000"/>
                </a:solidFill>
                <a:latin typeface="Arial"/>
                <a:ea typeface="Arial"/>
                <a:cs typeface="Arial"/>
                <a:sym typeface="Arial"/>
              </a:rPr>
              <a:t>Serial schedule </a:t>
            </a:r>
            <a:r>
              <a:rPr lang="en" sz="1400" b="1" i="1" u="sng">
                <a:solidFill>
                  <a:srgbClr val="000000"/>
                </a:solidFill>
                <a:latin typeface="Arial"/>
                <a:ea typeface="Arial"/>
                <a:cs typeface="Arial"/>
                <a:sym typeface="Arial"/>
              </a:rPr>
              <a:t>T</a:t>
            </a:r>
            <a:r>
              <a:rPr lang="en" sz="1400" b="1" i="1" u="sng" baseline="-25000">
                <a:solidFill>
                  <a:srgbClr val="000000"/>
                </a:solidFill>
                <a:latin typeface="Arial"/>
                <a:ea typeface="Arial"/>
                <a:cs typeface="Arial"/>
                <a:sym typeface="Arial"/>
              </a:rPr>
              <a:t>2</a:t>
            </a:r>
            <a:r>
              <a:rPr lang="en" sz="1400" b="1" i="1" u="sng">
                <a:solidFill>
                  <a:srgbClr val="000000"/>
                </a:solidFill>
                <a:latin typeface="Arial"/>
                <a:ea typeface="Arial"/>
                <a:cs typeface="Arial"/>
                <a:sym typeface="Arial"/>
              </a:rPr>
              <a:t>,T</a:t>
            </a:r>
            <a:r>
              <a:rPr lang="en" sz="1400" b="1" i="1" u="sng" baseline="-25000">
                <a:solidFill>
                  <a:srgbClr val="000000"/>
                </a:solidFill>
                <a:latin typeface="Arial"/>
                <a:ea typeface="Arial"/>
                <a:cs typeface="Arial"/>
                <a:sym typeface="Arial"/>
              </a:rPr>
              <a:t>1</a:t>
            </a:r>
            <a:r>
              <a:rPr lang="en" sz="1400" b="1" i="1" u="sng">
                <a:solidFill>
                  <a:srgbClr val="000000"/>
                </a:solidFill>
                <a:latin typeface="Arial"/>
                <a:ea typeface="Arial"/>
                <a:cs typeface="Arial"/>
                <a:sym typeface="Arial"/>
              </a:rPr>
              <a:t>:</a:t>
            </a:r>
            <a:endParaRPr/>
          </a:p>
        </p:txBody>
      </p:sp>
      <p:sp>
        <p:nvSpPr>
          <p:cNvPr id="50" name="Google Shape;1001;p100">
            <a:extLst>
              <a:ext uri="{FF2B5EF4-FFF2-40B4-BE49-F238E27FC236}">
                <a16:creationId xmlns:a16="http://schemas.microsoft.com/office/drawing/2014/main" id="{902D320E-A0BA-5441-AE74-7D6F178FF0B3}"/>
              </a:ext>
            </a:extLst>
          </p:cNvPr>
          <p:cNvSpPr txBox="1"/>
          <p:nvPr/>
        </p:nvSpPr>
        <p:spPr>
          <a:xfrm>
            <a:off x="1781969" y="4201967"/>
            <a:ext cx="2114681"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i="1" u="sng">
                <a:solidFill>
                  <a:srgbClr val="000000"/>
                </a:solidFill>
                <a:latin typeface="Arial"/>
                <a:ea typeface="Arial"/>
                <a:cs typeface="Arial"/>
                <a:sym typeface="Arial"/>
              </a:rPr>
              <a:t>Interleaved </a:t>
            </a:r>
            <a:r>
              <a:rPr lang="en" sz="1400" u="sng">
                <a:solidFill>
                  <a:srgbClr val="000000"/>
                </a:solidFill>
                <a:latin typeface="Arial"/>
                <a:ea typeface="Arial"/>
                <a:cs typeface="Arial"/>
                <a:sym typeface="Arial"/>
              </a:rPr>
              <a:t>schedule B:</a:t>
            </a:r>
            <a:endParaRPr/>
          </a:p>
        </p:txBody>
      </p:sp>
    </p:spTree>
    <p:extLst>
      <p:ext uri="{BB962C8B-B14F-4D97-AF65-F5344CB8AC3E}">
        <p14:creationId xmlns:p14="http://schemas.microsoft.com/office/powerpoint/2010/main" val="169259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101"/>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Scheduling examples</a:t>
            </a:r>
            <a:endParaRPr sz="2800" b="1">
              <a:solidFill>
                <a:srgbClr val="666666"/>
              </a:solidFill>
              <a:latin typeface="Montserrat"/>
              <a:ea typeface="Montserrat"/>
              <a:cs typeface="Montserrat"/>
              <a:sym typeface="Montserrat"/>
            </a:endParaRPr>
          </a:p>
        </p:txBody>
      </p:sp>
      <p:grpSp>
        <p:nvGrpSpPr>
          <p:cNvPr id="1007" name="Google Shape;1007;p101"/>
          <p:cNvGrpSpPr/>
          <p:nvPr/>
        </p:nvGrpSpPr>
        <p:grpSpPr>
          <a:xfrm>
            <a:off x="2194924" y="2867015"/>
            <a:ext cx="3846443" cy="848351"/>
            <a:chOff x="543325" y="2666677"/>
            <a:chExt cx="10367750" cy="1745405"/>
          </a:xfrm>
        </p:grpSpPr>
        <p:cxnSp>
          <p:nvCxnSpPr>
            <p:cNvPr id="1008" name="Google Shape;1008;p101"/>
            <p:cNvCxnSpPr/>
            <p:nvPr/>
          </p:nvCxnSpPr>
          <p:spPr>
            <a:xfrm>
              <a:off x="1192697" y="4399722"/>
              <a:ext cx="9718378" cy="12360"/>
            </a:xfrm>
            <a:prstGeom prst="straightConnector1">
              <a:avLst/>
            </a:prstGeom>
            <a:noFill/>
            <a:ln w="38100" cap="flat" cmpd="sng">
              <a:solidFill>
                <a:srgbClr val="7F7F7F"/>
              </a:solidFill>
              <a:prstDash val="solid"/>
              <a:round/>
              <a:headEnd type="none" w="sm" len="sm"/>
              <a:tailEnd type="triangle" w="med" len="med"/>
            </a:ln>
          </p:spPr>
        </p:cxnSp>
        <p:sp>
          <p:nvSpPr>
            <p:cNvPr id="1009" name="Google Shape;1009;p101"/>
            <p:cNvSpPr txBox="1"/>
            <p:nvPr/>
          </p:nvSpPr>
          <p:spPr>
            <a:xfrm>
              <a:off x="543325" y="2697456"/>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C00000"/>
                  </a:solidFill>
                  <a:latin typeface="Arial"/>
                  <a:ea typeface="Arial"/>
                  <a:cs typeface="Arial"/>
                  <a:sym typeface="Arial"/>
                </a:rPr>
                <a:t>T</a:t>
              </a:r>
              <a:r>
                <a:rPr lang="en" sz="1400" b="1" baseline="-25000">
                  <a:solidFill>
                    <a:srgbClr val="C00000"/>
                  </a:solidFill>
                  <a:latin typeface="Arial"/>
                  <a:ea typeface="Arial"/>
                  <a:cs typeface="Arial"/>
                  <a:sym typeface="Arial"/>
                </a:rPr>
                <a:t>1</a:t>
              </a:r>
              <a:endParaRPr sz="1400" b="1" baseline="-25000">
                <a:solidFill>
                  <a:srgbClr val="C00000"/>
                </a:solidFill>
                <a:latin typeface="Arial"/>
                <a:ea typeface="Arial"/>
                <a:cs typeface="Arial"/>
                <a:sym typeface="Arial"/>
              </a:endParaRPr>
            </a:p>
          </p:txBody>
        </p:sp>
        <p:sp>
          <p:nvSpPr>
            <p:cNvPr id="1010" name="Google Shape;1010;p101"/>
            <p:cNvSpPr txBox="1"/>
            <p:nvPr/>
          </p:nvSpPr>
          <p:spPr>
            <a:xfrm>
              <a:off x="543325" y="3585351"/>
              <a:ext cx="973033" cy="63322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0070C0"/>
                  </a:solidFill>
                  <a:latin typeface="Arial"/>
                  <a:ea typeface="Arial"/>
                  <a:cs typeface="Arial"/>
                  <a:sym typeface="Arial"/>
                </a:rPr>
                <a:t>T</a:t>
              </a:r>
              <a:r>
                <a:rPr lang="en" sz="1400" b="1" baseline="-25000">
                  <a:solidFill>
                    <a:srgbClr val="0070C0"/>
                  </a:solidFill>
                  <a:latin typeface="Arial"/>
                  <a:ea typeface="Arial"/>
                  <a:cs typeface="Arial"/>
                  <a:sym typeface="Arial"/>
                </a:rPr>
                <a:t>2</a:t>
              </a:r>
              <a:endParaRPr/>
            </a:p>
          </p:txBody>
        </p:sp>
        <p:sp>
          <p:nvSpPr>
            <p:cNvPr id="1011" name="Google Shape;1011;p101"/>
            <p:cNvSpPr txBox="1"/>
            <p:nvPr/>
          </p:nvSpPr>
          <p:spPr>
            <a:xfrm>
              <a:off x="1755754" y="2666677"/>
              <a:ext cx="2178526"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100</a:t>
              </a:r>
              <a:endParaRPr sz="1200">
                <a:solidFill>
                  <a:srgbClr val="000000"/>
                </a:solidFill>
                <a:latin typeface="Arial"/>
                <a:ea typeface="Arial"/>
                <a:cs typeface="Arial"/>
                <a:sym typeface="Arial"/>
              </a:endParaRPr>
            </a:p>
          </p:txBody>
        </p:sp>
        <p:sp>
          <p:nvSpPr>
            <p:cNvPr id="1012" name="Google Shape;1012;p101"/>
            <p:cNvSpPr txBox="1"/>
            <p:nvPr/>
          </p:nvSpPr>
          <p:spPr>
            <a:xfrm>
              <a:off x="8631330" y="2666677"/>
              <a:ext cx="2074829" cy="569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100</a:t>
              </a:r>
              <a:endParaRPr sz="1200">
                <a:solidFill>
                  <a:srgbClr val="000000"/>
                </a:solidFill>
                <a:latin typeface="Arial"/>
                <a:ea typeface="Arial"/>
                <a:cs typeface="Arial"/>
                <a:sym typeface="Arial"/>
              </a:endParaRPr>
            </a:p>
          </p:txBody>
        </p:sp>
        <p:sp>
          <p:nvSpPr>
            <p:cNvPr id="1013" name="Google Shape;1013;p101"/>
            <p:cNvSpPr txBox="1"/>
            <p:nvPr/>
          </p:nvSpPr>
          <p:spPr>
            <a:xfrm>
              <a:off x="4010081" y="3585351"/>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A *= 1.06</a:t>
              </a:r>
              <a:endParaRPr sz="1200">
                <a:solidFill>
                  <a:srgbClr val="000000"/>
                </a:solidFill>
                <a:latin typeface="Arial"/>
                <a:ea typeface="Arial"/>
                <a:cs typeface="Arial"/>
                <a:sym typeface="Arial"/>
              </a:endParaRPr>
            </a:p>
          </p:txBody>
        </p:sp>
        <p:sp>
          <p:nvSpPr>
            <p:cNvPr id="1014" name="Google Shape;1014;p101"/>
            <p:cNvSpPr txBox="1"/>
            <p:nvPr/>
          </p:nvSpPr>
          <p:spPr>
            <a:xfrm>
              <a:off x="6330672" y="3589229"/>
              <a:ext cx="2213093" cy="569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B *= 1.06</a:t>
              </a:r>
              <a:endParaRPr sz="1200">
                <a:solidFill>
                  <a:srgbClr val="000000"/>
                </a:solidFill>
                <a:latin typeface="Arial"/>
                <a:ea typeface="Arial"/>
                <a:cs typeface="Arial"/>
                <a:sym typeface="Arial"/>
              </a:endParaRPr>
            </a:p>
          </p:txBody>
        </p:sp>
      </p:grpSp>
      <p:sp>
        <p:nvSpPr>
          <p:cNvPr id="1015" name="Google Shape;1015;p101"/>
          <p:cNvSpPr txBox="1"/>
          <p:nvPr/>
        </p:nvSpPr>
        <p:spPr>
          <a:xfrm>
            <a:off x="2336286" y="4147598"/>
            <a:ext cx="3988828" cy="584775"/>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600">
                <a:solidFill>
                  <a:srgbClr val="000000"/>
                </a:solidFill>
                <a:latin typeface="Arial"/>
                <a:ea typeface="Arial"/>
                <a:cs typeface="Arial"/>
                <a:sym typeface="Arial"/>
              </a:rPr>
              <a:t>This schedule is different than </a:t>
            </a:r>
            <a:r>
              <a:rPr lang="en" sz="1600" b="1" i="1">
                <a:solidFill>
                  <a:srgbClr val="000000"/>
                </a:solidFill>
                <a:latin typeface="Arial"/>
                <a:ea typeface="Arial"/>
                <a:cs typeface="Arial"/>
                <a:sym typeface="Arial"/>
              </a:rPr>
              <a:t>any serial order!</a:t>
            </a:r>
            <a:r>
              <a:rPr lang="en" sz="1600">
                <a:solidFill>
                  <a:srgbClr val="000000"/>
                </a:solidFill>
                <a:latin typeface="Arial"/>
                <a:ea typeface="Arial"/>
                <a:cs typeface="Arial"/>
                <a:sym typeface="Arial"/>
              </a:rPr>
              <a:t>  We say that it is </a:t>
            </a:r>
            <a:r>
              <a:rPr lang="en" sz="1600" b="1" u="sng">
                <a:solidFill>
                  <a:srgbClr val="000000"/>
                </a:solidFill>
                <a:latin typeface="Arial"/>
                <a:ea typeface="Arial"/>
                <a:cs typeface="Arial"/>
                <a:sym typeface="Arial"/>
              </a:rPr>
              <a:t>not serializable</a:t>
            </a:r>
            <a:endParaRPr sz="1600">
              <a:solidFill>
                <a:srgbClr val="000000"/>
              </a:solidFill>
              <a:latin typeface="Arial"/>
              <a:ea typeface="Arial"/>
              <a:cs typeface="Arial"/>
              <a:sym typeface="Arial"/>
            </a:endParaRPr>
          </a:p>
        </p:txBody>
      </p:sp>
      <p:sp>
        <p:nvSpPr>
          <p:cNvPr id="1016" name="Google Shape;1016;p101"/>
          <p:cNvSpPr txBox="1"/>
          <p:nvPr/>
        </p:nvSpPr>
        <p:spPr>
          <a:xfrm>
            <a:off x="2194924" y="2456783"/>
            <a:ext cx="2114681"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i="1" u="sng">
                <a:solidFill>
                  <a:srgbClr val="000000"/>
                </a:solidFill>
                <a:latin typeface="Arial"/>
                <a:ea typeface="Arial"/>
                <a:cs typeface="Arial"/>
                <a:sym typeface="Arial"/>
              </a:rPr>
              <a:t>Interleaved </a:t>
            </a:r>
            <a:r>
              <a:rPr lang="en" sz="1400" u="sng">
                <a:solidFill>
                  <a:srgbClr val="000000"/>
                </a:solidFill>
                <a:latin typeface="Arial"/>
                <a:ea typeface="Arial"/>
                <a:cs typeface="Arial"/>
                <a:sym typeface="Arial"/>
              </a:rPr>
              <a:t>schedule B:</a:t>
            </a:r>
            <a:endParaRPr/>
          </a:p>
        </p:txBody>
      </p:sp>
    </p:spTree>
    <p:extLst>
      <p:ext uri="{BB962C8B-B14F-4D97-AF65-F5344CB8AC3E}">
        <p14:creationId xmlns:p14="http://schemas.microsoft.com/office/powerpoint/2010/main" val="67015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Transactions</a:t>
            </a:r>
          </a:p>
        </p:txBody>
      </p:sp>
      <p:sp>
        <p:nvSpPr>
          <p:cNvPr id="2" name="Subtitle 1">
            <a:extLst>
              <a:ext uri="{FF2B5EF4-FFF2-40B4-BE49-F238E27FC236}">
                <a16:creationId xmlns:a16="http://schemas.microsoft.com/office/drawing/2014/main" id="{B1D1B28E-0855-1D43-A200-EAB54E3EF5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992713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102"/>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Scheduling Definitions</a:t>
            </a:r>
            <a:endParaRPr sz="2800" b="1">
              <a:solidFill>
                <a:srgbClr val="666666"/>
              </a:solidFill>
              <a:latin typeface="Montserrat"/>
              <a:ea typeface="Montserrat"/>
              <a:cs typeface="Montserrat"/>
              <a:sym typeface="Montserrat"/>
            </a:endParaRPr>
          </a:p>
        </p:txBody>
      </p:sp>
      <p:sp>
        <p:nvSpPr>
          <p:cNvPr id="1023" name="Google Shape;1023;p102"/>
          <p:cNvSpPr txBox="1"/>
          <p:nvPr/>
        </p:nvSpPr>
        <p:spPr>
          <a:xfrm>
            <a:off x="1530054" y="2301240"/>
            <a:ext cx="6309300" cy="2880300"/>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0"/>
              </a:spcAft>
              <a:buClr>
                <a:srgbClr val="000000"/>
              </a:buClr>
              <a:buSzPts val="1800"/>
              <a:buFont typeface="Arial"/>
              <a:buChar char="•"/>
            </a:pPr>
            <a:r>
              <a:rPr lang="en" sz="1800" dirty="0">
                <a:solidFill>
                  <a:srgbClr val="000000"/>
                </a:solidFill>
                <a:latin typeface="Arial"/>
                <a:ea typeface="Arial"/>
                <a:cs typeface="Arial"/>
                <a:sym typeface="Arial"/>
              </a:rPr>
              <a:t>A </a:t>
            </a:r>
            <a:r>
              <a:rPr lang="en" sz="1800" b="1" u="sng" dirty="0">
                <a:solidFill>
                  <a:srgbClr val="000000"/>
                </a:solidFill>
                <a:latin typeface="Arial"/>
                <a:ea typeface="Arial"/>
                <a:cs typeface="Arial"/>
                <a:sym typeface="Arial"/>
              </a:rPr>
              <a:t>serial schedule</a:t>
            </a:r>
            <a:r>
              <a:rPr lang="en" sz="1800" dirty="0">
                <a:solidFill>
                  <a:srgbClr val="000000"/>
                </a:solidFill>
                <a:latin typeface="Arial"/>
                <a:ea typeface="Arial"/>
                <a:cs typeface="Arial"/>
                <a:sym typeface="Arial"/>
              </a:rPr>
              <a:t> is one that does not interleave the actions of different transactions</a:t>
            </a:r>
            <a:endParaRPr dirty="0"/>
          </a:p>
          <a:p>
            <a:pPr marL="228600" indent="-114300">
              <a:spcBef>
                <a:spcPts val="0"/>
              </a:spcBef>
              <a:spcAft>
                <a:spcPts val="0"/>
              </a:spcAft>
              <a:buClr>
                <a:srgbClr val="000000"/>
              </a:buClr>
              <a:buSzPts val="1800"/>
            </a:pPr>
            <a:endParaRPr sz="1800" i="1" u="sng" dirty="0">
              <a:solidFill>
                <a:schemeClr val="accent2"/>
              </a:solidFill>
              <a:latin typeface="Arial"/>
              <a:ea typeface="Arial"/>
              <a:cs typeface="Arial"/>
              <a:sym typeface="Arial"/>
            </a:endParaRPr>
          </a:p>
          <a:p>
            <a:pPr marL="228600" indent="-228600">
              <a:spcBef>
                <a:spcPts val="0"/>
              </a:spcBef>
              <a:spcAft>
                <a:spcPts val="0"/>
              </a:spcAft>
              <a:buClr>
                <a:srgbClr val="000000"/>
              </a:buClr>
              <a:buSzPts val="1800"/>
              <a:buFont typeface="Arial"/>
              <a:buChar char="•"/>
            </a:pPr>
            <a:r>
              <a:rPr lang="en" sz="1800" dirty="0">
                <a:solidFill>
                  <a:srgbClr val="000000"/>
                </a:solidFill>
                <a:latin typeface="Arial"/>
                <a:ea typeface="Arial"/>
                <a:cs typeface="Arial"/>
                <a:sym typeface="Arial"/>
              </a:rPr>
              <a:t>A and B are </a:t>
            </a:r>
            <a:r>
              <a:rPr lang="en" sz="1800" b="1" u="sng" dirty="0">
                <a:solidFill>
                  <a:srgbClr val="000000"/>
                </a:solidFill>
                <a:latin typeface="Arial"/>
                <a:ea typeface="Arial"/>
                <a:cs typeface="Arial"/>
                <a:sym typeface="Arial"/>
              </a:rPr>
              <a:t>equivalent schedules</a:t>
            </a:r>
            <a:r>
              <a:rPr lang="en" sz="1800" dirty="0">
                <a:solidFill>
                  <a:srgbClr val="000000"/>
                </a:solidFill>
                <a:latin typeface="Arial"/>
                <a:ea typeface="Arial"/>
                <a:cs typeface="Arial"/>
                <a:sym typeface="Arial"/>
              </a:rPr>
              <a:t> if,</a:t>
            </a:r>
            <a:r>
              <a:rPr lang="en" sz="1800" i="1" dirty="0">
                <a:solidFill>
                  <a:srgbClr val="000000"/>
                </a:solidFill>
                <a:latin typeface="Arial"/>
                <a:ea typeface="Arial"/>
                <a:cs typeface="Arial"/>
                <a:sym typeface="Arial"/>
              </a:rPr>
              <a:t> </a:t>
            </a:r>
            <a:r>
              <a:rPr lang="en" sz="1800" b="1" i="1" dirty="0">
                <a:solidFill>
                  <a:srgbClr val="000000"/>
                </a:solidFill>
                <a:latin typeface="Arial"/>
                <a:ea typeface="Arial"/>
                <a:cs typeface="Arial"/>
                <a:sym typeface="Arial"/>
              </a:rPr>
              <a:t>for any database state</a:t>
            </a:r>
            <a:r>
              <a:rPr lang="en" sz="1800" dirty="0">
                <a:solidFill>
                  <a:srgbClr val="000000"/>
                </a:solidFill>
                <a:latin typeface="Arial"/>
                <a:ea typeface="Arial"/>
                <a:cs typeface="Arial"/>
                <a:sym typeface="Arial"/>
              </a:rPr>
              <a:t>, the effect on DB of executing A </a:t>
            </a:r>
            <a:r>
              <a:rPr lang="en" sz="1800" b="1" dirty="0">
                <a:solidFill>
                  <a:srgbClr val="000000"/>
                </a:solidFill>
                <a:latin typeface="Arial"/>
                <a:ea typeface="Arial"/>
                <a:cs typeface="Arial"/>
                <a:sym typeface="Arial"/>
              </a:rPr>
              <a:t>is identical to </a:t>
            </a:r>
            <a:r>
              <a:rPr lang="en" sz="1800" dirty="0">
                <a:solidFill>
                  <a:srgbClr val="000000"/>
                </a:solidFill>
                <a:latin typeface="Arial"/>
                <a:ea typeface="Arial"/>
                <a:cs typeface="Arial"/>
                <a:sym typeface="Arial"/>
              </a:rPr>
              <a:t>the effect of executing B</a:t>
            </a:r>
            <a:endParaRPr dirty="0"/>
          </a:p>
          <a:p>
            <a:pPr marL="228600" indent="-114300">
              <a:spcBef>
                <a:spcPts val="0"/>
              </a:spcBef>
              <a:spcAft>
                <a:spcPts val="0"/>
              </a:spcAft>
              <a:buClr>
                <a:srgbClr val="000000"/>
              </a:buClr>
              <a:buSzPts val="1800"/>
            </a:pPr>
            <a:endParaRPr sz="1800" i="1" u="sng" dirty="0">
              <a:solidFill>
                <a:schemeClr val="accent2"/>
              </a:solidFill>
              <a:latin typeface="Arial"/>
              <a:ea typeface="Arial"/>
              <a:cs typeface="Arial"/>
              <a:sym typeface="Arial"/>
            </a:endParaRPr>
          </a:p>
          <a:p>
            <a:pPr marL="228600" indent="-228600">
              <a:spcBef>
                <a:spcPts val="0"/>
              </a:spcBef>
              <a:spcAft>
                <a:spcPts val="0"/>
              </a:spcAft>
              <a:buClr>
                <a:srgbClr val="000000"/>
              </a:buClr>
              <a:buSzPts val="1800"/>
              <a:buFont typeface="Arial"/>
              <a:buChar char="•"/>
            </a:pPr>
            <a:r>
              <a:rPr lang="en" sz="1800" i="1" dirty="0">
                <a:solidFill>
                  <a:srgbClr val="000000"/>
                </a:solidFill>
                <a:latin typeface="Arial"/>
                <a:ea typeface="Arial"/>
                <a:cs typeface="Arial"/>
                <a:sym typeface="Arial"/>
              </a:rPr>
              <a:t>A </a:t>
            </a:r>
            <a:r>
              <a:rPr lang="en" sz="1800" b="1" u="sng" dirty="0">
                <a:solidFill>
                  <a:srgbClr val="000000"/>
                </a:solidFill>
                <a:latin typeface="Arial"/>
                <a:ea typeface="Arial"/>
                <a:cs typeface="Arial"/>
                <a:sym typeface="Arial"/>
              </a:rPr>
              <a:t>serializable schedule</a:t>
            </a:r>
            <a:r>
              <a:rPr lang="en" sz="1800" dirty="0">
                <a:solidFill>
                  <a:srgbClr val="000000"/>
                </a:solidFill>
                <a:latin typeface="Arial"/>
                <a:ea typeface="Arial"/>
                <a:cs typeface="Arial"/>
                <a:sym typeface="Arial"/>
              </a:rPr>
              <a:t> is a schedule that is equivalent to </a:t>
            </a:r>
            <a:r>
              <a:rPr lang="en" sz="1800" b="1" i="1" dirty="0">
                <a:solidFill>
                  <a:srgbClr val="000000"/>
                </a:solidFill>
                <a:latin typeface="Arial"/>
                <a:ea typeface="Arial"/>
                <a:cs typeface="Arial"/>
                <a:sym typeface="Arial"/>
              </a:rPr>
              <a:t>some</a:t>
            </a:r>
            <a:r>
              <a:rPr lang="en" sz="1800" dirty="0">
                <a:solidFill>
                  <a:srgbClr val="000000"/>
                </a:solidFill>
                <a:latin typeface="Arial"/>
                <a:ea typeface="Arial"/>
                <a:cs typeface="Arial"/>
                <a:sym typeface="Arial"/>
              </a:rPr>
              <a:t> serial execution of the transactions.</a:t>
            </a:r>
            <a:endParaRPr dirty="0"/>
          </a:p>
          <a:p>
            <a:pPr marL="228600" indent="-114300">
              <a:spcBef>
                <a:spcPts val="0"/>
              </a:spcBef>
              <a:spcAft>
                <a:spcPts val="0"/>
              </a:spcAft>
              <a:buClr>
                <a:srgbClr val="000000"/>
              </a:buClr>
              <a:buSzPts val="1800"/>
            </a:pPr>
            <a:endParaRPr sz="1800" dirty="0">
              <a:solidFill>
                <a:srgbClr val="000000"/>
              </a:solidFill>
              <a:latin typeface="Arial"/>
              <a:ea typeface="Arial"/>
              <a:cs typeface="Arial"/>
              <a:sym typeface="Arial"/>
            </a:endParaRPr>
          </a:p>
        </p:txBody>
      </p:sp>
      <p:sp>
        <p:nvSpPr>
          <p:cNvPr id="1024" name="Google Shape;1024;p102"/>
          <p:cNvSpPr txBox="1"/>
          <p:nvPr/>
        </p:nvSpPr>
        <p:spPr>
          <a:xfrm>
            <a:off x="5014934" y="5002287"/>
            <a:ext cx="2824500" cy="5847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The word “</a:t>
            </a:r>
            <a:r>
              <a:rPr lang="en" sz="1600" b="1">
                <a:solidFill>
                  <a:srgbClr val="000000"/>
                </a:solidFill>
                <a:latin typeface="Arial"/>
                <a:ea typeface="Arial"/>
                <a:cs typeface="Arial"/>
                <a:sym typeface="Arial"/>
              </a:rPr>
              <a:t>some” </a:t>
            </a:r>
            <a:r>
              <a:rPr lang="en" sz="1600">
                <a:solidFill>
                  <a:srgbClr val="000000"/>
                </a:solidFill>
                <a:latin typeface="Arial"/>
                <a:ea typeface="Arial"/>
                <a:cs typeface="Arial"/>
                <a:sym typeface="Arial"/>
              </a:rPr>
              <a:t>makes this definition powerful &amp; tricky!</a:t>
            </a:r>
            <a:endParaRPr/>
          </a:p>
        </p:txBody>
      </p:sp>
    </p:spTree>
    <p:extLst>
      <p:ext uri="{BB962C8B-B14F-4D97-AF65-F5344CB8AC3E}">
        <p14:creationId xmlns:p14="http://schemas.microsoft.com/office/powerpoint/2010/main" val="279707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pic>
        <p:nvPicPr>
          <p:cNvPr id="1029" name="Google Shape;1029;p103"/>
          <p:cNvPicPr preferRelativeResize="0"/>
          <p:nvPr/>
        </p:nvPicPr>
        <p:blipFill>
          <a:blip r:embed="rId3">
            <a:alphaModFix/>
          </a:blip>
          <a:stretch>
            <a:fillRect/>
          </a:stretch>
        </p:blipFill>
        <p:spPr>
          <a:xfrm>
            <a:off x="125562" y="1261825"/>
            <a:ext cx="4014439" cy="381000"/>
          </a:xfrm>
          <a:prstGeom prst="rect">
            <a:avLst/>
          </a:prstGeom>
          <a:noFill/>
          <a:ln>
            <a:noFill/>
          </a:ln>
        </p:spPr>
      </p:pic>
      <p:pic>
        <p:nvPicPr>
          <p:cNvPr id="1030" name="Google Shape;1030;p103"/>
          <p:cNvPicPr preferRelativeResize="0"/>
          <p:nvPr/>
        </p:nvPicPr>
        <p:blipFill>
          <a:blip r:embed="rId4">
            <a:alphaModFix/>
          </a:blip>
          <a:stretch>
            <a:fillRect/>
          </a:stretch>
        </p:blipFill>
        <p:spPr>
          <a:xfrm>
            <a:off x="125544" y="2141150"/>
            <a:ext cx="3977268" cy="381000"/>
          </a:xfrm>
          <a:prstGeom prst="rect">
            <a:avLst/>
          </a:prstGeom>
          <a:noFill/>
          <a:ln>
            <a:noFill/>
          </a:ln>
        </p:spPr>
      </p:pic>
      <p:pic>
        <p:nvPicPr>
          <p:cNvPr id="1031" name="Google Shape;1031;p103"/>
          <p:cNvPicPr preferRelativeResize="0"/>
          <p:nvPr/>
        </p:nvPicPr>
        <p:blipFill>
          <a:blip r:embed="rId5">
            <a:alphaModFix/>
          </a:blip>
          <a:stretch>
            <a:fillRect/>
          </a:stretch>
        </p:blipFill>
        <p:spPr>
          <a:xfrm>
            <a:off x="4682151" y="1192000"/>
            <a:ext cx="4352925" cy="381000"/>
          </a:xfrm>
          <a:prstGeom prst="rect">
            <a:avLst/>
          </a:prstGeom>
          <a:noFill/>
          <a:ln>
            <a:noFill/>
          </a:ln>
        </p:spPr>
      </p:pic>
      <p:pic>
        <p:nvPicPr>
          <p:cNvPr id="1032" name="Google Shape;1032;p103"/>
          <p:cNvPicPr preferRelativeResize="0"/>
          <p:nvPr/>
        </p:nvPicPr>
        <p:blipFill>
          <a:blip r:embed="rId6">
            <a:alphaModFix/>
          </a:blip>
          <a:stretch>
            <a:fillRect/>
          </a:stretch>
        </p:blipFill>
        <p:spPr>
          <a:xfrm>
            <a:off x="4705951" y="2141149"/>
            <a:ext cx="4371975" cy="381000"/>
          </a:xfrm>
          <a:prstGeom prst="rect">
            <a:avLst/>
          </a:prstGeom>
          <a:noFill/>
          <a:ln>
            <a:noFill/>
          </a:ln>
        </p:spPr>
      </p:pic>
      <p:pic>
        <p:nvPicPr>
          <p:cNvPr id="1033" name="Google Shape;1033;p103"/>
          <p:cNvPicPr preferRelativeResize="0"/>
          <p:nvPr/>
        </p:nvPicPr>
        <p:blipFill>
          <a:blip r:embed="rId7">
            <a:alphaModFix/>
          </a:blip>
          <a:stretch>
            <a:fillRect/>
          </a:stretch>
        </p:blipFill>
        <p:spPr>
          <a:xfrm>
            <a:off x="4725947" y="2975875"/>
            <a:ext cx="4265341" cy="381000"/>
          </a:xfrm>
          <a:prstGeom prst="rect">
            <a:avLst/>
          </a:prstGeom>
          <a:noFill/>
          <a:ln>
            <a:noFill/>
          </a:ln>
        </p:spPr>
      </p:pic>
      <p:pic>
        <p:nvPicPr>
          <p:cNvPr id="1034" name="Google Shape;1034;p103"/>
          <p:cNvPicPr preferRelativeResize="0"/>
          <p:nvPr/>
        </p:nvPicPr>
        <p:blipFill>
          <a:blip r:embed="rId8">
            <a:alphaModFix/>
          </a:blip>
          <a:stretch>
            <a:fillRect/>
          </a:stretch>
        </p:blipFill>
        <p:spPr>
          <a:xfrm>
            <a:off x="4710712" y="3584600"/>
            <a:ext cx="4362450" cy="381000"/>
          </a:xfrm>
          <a:prstGeom prst="rect">
            <a:avLst/>
          </a:prstGeom>
          <a:noFill/>
          <a:ln>
            <a:noFill/>
          </a:ln>
        </p:spPr>
      </p:pic>
      <p:sp>
        <p:nvSpPr>
          <p:cNvPr id="1035" name="Google Shape;1035;p103"/>
          <p:cNvSpPr txBox="1"/>
          <p:nvPr/>
        </p:nvSpPr>
        <p:spPr>
          <a:xfrm>
            <a:off x="1916925" y="1632300"/>
            <a:ext cx="394500" cy="216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S1</a:t>
            </a:r>
            <a:endParaRPr sz="1000">
              <a:solidFill>
                <a:srgbClr val="666666"/>
              </a:solidFill>
            </a:endParaRPr>
          </a:p>
        </p:txBody>
      </p:sp>
      <p:sp>
        <p:nvSpPr>
          <p:cNvPr id="1036" name="Google Shape;1036;p103"/>
          <p:cNvSpPr txBox="1"/>
          <p:nvPr/>
        </p:nvSpPr>
        <p:spPr>
          <a:xfrm>
            <a:off x="1943125" y="2602800"/>
            <a:ext cx="394500" cy="216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S2</a:t>
            </a:r>
            <a:endParaRPr sz="1000">
              <a:solidFill>
                <a:srgbClr val="666666"/>
              </a:solidFill>
            </a:endParaRPr>
          </a:p>
        </p:txBody>
      </p:sp>
      <p:sp>
        <p:nvSpPr>
          <p:cNvPr id="1037" name="Google Shape;1037;p103"/>
          <p:cNvSpPr txBox="1"/>
          <p:nvPr/>
        </p:nvSpPr>
        <p:spPr>
          <a:xfrm>
            <a:off x="6826450" y="1596375"/>
            <a:ext cx="394500" cy="216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S3</a:t>
            </a:r>
            <a:endParaRPr sz="1000">
              <a:solidFill>
                <a:srgbClr val="666666"/>
              </a:solidFill>
            </a:endParaRPr>
          </a:p>
        </p:txBody>
      </p:sp>
      <p:sp>
        <p:nvSpPr>
          <p:cNvPr id="1038" name="Google Shape;1038;p103"/>
          <p:cNvSpPr txBox="1"/>
          <p:nvPr/>
        </p:nvSpPr>
        <p:spPr>
          <a:xfrm>
            <a:off x="6808225" y="2564513"/>
            <a:ext cx="394500" cy="216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S4</a:t>
            </a:r>
            <a:endParaRPr sz="1000">
              <a:solidFill>
                <a:srgbClr val="666666"/>
              </a:solidFill>
            </a:endParaRPr>
          </a:p>
        </p:txBody>
      </p:sp>
      <p:sp>
        <p:nvSpPr>
          <p:cNvPr id="1039" name="Google Shape;1039;p103"/>
          <p:cNvSpPr txBox="1"/>
          <p:nvPr/>
        </p:nvSpPr>
        <p:spPr>
          <a:xfrm>
            <a:off x="6826450" y="3320813"/>
            <a:ext cx="394500" cy="216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S5</a:t>
            </a:r>
            <a:endParaRPr sz="1000">
              <a:solidFill>
                <a:srgbClr val="666666"/>
              </a:solidFill>
            </a:endParaRPr>
          </a:p>
        </p:txBody>
      </p:sp>
      <p:sp>
        <p:nvSpPr>
          <p:cNvPr id="1040" name="Google Shape;1040;p103"/>
          <p:cNvSpPr txBox="1"/>
          <p:nvPr/>
        </p:nvSpPr>
        <p:spPr>
          <a:xfrm>
            <a:off x="6808225" y="3936113"/>
            <a:ext cx="394500" cy="216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S6</a:t>
            </a:r>
            <a:endParaRPr sz="1000">
              <a:solidFill>
                <a:srgbClr val="666666"/>
              </a:solidFill>
            </a:endParaRPr>
          </a:p>
        </p:txBody>
      </p:sp>
      <p:sp>
        <p:nvSpPr>
          <p:cNvPr id="1041" name="Google Shape;1041;p103"/>
          <p:cNvSpPr txBox="1"/>
          <p:nvPr/>
        </p:nvSpPr>
        <p:spPr>
          <a:xfrm>
            <a:off x="1446350" y="8553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Serial Schedules</a:t>
            </a:r>
            <a:endParaRPr sz="1000">
              <a:solidFill>
                <a:srgbClr val="666666"/>
              </a:solidFill>
            </a:endParaRPr>
          </a:p>
        </p:txBody>
      </p:sp>
      <p:sp>
        <p:nvSpPr>
          <p:cNvPr id="1042" name="Google Shape;1042;p103"/>
          <p:cNvSpPr txBox="1"/>
          <p:nvPr/>
        </p:nvSpPr>
        <p:spPr>
          <a:xfrm>
            <a:off x="6323150" y="8553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t> Interleaved Schedules</a:t>
            </a:r>
            <a:endParaRPr sz="1000"/>
          </a:p>
        </p:txBody>
      </p:sp>
      <p:graphicFrame>
        <p:nvGraphicFramePr>
          <p:cNvPr id="1043" name="Google Shape;1043;p103"/>
          <p:cNvGraphicFramePr/>
          <p:nvPr/>
        </p:nvGraphicFramePr>
        <p:xfrm>
          <a:off x="2501175" y="4214975"/>
          <a:ext cx="4865000" cy="1920120"/>
        </p:xfrm>
        <a:graphic>
          <a:graphicData uri="http://schemas.openxmlformats.org/drawingml/2006/table">
            <a:tbl>
              <a:tblPr>
                <a:noFill/>
              </a:tblPr>
              <a:tblGrid>
                <a:gridCol w="2432500">
                  <a:extLst>
                    <a:ext uri="{9D8B030D-6E8A-4147-A177-3AD203B41FA5}">
                      <a16:colId xmlns:a16="http://schemas.microsoft.com/office/drawing/2014/main" val="20000"/>
                    </a:ext>
                  </a:extLst>
                </a:gridCol>
                <a:gridCol w="2432500">
                  <a:extLst>
                    <a:ext uri="{9D8B030D-6E8A-4147-A177-3AD203B41FA5}">
                      <a16:colId xmlns:a16="http://schemas.microsoft.com/office/drawing/2014/main" val="20001"/>
                    </a:ext>
                  </a:extLst>
                </a:gridCol>
              </a:tblGrid>
              <a:tr h="413600">
                <a:tc>
                  <a:txBody>
                    <a:bodyPr/>
                    <a:lstStyle/>
                    <a:p>
                      <a:pPr marL="0" lvl="0" indent="0" algn="l" rtl="0">
                        <a:spcBef>
                          <a:spcPts val="0"/>
                        </a:spcBef>
                        <a:spcAft>
                          <a:spcPts val="0"/>
                        </a:spcAft>
                        <a:buNone/>
                      </a:pPr>
                      <a:r>
                        <a:rPr lang="en" sz="1200">
                          <a:solidFill>
                            <a:srgbClr val="666666"/>
                          </a:solidFill>
                        </a:rPr>
                        <a:t>Serial Schedules</a:t>
                      </a:r>
                      <a:endParaRPr sz="1200">
                        <a:solidFill>
                          <a:srgbClr val="666666"/>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401575">
                <a:tc>
                  <a:txBody>
                    <a:bodyPr/>
                    <a:lstStyle/>
                    <a:p>
                      <a:pPr marL="0" lvl="0" indent="0" algn="l" rtl="0">
                        <a:spcBef>
                          <a:spcPts val="0"/>
                        </a:spcBef>
                        <a:spcAft>
                          <a:spcPts val="0"/>
                        </a:spcAft>
                        <a:buNone/>
                      </a:pPr>
                      <a:r>
                        <a:rPr lang="en" sz="1200">
                          <a:solidFill>
                            <a:srgbClr val="666666"/>
                          </a:solidFill>
                        </a:rPr>
                        <a:t>Serializable Schedules</a:t>
                      </a:r>
                      <a:endParaRPr sz="1200">
                        <a:solidFill>
                          <a:srgbClr val="666666"/>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401575">
                <a:tc>
                  <a:txBody>
                    <a:bodyPr/>
                    <a:lstStyle/>
                    <a:p>
                      <a:pPr marL="0" lvl="0" indent="0" algn="l" rtl="0">
                        <a:spcBef>
                          <a:spcPts val="0"/>
                        </a:spcBef>
                        <a:spcAft>
                          <a:spcPts val="0"/>
                        </a:spcAft>
                        <a:buNone/>
                      </a:pPr>
                      <a:r>
                        <a:rPr lang="en" sz="1200">
                          <a:solidFill>
                            <a:srgbClr val="666666"/>
                          </a:solidFill>
                        </a:rPr>
                        <a:t>Equivalent Schedules</a:t>
                      </a:r>
                      <a:endParaRPr sz="1200">
                        <a:solidFill>
                          <a:srgbClr val="666666"/>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401575">
                <a:tc>
                  <a:txBody>
                    <a:bodyPr/>
                    <a:lstStyle/>
                    <a:p>
                      <a:pPr marL="0" lvl="0" indent="0" algn="l" rtl="0">
                        <a:spcBef>
                          <a:spcPts val="0"/>
                        </a:spcBef>
                        <a:spcAft>
                          <a:spcPts val="0"/>
                        </a:spcAft>
                        <a:buNone/>
                      </a:pPr>
                      <a:r>
                        <a:rPr lang="en" sz="1200">
                          <a:solidFill>
                            <a:srgbClr val="666666"/>
                          </a:solidFill>
                        </a:rPr>
                        <a:t>Non-serializable (Bad) Schedules</a:t>
                      </a:r>
                      <a:endParaRPr sz="1200">
                        <a:solidFill>
                          <a:srgbClr val="666666"/>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sp>
        <p:nvSpPr>
          <p:cNvPr id="1044" name="Google Shape;1044;p103"/>
          <p:cNvSpPr txBox="1"/>
          <p:nvPr/>
        </p:nvSpPr>
        <p:spPr>
          <a:xfrm>
            <a:off x="5640575" y="4295450"/>
            <a:ext cx="753300" cy="1851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S1, S2</a:t>
            </a:r>
            <a:endParaRPr sz="1000">
              <a:solidFill>
                <a:srgbClr val="666666"/>
              </a:solidFill>
            </a:endParaRPr>
          </a:p>
        </p:txBody>
      </p:sp>
      <p:sp>
        <p:nvSpPr>
          <p:cNvPr id="1045" name="Google Shape;1045;p103"/>
          <p:cNvSpPr txBox="1"/>
          <p:nvPr/>
        </p:nvSpPr>
        <p:spPr>
          <a:xfrm>
            <a:off x="5670350" y="4647050"/>
            <a:ext cx="1932000" cy="3810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S3, S4 (And S1, S2)</a:t>
            </a:r>
            <a:endParaRPr sz="1000">
              <a:solidFill>
                <a:srgbClr val="666666"/>
              </a:solidFill>
            </a:endParaRPr>
          </a:p>
        </p:txBody>
      </p:sp>
      <p:sp>
        <p:nvSpPr>
          <p:cNvPr id="1046" name="Google Shape;1046;p103"/>
          <p:cNvSpPr txBox="1"/>
          <p:nvPr/>
        </p:nvSpPr>
        <p:spPr>
          <a:xfrm>
            <a:off x="5596825" y="5030150"/>
            <a:ext cx="753300" cy="3810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&lt;S1, S3&gt;</a:t>
            </a:r>
            <a:endParaRPr sz="1000">
              <a:solidFill>
                <a:srgbClr val="666666"/>
              </a:solidFill>
            </a:endParaRPr>
          </a:p>
          <a:p>
            <a:pPr>
              <a:spcBef>
                <a:spcPts val="0"/>
              </a:spcBef>
              <a:spcAft>
                <a:spcPts val="0"/>
              </a:spcAft>
            </a:pPr>
            <a:r>
              <a:rPr lang="en" sz="1000">
                <a:solidFill>
                  <a:srgbClr val="666666"/>
                </a:solidFill>
              </a:rPr>
              <a:t> &lt;S2, S4&gt;</a:t>
            </a:r>
            <a:endParaRPr sz="1000">
              <a:solidFill>
                <a:srgbClr val="666666"/>
              </a:solidFill>
            </a:endParaRPr>
          </a:p>
          <a:p>
            <a:pPr>
              <a:spcBef>
                <a:spcPts val="0"/>
              </a:spcBef>
              <a:spcAft>
                <a:spcPts val="0"/>
              </a:spcAft>
            </a:pPr>
            <a:endParaRPr sz="1000">
              <a:solidFill>
                <a:srgbClr val="666666"/>
              </a:solidFill>
            </a:endParaRPr>
          </a:p>
        </p:txBody>
      </p:sp>
      <p:sp>
        <p:nvSpPr>
          <p:cNvPr id="1047" name="Google Shape;1047;p103"/>
          <p:cNvSpPr txBox="1"/>
          <p:nvPr/>
        </p:nvSpPr>
        <p:spPr>
          <a:xfrm>
            <a:off x="5670350" y="5532950"/>
            <a:ext cx="753300" cy="1851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S5, S6</a:t>
            </a:r>
            <a:endParaRPr sz="1000">
              <a:solidFill>
                <a:srgbClr val="666666"/>
              </a:solidFill>
            </a:endParaRPr>
          </a:p>
        </p:txBody>
      </p:sp>
    </p:spTree>
    <p:extLst>
      <p:ext uri="{BB962C8B-B14F-4D97-AF65-F5344CB8AC3E}">
        <p14:creationId xmlns:p14="http://schemas.microsoft.com/office/powerpoint/2010/main" val="329528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4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4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Conflicts and Anomalies</a:t>
            </a:r>
          </a:p>
        </p:txBody>
      </p:sp>
      <p:sp>
        <p:nvSpPr>
          <p:cNvPr id="2" name="Subtitle 1">
            <a:extLst>
              <a:ext uri="{FF2B5EF4-FFF2-40B4-BE49-F238E27FC236}">
                <a16:creationId xmlns:a16="http://schemas.microsoft.com/office/drawing/2014/main" id="{B1D1B28E-0855-1D43-A200-EAB54E3EF5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00102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106"/>
          <p:cNvSpPr txBox="1">
            <a:spLocks noGrp="1"/>
          </p:cNvSpPr>
          <p:nvPr>
            <p:ph type="ctrTitle" idx="4294967295"/>
          </p:nvPr>
        </p:nvSpPr>
        <p:spPr>
          <a:xfrm>
            <a:off x="2239025" y="1114325"/>
            <a:ext cx="67812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dirty="0">
                <a:solidFill>
                  <a:srgbClr val="666666"/>
                </a:solidFill>
              </a:rPr>
              <a:t>General DB model: </a:t>
            </a:r>
            <a:endParaRPr sz="2400" dirty="0">
              <a:solidFill>
                <a:srgbClr val="666666"/>
              </a:solidFill>
            </a:endParaRPr>
          </a:p>
          <a:p>
            <a:pPr>
              <a:lnSpc>
                <a:spcPct val="100000"/>
              </a:lnSpc>
              <a:spcBef>
                <a:spcPts val="0"/>
              </a:spcBef>
              <a:spcAft>
                <a:spcPts val="0"/>
              </a:spcAft>
              <a:buClr>
                <a:srgbClr val="FFFFFF"/>
              </a:buClr>
              <a:buSzPts val="1800"/>
            </a:pPr>
            <a:r>
              <a:rPr lang="en" sz="2400" b="1" dirty="0">
                <a:solidFill>
                  <a:srgbClr val="666666"/>
                </a:solidFill>
                <a:latin typeface="Montserrat"/>
                <a:ea typeface="Montserrat"/>
                <a:cs typeface="Montserrat"/>
                <a:sym typeface="Montserrat"/>
              </a:rPr>
              <a:t>Concurrency as Interleaving TXNs</a:t>
            </a:r>
            <a:endParaRPr sz="2400" b="1" dirty="0">
              <a:solidFill>
                <a:srgbClr val="666666"/>
              </a:solidFill>
              <a:latin typeface="Montserrat"/>
              <a:ea typeface="Montserrat"/>
              <a:cs typeface="Montserrat"/>
              <a:sym typeface="Montserrat"/>
            </a:endParaRPr>
          </a:p>
        </p:txBody>
      </p:sp>
      <p:sp>
        <p:nvSpPr>
          <p:cNvPr id="1064" name="Google Shape;1064;p106"/>
          <p:cNvSpPr txBox="1"/>
          <p:nvPr/>
        </p:nvSpPr>
        <p:spPr>
          <a:xfrm>
            <a:off x="5725707" y="3609975"/>
            <a:ext cx="2628900" cy="2284200"/>
          </a:xfrm>
          <a:prstGeom prst="rect">
            <a:avLst/>
          </a:prstGeom>
          <a:noFill/>
          <a:ln>
            <a:noFill/>
          </a:ln>
        </p:spPr>
        <p:txBody>
          <a:bodyPr spcFirstLastPara="1" wrap="square" lIns="91425" tIns="45700" rIns="91425" bIns="45700" anchor="t" anchorCtr="0">
            <a:noAutofit/>
          </a:bodyPr>
          <a:lstStyle/>
          <a:p>
            <a:pPr marL="171450">
              <a:spcBef>
                <a:spcPts val="0"/>
              </a:spcBef>
              <a:spcAft>
                <a:spcPts val="0"/>
              </a:spcAft>
            </a:pPr>
            <a:r>
              <a:rPr lang="en" sz="1100">
                <a:solidFill>
                  <a:srgbClr val="000000"/>
                </a:solidFill>
                <a:latin typeface="Arial"/>
                <a:ea typeface="Arial"/>
                <a:cs typeface="Arial"/>
                <a:sym typeface="Arial"/>
              </a:rPr>
              <a:t>For our purposes, having TXNs occur concurrently means </a:t>
            </a:r>
            <a:r>
              <a:rPr lang="en" sz="1100" b="1">
                <a:solidFill>
                  <a:srgbClr val="000000"/>
                </a:solidFill>
                <a:latin typeface="Arial"/>
                <a:ea typeface="Arial"/>
                <a:cs typeface="Arial"/>
                <a:sym typeface="Arial"/>
              </a:rPr>
              <a:t>interleaving their component actions (R/W)</a:t>
            </a:r>
            <a:endParaRPr/>
          </a:p>
        </p:txBody>
      </p:sp>
      <p:sp>
        <p:nvSpPr>
          <p:cNvPr id="1065" name="Google Shape;1065;p106"/>
          <p:cNvSpPr txBox="1"/>
          <p:nvPr/>
        </p:nvSpPr>
        <p:spPr>
          <a:xfrm>
            <a:off x="5906697" y="4829440"/>
            <a:ext cx="2116500" cy="461700"/>
          </a:xfrm>
          <a:prstGeom prst="rect">
            <a:avLst/>
          </a:prstGeom>
          <a:solidFill>
            <a:srgbClr val="CFE2F3"/>
          </a:solid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We call the particular order of interleaving a </a:t>
            </a:r>
            <a:r>
              <a:rPr lang="en" sz="1200" b="1" u="sng">
                <a:solidFill>
                  <a:srgbClr val="000000"/>
                </a:solidFill>
                <a:latin typeface="Arial"/>
                <a:ea typeface="Arial"/>
                <a:cs typeface="Arial"/>
                <a:sym typeface="Arial"/>
              </a:rPr>
              <a:t>schedule</a:t>
            </a:r>
            <a:endParaRPr sz="1200" b="1" i="1">
              <a:solidFill>
                <a:srgbClr val="000000"/>
              </a:solidFill>
              <a:latin typeface="Arial"/>
              <a:ea typeface="Arial"/>
              <a:cs typeface="Arial"/>
              <a:sym typeface="Arial"/>
            </a:endParaRPr>
          </a:p>
        </p:txBody>
      </p:sp>
      <p:cxnSp>
        <p:nvCxnSpPr>
          <p:cNvPr id="1066" name="Google Shape;1066;p106"/>
          <p:cNvCxnSpPr/>
          <p:nvPr/>
        </p:nvCxnSpPr>
        <p:spPr>
          <a:xfrm>
            <a:off x="1868329" y="3444188"/>
            <a:ext cx="3605400" cy="6000"/>
          </a:xfrm>
          <a:prstGeom prst="straightConnector1">
            <a:avLst/>
          </a:prstGeom>
          <a:noFill/>
          <a:ln w="38100" cap="flat" cmpd="sng">
            <a:solidFill>
              <a:srgbClr val="7F7F7F"/>
            </a:solidFill>
            <a:prstDash val="solid"/>
            <a:round/>
            <a:headEnd type="none" w="sm" len="sm"/>
            <a:tailEnd type="triangle" w="med" len="med"/>
          </a:ln>
        </p:spPr>
      </p:cxnSp>
      <p:sp>
        <p:nvSpPr>
          <p:cNvPr id="1067" name="Google Shape;1067;p106"/>
          <p:cNvSpPr txBox="1"/>
          <p:nvPr/>
        </p:nvSpPr>
        <p:spPr>
          <a:xfrm>
            <a:off x="1574486" y="2743754"/>
            <a:ext cx="360900" cy="307800"/>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1100" b="1">
                <a:solidFill>
                  <a:srgbClr val="C00000"/>
                </a:solidFill>
                <a:latin typeface="Arial"/>
                <a:ea typeface="Arial"/>
                <a:cs typeface="Arial"/>
                <a:sym typeface="Arial"/>
              </a:rPr>
              <a:t>T</a:t>
            </a:r>
            <a:r>
              <a:rPr lang="en" sz="1100" b="1" baseline="-25000">
                <a:solidFill>
                  <a:srgbClr val="C00000"/>
                </a:solidFill>
                <a:latin typeface="Arial"/>
                <a:ea typeface="Arial"/>
                <a:cs typeface="Arial"/>
                <a:sym typeface="Arial"/>
              </a:rPr>
              <a:t>1</a:t>
            </a:r>
            <a:endParaRPr/>
          </a:p>
        </p:txBody>
      </p:sp>
      <p:sp>
        <p:nvSpPr>
          <p:cNvPr id="1068" name="Google Shape;1068;p106"/>
          <p:cNvSpPr txBox="1"/>
          <p:nvPr/>
        </p:nvSpPr>
        <p:spPr>
          <a:xfrm>
            <a:off x="1574486" y="3073842"/>
            <a:ext cx="360900" cy="307800"/>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1100" b="1">
                <a:solidFill>
                  <a:srgbClr val="0070C0"/>
                </a:solidFill>
                <a:latin typeface="Arial"/>
                <a:ea typeface="Arial"/>
                <a:cs typeface="Arial"/>
                <a:sym typeface="Arial"/>
              </a:rPr>
              <a:t>T</a:t>
            </a:r>
            <a:r>
              <a:rPr lang="en" sz="1100" b="1" baseline="-25000">
                <a:solidFill>
                  <a:srgbClr val="0070C0"/>
                </a:solidFill>
                <a:latin typeface="Arial"/>
                <a:ea typeface="Arial"/>
                <a:cs typeface="Arial"/>
                <a:sym typeface="Arial"/>
              </a:rPr>
              <a:t>2</a:t>
            </a:r>
            <a:endParaRPr/>
          </a:p>
        </p:txBody>
      </p:sp>
      <p:sp>
        <p:nvSpPr>
          <p:cNvPr id="1069" name="Google Shape;1069;p106"/>
          <p:cNvSpPr txBox="1"/>
          <p:nvPr/>
        </p:nvSpPr>
        <p:spPr>
          <a:xfrm>
            <a:off x="1868330" y="2796815"/>
            <a:ext cx="372300" cy="1830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R(A)</a:t>
            </a:r>
            <a:endParaRPr/>
          </a:p>
        </p:txBody>
      </p:sp>
      <p:sp>
        <p:nvSpPr>
          <p:cNvPr id="1070" name="Google Shape;1070;p106"/>
          <p:cNvSpPr txBox="1"/>
          <p:nvPr/>
        </p:nvSpPr>
        <p:spPr>
          <a:xfrm>
            <a:off x="2773625" y="2796815"/>
            <a:ext cx="368400" cy="1830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R(B)</a:t>
            </a:r>
            <a:endParaRPr sz="800">
              <a:solidFill>
                <a:srgbClr val="000000"/>
              </a:solidFill>
              <a:latin typeface="Arial"/>
              <a:ea typeface="Arial"/>
              <a:cs typeface="Arial"/>
              <a:sym typeface="Arial"/>
            </a:endParaRPr>
          </a:p>
        </p:txBody>
      </p:sp>
      <p:sp>
        <p:nvSpPr>
          <p:cNvPr id="1071" name="Google Shape;1071;p106"/>
          <p:cNvSpPr txBox="1"/>
          <p:nvPr/>
        </p:nvSpPr>
        <p:spPr>
          <a:xfrm>
            <a:off x="2293980" y="2796815"/>
            <a:ext cx="426300" cy="1830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W(A)</a:t>
            </a:r>
            <a:endParaRPr/>
          </a:p>
        </p:txBody>
      </p:sp>
      <p:sp>
        <p:nvSpPr>
          <p:cNvPr id="1072" name="Google Shape;1072;p106"/>
          <p:cNvSpPr txBox="1"/>
          <p:nvPr/>
        </p:nvSpPr>
        <p:spPr>
          <a:xfrm>
            <a:off x="3195418" y="2796815"/>
            <a:ext cx="426300" cy="1830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W(B)</a:t>
            </a:r>
            <a:endParaRPr/>
          </a:p>
        </p:txBody>
      </p:sp>
      <p:sp>
        <p:nvSpPr>
          <p:cNvPr id="1073" name="Google Shape;1073;p106"/>
          <p:cNvSpPr txBox="1"/>
          <p:nvPr/>
        </p:nvSpPr>
        <p:spPr>
          <a:xfrm>
            <a:off x="1553950" y="2247900"/>
            <a:ext cx="1374000" cy="276900"/>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1200" b="1" i="1" u="sng">
                <a:solidFill>
                  <a:srgbClr val="000000"/>
                </a:solidFill>
                <a:latin typeface="Arial"/>
                <a:ea typeface="Arial"/>
                <a:cs typeface="Arial"/>
                <a:sym typeface="Arial"/>
              </a:rPr>
              <a:t>Serial Schedule</a:t>
            </a:r>
            <a:endParaRPr/>
          </a:p>
        </p:txBody>
      </p:sp>
      <p:sp>
        <p:nvSpPr>
          <p:cNvPr id="1074" name="Google Shape;1074;p106"/>
          <p:cNvSpPr txBox="1"/>
          <p:nvPr/>
        </p:nvSpPr>
        <p:spPr>
          <a:xfrm>
            <a:off x="3676500" y="3088087"/>
            <a:ext cx="372300" cy="1830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R(A)</a:t>
            </a:r>
            <a:endParaRPr sz="800">
              <a:solidFill>
                <a:srgbClr val="000000"/>
              </a:solidFill>
              <a:latin typeface="Arial"/>
              <a:ea typeface="Arial"/>
              <a:cs typeface="Arial"/>
              <a:sym typeface="Arial"/>
            </a:endParaRPr>
          </a:p>
        </p:txBody>
      </p:sp>
      <p:sp>
        <p:nvSpPr>
          <p:cNvPr id="1075" name="Google Shape;1075;p106"/>
          <p:cNvSpPr txBox="1"/>
          <p:nvPr/>
        </p:nvSpPr>
        <p:spPr>
          <a:xfrm>
            <a:off x="4581795" y="3088087"/>
            <a:ext cx="368400" cy="1830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R(B)</a:t>
            </a:r>
            <a:endParaRPr sz="800">
              <a:solidFill>
                <a:srgbClr val="000000"/>
              </a:solidFill>
              <a:latin typeface="Arial"/>
              <a:ea typeface="Arial"/>
              <a:cs typeface="Arial"/>
              <a:sym typeface="Arial"/>
            </a:endParaRPr>
          </a:p>
        </p:txBody>
      </p:sp>
      <p:sp>
        <p:nvSpPr>
          <p:cNvPr id="1076" name="Google Shape;1076;p106"/>
          <p:cNvSpPr txBox="1"/>
          <p:nvPr/>
        </p:nvSpPr>
        <p:spPr>
          <a:xfrm>
            <a:off x="4102150" y="3088087"/>
            <a:ext cx="426300" cy="1830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W(A)</a:t>
            </a:r>
            <a:endParaRPr/>
          </a:p>
        </p:txBody>
      </p:sp>
      <p:sp>
        <p:nvSpPr>
          <p:cNvPr id="1077" name="Google Shape;1077;p106"/>
          <p:cNvSpPr txBox="1"/>
          <p:nvPr/>
        </p:nvSpPr>
        <p:spPr>
          <a:xfrm>
            <a:off x="5003588" y="3088087"/>
            <a:ext cx="426300" cy="1830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W(B)</a:t>
            </a:r>
            <a:endParaRPr/>
          </a:p>
        </p:txBody>
      </p:sp>
      <p:cxnSp>
        <p:nvCxnSpPr>
          <p:cNvPr id="1078" name="Google Shape;1078;p106"/>
          <p:cNvCxnSpPr/>
          <p:nvPr/>
        </p:nvCxnSpPr>
        <p:spPr>
          <a:xfrm>
            <a:off x="1868329" y="5030973"/>
            <a:ext cx="3605400" cy="6000"/>
          </a:xfrm>
          <a:prstGeom prst="straightConnector1">
            <a:avLst/>
          </a:prstGeom>
          <a:noFill/>
          <a:ln w="38100" cap="flat" cmpd="sng">
            <a:solidFill>
              <a:srgbClr val="7F7F7F"/>
            </a:solidFill>
            <a:prstDash val="solid"/>
            <a:round/>
            <a:headEnd type="none" w="sm" len="sm"/>
            <a:tailEnd type="triangle" w="med" len="med"/>
          </a:ln>
        </p:spPr>
      </p:cxnSp>
      <p:sp>
        <p:nvSpPr>
          <p:cNvPr id="1079" name="Google Shape;1079;p106"/>
          <p:cNvSpPr txBox="1"/>
          <p:nvPr/>
        </p:nvSpPr>
        <p:spPr>
          <a:xfrm>
            <a:off x="1574486" y="4330539"/>
            <a:ext cx="360900" cy="307800"/>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1100" b="1">
                <a:solidFill>
                  <a:srgbClr val="C00000"/>
                </a:solidFill>
                <a:latin typeface="Arial"/>
                <a:ea typeface="Arial"/>
                <a:cs typeface="Arial"/>
                <a:sym typeface="Arial"/>
              </a:rPr>
              <a:t>T</a:t>
            </a:r>
            <a:r>
              <a:rPr lang="en" sz="1100" b="1" baseline="-25000">
                <a:solidFill>
                  <a:srgbClr val="C00000"/>
                </a:solidFill>
                <a:latin typeface="Arial"/>
                <a:ea typeface="Arial"/>
                <a:cs typeface="Arial"/>
                <a:sym typeface="Arial"/>
              </a:rPr>
              <a:t>1</a:t>
            </a:r>
            <a:endParaRPr/>
          </a:p>
        </p:txBody>
      </p:sp>
      <p:sp>
        <p:nvSpPr>
          <p:cNvPr id="1080" name="Google Shape;1080;p106"/>
          <p:cNvSpPr txBox="1"/>
          <p:nvPr/>
        </p:nvSpPr>
        <p:spPr>
          <a:xfrm>
            <a:off x="1574486" y="4660628"/>
            <a:ext cx="360900" cy="307800"/>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1100" b="1">
                <a:solidFill>
                  <a:srgbClr val="0070C0"/>
                </a:solidFill>
                <a:latin typeface="Arial"/>
                <a:ea typeface="Arial"/>
                <a:cs typeface="Arial"/>
                <a:sym typeface="Arial"/>
              </a:rPr>
              <a:t>T</a:t>
            </a:r>
            <a:r>
              <a:rPr lang="en" sz="1100" b="1" baseline="-25000">
                <a:solidFill>
                  <a:srgbClr val="0070C0"/>
                </a:solidFill>
                <a:latin typeface="Arial"/>
                <a:ea typeface="Arial"/>
                <a:cs typeface="Arial"/>
                <a:sym typeface="Arial"/>
              </a:rPr>
              <a:t>2</a:t>
            </a:r>
            <a:endParaRPr/>
          </a:p>
        </p:txBody>
      </p:sp>
      <p:sp>
        <p:nvSpPr>
          <p:cNvPr id="1081" name="Google Shape;1081;p106"/>
          <p:cNvSpPr txBox="1"/>
          <p:nvPr/>
        </p:nvSpPr>
        <p:spPr>
          <a:xfrm>
            <a:off x="1868330" y="4383600"/>
            <a:ext cx="372300" cy="1830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R(A)</a:t>
            </a:r>
            <a:endParaRPr sz="800">
              <a:solidFill>
                <a:srgbClr val="000000"/>
              </a:solidFill>
              <a:latin typeface="Arial"/>
              <a:ea typeface="Arial"/>
              <a:cs typeface="Arial"/>
              <a:sym typeface="Arial"/>
            </a:endParaRPr>
          </a:p>
        </p:txBody>
      </p:sp>
      <p:sp>
        <p:nvSpPr>
          <p:cNvPr id="1082" name="Google Shape;1082;p106"/>
          <p:cNvSpPr txBox="1"/>
          <p:nvPr/>
        </p:nvSpPr>
        <p:spPr>
          <a:xfrm>
            <a:off x="3676500" y="4383600"/>
            <a:ext cx="368400" cy="1830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R(B)</a:t>
            </a:r>
            <a:endParaRPr sz="800">
              <a:solidFill>
                <a:srgbClr val="000000"/>
              </a:solidFill>
              <a:latin typeface="Arial"/>
              <a:ea typeface="Arial"/>
              <a:cs typeface="Arial"/>
              <a:sym typeface="Arial"/>
            </a:endParaRPr>
          </a:p>
        </p:txBody>
      </p:sp>
      <p:sp>
        <p:nvSpPr>
          <p:cNvPr id="1083" name="Google Shape;1083;p106"/>
          <p:cNvSpPr txBox="1"/>
          <p:nvPr/>
        </p:nvSpPr>
        <p:spPr>
          <a:xfrm>
            <a:off x="2293980" y="4383600"/>
            <a:ext cx="426300" cy="1830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W(A)</a:t>
            </a:r>
            <a:endParaRPr/>
          </a:p>
        </p:txBody>
      </p:sp>
      <p:sp>
        <p:nvSpPr>
          <p:cNvPr id="1084" name="Google Shape;1084;p106"/>
          <p:cNvSpPr txBox="1"/>
          <p:nvPr/>
        </p:nvSpPr>
        <p:spPr>
          <a:xfrm>
            <a:off x="4098293" y="4383600"/>
            <a:ext cx="426300" cy="1830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W(B)</a:t>
            </a:r>
            <a:endParaRPr/>
          </a:p>
        </p:txBody>
      </p:sp>
      <p:sp>
        <p:nvSpPr>
          <p:cNvPr id="1085" name="Google Shape;1085;p106"/>
          <p:cNvSpPr txBox="1"/>
          <p:nvPr/>
        </p:nvSpPr>
        <p:spPr>
          <a:xfrm>
            <a:off x="1574486" y="3972798"/>
            <a:ext cx="1766700" cy="276900"/>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1200" b="1" i="1" u="sng">
                <a:solidFill>
                  <a:srgbClr val="000000"/>
                </a:solidFill>
                <a:latin typeface="Arial"/>
                <a:ea typeface="Arial"/>
                <a:cs typeface="Arial"/>
                <a:sym typeface="Arial"/>
              </a:rPr>
              <a:t>Interleaved Schedule</a:t>
            </a:r>
            <a:endParaRPr sz="1200"/>
          </a:p>
        </p:txBody>
      </p:sp>
      <p:sp>
        <p:nvSpPr>
          <p:cNvPr id="1086" name="Google Shape;1086;p106"/>
          <p:cNvSpPr txBox="1"/>
          <p:nvPr/>
        </p:nvSpPr>
        <p:spPr>
          <a:xfrm>
            <a:off x="2773625" y="4674872"/>
            <a:ext cx="372300" cy="1830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R(A)</a:t>
            </a:r>
            <a:endParaRPr sz="800">
              <a:solidFill>
                <a:srgbClr val="000000"/>
              </a:solidFill>
              <a:latin typeface="Arial"/>
              <a:ea typeface="Arial"/>
              <a:cs typeface="Arial"/>
              <a:sym typeface="Arial"/>
            </a:endParaRPr>
          </a:p>
        </p:txBody>
      </p:sp>
      <p:sp>
        <p:nvSpPr>
          <p:cNvPr id="1087" name="Google Shape;1087;p106"/>
          <p:cNvSpPr txBox="1"/>
          <p:nvPr/>
        </p:nvSpPr>
        <p:spPr>
          <a:xfrm>
            <a:off x="4581795" y="4674872"/>
            <a:ext cx="368400" cy="1830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R(B)</a:t>
            </a:r>
            <a:endParaRPr sz="800">
              <a:solidFill>
                <a:srgbClr val="000000"/>
              </a:solidFill>
              <a:latin typeface="Arial"/>
              <a:ea typeface="Arial"/>
              <a:cs typeface="Arial"/>
              <a:sym typeface="Arial"/>
            </a:endParaRPr>
          </a:p>
        </p:txBody>
      </p:sp>
      <p:sp>
        <p:nvSpPr>
          <p:cNvPr id="1088" name="Google Shape;1088;p106"/>
          <p:cNvSpPr txBox="1"/>
          <p:nvPr/>
        </p:nvSpPr>
        <p:spPr>
          <a:xfrm>
            <a:off x="3199275" y="4674872"/>
            <a:ext cx="426300" cy="1830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W(A)</a:t>
            </a:r>
            <a:endParaRPr/>
          </a:p>
        </p:txBody>
      </p:sp>
      <p:sp>
        <p:nvSpPr>
          <p:cNvPr id="1089" name="Google Shape;1089;p106"/>
          <p:cNvSpPr txBox="1"/>
          <p:nvPr/>
        </p:nvSpPr>
        <p:spPr>
          <a:xfrm>
            <a:off x="5003588" y="4674872"/>
            <a:ext cx="426300" cy="1830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800">
                <a:solidFill>
                  <a:srgbClr val="000000"/>
                </a:solidFill>
                <a:latin typeface="Arial"/>
                <a:ea typeface="Arial"/>
                <a:cs typeface="Arial"/>
                <a:sym typeface="Arial"/>
              </a:rPr>
              <a:t>W(B)</a:t>
            </a:r>
            <a:endParaRPr/>
          </a:p>
        </p:txBody>
      </p:sp>
      <p:sp>
        <p:nvSpPr>
          <p:cNvPr id="1090" name="Google Shape;1090;p106"/>
          <p:cNvSpPr/>
          <p:nvPr/>
        </p:nvSpPr>
        <p:spPr>
          <a:xfrm>
            <a:off x="3506382" y="3566231"/>
            <a:ext cx="358200" cy="419700"/>
          </a:xfrm>
          <a:prstGeom prst="downArrow">
            <a:avLst>
              <a:gd name="adj1" fmla="val 50000"/>
              <a:gd name="adj2" fmla="val 50000"/>
            </a:avLst>
          </a:prstGeom>
          <a:solidFill>
            <a:srgbClr val="A5A5A5"/>
          </a:solidFill>
          <a:ln w="9525" cap="flat" cmpd="sng">
            <a:solidFill>
              <a:srgbClr val="87A93D"/>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endParaRPr sz="300">
              <a:solidFill>
                <a:schemeClr val="dk1"/>
              </a:solidFill>
              <a:latin typeface="Arial"/>
              <a:ea typeface="Arial"/>
              <a:cs typeface="Arial"/>
              <a:sym typeface="Arial"/>
            </a:endParaRPr>
          </a:p>
        </p:txBody>
      </p:sp>
      <p:sp>
        <p:nvSpPr>
          <p:cNvPr id="1091" name="Google Shape;1091;p106"/>
          <p:cNvSpPr txBox="1"/>
          <p:nvPr/>
        </p:nvSpPr>
        <p:spPr>
          <a:xfrm>
            <a:off x="5873875" y="2045797"/>
            <a:ext cx="2062200" cy="9339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200" dirty="0">
                <a:solidFill>
                  <a:srgbClr val="000000"/>
                </a:solidFill>
                <a:latin typeface="Arial"/>
                <a:ea typeface="Arial"/>
                <a:cs typeface="Arial"/>
                <a:sym typeface="Arial"/>
              </a:rPr>
              <a:t>Each action in the TXNs </a:t>
            </a:r>
            <a:r>
              <a:rPr lang="en" sz="1200" i="1" dirty="0">
                <a:solidFill>
                  <a:srgbClr val="000000"/>
                </a:solidFill>
                <a:latin typeface="Arial"/>
                <a:ea typeface="Arial"/>
                <a:cs typeface="Arial"/>
                <a:sym typeface="Arial"/>
              </a:rPr>
              <a:t>reads a value </a:t>
            </a:r>
            <a:r>
              <a:rPr lang="en" sz="1200" dirty="0">
                <a:solidFill>
                  <a:srgbClr val="000000"/>
                </a:solidFill>
                <a:latin typeface="Arial"/>
                <a:ea typeface="Arial"/>
                <a:cs typeface="Arial"/>
                <a:sym typeface="Arial"/>
              </a:rPr>
              <a:t>and then </a:t>
            </a:r>
            <a:r>
              <a:rPr lang="en" sz="1200" i="1" dirty="0">
                <a:solidFill>
                  <a:srgbClr val="000000"/>
                </a:solidFill>
                <a:latin typeface="Arial"/>
                <a:ea typeface="Arial"/>
                <a:cs typeface="Arial"/>
                <a:sym typeface="Arial"/>
              </a:rPr>
              <a:t>writes one back</a:t>
            </a:r>
            <a:endParaRPr sz="12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99568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8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8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8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8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8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8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8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107"/>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Conflict Types</a:t>
            </a:r>
            <a:endParaRPr sz="2800" b="1">
              <a:solidFill>
                <a:srgbClr val="666666"/>
              </a:solidFill>
              <a:latin typeface="Montserrat"/>
              <a:ea typeface="Montserrat"/>
              <a:cs typeface="Montserrat"/>
              <a:sym typeface="Montserrat"/>
            </a:endParaRPr>
          </a:p>
        </p:txBody>
      </p:sp>
      <p:sp>
        <p:nvSpPr>
          <p:cNvPr id="1098" name="Google Shape;1098;p107"/>
          <p:cNvSpPr txBox="1"/>
          <p:nvPr/>
        </p:nvSpPr>
        <p:spPr>
          <a:xfrm>
            <a:off x="1453259" y="3017521"/>
            <a:ext cx="4263110" cy="1478559"/>
          </a:xfrm>
          <a:prstGeom prst="rect">
            <a:avLst/>
          </a:prstGeom>
          <a:noFill/>
          <a:ln>
            <a:noFill/>
          </a:ln>
        </p:spPr>
        <p:txBody>
          <a:bodyPr spcFirstLastPara="1" wrap="square" lIns="91425" tIns="45700" rIns="91425" bIns="45700" anchor="t" anchorCtr="0">
            <a:noAutofit/>
          </a:bodyPr>
          <a:lstStyle/>
          <a:p>
            <a:pPr marL="285750" lvl="1" indent="-184150">
              <a:spcBef>
                <a:spcPts val="0"/>
              </a:spcBef>
              <a:spcAft>
                <a:spcPts val="0"/>
              </a:spcAft>
              <a:buClr>
                <a:srgbClr val="000000"/>
              </a:buClr>
              <a:buSzPts val="1600"/>
            </a:pPr>
            <a:endParaRPr sz="1600">
              <a:solidFill>
                <a:srgbClr val="000000"/>
              </a:solidFill>
              <a:latin typeface="Arial"/>
              <a:ea typeface="Arial"/>
              <a:cs typeface="Arial"/>
              <a:sym typeface="Arial"/>
            </a:endParaRPr>
          </a:p>
          <a:p>
            <a:pPr marL="285750">
              <a:spcBef>
                <a:spcPts val="0"/>
              </a:spcBef>
              <a:spcAft>
                <a:spcPts val="0"/>
              </a:spcAft>
            </a:pPr>
            <a:r>
              <a:rPr lang="en" sz="1600">
                <a:solidFill>
                  <a:srgbClr val="000000"/>
                </a:solidFill>
                <a:latin typeface="Arial"/>
                <a:ea typeface="Arial"/>
                <a:cs typeface="Arial"/>
                <a:sym typeface="Arial"/>
              </a:rPr>
              <a:t>Thus, there are three types of conflicts:</a:t>
            </a:r>
            <a:endParaRPr/>
          </a:p>
          <a:p>
            <a:pPr marL="576263" lvl="1" indent="-293688">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Read-Write conflicts (RW)</a:t>
            </a:r>
            <a:endParaRPr/>
          </a:p>
          <a:p>
            <a:pPr marL="576263" lvl="1" indent="-293688">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Write-Read conflicts (WR) </a:t>
            </a:r>
            <a:endParaRPr/>
          </a:p>
          <a:p>
            <a:pPr marL="576263" lvl="1" indent="-293688">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Write-Write conflicts (WW)</a:t>
            </a:r>
            <a:endParaRPr sz="1400">
              <a:solidFill>
                <a:srgbClr val="000000"/>
              </a:solidFill>
              <a:latin typeface="Arial"/>
              <a:ea typeface="Arial"/>
              <a:cs typeface="Arial"/>
              <a:sym typeface="Arial"/>
            </a:endParaRPr>
          </a:p>
        </p:txBody>
      </p:sp>
      <p:sp>
        <p:nvSpPr>
          <p:cNvPr id="1099" name="Google Shape;1099;p107"/>
          <p:cNvSpPr txBox="1"/>
          <p:nvPr/>
        </p:nvSpPr>
        <p:spPr>
          <a:xfrm>
            <a:off x="6011140" y="3341302"/>
            <a:ext cx="1712328" cy="276999"/>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200" i="1">
                <a:solidFill>
                  <a:srgbClr val="000000"/>
                </a:solidFill>
                <a:latin typeface="Arial"/>
                <a:ea typeface="Arial"/>
                <a:cs typeface="Arial"/>
                <a:sym typeface="Arial"/>
              </a:rPr>
              <a:t>Why no “RR Conflict”?</a:t>
            </a:r>
            <a:endParaRPr/>
          </a:p>
        </p:txBody>
      </p:sp>
      <p:sp>
        <p:nvSpPr>
          <p:cNvPr id="1100" name="Google Shape;1100;p107"/>
          <p:cNvSpPr/>
          <p:nvPr/>
        </p:nvSpPr>
        <p:spPr>
          <a:xfrm>
            <a:off x="1527589" y="2383222"/>
            <a:ext cx="6235030" cy="584775"/>
          </a:xfrm>
          <a:prstGeom prst="rect">
            <a:avLst/>
          </a:prstGeom>
          <a:solidFill>
            <a:srgbClr val="D5E5F2"/>
          </a:solid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Two actions </a:t>
            </a:r>
            <a:r>
              <a:rPr lang="en" sz="1600" b="1" u="sng">
                <a:solidFill>
                  <a:srgbClr val="000000"/>
                </a:solidFill>
                <a:latin typeface="Arial"/>
                <a:ea typeface="Arial"/>
                <a:cs typeface="Arial"/>
                <a:sym typeface="Arial"/>
              </a:rPr>
              <a:t>conflict</a:t>
            </a:r>
            <a:r>
              <a:rPr lang="en" sz="1600">
                <a:solidFill>
                  <a:srgbClr val="000000"/>
                </a:solidFill>
                <a:latin typeface="Arial"/>
                <a:ea typeface="Arial"/>
                <a:cs typeface="Arial"/>
                <a:sym typeface="Arial"/>
              </a:rPr>
              <a:t> if they are part of different TXNs, involve the same variable, and at least one of them is a write</a:t>
            </a:r>
            <a:endParaRPr/>
          </a:p>
        </p:txBody>
      </p:sp>
      <p:sp>
        <p:nvSpPr>
          <p:cNvPr id="1102" name="Google Shape;1102;p107"/>
          <p:cNvSpPr/>
          <p:nvPr/>
        </p:nvSpPr>
        <p:spPr>
          <a:xfrm>
            <a:off x="1603789" y="4821621"/>
            <a:ext cx="6234900" cy="584700"/>
          </a:xfrm>
          <a:prstGeom prst="rect">
            <a:avLst/>
          </a:prstGeom>
          <a:solidFill>
            <a:srgbClr val="D5E5F2"/>
          </a:solidFill>
          <a:ln>
            <a:noFill/>
          </a:ln>
        </p:spPr>
        <p:txBody>
          <a:bodyPr spcFirstLastPara="1" wrap="square" lIns="91425" tIns="45700" rIns="91425" bIns="45700" anchor="t" anchorCtr="0">
            <a:noAutofit/>
          </a:bodyPr>
          <a:lstStyle/>
          <a:p>
            <a:pPr>
              <a:spcBef>
                <a:spcPts val="0"/>
              </a:spcBef>
              <a:spcAft>
                <a:spcPts val="0"/>
              </a:spcAft>
            </a:pPr>
            <a:r>
              <a:rPr lang="en" sz="1600"/>
              <a:t>Note:</a:t>
            </a:r>
            <a:r>
              <a:rPr lang="en" sz="1600">
                <a:solidFill>
                  <a:srgbClr val="000000"/>
                </a:solidFill>
                <a:latin typeface="Arial"/>
                <a:ea typeface="Arial"/>
                <a:cs typeface="Arial"/>
                <a:sym typeface="Arial"/>
              </a:rPr>
              <a:t> </a:t>
            </a:r>
            <a:r>
              <a:rPr lang="en" sz="1600" b="1" u="sng"/>
              <a:t>conflicts</a:t>
            </a:r>
            <a:r>
              <a:rPr lang="en" sz="1600">
                <a:solidFill>
                  <a:srgbClr val="000000"/>
                </a:solidFill>
                <a:latin typeface="Arial"/>
                <a:ea typeface="Arial"/>
                <a:cs typeface="Arial"/>
                <a:sym typeface="Arial"/>
              </a:rPr>
              <a:t> </a:t>
            </a:r>
            <a:r>
              <a:rPr lang="en" sz="1600"/>
              <a:t>happen often in many real world transactions. </a:t>
            </a:r>
            <a:r>
              <a:rPr lang="en" sz="1200"/>
              <a:t>(E.g., two people trying to book an airline ticket) </a:t>
            </a:r>
            <a:endParaRPr sz="1200"/>
          </a:p>
        </p:txBody>
      </p:sp>
    </p:spTree>
    <p:extLst>
      <p:ext uri="{BB962C8B-B14F-4D97-AF65-F5344CB8AC3E}">
        <p14:creationId xmlns:p14="http://schemas.microsoft.com/office/powerpoint/2010/main" val="89071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Shape 1106"/>
        <p:cNvGrpSpPr/>
        <p:nvPr/>
      </p:nvGrpSpPr>
      <p:grpSpPr>
        <a:xfrm>
          <a:off x="0" y="0"/>
          <a:ext cx="0" cy="0"/>
          <a:chOff x="0" y="0"/>
          <a:chExt cx="0" cy="0"/>
        </a:xfrm>
      </p:grpSpPr>
      <p:sp>
        <p:nvSpPr>
          <p:cNvPr id="1107" name="Google Shape;1107;p108"/>
          <p:cNvSpPr txBox="1">
            <a:spLocks noGrp="1"/>
          </p:cNvSpPr>
          <p:nvPr>
            <p:ph type="ctrTitle" idx="4294967295"/>
          </p:nvPr>
        </p:nvSpPr>
        <p:spPr>
          <a:xfrm>
            <a:off x="2239025" y="1114325"/>
            <a:ext cx="6680700" cy="9813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Classic Anomalies with Interleaved Execution</a:t>
            </a:r>
            <a:endParaRPr/>
          </a:p>
        </p:txBody>
      </p:sp>
      <p:sp>
        <p:nvSpPr>
          <p:cNvPr id="1109" name="Google Shape;1109;p108"/>
          <p:cNvSpPr/>
          <p:nvPr/>
        </p:nvSpPr>
        <p:spPr>
          <a:xfrm>
            <a:off x="1533552" y="2467649"/>
            <a:ext cx="17301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rgbClr val="000000"/>
                </a:solidFill>
                <a:latin typeface="Arial"/>
                <a:ea typeface="Arial"/>
                <a:cs typeface="Arial"/>
                <a:sym typeface="Arial"/>
              </a:rPr>
              <a:t>“Unrepeatable read”:</a:t>
            </a:r>
            <a:endParaRPr/>
          </a:p>
        </p:txBody>
      </p:sp>
      <p:grpSp>
        <p:nvGrpSpPr>
          <p:cNvPr id="1110" name="Google Shape;1110;p108"/>
          <p:cNvGrpSpPr/>
          <p:nvPr/>
        </p:nvGrpSpPr>
        <p:grpSpPr>
          <a:xfrm>
            <a:off x="4868528" y="2427793"/>
            <a:ext cx="2011911" cy="489506"/>
            <a:chOff x="838200" y="3582236"/>
            <a:chExt cx="5649848" cy="1640436"/>
          </a:xfrm>
        </p:grpSpPr>
        <p:cxnSp>
          <p:nvCxnSpPr>
            <p:cNvPr id="1111" name="Google Shape;1111;p108"/>
            <p:cNvCxnSpPr/>
            <p:nvPr/>
          </p:nvCxnSpPr>
          <p:spPr>
            <a:xfrm>
              <a:off x="1286648" y="5222672"/>
              <a:ext cx="5201400" cy="0"/>
            </a:xfrm>
            <a:prstGeom prst="straightConnector1">
              <a:avLst/>
            </a:prstGeom>
            <a:noFill/>
            <a:ln w="38100" cap="flat" cmpd="sng">
              <a:solidFill>
                <a:srgbClr val="7F7F7F"/>
              </a:solidFill>
              <a:prstDash val="solid"/>
              <a:round/>
              <a:headEnd type="none" w="sm" len="sm"/>
              <a:tailEnd type="triangle" w="med" len="med"/>
            </a:ln>
          </p:spPr>
        </p:cxnSp>
        <p:sp>
          <p:nvSpPr>
            <p:cNvPr id="1112" name="Google Shape;1112;p108"/>
            <p:cNvSpPr txBox="1"/>
            <p:nvPr/>
          </p:nvSpPr>
          <p:spPr>
            <a:xfrm>
              <a:off x="838200" y="3582236"/>
              <a:ext cx="766200" cy="6702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700" b="1">
                  <a:solidFill>
                    <a:srgbClr val="C00000"/>
                  </a:solidFill>
                  <a:latin typeface="Arial"/>
                  <a:ea typeface="Arial"/>
                  <a:cs typeface="Arial"/>
                  <a:sym typeface="Arial"/>
                </a:rPr>
                <a:t>T</a:t>
              </a:r>
              <a:r>
                <a:rPr lang="en" sz="700" b="1" baseline="-25000">
                  <a:solidFill>
                    <a:srgbClr val="C00000"/>
                  </a:solidFill>
                  <a:latin typeface="Arial"/>
                  <a:ea typeface="Arial"/>
                  <a:cs typeface="Arial"/>
                  <a:sym typeface="Arial"/>
                </a:rPr>
                <a:t>1</a:t>
              </a:r>
              <a:endParaRPr/>
            </a:p>
          </p:txBody>
        </p:sp>
        <p:sp>
          <p:nvSpPr>
            <p:cNvPr id="1113" name="Google Shape;1113;p108"/>
            <p:cNvSpPr txBox="1"/>
            <p:nvPr/>
          </p:nvSpPr>
          <p:spPr>
            <a:xfrm>
              <a:off x="838200" y="4437880"/>
              <a:ext cx="766200" cy="6702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700" b="1">
                  <a:solidFill>
                    <a:srgbClr val="0070C0"/>
                  </a:solidFill>
                  <a:latin typeface="Arial"/>
                  <a:ea typeface="Arial"/>
                  <a:cs typeface="Arial"/>
                  <a:sym typeface="Arial"/>
                </a:rPr>
                <a:t>T</a:t>
              </a:r>
              <a:r>
                <a:rPr lang="en" sz="700" b="1" baseline="-25000">
                  <a:solidFill>
                    <a:srgbClr val="0070C0"/>
                  </a:solidFill>
                  <a:latin typeface="Arial"/>
                  <a:ea typeface="Arial"/>
                  <a:cs typeface="Arial"/>
                  <a:sym typeface="Arial"/>
                </a:rPr>
                <a:t>2</a:t>
              </a:r>
              <a:endParaRPr/>
            </a:p>
          </p:txBody>
        </p:sp>
        <p:sp>
          <p:nvSpPr>
            <p:cNvPr id="1114" name="Google Shape;1114;p108"/>
            <p:cNvSpPr txBox="1"/>
            <p:nvPr/>
          </p:nvSpPr>
          <p:spPr>
            <a:xfrm>
              <a:off x="1668788" y="3582236"/>
              <a:ext cx="964200" cy="618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R(A)</a:t>
              </a:r>
              <a:endParaRPr/>
            </a:p>
          </p:txBody>
        </p:sp>
        <p:sp>
          <p:nvSpPr>
            <p:cNvPr id="1115" name="Google Shape;1115;p108"/>
            <p:cNvSpPr txBox="1"/>
            <p:nvPr/>
          </p:nvSpPr>
          <p:spPr>
            <a:xfrm>
              <a:off x="5473390" y="3582236"/>
              <a:ext cx="964200" cy="6189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R(A)</a:t>
              </a:r>
              <a:endParaRPr/>
            </a:p>
          </p:txBody>
        </p:sp>
        <p:grpSp>
          <p:nvGrpSpPr>
            <p:cNvPr id="1116" name="Google Shape;1116;p108"/>
            <p:cNvGrpSpPr/>
            <p:nvPr/>
          </p:nvGrpSpPr>
          <p:grpSpPr>
            <a:xfrm>
              <a:off x="2692474" y="4437882"/>
              <a:ext cx="2848608" cy="624238"/>
              <a:chOff x="2692474" y="4437882"/>
              <a:chExt cx="2848608" cy="624238"/>
            </a:xfrm>
          </p:grpSpPr>
          <p:sp>
            <p:nvSpPr>
              <p:cNvPr id="1117" name="Google Shape;1117;p108"/>
              <p:cNvSpPr txBox="1"/>
              <p:nvPr/>
            </p:nvSpPr>
            <p:spPr>
              <a:xfrm>
                <a:off x="2692474" y="4443220"/>
                <a:ext cx="964200" cy="618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R(A)</a:t>
                </a:r>
                <a:endParaRPr/>
              </a:p>
            </p:txBody>
          </p:sp>
          <p:sp>
            <p:nvSpPr>
              <p:cNvPr id="1118" name="Google Shape;1118;p108"/>
              <p:cNvSpPr txBox="1"/>
              <p:nvPr/>
            </p:nvSpPr>
            <p:spPr>
              <a:xfrm>
                <a:off x="3716163" y="4442141"/>
                <a:ext cx="1009200" cy="618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W(A)</a:t>
                </a:r>
                <a:endParaRPr/>
              </a:p>
            </p:txBody>
          </p:sp>
          <p:sp>
            <p:nvSpPr>
              <p:cNvPr id="1119" name="Google Shape;1119;p108"/>
              <p:cNvSpPr txBox="1"/>
              <p:nvPr/>
            </p:nvSpPr>
            <p:spPr>
              <a:xfrm>
                <a:off x="4864882" y="4437882"/>
                <a:ext cx="676200" cy="6189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C</a:t>
                </a:r>
                <a:endParaRPr/>
              </a:p>
            </p:txBody>
          </p:sp>
        </p:grpSp>
      </p:grpSp>
      <p:sp>
        <p:nvSpPr>
          <p:cNvPr id="1120" name="Google Shape;1120;p108"/>
          <p:cNvSpPr/>
          <p:nvPr/>
        </p:nvSpPr>
        <p:spPr>
          <a:xfrm>
            <a:off x="1522772" y="3123136"/>
            <a:ext cx="2613600" cy="4617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rgbClr val="000000"/>
                </a:solidFill>
                <a:latin typeface="Arial"/>
                <a:ea typeface="Arial"/>
                <a:cs typeface="Arial"/>
                <a:sym typeface="Arial"/>
              </a:rPr>
              <a:t>“Dirty read” / Reading uncommitted data:</a:t>
            </a:r>
            <a:endParaRPr/>
          </a:p>
        </p:txBody>
      </p:sp>
      <p:grpSp>
        <p:nvGrpSpPr>
          <p:cNvPr id="1121" name="Google Shape;1121;p108"/>
          <p:cNvGrpSpPr/>
          <p:nvPr/>
        </p:nvGrpSpPr>
        <p:grpSpPr>
          <a:xfrm>
            <a:off x="4857739" y="3194246"/>
            <a:ext cx="2022646" cy="540032"/>
            <a:chOff x="838200" y="4978368"/>
            <a:chExt cx="5649848" cy="1640436"/>
          </a:xfrm>
        </p:grpSpPr>
        <p:cxnSp>
          <p:nvCxnSpPr>
            <p:cNvPr id="1122" name="Google Shape;1122;p108"/>
            <p:cNvCxnSpPr/>
            <p:nvPr/>
          </p:nvCxnSpPr>
          <p:spPr>
            <a:xfrm>
              <a:off x="1286648" y="6618804"/>
              <a:ext cx="5201400" cy="0"/>
            </a:xfrm>
            <a:prstGeom prst="straightConnector1">
              <a:avLst/>
            </a:prstGeom>
            <a:noFill/>
            <a:ln w="38100" cap="flat" cmpd="sng">
              <a:solidFill>
                <a:srgbClr val="7F7F7F"/>
              </a:solidFill>
              <a:prstDash val="solid"/>
              <a:round/>
              <a:headEnd type="none" w="sm" len="sm"/>
              <a:tailEnd type="triangle" w="med" len="med"/>
            </a:ln>
          </p:spPr>
        </p:cxnSp>
        <p:sp>
          <p:nvSpPr>
            <p:cNvPr id="1123" name="Google Shape;1123;p108"/>
            <p:cNvSpPr txBox="1"/>
            <p:nvPr/>
          </p:nvSpPr>
          <p:spPr>
            <a:xfrm>
              <a:off x="838200" y="4978368"/>
              <a:ext cx="762300" cy="6075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700" b="1">
                  <a:solidFill>
                    <a:srgbClr val="C00000"/>
                  </a:solidFill>
                  <a:latin typeface="Arial"/>
                  <a:ea typeface="Arial"/>
                  <a:cs typeface="Arial"/>
                  <a:sym typeface="Arial"/>
                </a:rPr>
                <a:t>T</a:t>
              </a:r>
              <a:r>
                <a:rPr lang="en" sz="700" b="1" baseline="-25000">
                  <a:solidFill>
                    <a:srgbClr val="C00000"/>
                  </a:solidFill>
                  <a:latin typeface="Arial"/>
                  <a:ea typeface="Arial"/>
                  <a:cs typeface="Arial"/>
                  <a:sym typeface="Arial"/>
                </a:rPr>
                <a:t>1</a:t>
              </a:r>
              <a:endParaRPr/>
            </a:p>
          </p:txBody>
        </p:sp>
        <p:sp>
          <p:nvSpPr>
            <p:cNvPr id="1124" name="Google Shape;1124;p108"/>
            <p:cNvSpPr txBox="1"/>
            <p:nvPr/>
          </p:nvSpPr>
          <p:spPr>
            <a:xfrm>
              <a:off x="838200" y="5834014"/>
              <a:ext cx="762300" cy="6075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700" b="1">
                  <a:solidFill>
                    <a:srgbClr val="0070C0"/>
                  </a:solidFill>
                  <a:latin typeface="Arial"/>
                  <a:ea typeface="Arial"/>
                  <a:cs typeface="Arial"/>
                  <a:sym typeface="Arial"/>
                </a:rPr>
                <a:t>T</a:t>
              </a:r>
              <a:r>
                <a:rPr lang="en" sz="700" b="1" baseline="-25000">
                  <a:solidFill>
                    <a:srgbClr val="0070C0"/>
                  </a:solidFill>
                  <a:latin typeface="Arial"/>
                  <a:ea typeface="Arial"/>
                  <a:cs typeface="Arial"/>
                  <a:sym typeface="Arial"/>
                </a:rPr>
                <a:t>2</a:t>
              </a:r>
              <a:endParaRPr/>
            </a:p>
          </p:txBody>
        </p:sp>
        <p:sp>
          <p:nvSpPr>
            <p:cNvPr id="1125" name="Google Shape;1125;p108"/>
            <p:cNvSpPr txBox="1"/>
            <p:nvPr/>
          </p:nvSpPr>
          <p:spPr>
            <a:xfrm>
              <a:off x="1640811" y="4978368"/>
              <a:ext cx="1004100" cy="5610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W(A)</a:t>
              </a:r>
              <a:endParaRPr/>
            </a:p>
          </p:txBody>
        </p:sp>
        <p:sp>
          <p:nvSpPr>
            <p:cNvPr id="1126" name="Google Shape;1126;p108"/>
            <p:cNvSpPr txBox="1"/>
            <p:nvPr/>
          </p:nvSpPr>
          <p:spPr>
            <a:xfrm>
              <a:off x="5465646" y="4984227"/>
              <a:ext cx="659100" cy="5610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A</a:t>
              </a:r>
              <a:endParaRPr/>
            </a:p>
          </p:txBody>
        </p:sp>
        <p:grpSp>
          <p:nvGrpSpPr>
            <p:cNvPr id="1127" name="Google Shape;1127;p108"/>
            <p:cNvGrpSpPr/>
            <p:nvPr/>
          </p:nvGrpSpPr>
          <p:grpSpPr>
            <a:xfrm>
              <a:off x="2763331" y="5834014"/>
              <a:ext cx="2792605" cy="561000"/>
              <a:chOff x="2763331" y="4437882"/>
              <a:chExt cx="2792605" cy="561000"/>
            </a:xfrm>
          </p:grpSpPr>
          <p:sp>
            <p:nvSpPr>
              <p:cNvPr id="1128" name="Google Shape;1128;p108"/>
              <p:cNvSpPr txBox="1"/>
              <p:nvPr/>
            </p:nvSpPr>
            <p:spPr>
              <a:xfrm>
                <a:off x="2763331" y="4437882"/>
                <a:ext cx="959100" cy="5610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R(A)</a:t>
                </a:r>
                <a:endParaRPr sz="600">
                  <a:solidFill>
                    <a:srgbClr val="000000"/>
                  </a:solidFill>
                  <a:latin typeface="Arial"/>
                  <a:ea typeface="Arial"/>
                  <a:cs typeface="Arial"/>
                  <a:sym typeface="Arial"/>
                </a:endParaRPr>
              </a:p>
            </p:txBody>
          </p:sp>
          <p:sp>
            <p:nvSpPr>
              <p:cNvPr id="1129" name="Google Shape;1129;p108"/>
              <p:cNvSpPr txBox="1"/>
              <p:nvPr/>
            </p:nvSpPr>
            <p:spPr>
              <a:xfrm>
                <a:off x="3760816" y="4437882"/>
                <a:ext cx="1004100" cy="5610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W(A)</a:t>
                </a:r>
                <a:endParaRPr/>
              </a:p>
            </p:txBody>
          </p:sp>
          <p:sp>
            <p:nvSpPr>
              <p:cNvPr id="1130" name="Google Shape;1130;p108"/>
              <p:cNvSpPr txBox="1"/>
              <p:nvPr/>
            </p:nvSpPr>
            <p:spPr>
              <a:xfrm>
                <a:off x="4883336" y="4437882"/>
                <a:ext cx="672600" cy="5610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C</a:t>
                </a:r>
                <a:endParaRPr/>
              </a:p>
            </p:txBody>
          </p:sp>
        </p:grpSp>
      </p:grpSp>
      <p:sp>
        <p:nvSpPr>
          <p:cNvPr id="1131" name="Google Shape;1131;p108"/>
          <p:cNvSpPr/>
          <p:nvPr/>
        </p:nvSpPr>
        <p:spPr>
          <a:xfrm>
            <a:off x="1533553" y="3955058"/>
            <a:ext cx="2557500" cy="4617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rgbClr val="000000"/>
                </a:solidFill>
                <a:latin typeface="Arial"/>
                <a:ea typeface="Arial"/>
                <a:cs typeface="Arial"/>
                <a:sym typeface="Arial"/>
              </a:rPr>
              <a:t>“Inconsistent read” / Reading partial commits:</a:t>
            </a:r>
            <a:endParaRPr/>
          </a:p>
        </p:txBody>
      </p:sp>
      <p:cxnSp>
        <p:nvCxnSpPr>
          <p:cNvPr id="1132" name="Google Shape;1132;p108"/>
          <p:cNvCxnSpPr/>
          <p:nvPr/>
        </p:nvCxnSpPr>
        <p:spPr>
          <a:xfrm rot="10800000" flipH="1">
            <a:off x="5038884" y="4525683"/>
            <a:ext cx="2646600" cy="1500"/>
          </a:xfrm>
          <a:prstGeom prst="straightConnector1">
            <a:avLst/>
          </a:prstGeom>
          <a:noFill/>
          <a:ln w="38100" cap="flat" cmpd="sng">
            <a:solidFill>
              <a:srgbClr val="7F7F7F"/>
            </a:solidFill>
            <a:prstDash val="solid"/>
            <a:round/>
            <a:headEnd type="none" w="sm" len="sm"/>
            <a:tailEnd type="triangle" w="med" len="med"/>
          </a:ln>
        </p:spPr>
      </p:cxnSp>
      <p:sp>
        <p:nvSpPr>
          <p:cNvPr id="1133" name="Google Shape;1133;p108"/>
          <p:cNvSpPr txBox="1"/>
          <p:nvPr/>
        </p:nvSpPr>
        <p:spPr>
          <a:xfrm>
            <a:off x="4868499" y="4031138"/>
            <a:ext cx="231000" cy="2976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800" b="1">
                <a:solidFill>
                  <a:srgbClr val="C00000"/>
                </a:solidFill>
                <a:latin typeface="Arial"/>
                <a:ea typeface="Arial"/>
                <a:cs typeface="Arial"/>
                <a:sym typeface="Arial"/>
              </a:rPr>
              <a:t>T</a:t>
            </a:r>
            <a:r>
              <a:rPr lang="en" sz="800" b="1" baseline="-25000">
                <a:solidFill>
                  <a:srgbClr val="C00000"/>
                </a:solidFill>
                <a:latin typeface="Arial"/>
                <a:ea typeface="Arial"/>
                <a:cs typeface="Arial"/>
                <a:sym typeface="Arial"/>
              </a:rPr>
              <a:t>1</a:t>
            </a:r>
            <a:endParaRPr/>
          </a:p>
        </p:txBody>
      </p:sp>
      <p:sp>
        <p:nvSpPr>
          <p:cNvPr id="1134" name="Google Shape;1134;p108"/>
          <p:cNvSpPr txBox="1"/>
          <p:nvPr/>
        </p:nvSpPr>
        <p:spPr>
          <a:xfrm>
            <a:off x="4868499" y="4291647"/>
            <a:ext cx="231000" cy="2976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800" b="1">
                <a:solidFill>
                  <a:srgbClr val="0070C0"/>
                </a:solidFill>
                <a:latin typeface="Arial"/>
                <a:ea typeface="Arial"/>
                <a:cs typeface="Arial"/>
                <a:sym typeface="Arial"/>
              </a:rPr>
              <a:t>T</a:t>
            </a:r>
            <a:r>
              <a:rPr lang="en" sz="800" b="1" baseline="-25000">
                <a:solidFill>
                  <a:srgbClr val="0070C0"/>
                </a:solidFill>
                <a:latin typeface="Arial"/>
                <a:ea typeface="Arial"/>
                <a:cs typeface="Arial"/>
                <a:sym typeface="Arial"/>
              </a:rPr>
              <a:t>2</a:t>
            </a:r>
            <a:endParaRPr/>
          </a:p>
        </p:txBody>
      </p:sp>
      <p:sp>
        <p:nvSpPr>
          <p:cNvPr id="1135" name="Google Shape;1135;p108"/>
          <p:cNvSpPr txBox="1"/>
          <p:nvPr/>
        </p:nvSpPr>
        <p:spPr>
          <a:xfrm>
            <a:off x="5123418" y="4014274"/>
            <a:ext cx="414600" cy="1848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W(A)</a:t>
            </a:r>
            <a:endParaRPr/>
          </a:p>
        </p:txBody>
      </p:sp>
      <p:sp>
        <p:nvSpPr>
          <p:cNvPr id="1136" name="Google Shape;1136;p108"/>
          <p:cNvSpPr txBox="1"/>
          <p:nvPr/>
        </p:nvSpPr>
        <p:spPr>
          <a:xfrm>
            <a:off x="6969072" y="4013803"/>
            <a:ext cx="359400" cy="1848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W(B)</a:t>
            </a:r>
            <a:endParaRPr/>
          </a:p>
        </p:txBody>
      </p:sp>
      <p:sp>
        <p:nvSpPr>
          <p:cNvPr id="1137" name="Google Shape;1137;p108"/>
          <p:cNvSpPr txBox="1"/>
          <p:nvPr/>
        </p:nvSpPr>
        <p:spPr>
          <a:xfrm>
            <a:off x="7430418" y="4013803"/>
            <a:ext cx="240900" cy="1848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C</a:t>
            </a:r>
            <a:endParaRPr/>
          </a:p>
        </p:txBody>
      </p:sp>
      <p:sp>
        <p:nvSpPr>
          <p:cNvPr id="1138" name="Google Shape;1138;p108"/>
          <p:cNvSpPr txBox="1"/>
          <p:nvPr/>
        </p:nvSpPr>
        <p:spPr>
          <a:xfrm>
            <a:off x="5546867" y="4279161"/>
            <a:ext cx="343500" cy="1848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R(A)</a:t>
            </a:r>
            <a:endParaRPr sz="600">
              <a:solidFill>
                <a:srgbClr val="000000"/>
              </a:solidFill>
              <a:latin typeface="Arial"/>
              <a:ea typeface="Arial"/>
              <a:cs typeface="Arial"/>
              <a:sym typeface="Arial"/>
            </a:endParaRPr>
          </a:p>
        </p:txBody>
      </p:sp>
      <p:sp>
        <p:nvSpPr>
          <p:cNvPr id="1139" name="Google Shape;1139;p108"/>
          <p:cNvSpPr txBox="1"/>
          <p:nvPr/>
        </p:nvSpPr>
        <p:spPr>
          <a:xfrm>
            <a:off x="6768031" y="4279161"/>
            <a:ext cx="240900" cy="1848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C</a:t>
            </a:r>
            <a:endParaRPr/>
          </a:p>
        </p:txBody>
      </p:sp>
      <p:sp>
        <p:nvSpPr>
          <p:cNvPr id="1140" name="Google Shape;1140;p108"/>
          <p:cNvSpPr txBox="1"/>
          <p:nvPr/>
        </p:nvSpPr>
        <p:spPr>
          <a:xfrm>
            <a:off x="5932077" y="4279161"/>
            <a:ext cx="343500" cy="1848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R(B)</a:t>
            </a:r>
            <a:endParaRPr/>
          </a:p>
        </p:txBody>
      </p:sp>
      <p:sp>
        <p:nvSpPr>
          <p:cNvPr id="1141" name="Google Shape;1141;p108"/>
          <p:cNvSpPr txBox="1"/>
          <p:nvPr/>
        </p:nvSpPr>
        <p:spPr>
          <a:xfrm>
            <a:off x="6318638" y="4275076"/>
            <a:ext cx="364200" cy="1848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W(D)</a:t>
            </a:r>
            <a:endParaRPr sz="600">
              <a:solidFill>
                <a:srgbClr val="000000"/>
              </a:solidFill>
              <a:latin typeface="Arial"/>
              <a:ea typeface="Arial"/>
              <a:cs typeface="Arial"/>
              <a:sym typeface="Arial"/>
            </a:endParaRPr>
          </a:p>
        </p:txBody>
      </p:sp>
      <p:sp>
        <p:nvSpPr>
          <p:cNvPr id="1142" name="Google Shape;1142;p108"/>
          <p:cNvSpPr/>
          <p:nvPr/>
        </p:nvSpPr>
        <p:spPr>
          <a:xfrm>
            <a:off x="1533553" y="4809870"/>
            <a:ext cx="17076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rgbClr val="000000"/>
                </a:solidFill>
                <a:latin typeface="Arial"/>
                <a:ea typeface="Arial"/>
                <a:cs typeface="Arial"/>
                <a:sym typeface="Arial"/>
              </a:rPr>
              <a:t>Partially-lost update:</a:t>
            </a:r>
            <a:endParaRPr/>
          </a:p>
        </p:txBody>
      </p:sp>
      <p:cxnSp>
        <p:nvCxnSpPr>
          <p:cNvPr id="1143" name="Google Shape;1143;p108"/>
          <p:cNvCxnSpPr/>
          <p:nvPr/>
        </p:nvCxnSpPr>
        <p:spPr>
          <a:xfrm>
            <a:off x="5021045" y="5309959"/>
            <a:ext cx="2105700" cy="0"/>
          </a:xfrm>
          <a:prstGeom prst="straightConnector1">
            <a:avLst/>
          </a:prstGeom>
          <a:noFill/>
          <a:ln w="38100" cap="flat" cmpd="sng">
            <a:solidFill>
              <a:srgbClr val="7F7F7F"/>
            </a:solidFill>
            <a:prstDash val="solid"/>
            <a:round/>
            <a:headEnd type="none" w="sm" len="sm"/>
            <a:tailEnd type="triangle" w="med" len="med"/>
          </a:ln>
        </p:spPr>
      </p:cxnSp>
      <p:sp>
        <p:nvSpPr>
          <p:cNvPr id="1144" name="Google Shape;1144;p108"/>
          <p:cNvSpPr txBox="1"/>
          <p:nvPr/>
        </p:nvSpPr>
        <p:spPr>
          <a:xfrm>
            <a:off x="4868499" y="4743226"/>
            <a:ext cx="285600" cy="2154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800" b="1">
                <a:solidFill>
                  <a:srgbClr val="C00000"/>
                </a:solidFill>
                <a:latin typeface="Arial"/>
                <a:ea typeface="Arial"/>
                <a:cs typeface="Arial"/>
                <a:sym typeface="Arial"/>
              </a:rPr>
              <a:t>T</a:t>
            </a:r>
            <a:r>
              <a:rPr lang="en" sz="800" b="1" baseline="-25000">
                <a:solidFill>
                  <a:srgbClr val="C00000"/>
                </a:solidFill>
                <a:latin typeface="Arial"/>
                <a:ea typeface="Arial"/>
                <a:cs typeface="Arial"/>
                <a:sym typeface="Arial"/>
              </a:rPr>
              <a:t>1</a:t>
            </a:r>
            <a:endParaRPr/>
          </a:p>
        </p:txBody>
      </p:sp>
      <p:sp>
        <p:nvSpPr>
          <p:cNvPr id="1145" name="Google Shape;1145;p108"/>
          <p:cNvSpPr txBox="1"/>
          <p:nvPr/>
        </p:nvSpPr>
        <p:spPr>
          <a:xfrm>
            <a:off x="4868499" y="5038832"/>
            <a:ext cx="285600" cy="2154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800" b="1">
                <a:solidFill>
                  <a:srgbClr val="0070C0"/>
                </a:solidFill>
                <a:latin typeface="Arial"/>
                <a:ea typeface="Arial"/>
                <a:cs typeface="Arial"/>
                <a:sym typeface="Arial"/>
              </a:rPr>
              <a:t>T</a:t>
            </a:r>
            <a:r>
              <a:rPr lang="en" sz="800" b="1" baseline="-25000">
                <a:solidFill>
                  <a:srgbClr val="0070C0"/>
                </a:solidFill>
                <a:latin typeface="Arial"/>
                <a:ea typeface="Arial"/>
                <a:cs typeface="Arial"/>
                <a:sym typeface="Arial"/>
              </a:rPr>
              <a:t>2</a:t>
            </a:r>
            <a:endParaRPr/>
          </a:p>
        </p:txBody>
      </p:sp>
      <p:sp>
        <p:nvSpPr>
          <p:cNvPr id="1146" name="Google Shape;1146;p108"/>
          <p:cNvSpPr txBox="1"/>
          <p:nvPr/>
        </p:nvSpPr>
        <p:spPr>
          <a:xfrm>
            <a:off x="5147591" y="4743226"/>
            <a:ext cx="359400" cy="1848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W(A)</a:t>
            </a:r>
            <a:endParaRPr/>
          </a:p>
        </p:txBody>
      </p:sp>
      <p:sp>
        <p:nvSpPr>
          <p:cNvPr id="1147" name="Google Shape;1147;p108"/>
          <p:cNvSpPr txBox="1"/>
          <p:nvPr/>
        </p:nvSpPr>
        <p:spPr>
          <a:xfrm>
            <a:off x="6484365" y="4743225"/>
            <a:ext cx="359400" cy="1848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W(B)</a:t>
            </a:r>
            <a:endParaRPr/>
          </a:p>
        </p:txBody>
      </p:sp>
      <p:sp>
        <p:nvSpPr>
          <p:cNvPr id="1148" name="Google Shape;1148;p108"/>
          <p:cNvSpPr txBox="1"/>
          <p:nvPr/>
        </p:nvSpPr>
        <p:spPr>
          <a:xfrm>
            <a:off x="6862373" y="4743225"/>
            <a:ext cx="240900" cy="1848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C</a:t>
            </a:r>
            <a:endParaRPr sz="600">
              <a:solidFill>
                <a:srgbClr val="000000"/>
              </a:solidFill>
              <a:latin typeface="Arial"/>
              <a:ea typeface="Arial"/>
              <a:cs typeface="Arial"/>
              <a:sym typeface="Arial"/>
            </a:endParaRPr>
          </a:p>
        </p:txBody>
      </p:sp>
      <p:sp>
        <p:nvSpPr>
          <p:cNvPr id="1149" name="Google Shape;1149;p108"/>
          <p:cNvSpPr txBox="1"/>
          <p:nvPr/>
        </p:nvSpPr>
        <p:spPr>
          <a:xfrm>
            <a:off x="5500664" y="5038832"/>
            <a:ext cx="359400" cy="1848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W(A)</a:t>
            </a:r>
            <a:endParaRPr/>
          </a:p>
        </p:txBody>
      </p:sp>
      <p:sp>
        <p:nvSpPr>
          <p:cNvPr id="1150" name="Google Shape;1150;p108"/>
          <p:cNvSpPr txBox="1"/>
          <p:nvPr/>
        </p:nvSpPr>
        <p:spPr>
          <a:xfrm>
            <a:off x="6279723" y="5038832"/>
            <a:ext cx="240900" cy="1848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C</a:t>
            </a:r>
            <a:endParaRPr/>
          </a:p>
        </p:txBody>
      </p:sp>
      <p:sp>
        <p:nvSpPr>
          <p:cNvPr id="1151" name="Google Shape;1151;p108"/>
          <p:cNvSpPr txBox="1"/>
          <p:nvPr/>
        </p:nvSpPr>
        <p:spPr>
          <a:xfrm>
            <a:off x="5890923" y="5040141"/>
            <a:ext cx="359400" cy="1848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600">
                <a:solidFill>
                  <a:srgbClr val="000000"/>
                </a:solidFill>
                <a:latin typeface="Arial"/>
                <a:ea typeface="Arial"/>
                <a:cs typeface="Arial"/>
                <a:sym typeface="Arial"/>
              </a:rPr>
              <a:t>W(B)</a:t>
            </a:r>
            <a:endParaRPr/>
          </a:p>
        </p:txBody>
      </p:sp>
    </p:spTree>
    <p:extLst>
      <p:ext uri="{BB962C8B-B14F-4D97-AF65-F5344CB8AC3E}">
        <p14:creationId xmlns:p14="http://schemas.microsoft.com/office/powerpoint/2010/main" val="256227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0"/>
                                        </p:tgtEl>
                                        <p:attrNameLst>
                                          <p:attrName>style.visibility</p:attrName>
                                        </p:attrNameLst>
                                      </p:cBhvr>
                                      <p:to>
                                        <p:strVal val="visible"/>
                                      </p:to>
                                    </p:set>
                                    <p:animEffect transition="in" filter="fade">
                                      <p:cBhvr>
                                        <p:cTn id="7" dur="1000"/>
                                        <p:tgtEl>
                                          <p:spTgt spid="1120"/>
                                        </p:tgtEl>
                                      </p:cBhvr>
                                    </p:animEffect>
                                  </p:childTnLst>
                                </p:cTn>
                              </p:par>
                              <p:par>
                                <p:cTn id="8" presetID="10" presetClass="entr" presetSubtype="0" fill="hold" nodeType="withEffect">
                                  <p:stCondLst>
                                    <p:cond delay="0"/>
                                  </p:stCondLst>
                                  <p:childTnLst>
                                    <p:set>
                                      <p:cBhvr>
                                        <p:cTn id="9" dur="1" fill="hold">
                                          <p:stCondLst>
                                            <p:cond delay="0"/>
                                          </p:stCondLst>
                                        </p:cTn>
                                        <p:tgtEl>
                                          <p:spTgt spid="1121"/>
                                        </p:tgtEl>
                                        <p:attrNameLst>
                                          <p:attrName>style.visibility</p:attrName>
                                        </p:attrNameLst>
                                      </p:cBhvr>
                                      <p:to>
                                        <p:strVal val="visible"/>
                                      </p:to>
                                    </p:set>
                                    <p:animEffect transition="in" filter="fade">
                                      <p:cBhvr>
                                        <p:cTn id="10" dur="1000"/>
                                        <p:tgtEl>
                                          <p:spTgt spid="11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31"/>
                                        </p:tgtEl>
                                        <p:attrNameLst>
                                          <p:attrName>style.visibility</p:attrName>
                                        </p:attrNameLst>
                                      </p:cBhvr>
                                      <p:to>
                                        <p:strVal val="visible"/>
                                      </p:to>
                                    </p:set>
                                    <p:animEffect transition="in" filter="fade">
                                      <p:cBhvr>
                                        <p:cTn id="15" dur="1000"/>
                                        <p:tgtEl>
                                          <p:spTgt spid="1131"/>
                                        </p:tgtEl>
                                      </p:cBhvr>
                                    </p:animEffect>
                                  </p:childTnLst>
                                </p:cTn>
                              </p:par>
                              <p:par>
                                <p:cTn id="16" presetID="10" presetClass="entr" presetSubtype="0" fill="hold" nodeType="withEffect">
                                  <p:stCondLst>
                                    <p:cond delay="0"/>
                                  </p:stCondLst>
                                  <p:childTnLst>
                                    <p:set>
                                      <p:cBhvr>
                                        <p:cTn id="17" dur="1" fill="hold">
                                          <p:stCondLst>
                                            <p:cond delay="0"/>
                                          </p:stCondLst>
                                        </p:cTn>
                                        <p:tgtEl>
                                          <p:spTgt spid="1132"/>
                                        </p:tgtEl>
                                        <p:attrNameLst>
                                          <p:attrName>style.visibility</p:attrName>
                                        </p:attrNameLst>
                                      </p:cBhvr>
                                      <p:to>
                                        <p:strVal val="visible"/>
                                      </p:to>
                                    </p:set>
                                    <p:animEffect transition="in" filter="fade">
                                      <p:cBhvr>
                                        <p:cTn id="18" dur="1000"/>
                                        <p:tgtEl>
                                          <p:spTgt spid="1132"/>
                                        </p:tgtEl>
                                      </p:cBhvr>
                                    </p:animEffect>
                                  </p:childTnLst>
                                </p:cTn>
                              </p:par>
                              <p:par>
                                <p:cTn id="19" presetID="10" presetClass="entr" presetSubtype="0" fill="hold" nodeType="withEffect">
                                  <p:stCondLst>
                                    <p:cond delay="0"/>
                                  </p:stCondLst>
                                  <p:childTnLst>
                                    <p:set>
                                      <p:cBhvr>
                                        <p:cTn id="20" dur="1" fill="hold">
                                          <p:stCondLst>
                                            <p:cond delay="0"/>
                                          </p:stCondLst>
                                        </p:cTn>
                                        <p:tgtEl>
                                          <p:spTgt spid="1133"/>
                                        </p:tgtEl>
                                        <p:attrNameLst>
                                          <p:attrName>style.visibility</p:attrName>
                                        </p:attrNameLst>
                                      </p:cBhvr>
                                      <p:to>
                                        <p:strVal val="visible"/>
                                      </p:to>
                                    </p:set>
                                    <p:animEffect transition="in" filter="fade">
                                      <p:cBhvr>
                                        <p:cTn id="21" dur="1000"/>
                                        <p:tgtEl>
                                          <p:spTgt spid="1133"/>
                                        </p:tgtEl>
                                      </p:cBhvr>
                                    </p:animEffect>
                                  </p:childTnLst>
                                </p:cTn>
                              </p:par>
                              <p:par>
                                <p:cTn id="22" presetID="10" presetClass="entr" presetSubtype="0" fill="hold" nodeType="withEffect">
                                  <p:stCondLst>
                                    <p:cond delay="0"/>
                                  </p:stCondLst>
                                  <p:childTnLst>
                                    <p:set>
                                      <p:cBhvr>
                                        <p:cTn id="23" dur="1" fill="hold">
                                          <p:stCondLst>
                                            <p:cond delay="0"/>
                                          </p:stCondLst>
                                        </p:cTn>
                                        <p:tgtEl>
                                          <p:spTgt spid="1134"/>
                                        </p:tgtEl>
                                        <p:attrNameLst>
                                          <p:attrName>style.visibility</p:attrName>
                                        </p:attrNameLst>
                                      </p:cBhvr>
                                      <p:to>
                                        <p:strVal val="visible"/>
                                      </p:to>
                                    </p:set>
                                    <p:animEffect transition="in" filter="fade">
                                      <p:cBhvr>
                                        <p:cTn id="24" dur="1000"/>
                                        <p:tgtEl>
                                          <p:spTgt spid="1134"/>
                                        </p:tgtEl>
                                      </p:cBhvr>
                                    </p:animEffect>
                                  </p:childTnLst>
                                </p:cTn>
                              </p:par>
                              <p:par>
                                <p:cTn id="25" presetID="10" presetClass="entr" presetSubtype="0" fill="hold" nodeType="withEffect">
                                  <p:stCondLst>
                                    <p:cond delay="0"/>
                                  </p:stCondLst>
                                  <p:childTnLst>
                                    <p:set>
                                      <p:cBhvr>
                                        <p:cTn id="26" dur="1" fill="hold">
                                          <p:stCondLst>
                                            <p:cond delay="0"/>
                                          </p:stCondLst>
                                        </p:cTn>
                                        <p:tgtEl>
                                          <p:spTgt spid="1135"/>
                                        </p:tgtEl>
                                        <p:attrNameLst>
                                          <p:attrName>style.visibility</p:attrName>
                                        </p:attrNameLst>
                                      </p:cBhvr>
                                      <p:to>
                                        <p:strVal val="visible"/>
                                      </p:to>
                                    </p:set>
                                    <p:animEffect transition="in" filter="fade">
                                      <p:cBhvr>
                                        <p:cTn id="27" dur="1000"/>
                                        <p:tgtEl>
                                          <p:spTgt spid="1135"/>
                                        </p:tgtEl>
                                      </p:cBhvr>
                                    </p:animEffect>
                                  </p:childTnLst>
                                </p:cTn>
                              </p:par>
                              <p:par>
                                <p:cTn id="28" presetID="10" presetClass="entr" presetSubtype="0" fill="hold" nodeType="withEffect">
                                  <p:stCondLst>
                                    <p:cond delay="0"/>
                                  </p:stCondLst>
                                  <p:childTnLst>
                                    <p:set>
                                      <p:cBhvr>
                                        <p:cTn id="29" dur="1" fill="hold">
                                          <p:stCondLst>
                                            <p:cond delay="0"/>
                                          </p:stCondLst>
                                        </p:cTn>
                                        <p:tgtEl>
                                          <p:spTgt spid="1136"/>
                                        </p:tgtEl>
                                        <p:attrNameLst>
                                          <p:attrName>style.visibility</p:attrName>
                                        </p:attrNameLst>
                                      </p:cBhvr>
                                      <p:to>
                                        <p:strVal val="visible"/>
                                      </p:to>
                                    </p:set>
                                    <p:animEffect transition="in" filter="fade">
                                      <p:cBhvr>
                                        <p:cTn id="30" dur="1000"/>
                                        <p:tgtEl>
                                          <p:spTgt spid="1136"/>
                                        </p:tgtEl>
                                      </p:cBhvr>
                                    </p:animEffect>
                                  </p:childTnLst>
                                </p:cTn>
                              </p:par>
                              <p:par>
                                <p:cTn id="31" presetID="10" presetClass="entr" presetSubtype="0" fill="hold" nodeType="withEffect">
                                  <p:stCondLst>
                                    <p:cond delay="0"/>
                                  </p:stCondLst>
                                  <p:childTnLst>
                                    <p:set>
                                      <p:cBhvr>
                                        <p:cTn id="32" dur="1" fill="hold">
                                          <p:stCondLst>
                                            <p:cond delay="0"/>
                                          </p:stCondLst>
                                        </p:cTn>
                                        <p:tgtEl>
                                          <p:spTgt spid="1137"/>
                                        </p:tgtEl>
                                        <p:attrNameLst>
                                          <p:attrName>style.visibility</p:attrName>
                                        </p:attrNameLst>
                                      </p:cBhvr>
                                      <p:to>
                                        <p:strVal val="visible"/>
                                      </p:to>
                                    </p:set>
                                    <p:animEffect transition="in" filter="fade">
                                      <p:cBhvr>
                                        <p:cTn id="33" dur="1000"/>
                                        <p:tgtEl>
                                          <p:spTgt spid="1137"/>
                                        </p:tgtEl>
                                      </p:cBhvr>
                                    </p:animEffect>
                                  </p:childTnLst>
                                </p:cTn>
                              </p:par>
                              <p:par>
                                <p:cTn id="34" presetID="10" presetClass="entr" presetSubtype="0" fill="hold" nodeType="withEffect">
                                  <p:stCondLst>
                                    <p:cond delay="0"/>
                                  </p:stCondLst>
                                  <p:childTnLst>
                                    <p:set>
                                      <p:cBhvr>
                                        <p:cTn id="35" dur="1" fill="hold">
                                          <p:stCondLst>
                                            <p:cond delay="0"/>
                                          </p:stCondLst>
                                        </p:cTn>
                                        <p:tgtEl>
                                          <p:spTgt spid="1138"/>
                                        </p:tgtEl>
                                        <p:attrNameLst>
                                          <p:attrName>style.visibility</p:attrName>
                                        </p:attrNameLst>
                                      </p:cBhvr>
                                      <p:to>
                                        <p:strVal val="visible"/>
                                      </p:to>
                                    </p:set>
                                    <p:animEffect transition="in" filter="fade">
                                      <p:cBhvr>
                                        <p:cTn id="36" dur="1000"/>
                                        <p:tgtEl>
                                          <p:spTgt spid="1138"/>
                                        </p:tgtEl>
                                      </p:cBhvr>
                                    </p:animEffect>
                                  </p:childTnLst>
                                </p:cTn>
                              </p:par>
                              <p:par>
                                <p:cTn id="37" presetID="10" presetClass="entr" presetSubtype="0" fill="hold" nodeType="withEffect">
                                  <p:stCondLst>
                                    <p:cond delay="0"/>
                                  </p:stCondLst>
                                  <p:childTnLst>
                                    <p:set>
                                      <p:cBhvr>
                                        <p:cTn id="38" dur="1" fill="hold">
                                          <p:stCondLst>
                                            <p:cond delay="0"/>
                                          </p:stCondLst>
                                        </p:cTn>
                                        <p:tgtEl>
                                          <p:spTgt spid="1139"/>
                                        </p:tgtEl>
                                        <p:attrNameLst>
                                          <p:attrName>style.visibility</p:attrName>
                                        </p:attrNameLst>
                                      </p:cBhvr>
                                      <p:to>
                                        <p:strVal val="visible"/>
                                      </p:to>
                                    </p:set>
                                    <p:animEffect transition="in" filter="fade">
                                      <p:cBhvr>
                                        <p:cTn id="39" dur="1000"/>
                                        <p:tgtEl>
                                          <p:spTgt spid="1139"/>
                                        </p:tgtEl>
                                      </p:cBhvr>
                                    </p:animEffect>
                                  </p:childTnLst>
                                </p:cTn>
                              </p:par>
                              <p:par>
                                <p:cTn id="40" presetID="10" presetClass="entr" presetSubtype="0" fill="hold" nodeType="withEffect">
                                  <p:stCondLst>
                                    <p:cond delay="0"/>
                                  </p:stCondLst>
                                  <p:childTnLst>
                                    <p:set>
                                      <p:cBhvr>
                                        <p:cTn id="41" dur="1" fill="hold">
                                          <p:stCondLst>
                                            <p:cond delay="0"/>
                                          </p:stCondLst>
                                        </p:cTn>
                                        <p:tgtEl>
                                          <p:spTgt spid="1140"/>
                                        </p:tgtEl>
                                        <p:attrNameLst>
                                          <p:attrName>style.visibility</p:attrName>
                                        </p:attrNameLst>
                                      </p:cBhvr>
                                      <p:to>
                                        <p:strVal val="visible"/>
                                      </p:to>
                                    </p:set>
                                    <p:animEffect transition="in" filter="fade">
                                      <p:cBhvr>
                                        <p:cTn id="42" dur="1000"/>
                                        <p:tgtEl>
                                          <p:spTgt spid="1140"/>
                                        </p:tgtEl>
                                      </p:cBhvr>
                                    </p:animEffect>
                                  </p:childTnLst>
                                </p:cTn>
                              </p:par>
                              <p:par>
                                <p:cTn id="43" presetID="10" presetClass="entr" presetSubtype="0" fill="hold" nodeType="withEffect">
                                  <p:stCondLst>
                                    <p:cond delay="0"/>
                                  </p:stCondLst>
                                  <p:childTnLst>
                                    <p:set>
                                      <p:cBhvr>
                                        <p:cTn id="44" dur="1" fill="hold">
                                          <p:stCondLst>
                                            <p:cond delay="0"/>
                                          </p:stCondLst>
                                        </p:cTn>
                                        <p:tgtEl>
                                          <p:spTgt spid="1141"/>
                                        </p:tgtEl>
                                        <p:attrNameLst>
                                          <p:attrName>style.visibility</p:attrName>
                                        </p:attrNameLst>
                                      </p:cBhvr>
                                      <p:to>
                                        <p:strVal val="visible"/>
                                      </p:to>
                                    </p:set>
                                    <p:animEffect transition="in" filter="fade">
                                      <p:cBhvr>
                                        <p:cTn id="45" dur="1000"/>
                                        <p:tgtEl>
                                          <p:spTgt spid="114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42"/>
                                        </p:tgtEl>
                                        <p:attrNameLst>
                                          <p:attrName>style.visibility</p:attrName>
                                        </p:attrNameLst>
                                      </p:cBhvr>
                                      <p:to>
                                        <p:strVal val="visible"/>
                                      </p:to>
                                    </p:set>
                                    <p:animEffect transition="in" filter="fade">
                                      <p:cBhvr>
                                        <p:cTn id="50" dur="1000"/>
                                        <p:tgtEl>
                                          <p:spTgt spid="1142"/>
                                        </p:tgtEl>
                                      </p:cBhvr>
                                    </p:animEffect>
                                  </p:childTnLst>
                                </p:cTn>
                              </p:par>
                              <p:par>
                                <p:cTn id="51" presetID="10" presetClass="entr" presetSubtype="0" fill="hold" nodeType="withEffect">
                                  <p:stCondLst>
                                    <p:cond delay="0"/>
                                  </p:stCondLst>
                                  <p:childTnLst>
                                    <p:set>
                                      <p:cBhvr>
                                        <p:cTn id="52" dur="1" fill="hold">
                                          <p:stCondLst>
                                            <p:cond delay="0"/>
                                          </p:stCondLst>
                                        </p:cTn>
                                        <p:tgtEl>
                                          <p:spTgt spid="1143"/>
                                        </p:tgtEl>
                                        <p:attrNameLst>
                                          <p:attrName>style.visibility</p:attrName>
                                        </p:attrNameLst>
                                      </p:cBhvr>
                                      <p:to>
                                        <p:strVal val="visible"/>
                                      </p:to>
                                    </p:set>
                                    <p:animEffect transition="in" filter="fade">
                                      <p:cBhvr>
                                        <p:cTn id="53" dur="1000"/>
                                        <p:tgtEl>
                                          <p:spTgt spid="1143"/>
                                        </p:tgtEl>
                                      </p:cBhvr>
                                    </p:animEffect>
                                  </p:childTnLst>
                                </p:cTn>
                              </p:par>
                              <p:par>
                                <p:cTn id="54" presetID="10" presetClass="entr" presetSubtype="0" fill="hold" nodeType="withEffect">
                                  <p:stCondLst>
                                    <p:cond delay="0"/>
                                  </p:stCondLst>
                                  <p:childTnLst>
                                    <p:set>
                                      <p:cBhvr>
                                        <p:cTn id="55" dur="1" fill="hold">
                                          <p:stCondLst>
                                            <p:cond delay="0"/>
                                          </p:stCondLst>
                                        </p:cTn>
                                        <p:tgtEl>
                                          <p:spTgt spid="1144"/>
                                        </p:tgtEl>
                                        <p:attrNameLst>
                                          <p:attrName>style.visibility</p:attrName>
                                        </p:attrNameLst>
                                      </p:cBhvr>
                                      <p:to>
                                        <p:strVal val="visible"/>
                                      </p:to>
                                    </p:set>
                                    <p:animEffect transition="in" filter="fade">
                                      <p:cBhvr>
                                        <p:cTn id="56" dur="1000"/>
                                        <p:tgtEl>
                                          <p:spTgt spid="1144"/>
                                        </p:tgtEl>
                                      </p:cBhvr>
                                    </p:animEffect>
                                  </p:childTnLst>
                                </p:cTn>
                              </p:par>
                              <p:par>
                                <p:cTn id="57" presetID="10" presetClass="entr" presetSubtype="0" fill="hold" nodeType="withEffect">
                                  <p:stCondLst>
                                    <p:cond delay="0"/>
                                  </p:stCondLst>
                                  <p:childTnLst>
                                    <p:set>
                                      <p:cBhvr>
                                        <p:cTn id="58" dur="1" fill="hold">
                                          <p:stCondLst>
                                            <p:cond delay="0"/>
                                          </p:stCondLst>
                                        </p:cTn>
                                        <p:tgtEl>
                                          <p:spTgt spid="1145"/>
                                        </p:tgtEl>
                                        <p:attrNameLst>
                                          <p:attrName>style.visibility</p:attrName>
                                        </p:attrNameLst>
                                      </p:cBhvr>
                                      <p:to>
                                        <p:strVal val="visible"/>
                                      </p:to>
                                    </p:set>
                                    <p:animEffect transition="in" filter="fade">
                                      <p:cBhvr>
                                        <p:cTn id="59" dur="1000"/>
                                        <p:tgtEl>
                                          <p:spTgt spid="1145"/>
                                        </p:tgtEl>
                                      </p:cBhvr>
                                    </p:animEffect>
                                  </p:childTnLst>
                                </p:cTn>
                              </p:par>
                              <p:par>
                                <p:cTn id="60" presetID="10" presetClass="entr" presetSubtype="0" fill="hold" nodeType="withEffect">
                                  <p:stCondLst>
                                    <p:cond delay="0"/>
                                  </p:stCondLst>
                                  <p:childTnLst>
                                    <p:set>
                                      <p:cBhvr>
                                        <p:cTn id="61" dur="1" fill="hold">
                                          <p:stCondLst>
                                            <p:cond delay="0"/>
                                          </p:stCondLst>
                                        </p:cTn>
                                        <p:tgtEl>
                                          <p:spTgt spid="1146"/>
                                        </p:tgtEl>
                                        <p:attrNameLst>
                                          <p:attrName>style.visibility</p:attrName>
                                        </p:attrNameLst>
                                      </p:cBhvr>
                                      <p:to>
                                        <p:strVal val="visible"/>
                                      </p:to>
                                    </p:set>
                                    <p:animEffect transition="in" filter="fade">
                                      <p:cBhvr>
                                        <p:cTn id="62" dur="1000"/>
                                        <p:tgtEl>
                                          <p:spTgt spid="1146"/>
                                        </p:tgtEl>
                                      </p:cBhvr>
                                    </p:animEffect>
                                  </p:childTnLst>
                                </p:cTn>
                              </p:par>
                              <p:par>
                                <p:cTn id="63" presetID="10" presetClass="entr" presetSubtype="0" fill="hold" nodeType="withEffect">
                                  <p:stCondLst>
                                    <p:cond delay="0"/>
                                  </p:stCondLst>
                                  <p:childTnLst>
                                    <p:set>
                                      <p:cBhvr>
                                        <p:cTn id="64" dur="1" fill="hold">
                                          <p:stCondLst>
                                            <p:cond delay="0"/>
                                          </p:stCondLst>
                                        </p:cTn>
                                        <p:tgtEl>
                                          <p:spTgt spid="1147"/>
                                        </p:tgtEl>
                                        <p:attrNameLst>
                                          <p:attrName>style.visibility</p:attrName>
                                        </p:attrNameLst>
                                      </p:cBhvr>
                                      <p:to>
                                        <p:strVal val="visible"/>
                                      </p:to>
                                    </p:set>
                                    <p:animEffect transition="in" filter="fade">
                                      <p:cBhvr>
                                        <p:cTn id="65" dur="1000"/>
                                        <p:tgtEl>
                                          <p:spTgt spid="1147"/>
                                        </p:tgtEl>
                                      </p:cBhvr>
                                    </p:animEffect>
                                  </p:childTnLst>
                                </p:cTn>
                              </p:par>
                              <p:par>
                                <p:cTn id="66" presetID="10" presetClass="entr" presetSubtype="0" fill="hold" nodeType="withEffect">
                                  <p:stCondLst>
                                    <p:cond delay="0"/>
                                  </p:stCondLst>
                                  <p:childTnLst>
                                    <p:set>
                                      <p:cBhvr>
                                        <p:cTn id="67" dur="1" fill="hold">
                                          <p:stCondLst>
                                            <p:cond delay="0"/>
                                          </p:stCondLst>
                                        </p:cTn>
                                        <p:tgtEl>
                                          <p:spTgt spid="1148"/>
                                        </p:tgtEl>
                                        <p:attrNameLst>
                                          <p:attrName>style.visibility</p:attrName>
                                        </p:attrNameLst>
                                      </p:cBhvr>
                                      <p:to>
                                        <p:strVal val="visible"/>
                                      </p:to>
                                    </p:set>
                                    <p:animEffect transition="in" filter="fade">
                                      <p:cBhvr>
                                        <p:cTn id="68" dur="1000"/>
                                        <p:tgtEl>
                                          <p:spTgt spid="1148"/>
                                        </p:tgtEl>
                                      </p:cBhvr>
                                    </p:animEffect>
                                  </p:childTnLst>
                                </p:cTn>
                              </p:par>
                              <p:par>
                                <p:cTn id="69" presetID="10" presetClass="entr" presetSubtype="0" fill="hold" nodeType="withEffect">
                                  <p:stCondLst>
                                    <p:cond delay="0"/>
                                  </p:stCondLst>
                                  <p:childTnLst>
                                    <p:set>
                                      <p:cBhvr>
                                        <p:cTn id="70" dur="1" fill="hold">
                                          <p:stCondLst>
                                            <p:cond delay="0"/>
                                          </p:stCondLst>
                                        </p:cTn>
                                        <p:tgtEl>
                                          <p:spTgt spid="1149"/>
                                        </p:tgtEl>
                                        <p:attrNameLst>
                                          <p:attrName>style.visibility</p:attrName>
                                        </p:attrNameLst>
                                      </p:cBhvr>
                                      <p:to>
                                        <p:strVal val="visible"/>
                                      </p:to>
                                    </p:set>
                                    <p:animEffect transition="in" filter="fade">
                                      <p:cBhvr>
                                        <p:cTn id="71" dur="1000"/>
                                        <p:tgtEl>
                                          <p:spTgt spid="1149"/>
                                        </p:tgtEl>
                                      </p:cBhvr>
                                    </p:animEffect>
                                  </p:childTnLst>
                                </p:cTn>
                              </p:par>
                              <p:par>
                                <p:cTn id="72" presetID="10" presetClass="entr" presetSubtype="0" fill="hold" nodeType="withEffect">
                                  <p:stCondLst>
                                    <p:cond delay="0"/>
                                  </p:stCondLst>
                                  <p:childTnLst>
                                    <p:set>
                                      <p:cBhvr>
                                        <p:cTn id="73" dur="1" fill="hold">
                                          <p:stCondLst>
                                            <p:cond delay="0"/>
                                          </p:stCondLst>
                                        </p:cTn>
                                        <p:tgtEl>
                                          <p:spTgt spid="1150"/>
                                        </p:tgtEl>
                                        <p:attrNameLst>
                                          <p:attrName>style.visibility</p:attrName>
                                        </p:attrNameLst>
                                      </p:cBhvr>
                                      <p:to>
                                        <p:strVal val="visible"/>
                                      </p:to>
                                    </p:set>
                                    <p:animEffect transition="in" filter="fade">
                                      <p:cBhvr>
                                        <p:cTn id="74" dur="1000"/>
                                        <p:tgtEl>
                                          <p:spTgt spid="1150"/>
                                        </p:tgtEl>
                                      </p:cBhvr>
                                    </p:animEffect>
                                  </p:childTnLst>
                                </p:cTn>
                              </p:par>
                              <p:par>
                                <p:cTn id="75" presetID="10" presetClass="entr" presetSubtype="0" fill="hold" nodeType="withEffect">
                                  <p:stCondLst>
                                    <p:cond delay="0"/>
                                  </p:stCondLst>
                                  <p:childTnLst>
                                    <p:set>
                                      <p:cBhvr>
                                        <p:cTn id="76" dur="1" fill="hold">
                                          <p:stCondLst>
                                            <p:cond delay="0"/>
                                          </p:stCondLst>
                                        </p:cTn>
                                        <p:tgtEl>
                                          <p:spTgt spid="1151"/>
                                        </p:tgtEl>
                                        <p:attrNameLst>
                                          <p:attrName>style.visibility</p:attrName>
                                        </p:attrNameLst>
                                      </p:cBhvr>
                                      <p:to>
                                        <p:strVal val="visible"/>
                                      </p:to>
                                    </p:set>
                                    <p:animEffect transition="in" filter="fade">
                                      <p:cBhvr>
                                        <p:cTn id="77" dur="1000"/>
                                        <p:tgtEl>
                                          <p:spTgt spid="1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109"/>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Conflicts</a:t>
            </a:r>
            <a:endParaRPr sz="2800" b="1">
              <a:solidFill>
                <a:srgbClr val="666666"/>
              </a:solidFill>
              <a:latin typeface="Montserrat"/>
              <a:ea typeface="Montserrat"/>
              <a:cs typeface="Montserrat"/>
              <a:sym typeface="Montserrat"/>
            </a:endParaRPr>
          </a:p>
        </p:txBody>
      </p:sp>
      <p:sp>
        <p:nvSpPr>
          <p:cNvPr id="1158" name="Google Shape;1158;p109"/>
          <p:cNvSpPr/>
          <p:nvPr/>
        </p:nvSpPr>
        <p:spPr>
          <a:xfrm>
            <a:off x="1301076" y="2383221"/>
            <a:ext cx="6235030" cy="523220"/>
          </a:xfrm>
          <a:prstGeom prst="rect">
            <a:avLst/>
          </a:prstGeom>
          <a:solidFill>
            <a:srgbClr val="CFE2F3"/>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Two actions </a:t>
            </a:r>
            <a:r>
              <a:rPr lang="en" sz="1400" b="1" u="sng">
                <a:solidFill>
                  <a:srgbClr val="000000"/>
                </a:solidFill>
                <a:latin typeface="Arial"/>
                <a:ea typeface="Arial"/>
                <a:cs typeface="Arial"/>
                <a:sym typeface="Arial"/>
              </a:rPr>
              <a:t>conflict</a:t>
            </a:r>
            <a:r>
              <a:rPr lang="en" sz="1400">
                <a:solidFill>
                  <a:srgbClr val="000000"/>
                </a:solidFill>
                <a:latin typeface="Arial"/>
                <a:ea typeface="Arial"/>
                <a:cs typeface="Arial"/>
                <a:sym typeface="Arial"/>
              </a:rPr>
              <a:t> if they are part of different TXNs, involve the same variable, and at least one of them is a write</a:t>
            </a:r>
            <a:endParaRPr/>
          </a:p>
        </p:txBody>
      </p:sp>
      <p:grpSp>
        <p:nvGrpSpPr>
          <p:cNvPr id="1159" name="Google Shape;1159;p109"/>
          <p:cNvGrpSpPr/>
          <p:nvPr/>
        </p:nvGrpSpPr>
        <p:grpSpPr>
          <a:xfrm>
            <a:off x="1680689" y="3535571"/>
            <a:ext cx="4793701" cy="987911"/>
            <a:chOff x="2201260" y="3886535"/>
            <a:chExt cx="6507961" cy="1026204"/>
          </a:xfrm>
        </p:grpSpPr>
        <p:cxnSp>
          <p:nvCxnSpPr>
            <p:cNvPr id="1160" name="Google Shape;1160;p109"/>
            <p:cNvCxnSpPr/>
            <p:nvPr/>
          </p:nvCxnSpPr>
          <p:spPr>
            <a:xfrm>
              <a:off x="2700011" y="4902726"/>
              <a:ext cx="6009210" cy="10013"/>
            </a:xfrm>
            <a:prstGeom prst="straightConnector1">
              <a:avLst/>
            </a:prstGeom>
            <a:noFill/>
            <a:ln w="38100" cap="flat" cmpd="sng">
              <a:solidFill>
                <a:srgbClr val="7F7F7F"/>
              </a:solidFill>
              <a:prstDash val="solid"/>
              <a:round/>
              <a:headEnd type="none" w="sm" len="sm"/>
              <a:tailEnd type="triangle" w="med" len="med"/>
            </a:ln>
          </p:spPr>
        </p:cxnSp>
        <p:sp>
          <p:nvSpPr>
            <p:cNvPr id="1161" name="Google Shape;1161;p109"/>
            <p:cNvSpPr txBox="1"/>
            <p:nvPr/>
          </p:nvSpPr>
          <p:spPr>
            <a:xfrm>
              <a:off x="2201260" y="3886535"/>
              <a:ext cx="422628" cy="255765"/>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b="1">
                  <a:solidFill>
                    <a:srgbClr val="C00000"/>
                  </a:solidFill>
                  <a:latin typeface="Arial"/>
                  <a:ea typeface="Arial"/>
                  <a:cs typeface="Arial"/>
                  <a:sym typeface="Arial"/>
                </a:rPr>
                <a:t>T</a:t>
              </a:r>
              <a:r>
                <a:rPr lang="en" sz="1000" b="1" baseline="-25000">
                  <a:solidFill>
                    <a:srgbClr val="C00000"/>
                  </a:solidFill>
                  <a:latin typeface="Arial"/>
                  <a:ea typeface="Arial"/>
                  <a:cs typeface="Arial"/>
                  <a:sym typeface="Arial"/>
                </a:rPr>
                <a:t>1</a:t>
              </a:r>
              <a:endParaRPr sz="1000" b="1" baseline="-25000">
                <a:solidFill>
                  <a:srgbClr val="C00000"/>
                </a:solidFill>
                <a:latin typeface="Arial"/>
                <a:ea typeface="Arial"/>
                <a:cs typeface="Arial"/>
                <a:sym typeface="Arial"/>
              </a:endParaRPr>
            </a:p>
          </p:txBody>
        </p:sp>
        <p:sp>
          <p:nvSpPr>
            <p:cNvPr id="1162" name="Google Shape;1162;p109"/>
            <p:cNvSpPr txBox="1"/>
            <p:nvPr/>
          </p:nvSpPr>
          <p:spPr>
            <a:xfrm>
              <a:off x="2201260" y="4436683"/>
              <a:ext cx="422628" cy="255765"/>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b="1">
                  <a:solidFill>
                    <a:srgbClr val="0070C0"/>
                  </a:solidFill>
                  <a:latin typeface="Arial"/>
                  <a:ea typeface="Arial"/>
                  <a:cs typeface="Arial"/>
                  <a:sym typeface="Arial"/>
                </a:rPr>
                <a:t>T</a:t>
              </a:r>
              <a:r>
                <a:rPr lang="en" sz="1000" b="1" baseline="-25000">
                  <a:solidFill>
                    <a:srgbClr val="0070C0"/>
                  </a:solidFill>
                  <a:latin typeface="Arial"/>
                  <a:ea typeface="Arial"/>
                  <a:cs typeface="Arial"/>
                  <a:sym typeface="Arial"/>
                </a:rPr>
                <a:t>2</a:t>
              </a:r>
              <a:endParaRPr/>
            </a:p>
          </p:txBody>
        </p:sp>
        <p:sp>
          <p:nvSpPr>
            <p:cNvPr id="1163" name="Google Shape;1163;p109"/>
            <p:cNvSpPr txBox="1"/>
            <p:nvPr/>
          </p:nvSpPr>
          <p:spPr>
            <a:xfrm>
              <a:off x="2690999" y="3974970"/>
              <a:ext cx="620622" cy="255765"/>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R(A)</a:t>
              </a:r>
              <a:endParaRPr sz="1000">
                <a:solidFill>
                  <a:srgbClr val="000000"/>
                </a:solidFill>
                <a:latin typeface="Arial"/>
                <a:ea typeface="Arial"/>
                <a:cs typeface="Arial"/>
                <a:sym typeface="Arial"/>
              </a:endParaRPr>
            </a:p>
          </p:txBody>
        </p:sp>
        <p:sp>
          <p:nvSpPr>
            <p:cNvPr id="1164" name="Google Shape;1164;p109"/>
            <p:cNvSpPr txBox="1"/>
            <p:nvPr/>
          </p:nvSpPr>
          <p:spPr>
            <a:xfrm>
              <a:off x="5704616" y="3974970"/>
              <a:ext cx="614194" cy="255765"/>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R(B)</a:t>
              </a:r>
              <a:endParaRPr sz="1000">
                <a:solidFill>
                  <a:srgbClr val="000000"/>
                </a:solidFill>
                <a:latin typeface="Arial"/>
                <a:ea typeface="Arial"/>
                <a:cs typeface="Arial"/>
                <a:sym typeface="Arial"/>
              </a:endParaRPr>
            </a:p>
          </p:txBody>
        </p:sp>
        <p:sp>
          <p:nvSpPr>
            <p:cNvPr id="1165" name="Google Shape;1165;p109"/>
            <p:cNvSpPr txBox="1"/>
            <p:nvPr/>
          </p:nvSpPr>
          <p:spPr>
            <a:xfrm>
              <a:off x="3400416" y="3974970"/>
              <a:ext cx="710613" cy="255765"/>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W(A)</a:t>
              </a:r>
              <a:endParaRPr sz="1000">
                <a:solidFill>
                  <a:srgbClr val="000000"/>
                </a:solidFill>
                <a:latin typeface="Arial"/>
                <a:ea typeface="Arial"/>
                <a:cs typeface="Arial"/>
                <a:sym typeface="Arial"/>
              </a:endParaRPr>
            </a:p>
          </p:txBody>
        </p:sp>
        <p:sp>
          <p:nvSpPr>
            <p:cNvPr id="1166" name="Google Shape;1166;p109"/>
            <p:cNvSpPr txBox="1"/>
            <p:nvPr/>
          </p:nvSpPr>
          <p:spPr>
            <a:xfrm>
              <a:off x="6407605" y="3974970"/>
              <a:ext cx="710613" cy="255765"/>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W(B)</a:t>
              </a:r>
              <a:endParaRPr sz="1000">
                <a:solidFill>
                  <a:srgbClr val="000000"/>
                </a:solidFill>
                <a:latin typeface="Arial"/>
                <a:ea typeface="Arial"/>
                <a:cs typeface="Arial"/>
                <a:sym typeface="Arial"/>
              </a:endParaRPr>
            </a:p>
          </p:txBody>
        </p:sp>
        <p:sp>
          <p:nvSpPr>
            <p:cNvPr id="1167" name="Google Shape;1167;p109"/>
            <p:cNvSpPr txBox="1"/>
            <p:nvPr/>
          </p:nvSpPr>
          <p:spPr>
            <a:xfrm>
              <a:off x="4199824" y="4460424"/>
              <a:ext cx="620622" cy="255765"/>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R(A)</a:t>
              </a:r>
              <a:endParaRPr sz="1000">
                <a:solidFill>
                  <a:srgbClr val="000000"/>
                </a:solidFill>
                <a:latin typeface="Arial"/>
                <a:ea typeface="Arial"/>
                <a:cs typeface="Arial"/>
                <a:sym typeface="Arial"/>
              </a:endParaRPr>
            </a:p>
          </p:txBody>
        </p:sp>
        <p:sp>
          <p:nvSpPr>
            <p:cNvPr id="1168" name="Google Shape;1168;p109"/>
            <p:cNvSpPr txBox="1"/>
            <p:nvPr/>
          </p:nvSpPr>
          <p:spPr>
            <a:xfrm>
              <a:off x="7213441" y="4460424"/>
              <a:ext cx="614194" cy="255765"/>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R(B)</a:t>
              </a:r>
              <a:endParaRPr sz="1000">
                <a:solidFill>
                  <a:srgbClr val="000000"/>
                </a:solidFill>
                <a:latin typeface="Arial"/>
                <a:ea typeface="Arial"/>
                <a:cs typeface="Arial"/>
                <a:sym typeface="Arial"/>
              </a:endParaRPr>
            </a:p>
          </p:txBody>
        </p:sp>
        <p:sp>
          <p:nvSpPr>
            <p:cNvPr id="1169" name="Google Shape;1169;p109"/>
            <p:cNvSpPr txBox="1"/>
            <p:nvPr/>
          </p:nvSpPr>
          <p:spPr>
            <a:xfrm>
              <a:off x="4909242" y="4460424"/>
              <a:ext cx="710613" cy="255765"/>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W(A)</a:t>
              </a:r>
              <a:endParaRPr sz="1000">
                <a:solidFill>
                  <a:srgbClr val="000000"/>
                </a:solidFill>
                <a:latin typeface="Arial"/>
                <a:ea typeface="Arial"/>
                <a:cs typeface="Arial"/>
                <a:sym typeface="Arial"/>
              </a:endParaRPr>
            </a:p>
          </p:txBody>
        </p:sp>
        <p:sp>
          <p:nvSpPr>
            <p:cNvPr id="1170" name="Google Shape;1170;p109"/>
            <p:cNvSpPr txBox="1"/>
            <p:nvPr/>
          </p:nvSpPr>
          <p:spPr>
            <a:xfrm>
              <a:off x="7916430" y="4460424"/>
              <a:ext cx="710613" cy="255765"/>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W(B)</a:t>
              </a:r>
              <a:endParaRPr sz="1000">
                <a:solidFill>
                  <a:srgbClr val="000000"/>
                </a:solidFill>
                <a:latin typeface="Arial"/>
                <a:ea typeface="Arial"/>
                <a:cs typeface="Arial"/>
                <a:sym typeface="Arial"/>
              </a:endParaRPr>
            </a:p>
          </p:txBody>
        </p:sp>
      </p:grpSp>
      <p:sp>
        <p:nvSpPr>
          <p:cNvPr id="1171" name="Google Shape;1171;p109"/>
          <p:cNvSpPr txBox="1"/>
          <p:nvPr/>
        </p:nvSpPr>
        <p:spPr>
          <a:xfrm>
            <a:off x="1812071" y="4754591"/>
            <a:ext cx="946093" cy="246221"/>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a:solidFill>
                  <a:srgbClr val="FF0000"/>
                </a:solidFill>
                <a:latin typeface="Arial"/>
                <a:ea typeface="Arial"/>
                <a:cs typeface="Arial"/>
                <a:sym typeface="Arial"/>
              </a:rPr>
              <a:t>All “conflicts”!</a:t>
            </a:r>
            <a:endParaRPr sz="1000">
              <a:solidFill>
                <a:srgbClr val="FF0000"/>
              </a:solidFill>
              <a:latin typeface="Arial"/>
              <a:ea typeface="Arial"/>
              <a:cs typeface="Arial"/>
              <a:sym typeface="Arial"/>
            </a:endParaRPr>
          </a:p>
        </p:txBody>
      </p:sp>
      <p:cxnSp>
        <p:nvCxnSpPr>
          <p:cNvPr id="1172" name="Google Shape;1172;p109"/>
          <p:cNvCxnSpPr>
            <a:stCxn id="1165" idx="2"/>
            <a:endCxn id="1167" idx="1"/>
          </p:cNvCxnSpPr>
          <p:nvPr/>
        </p:nvCxnSpPr>
        <p:spPr>
          <a:xfrm>
            <a:off x="2825690" y="3866926"/>
            <a:ext cx="327000" cy="344100"/>
          </a:xfrm>
          <a:prstGeom prst="straightConnector1">
            <a:avLst/>
          </a:prstGeom>
          <a:noFill/>
          <a:ln w="12700" cap="flat" cmpd="sng">
            <a:solidFill>
              <a:srgbClr val="FF0000"/>
            </a:solidFill>
            <a:prstDash val="solid"/>
            <a:round/>
            <a:headEnd type="none" w="sm" len="sm"/>
            <a:tailEnd type="triangle" w="med" len="med"/>
          </a:ln>
        </p:spPr>
      </p:cxnSp>
      <p:cxnSp>
        <p:nvCxnSpPr>
          <p:cNvPr id="1173" name="Google Shape;1173;p109"/>
          <p:cNvCxnSpPr>
            <a:stCxn id="1163" idx="2"/>
            <a:endCxn id="1169" idx="1"/>
          </p:cNvCxnSpPr>
          <p:nvPr/>
        </p:nvCxnSpPr>
        <p:spPr>
          <a:xfrm>
            <a:off x="2269997" y="3866926"/>
            <a:ext cx="1405500" cy="344100"/>
          </a:xfrm>
          <a:prstGeom prst="straightConnector1">
            <a:avLst/>
          </a:prstGeom>
          <a:noFill/>
          <a:ln w="12700" cap="flat" cmpd="sng">
            <a:solidFill>
              <a:srgbClr val="FF0000"/>
            </a:solidFill>
            <a:prstDash val="solid"/>
            <a:round/>
            <a:headEnd type="none" w="sm" len="sm"/>
            <a:tailEnd type="triangle" w="med" len="med"/>
          </a:ln>
        </p:spPr>
      </p:cxnSp>
      <p:cxnSp>
        <p:nvCxnSpPr>
          <p:cNvPr id="1174" name="Google Shape;1174;p109"/>
          <p:cNvCxnSpPr>
            <a:stCxn id="1165" idx="2"/>
            <a:endCxn id="1169" idx="1"/>
          </p:cNvCxnSpPr>
          <p:nvPr/>
        </p:nvCxnSpPr>
        <p:spPr>
          <a:xfrm>
            <a:off x="2825690" y="3866926"/>
            <a:ext cx="849600" cy="344100"/>
          </a:xfrm>
          <a:prstGeom prst="straightConnector1">
            <a:avLst/>
          </a:prstGeom>
          <a:noFill/>
          <a:ln w="12700" cap="flat" cmpd="sng">
            <a:solidFill>
              <a:srgbClr val="FF0000"/>
            </a:solidFill>
            <a:prstDash val="solid"/>
            <a:round/>
            <a:headEnd type="none" w="sm" len="sm"/>
            <a:tailEnd type="triangle" w="med" len="med"/>
          </a:ln>
        </p:spPr>
      </p:cxnSp>
      <p:cxnSp>
        <p:nvCxnSpPr>
          <p:cNvPr id="1175" name="Google Shape;1175;p109"/>
          <p:cNvCxnSpPr>
            <a:stCxn id="1164" idx="2"/>
            <a:endCxn id="1170" idx="1"/>
          </p:cNvCxnSpPr>
          <p:nvPr/>
        </p:nvCxnSpPr>
        <p:spPr>
          <a:xfrm>
            <a:off x="4487431" y="3866926"/>
            <a:ext cx="1403100" cy="344100"/>
          </a:xfrm>
          <a:prstGeom prst="straightConnector1">
            <a:avLst/>
          </a:prstGeom>
          <a:noFill/>
          <a:ln w="12700" cap="flat" cmpd="sng">
            <a:solidFill>
              <a:srgbClr val="FF0000"/>
            </a:solidFill>
            <a:prstDash val="solid"/>
            <a:round/>
            <a:headEnd type="none" w="sm" len="sm"/>
            <a:tailEnd type="triangle" w="med" len="med"/>
          </a:ln>
        </p:spPr>
      </p:cxnSp>
      <p:cxnSp>
        <p:nvCxnSpPr>
          <p:cNvPr id="1176" name="Google Shape;1176;p109"/>
          <p:cNvCxnSpPr>
            <a:stCxn id="1166" idx="2"/>
            <a:endCxn id="1168" idx="1"/>
          </p:cNvCxnSpPr>
          <p:nvPr/>
        </p:nvCxnSpPr>
        <p:spPr>
          <a:xfrm>
            <a:off x="5040756" y="3866926"/>
            <a:ext cx="331800" cy="344100"/>
          </a:xfrm>
          <a:prstGeom prst="straightConnector1">
            <a:avLst/>
          </a:prstGeom>
          <a:noFill/>
          <a:ln w="12700" cap="flat" cmpd="sng">
            <a:solidFill>
              <a:srgbClr val="FF0000"/>
            </a:solidFill>
            <a:prstDash val="solid"/>
            <a:round/>
            <a:headEnd type="none" w="sm" len="sm"/>
            <a:tailEnd type="triangle" w="med" len="med"/>
          </a:ln>
        </p:spPr>
      </p:cxnSp>
      <p:cxnSp>
        <p:nvCxnSpPr>
          <p:cNvPr id="1177" name="Google Shape;1177;p109"/>
          <p:cNvCxnSpPr>
            <a:stCxn id="1166" idx="2"/>
            <a:endCxn id="1170" idx="1"/>
          </p:cNvCxnSpPr>
          <p:nvPr/>
        </p:nvCxnSpPr>
        <p:spPr>
          <a:xfrm>
            <a:off x="5040756" y="3866926"/>
            <a:ext cx="849600" cy="344100"/>
          </a:xfrm>
          <a:prstGeom prst="straightConnector1">
            <a:avLst/>
          </a:prstGeom>
          <a:noFill/>
          <a:ln w="12700" cap="flat" cmpd="sng">
            <a:solidFill>
              <a:srgbClr val="FF0000"/>
            </a:solidFill>
            <a:prstDash val="solid"/>
            <a:round/>
            <a:headEnd type="none" w="sm" len="sm"/>
            <a:tailEnd type="triangle" w="med" len="med"/>
          </a:ln>
        </p:spPr>
      </p:cxnSp>
    </p:spTree>
    <p:extLst>
      <p:ext uri="{BB962C8B-B14F-4D97-AF65-F5344CB8AC3E}">
        <p14:creationId xmlns:p14="http://schemas.microsoft.com/office/powerpoint/2010/main" val="26907282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110"/>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Note: Conflicts vs. Anomalies</a:t>
            </a:r>
            <a:endParaRPr sz="2800" b="1">
              <a:solidFill>
                <a:srgbClr val="666666"/>
              </a:solidFill>
              <a:latin typeface="Montserrat"/>
              <a:ea typeface="Montserrat"/>
              <a:cs typeface="Montserrat"/>
              <a:sym typeface="Montserrat"/>
            </a:endParaRPr>
          </a:p>
        </p:txBody>
      </p:sp>
      <p:sp>
        <p:nvSpPr>
          <p:cNvPr id="1184" name="Google Shape;1184;p110"/>
          <p:cNvSpPr txBox="1"/>
          <p:nvPr/>
        </p:nvSpPr>
        <p:spPr>
          <a:xfrm>
            <a:off x="1417350" y="2226469"/>
            <a:ext cx="6309300" cy="3263400"/>
          </a:xfrm>
          <a:prstGeom prst="rect">
            <a:avLst/>
          </a:prstGeom>
          <a:noFill/>
          <a:ln>
            <a:noFill/>
          </a:ln>
        </p:spPr>
        <p:txBody>
          <a:bodyPr spcFirstLastPara="1" wrap="square" lIns="91425" tIns="45700" rIns="91425" bIns="45700" anchor="t" anchorCtr="0">
            <a:noAutofit/>
          </a:bodyPr>
          <a:lstStyle/>
          <a:p>
            <a:pPr marL="225425">
              <a:spcBef>
                <a:spcPts val="0"/>
              </a:spcBef>
              <a:spcAft>
                <a:spcPts val="0"/>
              </a:spcAft>
            </a:pPr>
            <a:r>
              <a:rPr lang="en" sz="1800" b="1" u="sng" dirty="0">
                <a:solidFill>
                  <a:schemeClr val="tx1"/>
                </a:solidFill>
                <a:latin typeface="Arial"/>
                <a:ea typeface="Arial"/>
                <a:cs typeface="Arial"/>
                <a:sym typeface="Arial"/>
              </a:rPr>
              <a:t>Conflicts</a:t>
            </a:r>
            <a:r>
              <a:rPr lang="en" sz="1800" dirty="0">
                <a:solidFill>
                  <a:schemeClr val="tx1"/>
                </a:solidFill>
                <a:latin typeface="Arial"/>
                <a:ea typeface="Arial"/>
                <a:cs typeface="Arial"/>
                <a:sym typeface="Arial"/>
              </a:rPr>
              <a:t> </a:t>
            </a:r>
            <a:r>
              <a:rPr lang="en" sz="1800" dirty="0">
                <a:solidFill>
                  <a:schemeClr val="tx1"/>
                </a:solidFill>
              </a:rPr>
              <a:t>are </a:t>
            </a:r>
            <a:r>
              <a:rPr lang="en" sz="1600" dirty="0">
                <a:solidFill>
                  <a:schemeClr val="tx1"/>
                </a:solidFill>
                <a:latin typeface="Arial"/>
                <a:ea typeface="Arial"/>
                <a:cs typeface="Arial"/>
                <a:sym typeface="Arial"/>
              </a:rPr>
              <a:t>in both “good” and “bad” schedules</a:t>
            </a:r>
            <a:endParaRPr sz="1600" dirty="0">
              <a:solidFill>
                <a:schemeClr val="tx1"/>
              </a:solidFill>
            </a:endParaRPr>
          </a:p>
          <a:p>
            <a:pPr marL="225425">
              <a:spcBef>
                <a:spcPts val="0"/>
              </a:spcBef>
              <a:spcAft>
                <a:spcPts val="0"/>
              </a:spcAft>
            </a:pPr>
            <a:r>
              <a:rPr lang="en" sz="1600" dirty="0">
                <a:solidFill>
                  <a:schemeClr val="tx1"/>
                </a:solidFill>
              </a:rPr>
              <a:t>	(they are a property of transactions)</a:t>
            </a:r>
            <a:endParaRPr sz="1600" dirty="0">
              <a:solidFill>
                <a:schemeClr val="tx1"/>
              </a:solidFill>
            </a:endParaRPr>
          </a:p>
          <a:p>
            <a:pPr>
              <a:spcBef>
                <a:spcPts val="0"/>
              </a:spcBef>
              <a:spcAft>
                <a:spcPts val="0"/>
              </a:spcAft>
            </a:pPr>
            <a:endParaRPr sz="1600" dirty="0">
              <a:solidFill>
                <a:schemeClr val="tx1"/>
              </a:solidFill>
            </a:endParaRPr>
          </a:p>
        </p:txBody>
      </p:sp>
      <p:sp>
        <p:nvSpPr>
          <p:cNvPr id="1185" name="Google Shape;1185;p110"/>
          <p:cNvSpPr txBox="1"/>
          <p:nvPr/>
        </p:nvSpPr>
        <p:spPr>
          <a:xfrm>
            <a:off x="1829250" y="3537447"/>
            <a:ext cx="5485500" cy="689100"/>
          </a:xfrm>
          <a:prstGeom prst="rect">
            <a:avLst/>
          </a:prstGeom>
          <a:solidFill>
            <a:srgbClr val="D9EAD3"/>
          </a:solidFill>
          <a:ln>
            <a:noFill/>
          </a:ln>
        </p:spPr>
        <p:txBody>
          <a:bodyPr spcFirstLastPara="1" wrap="square" lIns="91425" tIns="45700" rIns="91425" bIns="45700" anchor="t" anchorCtr="0">
            <a:noAutofit/>
          </a:bodyPr>
          <a:lstStyle/>
          <a:p>
            <a:pPr>
              <a:spcBef>
                <a:spcPts val="0"/>
              </a:spcBef>
              <a:spcAft>
                <a:spcPts val="0"/>
              </a:spcAft>
            </a:pPr>
            <a:r>
              <a:rPr lang="en" sz="1200" dirty="0">
                <a:solidFill>
                  <a:schemeClr val="tx1"/>
                </a:solidFill>
              </a:rPr>
              <a:t>Goal: Avoid </a:t>
            </a:r>
            <a:r>
              <a:rPr lang="en" sz="1200" u="sng" dirty="0">
                <a:solidFill>
                  <a:schemeClr val="tx1"/>
                </a:solidFill>
              </a:rPr>
              <a:t>Anomalies</a:t>
            </a:r>
            <a:r>
              <a:rPr lang="en" sz="1200" dirty="0">
                <a:solidFill>
                  <a:schemeClr val="tx1"/>
                </a:solidFill>
              </a:rPr>
              <a:t> while interleaving transactions with conflicts!</a:t>
            </a:r>
            <a:endParaRPr sz="1200" dirty="0">
              <a:solidFill>
                <a:schemeClr val="tx1"/>
              </a:solidFill>
            </a:endParaRPr>
          </a:p>
          <a:p>
            <a:pPr marL="457200" indent="-304800">
              <a:spcBef>
                <a:spcPts val="0"/>
              </a:spcBef>
              <a:spcAft>
                <a:spcPts val="0"/>
              </a:spcAft>
              <a:buClr>
                <a:srgbClr val="000000"/>
              </a:buClr>
              <a:buSzPts val="1200"/>
              <a:buFont typeface="Arial"/>
              <a:buChar char="-"/>
            </a:pPr>
            <a:r>
              <a:rPr lang="en" sz="1200" dirty="0">
                <a:solidFill>
                  <a:schemeClr val="tx1"/>
                </a:solidFill>
              </a:rPr>
              <a:t>Do not create “bad” schedules where isolation and/or consistency is broken (i.e., Anomalies)</a:t>
            </a:r>
            <a:endParaRPr sz="1200" dirty="0">
              <a:solidFill>
                <a:schemeClr val="tx1"/>
              </a:solidFill>
            </a:endParaRPr>
          </a:p>
        </p:txBody>
      </p:sp>
    </p:spTree>
    <p:extLst>
      <p:ext uri="{BB962C8B-B14F-4D97-AF65-F5344CB8AC3E}">
        <p14:creationId xmlns:p14="http://schemas.microsoft.com/office/powerpoint/2010/main" val="12273048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Conflict Serializability</a:t>
            </a:r>
          </a:p>
        </p:txBody>
      </p:sp>
      <p:sp>
        <p:nvSpPr>
          <p:cNvPr id="2" name="Subtitle 1">
            <a:extLst>
              <a:ext uri="{FF2B5EF4-FFF2-40B4-BE49-F238E27FC236}">
                <a16:creationId xmlns:a16="http://schemas.microsoft.com/office/drawing/2014/main" id="{B1D1B28E-0855-1D43-A200-EAB54E3EF5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962689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112"/>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Conflict Serializability</a:t>
            </a:r>
            <a:endParaRPr sz="2800" b="1">
              <a:solidFill>
                <a:srgbClr val="666666"/>
              </a:solidFill>
              <a:latin typeface="Montserrat"/>
              <a:ea typeface="Montserrat"/>
              <a:cs typeface="Montserrat"/>
              <a:sym typeface="Montserrat"/>
            </a:endParaRPr>
          </a:p>
        </p:txBody>
      </p:sp>
      <p:sp>
        <p:nvSpPr>
          <p:cNvPr id="1197" name="Google Shape;1197;p112"/>
          <p:cNvSpPr txBox="1"/>
          <p:nvPr/>
        </p:nvSpPr>
        <p:spPr>
          <a:xfrm>
            <a:off x="1503363" y="2386013"/>
            <a:ext cx="6377473" cy="2715578"/>
          </a:xfrm>
          <a:prstGeom prst="rect">
            <a:avLst/>
          </a:prstGeom>
          <a:noFill/>
          <a:ln>
            <a:noFill/>
          </a:ln>
        </p:spPr>
        <p:txBody>
          <a:bodyPr spcFirstLastPara="1" wrap="square" lIns="54275" tIns="26650" rIns="54275" bIns="26650" anchor="t" anchorCtr="0">
            <a:noAutofit/>
          </a:bodyPr>
          <a:lstStyle/>
          <a:p>
            <a:pPr>
              <a:spcBef>
                <a:spcPts val="0"/>
              </a:spcBef>
              <a:spcAft>
                <a:spcPts val="0"/>
              </a:spcAft>
            </a:pPr>
            <a:r>
              <a:rPr lang="en" sz="1800" dirty="0">
                <a:solidFill>
                  <a:srgbClr val="666666"/>
                </a:solidFill>
                <a:latin typeface="Arial"/>
                <a:ea typeface="Arial"/>
                <a:cs typeface="Arial"/>
                <a:sym typeface="Arial"/>
              </a:rPr>
              <a:t>Two schedules are </a:t>
            </a:r>
            <a:r>
              <a:rPr lang="en" sz="1800" b="1" dirty="0">
                <a:solidFill>
                  <a:srgbClr val="666666"/>
                </a:solidFill>
                <a:latin typeface="Arial"/>
                <a:ea typeface="Arial"/>
                <a:cs typeface="Arial"/>
                <a:sym typeface="Arial"/>
              </a:rPr>
              <a:t>conflict equivalent </a:t>
            </a:r>
            <a:r>
              <a:rPr lang="en" sz="1800" dirty="0">
                <a:solidFill>
                  <a:srgbClr val="666666"/>
                </a:solidFill>
                <a:latin typeface="Arial"/>
                <a:ea typeface="Arial"/>
                <a:cs typeface="Arial"/>
                <a:sym typeface="Arial"/>
              </a:rPr>
              <a:t>if:</a:t>
            </a:r>
            <a:endParaRPr dirty="0">
              <a:solidFill>
                <a:srgbClr val="666666"/>
              </a:solidFill>
            </a:endParaRPr>
          </a:p>
          <a:p>
            <a:pPr marL="228600" lvl="1" indent="-142875">
              <a:spcBef>
                <a:spcPts val="0"/>
              </a:spcBef>
              <a:spcAft>
                <a:spcPts val="0"/>
              </a:spcAft>
              <a:buClr>
                <a:srgbClr val="000000"/>
              </a:buClr>
              <a:buSzPts val="1350"/>
            </a:pPr>
            <a:endParaRPr sz="1800" dirty="0">
              <a:solidFill>
                <a:srgbClr val="666666"/>
              </a:solidFill>
              <a:latin typeface="Arial"/>
              <a:ea typeface="Arial"/>
              <a:cs typeface="Arial"/>
              <a:sym typeface="Arial"/>
            </a:endParaRPr>
          </a:p>
          <a:p>
            <a:pPr marL="461963" lvl="1" indent="-236537">
              <a:spcBef>
                <a:spcPts val="0"/>
              </a:spcBef>
              <a:spcAft>
                <a:spcPts val="0"/>
              </a:spcAft>
              <a:buClr>
                <a:srgbClr val="666666"/>
              </a:buClr>
              <a:buSzPts val="1200"/>
              <a:buFont typeface="Arial"/>
              <a:buChar char="•"/>
            </a:pPr>
            <a:r>
              <a:rPr lang="en" sz="1600" dirty="0">
                <a:solidFill>
                  <a:srgbClr val="666666"/>
                </a:solidFill>
                <a:latin typeface="Arial"/>
                <a:ea typeface="Arial"/>
                <a:cs typeface="Arial"/>
                <a:sym typeface="Arial"/>
              </a:rPr>
              <a:t>They involve </a:t>
            </a:r>
            <a:r>
              <a:rPr lang="en" sz="1600" i="1" dirty="0">
                <a:solidFill>
                  <a:srgbClr val="666666"/>
                </a:solidFill>
                <a:latin typeface="Arial"/>
                <a:ea typeface="Arial"/>
                <a:cs typeface="Arial"/>
                <a:sym typeface="Arial"/>
              </a:rPr>
              <a:t>the same actions of the same TXNs</a:t>
            </a:r>
            <a:endParaRPr dirty="0">
              <a:solidFill>
                <a:srgbClr val="666666"/>
              </a:solidFill>
            </a:endParaRPr>
          </a:p>
          <a:p>
            <a:pPr marL="461963" lvl="1" indent="-160337">
              <a:spcBef>
                <a:spcPts val="0"/>
              </a:spcBef>
              <a:spcAft>
                <a:spcPts val="0"/>
              </a:spcAft>
              <a:buClr>
                <a:srgbClr val="000000"/>
              </a:buClr>
              <a:buSzPts val="1200"/>
            </a:pPr>
            <a:endParaRPr sz="1600" dirty="0">
              <a:solidFill>
                <a:srgbClr val="666666"/>
              </a:solidFill>
              <a:latin typeface="Arial"/>
              <a:ea typeface="Arial"/>
              <a:cs typeface="Arial"/>
              <a:sym typeface="Arial"/>
            </a:endParaRPr>
          </a:p>
          <a:p>
            <a:pPr marL="461963" lvl="1" indent="-236537">
              <a:spcBef>
                <a:spcPts val="0"/>
              </a:spcBef>
              <a:spcAft>
                <a:spcPts val="0"/>
              </a:spcAft>
              <a:buClr>
                <a:srgbClr val="666666"/>
              </a:buClr>
              <a:buSzPts val="1200"/>
              <a:buFont typeface="Arial"/>
              <a:buChar char="•"/>
            </a:pPr>
            <a:r>
              <a:rPr lang="en" sz="1600" dirty="0">
                <a:solidFill>
                  <a:srgbClr val="666666"/>
                </a:solidFill>
                <a:latin typeface="Arial"/>
                <a:ea typeface="Arial"/>
                <a:cs typeface="Arial"/>
                <a:sym typeface="Arial"/>
              </a:rPr>
              <a:t>Every </a:t>
            </a:r>
            <a:r>
              <a:rPr lang="en" sz="1600" i="1" dirty="0">
                <a:solidFill>
                  <a:srgbClr val="666666"/>
                </a:solidFill>
                <a:latin typeface="Arial"/>
                <a:ea typeface="Arial"/>
                <a:cs typeface="Arial"/>
                <a:sym typeface="Arial"/>
              </a:rPr>
              <a:t>pair of conflicting actions</a:t>
            </a:r>
            <a:r>
              <a:rPr lang="en" sz="1600" dirty="0">
                <a:solidFill>
                  <a:srgbClr val="666666"/>
                </a:solidFill>
                <a:latin typeface="Arial"/>
                <a:ea typeface="Arial"/>
                <a:cs typeface="Arial"/>
                <a:sym typeface="Arial"/>
              </a:rPr>
              <a:t> of two TXNs are </a:t>
            </a:r>
            <a:r>
              <a:rPr lang="en" sz="1600" i="1" dirty="0">
                <a:solidFill>
                  <a:srgbClr val="666666"/>
                </a:solidFill>
                <a:latin typeface="Arial"/>
                <a:ea typeface="Arial"/>
                <a:cs typeface="Arial"/>
                <a:sym typeface="Arial"/>
              </a:rPr>
              <a:t>ordered in the same way</a:t>
            </a:r>
            <a:endParaRPr sz="1800" i="1" dirty="0">
              <a:solidFill>
                <a:srgbClr val="666666"/>
              </a:solidFill>
              <a:latin typeface="Arial"/>
              <a:ea typeface="Arial"/>
              <a:cs typeface="Arial"/>
              <a:sym typeface="Arial"/>
            </a:endParaRPr>
          </a:p>
          <a:p>
            <a:pPr marL="228600" indent="-114300">
              <a:spcBef>
                <a:spcPts val="0"/>
              </a:spcBef>
              <a:spcAft>
                <a:spcPts val="0"/>
              </a:spcAft>
              <a:buClr>
                <a:srgbClr val="000000"/>
              </a:buClr>
              <a:buSzPts val="1800"/>
            </a:pPr>
            <a:endParaRPr sz="1800" dirty="0">
              <a:solidFill>
                <a:srgbClr val="666666"/>
              </a:solidFill>
              <a:latin typeface="Arial"/>
              <a:ea typeface="Arial"/>
              <a:cs typeface="Arial"/>
              <a:sym typeface="Arial"/>
            </a:endParaRPr>
          </a:p>
          <a:p>
            <a:pPr>
              <a:spcBef>
                <a:spcPts val="0"/>
              </a:spcBef>
              <a:spcAft>
                <a:spcPts val="0"/>
              </a:spcAft>
            </a:pPr>
            <a:r>
              <a:rPr lang="en" sz="1800" dirty="0">
                <a:solidFill>
                  <a:srgbClr val="666666"/>
                </a:solidFill>
                <a:latin typeface="Arial"/>
                <a:ea typeface="Arial"/>
                <a:cs typeface="Arial"/>
                <a:sym typeface="Arial"/>
              </a:rPr>
              <a:t>Schedule S is </a:t>
            </a:r>
            <a:r>
              <a:rPr lang="en" sz="1800" b="1" dirty="0">
                <a:solidFill>
                  <a:srgbClr val="666666"/>
                </a:solidFill>
                <a:latin typeface="Arial"/>
                <a:ea typeface="Arial"/>
                <a:cs typeface="Arial"/>
                <a:sym typeface="Arial"/>
              </a:rPr>
              <a:t>conflict serializable </a:t>
            </a:r>
            <a:r>
              <a:rPr lang="en" sz="1800" dirty="0">
                <a:solidFill>
                  <a:srgbClr val="666666"/>
                </a:solidFill>
                <a:latin typeface="Arial"/>
                <a:ea typeface="Arial"/>
                <a:cs typeface="Arial"/>
                <a:sym typeface="Arial"/>
              </a:rPr>
              <a:t>if S is </a:t>
            </a:r>
            <a:r>
              <a:rPr lang="en" sz="1800" i="1" dirty="0">
                <a:solidFill>
                  <a:srgbClr val="666666"/>
                </a:solidFill>
                <a:latin typeface="Arial"/>
                <a:ea typeface="Arial"/>
                <a:cs typeface="Arial"/>
                <a:sym typeface="Arial"/>
              </a:rPr>
              <a:t>conflict equivalent</a:t>
            </a:r>
            <a:r>
              <a:rPr lang="en" sz="1800" dirty="0">
                <a:solidFill>
                  <a:srgbClr val="666666"/>
                </a:solidFill>
                <a:latin typeface="Arial"/>
                <a:ea typeface="Arial"/>
                <a:cs typeface="Arial"/>
                <a:sym typeface="Arial"/>
              </a:rPr>
              <a:t> to some serial schedule</a:t>
            </a:r>
            <a:endParaRPr sz="1800" dirty="0">
              <a:solidFill>
                <a:srgbClr val="666666"/>
              </a:solidFill>
              <a:latin typeface="Arial"/>
              <a:ea typeface="Arial"/>
              <a:cs typeface="Arial"/>
              <a:sym typeface="Arial"/>
            </a:endParaRPr>
          </a:p>
        </p:txBody>
      </p:sp>
      <p:sp>
        <p:nvSpPr>
          <p:cNvPr id="1198" name="Google Shape;1198;p112"/>
          <p:cNvSpPr txBox="1"/>
          <p:nvPr/>
        </p:nvSpPr>
        <p:spPr>
          <a:xfrm>
            <a:off x="1921148" y="5112932"/>
            <a:ext cx="5541902" cy="523220"/>
          </a:xfrm>
          <a:prstGeom prst="rect">
            <a:avLst/>
          </a:prstGeom>
          <a:blipFill rotWithShape="1">
            <a:blip r:embed="rId3">
              <a:alphaModFix/>
            </a:blip>
            <a:stretch>
              <a:fillRect t="-2324" b="-11627"/>
            </a:stretch>
          </a:blipFill>
          <a:ln>
            <a:noFill/>
          </a:ln>
        </p:spPr>
        <p:txBody>
          <a:bodyPr spcFirstLastPara="1" wrap="square" lIns="91425" tIns="45700" rIns="91425" bIns="45700" anchor="t" anchorCtr="0">
            <a:noAutofit/>
          </a:bodyPr>
          <a:lstStyle/>
          <a:p>
            <a:pPr>
              <a:spcBef>
                <a:spcPts val="0"/>
              </a:spcBef>
              <a:spcAft>
                <a:spcPts val="0"/>
              </a:spcAft>
            </a:pPr>
            <a:r>
              <a:rPr lang="en" sz="1400">
                <a:latin typeface="Arial"/>
                <a:ea typeface="Arial"/>
                <a:cs typeface="Arial"/>
                <a:sym typeface="Arial"/>
              </a:rPr>
              <a:t> </a:t>
            </a:r>
            <a:endParaRPr/>
          </a:p>
        </p:txBody>
      </p:sp>
    </p:spTree>
    <p:extLst>
      <p:ext uri="{BB962C8B-B14F-4D97-AF65-F5344CB8AC3E}">
        <p14:creationId xmlns:p14="http://schemas.microsoft.com/office/powerpoint/2010/main" val="9337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79A35-A9DD-6A42-9A4A-2893220058C3}"/>
              </a:ext>
            </a:extLst>
          </p:cNvPr>
          <p:cNvSpPr>
            <a:spLocks noGrp="1"/>
          </p:cNvSpPr>
          <p:nvPr>
            <p:ph type="title"/>
          </p:nvPr>
        </p:nvSpPr>
        <p:spPr/>
        <p:txBody>
          <a:bodyPr/>
          <a:lstStyle/>
          <a:p>
            <a:r>
              <a:rPr lang="en-US" dirty="0"/>
              <a:t>Example: monthly bank interest transaction</a:t>
            </a:r>
          </a:p>
        </p:txBody>
      </p:sp>
      <p:sp>
        <p:nvSpPr>
          <p:cNvPr id="3" name="Content Placeholder 2">
            <a:extLst>
              <a:ext uri="{FF2B5EF4-FFF2-40B4-BE49-F238E27FC236}">
                <a16:creationId xmlns:a16="http://schemas.microsoft.com/office/drawing/2014/main" id="{E75F3DF0-4968-9B4A-96F3-308C4E79D80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8811788-E9B2-1549-8C26-F823D277CFB1}"/>
              </a:ext>
            </a:extLst>
          </p:cNvPr>
          <p:cNvSpPr>
            <a:spLocks noGrp="1"/>
          </p:cNvSpPr>
          <p:nvPr>
            <p:ph type="sldNum" sz="quarter" idx="10"/>
          </p:nvPr>
        </p:nvSpPr>
        <p:spPr/>
        <p:txBody>
          <a:bodyPr/>
          <a:lstStyle/>
          <a:p>
            <a:fld id="{8A521027-4487-C04D-8858-2B2EE73736E3}" type="slidenum">
              <a:rPr lang="en-US" altLang="en-US" smtClean="0"/>
              <a:pPr/>
              <a:t>7</a:t>
            </a:fld>
            <a:endParaRPr lang="en-US" altLang="en-US"/>
          </a:p>
        </p:txBody>
      </p:sp>
      <p:sp>
        <p:nvSpPr>
          <p:cNvPr id="5" name="Google Shape;274;p42">
            <a:extLst>
              <a:ext uri="{FF2B5EF4-FFF2-40B4-BE49-F238E27FC236}">
                <a16:creationId xmlns:a16="http://schemas.microsoft.com/office/drawing/2014/main" id="{2804B6E5-9A8F-C642-BBC8-5E894CA57492}"/>
              </a:ext>
            </a:extLst>
          </p:cNvPr>
          <p:cNvSpPr/>
          <p:nvPr/>
        </p:nvSpPr>
        <p:spPr>
          <a:xfrm>
            <a:off x="2330500" y="1856945"/>
            <a:ext cx="1741800" cy="23454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sp>
        <p:nvSpPr>
          <p:cNvPr id="6" name="Google Shape;276;p42">
            <a:extLst>
              <a:ext uri="{FF2B5EF4-FFF2-40B4-BE49-F238E27FC236}">
                <a16:creationId xmlns:a16="http://schemas.microsoft.com/office/drawing/2014/main" id="{0D67534B-E5C9-A449-A4A1-B62B68D6A98A}"/>
              </a:ext>
            </a:extLst>
          </p:cNvPr>
          <p:cNvSpPr txBox="1"/>
          <p:nvPr/>
        </p:nvSpPr>
        <p:spPr>
          <a:xfrm>
            <a:off x="3253325" y="4606895"/>
            <a:ext cx="3028500" cy="7044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u="sng">
                <a:solidFill>
                  <a:srgbClr val="757575"/>
                </a:solidFill>
                <a:latin typeface="Roboto"/>
                <a:ea typeface="Roboto"/>
                <a:cs typeface="Roboto"/>
                <a:sym typeface="Roboto"/>
              </a:rPr>
              <a:t>‘T-Monthly-423’</a:t>
            </a:r>
            <a:endParaRPr sz="1200" u="sng">
              <a:solidFill>
                <a:srgbClr val="757575"/>
              </a:solidFill>
              <a:latin typeface="Roboto"/>
              <a:ea typeface="Roboto"/>
              <a:cs typeface="Roboto"/>
              <a:sym typeface="Roboto"/>
            </a:endParaRPr>
          </a:p>
          <a:p>
            <a:pPr>
              <a:lnSpc>
                <a:spcPct val="105000"/>
              </a:lnSpc>
              <a:spcBef>
                <a:spcPts val="0"/>
              </a:spcBef>
              <a:spcAft>
                <a:spcPts val="0"/>
              </a:spcAft>
            </a:pPr>
            <a:r>
              <a:rPr lang="en" sz="1200">
                <a:solidFill>
                  <a:srgbClr val="757575"/>
                </a:solidFill>
                <a:latin typeface="Roboto"/>
                <a:ea typeface="Roboto"/>
                <a:cs typeface="Roboto"/>
                <a:sym typeface="Roboto"/>
              </a:rPr>
              <a:t>  </a:t>
            </a:r>
            <a:r>
              <a:rPr lang="en" sz="1000">
                <a:solidFill>
                  <a:srgbClr val="757575"/>
                </a:solidFill>
                <a:latin typeface="Roboto"/>
                <a:ea typeface="Roboto"/>
                <a:cs typeface="Roboto"/>
                <a:sym typeface="Roboto"/>
              </a:rPr>
              <a:t>Monthly Interest 10%</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4:28 am Starts run on 10M bank accounts</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Takes 24 hours to run</a:t>
            </a:r>
            <a:endParaRPr sz="1000">
              <a:solidFill>
                <a:srgbClr val="757575"/>
              </a:solidFill>
              <a:latin typeface="Roboto"/>
              <a:ea typeface="Roboto"/>
              <a:cs typeface="Roboto"/>
              <a:sym typeface="Roboto"/>
            </a:endParaRPr>
          </a:p>
        </p:txBody>
      </p:sp>
      <p:sp>
        <p:nvSpPr>
          <p:cNvPr id="7" name="Google Shape;277;p42">
            <a:extLst>
              <a:ext uri="{FF2B5EF4-FFF2-40B4-BE49-F238E27FC236}">
                <a16:creationId xmlns:a16="http://schemas.microsoft.com/office/drawing/2014/main" id="{BCA36E68-1220-AA47-99B0-CC6A320A07E0}"/>
              </a:ext>
            </a:extLst>
          </p:cNvPr>
          <p:cNvSpPr/>
          <p:nvPr/>
        </p:nvSpPr>
        <p:spPr>
          <a:xfrm>
            <a:off x="4413100" y="1857045"/>
            <a:ext cx="1830600" cy="23862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pic>
        <p:nvPicPr>
          <p:cNvPr id="8" name="Google Shape;278;p42">
            <a:extLst>
              <a:ext uri="{FF2B5EF4-FFF2-40B4-BE49-F238E27FC236}">
                <a16:creationId xmlns:a16="http://schemas.microsoft.com/office/drawing/2014/main" id="{F41B4916-D0CC-ED43-ACD3-87CB37C9BE5E}"/>
              </a:ext>
            </a:extLst>
          </p:cNvPr>
          <p:cNvPicPr preferRelativeResize="0"/>
          <p:nvPr/>
        </p:nvPicPr>
        <p:blipFill>
          <a:blip r:embed="rId3">
            <a:alphaModFix/>
          </a:blip>
          <a:stretch>
            <a:fillRect/>
          </a:stretch>
        </p:blipFill>
        <p:spPr>
          <a:xfrm>
            <a:off x="2427652" y="2060845"/>
            <a:ext cx="1557537" cy="1914300"/>
          </a:xfrm>
          <a:prstGeom prst="rect">
            <a:avLst/>
          </a:prstGeom>
          <a:noFill/>
          <a:ln>
            <a:noFill/>
          </a:ln>
        </p:spPr>
      </p:pic>
      <p:pic>
        <p:nvPicPr>
          <p:cNvPr id="9" name="Google Shape;279;p42">
            <a:extLst>
              <a:ext uri="{FF2B5EF4-FFF2-40B4-BE49-F238E27FC236}">
                <a16:creationId xmlns:a16="http://schemas.microsoft.com/office/drawing/2014/main" id="{445E0EB6-58D7-9843-B1AD-AFB7C64D2EF7}"/>
              </a:ext>
            </a:extLst>
          </p:cNvPr>
          <p:cNvPicPr preferRelativeResize="0"/>
          <p:nvPr/>
        </p:nvPicPr>
        <p:blipFill>
          <a:blip r:embed="rId4">
            <a:alphaModFix/>
          </a:blip>
          <a:stretch>
            <a:fillRect/>
          </a:stretch>
        </p:blipFill>
        <p:spPr>
          <a:xfrm>
            <a:off x="4572000" y="2055970"/>
            <a:ext cx="1557550" cy="1924046"/>
          </a:xfrm>
          <a:prstGeom prst="rect">
            <a:avLst/>
          </a:prstGeom>
          <a:noFill/>
          <a:ln>
            <a:noFill/>
          </a:ln>
        </p:spPr>
      </p:pic>
      <p:sp>
        <p:nvSpPr>
          <p:cNvPr id="10" name="Google Shape;280;p42">
            <a:extLst>
              <a:ext uri="{FF2B5EF4-FFF2-40B4-BE49-F238E27FC236}">
                <a16:creationId xmlns:a16="http://schemas.microsoft.com/office/drawing/2014/main" id="{389E265D-EAD5-734C-939D-7F3CB1746C97}"/>
              </a:ext>
            </a:extLst>
          </p:cNvPr>
          <p:cNvSpPr/>
          <p:nvPr/>
        </p:nvSpPr>
        <p:spPr>
          <a:xfrm>
            <a:off x="3253326" y="4343384"/>
            <a:ext cx="1971325" cy="163385"/>
          </a:xfrm>
          <a:custGeom>
            <a:avLst/>
            <a:gdLst/>
            <a:ahLst/>
            <a:cxnLst/>
            <a:rect l="l" t="t" r="r" b="b"/>
            <a:pathLst>
              <a:path w="84407" h="12700" extrusionOk="0">
                <a:moveTo>
                  <a:pt x="0" y="0"/>
                </a:moveTo>
                <a:cubicBezTo>
                  <a:pt x="8441" y="2110"/>
                  <a:pt x="36576" y="12348"/>
                  <a:pt x="50644" y="12661"/>
                </a:cubicBezTo>
                <a:cubicBezTo>
                  <a:pt x="64712" y="12974"/>
                  <a:pt x="78780" y="3674"/>
                  <a:pt x="84407" y="1876"/>
                </a:cubicBezTo>
              </a:path>
            </a:pathLst>
          </a:custGeom>
          <a:noFill/>
          <a:ln w="9525" cap="flat" cmpd="sng">
            <a:solidFill>
              <a:schemeClr val="dk2"/>
            </a:solidFill>
            <a:prstDash val="solid"/>
            <a:round/>
            <a:headEnd type="none" w="med" len="med"/>
            <a:tailEnd type="triangle" w="med" len="med"/>
          </a:ln>
        </p:spPr>
      </p:sp>
      <p:sp>
        <p:nvSpPr>
          <p:cNvPr id="11" name="Google Shape;281;p42">
            <a:extLst>
              <a:ext uri="{FF2B5EF4-FFF2-40B4-BE49-F238E27FC236}">
                <a16:creationId xmlns:a16="http://schemas.microsoft.com/office/drawing/2014/main" id="{8E9D4846-4A4A-334A-A604-E7E0115F184A}"/>
              </a:ext>
            </a:extLst>
          </p:cNvPr>
          <p:cNvSpPr txBox="1"/>
          <p:nvPr/>
        </p:nvSpPr>
        <p:spPr>
          <a:xfrm>
            <a:off x="2715625" y="1581695"/>
            <a:ext cx="1557600" cy="3174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a:t>
            </a:r>
            <a:endParaRPr sz="1000">
              <a:solidFill>
                <a:srgbClr val="757575"/>
              </a:solidFill>
              <a:latin typeface="Roboto"/>
              <a:ea typeface="Roboto"/>
              <a:cs typeface="Roboto"/>
              <a:sym typeface="Roboto"/>
            </a:endParaRPr>
          </a:p>
        </p:txBody>
      </p:sp>
      <p:sp>
        <p:nvSpPr>
          <p:cNvPr id="12" name="Google Shape;282;p42">
            <a:extLst>
              <a:ext uri="{FF2B5EF4-FFF2-40B4-BE49-F238E27FC236}">
                <a16:creationId xmlns:a16="http://schemas.microsoft.com/office/drawing/2014/main" id="{20AA2D99-A182-5348-BB00-2CC9A7407567}"/>
              </a:ext>
            </a:extLst>
          </p:cNvPr>
          <p:cNvSpPr txBox="1"/>
          <p:nvPr/>
        </p:nvSpPr>
        <p:spPr>
          <a:xfrm>
            <a:off x="4485025" y="1539545"/>
            <a:ext cx="1971300" cy="4017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 (@4:29 am day+1)</a:t>
            </a:r>
            <a:endParaRPr sz="1000">
              <a:solidFill>
                <a:srgbClr val="757575"/>
              </a:solidFill>
              <a:latin typeface="Roboto"/>
              <a:ea typeface="Roboto"/>
              <a:cs typeface="Roboto"/>
              <a:sym typeface="Roboto"/>
            </a:endParaRPr>
          </a:p>
        </p:txBody>
      </p:sp>
      <p:sp>
        <p:nvSpPr>
          <p:cNvPr id="13" name="Google Shape;284;p42">
            <a:extLst>
              <a:ext uri="{FF2B5EF4-FFF2-40B4-BE49-F238E27FC236}">
                <a16:creationId xmlns:a16="http://schemas.microsoft.com/office/drawing/2014/main" id="{B632ACE8-6114-7045-8D64-1BE4CFC3C9F8}"/>
              </a:ext>
            </a:extLst>
          </p:cNvPr>
          <p:cNvSpPr/>
          <p:nvPr/>
        </p:nvSpPr>
        <p:spPr>
          <a:xfrm>
            <a:off x="3345100" y="5411420"/>
            <a:ext cx="2223300" cy="5382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ED7D31"/>
                </a:solidFill>
                <a:latin typeface="Arial"/>
                <a:ea typeface="Arial"/>
                <a:cs typeface="Arial"/>
                <a:sym typeface="Arial"/>
              </a:rPr>
              <a:t>UPDATE</a:t>
            </a:r>
            <a:r>
              <a:rPr lang="en" sz="1000">
                <a:solidFill>
                  <a:srgbClr val="000000"/>
                </a:solidFill>
                <a:latin typeface="Arial"/>
                <a:ea typeface="Arial"/>
                <a:cs typeface="Arial"/>
                <a:sym typeface="Arial"/>
              </a:rPr>
              <a:t> </a:t>
            </a:r>
            <a:r>
              <a:rPr lang="en" sz="1000">
                <a:solidFill>
                  <a:srgbClr val="999999"/>
                </a:solidFill>
              </a:rPr>
              <a:t>Money</a:t>
            </a:r>
            <a:endParaRPr sz="1000"/>
          </a:p>
          <a:p>
            <a:pPr>
              <a:spcBef>
                <a:spcPts val="0"/>
              </a:spcBef>
              <a:spcAft>
                <a:spcPts val="0"/>
              </a:spcAft>
            </a:pPr>
            <a:r>
              <a:rPr lang="en" sz="1000">
                <a:solidFill>
                  <a:srgbClr val="ED7D31"/>
                </a:solidFill>
                <a:latin typeface="Arial"/>
                <a:ea typeface="Arial"/>
                <a:cs typeface="Arial"/>
                <a:sym typeface="Arial"/>
              </a:rPr>
              <a:t>SET</a:t>
            </a:r>
            <a:r>
              <a:rPr lang="en" sz="1000">
                <a:solidFill>
                  <a:srgbClr val="000000"/>
                </a:solidFill>
                <a:latin typeface="Arial"/>
                <a:ea typeface="Arial"/>
                <a:cs typeface="Arial"/>
                <a:sym typeface="Arial"/>
              </a:rPr>
              <a:t> </a:t>
            </a:r>
            <a:r>
              <a:rPr lang="en" sz="1000">
                <a:solidFill>
                  <a:srgbClr val="666666"/>
                </a:solidFill>
              </a:rPr>
              <a:t>Balance</a:t>
            </a:r>
            <a:r>
              <a:rPr lang="en" sz="1000">
                <a:solidFill>
                  <a:srgbClr val="666666"/>
                </a:solidFill>
                <a:latin typeface="Arial"/>
                <a:ea typeface="Arial"/>
                <a:cs typeface="Arial"/>
                <a:sym typeface="Arial"/>
              </a:rPr>
              <a:t> = </a:t>
            </a:r>
            <a:r>
              <a:rPr lang="en" sz="1000">
                <a:solidFill>
                  <a:srgbClr val="666666"/>
                </a:solidFill>
              </a:rPr>
              <a:t>Balance * 1.1</a:t>
            </a:r>
            <a:endParaRPr sz="1000">
              <a:solidFill>
                <a:srgbClr val="666666"/>
              </a:solidFill>
            </a:endParaRPr>
          </a:p>
          <a:p>
            <a:pPr>
              <a:spcBef>
                <a:spcPts val="0"/>
              </a:spcBef>
              <a:spcAft>
                <a:spcPts val="0"/>
              </a:spcAft>
            </a:pPr>
            <a:endParaRPr sz="1000">
              <a:solidFill>
                <a:srgbClr val="000000"/>
              </a:solidFill>
              <a:latin typeface="Arial"/>
              <a:ea typeface="Arial"/>
              <a:cs typeface="Arial"/>
              <a:sym typeface="Arial"/>
            </a:endParaRPr>
          </a:p>
        </p:txBody>
      </p:sp>
    </p:spTree>
    <p:extLst>
      <p:ext uri="{BB962C8B-B14F-4D97-AF65-F5344CB8AC3E}">
        <p14:creationId xmlns:p14="http://schemas.microsoft.com/office/powerpoint/2010/main" val="396842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p113"/>
          <p:cNvSpPr txBox="1">
            <a:spLocks noGrp="1"/>
          </p:cNvSpPr>
          <p:nvPr>
            <p:ph type="ctrTitle" idx="4294967295"/>
          </p:nvPr>
        </p:nvSpPr>
        <p:spPr>
          <a:xfrm>
            <a:off x="1096025" y="1114325"/>
            <a:ext cx="7584300" cy="1183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a:solidFill>
                  <a:srgbClr val="666666"/>
                </a:solidFill>
              </a:rPr>
              <a:t>Example </a:t>
            </a:r>
            <a:r>
              <a:rPr lang="en" sz="2800" b="1">
                <a:solidFill>
                  <a:srgbClr val="666666"/>
                </a:solidFill>
                <a:latin typeface="Montserrat"/>
                <a:ea typeface="Montserrat"/>
                <a:cs typeface="Montserrat"/>
                <a:sym typeface="Montserrat"/>
              </a:rPr>
              <a:t>“Good” vs. “bad” schedules</a:t>
            </a:r>
            <a:endParaRPr sz="2800" b="1">
              <a:solidFill>
                <a:srgbClr val="666666"/>
              </a:solidFill>
              <a:latin typeface="Montserrat"/>
              <a:ea typeface="Montserrat"/>
              <a:cs typeface="Montserrat"/>
              <a:sym typeface="Montserrat"/>
            </a:endParaRPr>
          </a:p>
        </p:txBody>
      </p:sp>
      <p:sp>
        <p:nvSpPr>
          <p:cNvPr id="1204" name="Google Shape;1204;p113"/>
          <p:cNvSpPr txBox="1"/>
          <p:nvPr/>
        </p:nvSpPr>
        <p:spPr>
          <a:xfrm>
            <a:off x="2475280" y="4774378"/>
            <a:ext cx="5091305" cy="461665"/>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200" dirty="0">
                <a:solidFill>
                  <a:srgbClr val="000000"/>
                </a:solidFill>
                <a:latin typeface="Arial"/>
                <a:ea typeface="Arial"/>
                <a:cs typeface="Arial"/>
                <a:sym typeface="Arial"/>
              </a:rPr>
              <a:t>Conflict serializability provides us with an operative notion of “good” vs. “bad” schedules! </a:t>
            </a:r>
            <a:r>
              <a:rPr lang="en" sz="1200" dirty="0"/>
              <a:t>“Bad” schedules create data </a:t>
            </a:r>
            <a:r>
              <a:rPr lang="en" sz="1200" u="sng" dirty="0"/>
              <a:t>Anomalies</a:t>
            </a:r>
            <a:endParaRPr sz="1200" b="1" i="1" u="sng" dirty="0">
              <a:solidFill>
                <a:srgbClr val="000000"/>
              </a:solidFill>
              <a:latin typeface="Arial"/>
              <a:ea typeface="Arial"/>
              <a:cs typeface="Arial"/>
              <a:sym typeface="Arial"/>
            </a:endParaRPr>
          </a:p>
        </p:txBody>
      </p:sp>
      <p:sp>
        <p:nvSpPr>
          <p:cNvPr id="1205" name="Google Shape;1205;p113"/>
          <p:cNvSpPr txBox="1"/>
          <p:nvPr/>
        </p:nvSpPr>
        <p:spPr>
          <a:xfrm>
            <a:off x="1613079" y="2386014"/>
            <a:ext cx="1374094" cy="276999"/>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i="1" u="sng">
                <a:solidFill>
                  <a:srgbClr val="000000"/>
                </a:solidFill>
                <a:latin typeface="Arial"/>
                <a:ea typeface="Arial"/>
                <a:cs typeface="Arial"/>
                <a:sym typeface="Arial"/>
              </a:rPr>
              <a:t>Serial Schedule</a:t>
            </a:r>
            <a:r>
              <a:rPr lang="en" sz="1200" u="sng">
                <a:solidFill>
                  <a:srgbClr val="000000"/>
                </a:solidFill>
                <a:latin typeface="Arial"/>
                <a:ea typeface="Arial"/>
                <a:cs typeface="Arial"/>
                <a:sym typeface="Arial"/>
              </a:rPr>
              <a:t>:</a:t>
            </a:r>
            <a:endParaRPr/>
          </a:p>
        </p:txBody>
      </p:sp>
      <p:grpSp>
        <p:nvGrpSpPr>
          <p:cNvPr id="1206" name="Google Shape;1206;p113"/>
          <p:cNvGrpSpPr/>
          <p:nvPr/>
        </p:nvGrpSpPr>
        <p:grpSpPr>
          <a:xfrm>
            <a:off x="1557259" y="2751099"/>
            <a:ext cx="2917187" cy="585916"/>
            <a:chOff x="542809" y="2322356"/>
            <a:chExt cx="6561865" cy="965384"/>
          </a:xfrm>
        </p:grpSpPr>
        <p:cxnSp>
          <p:nvCxnSpPr>
            <p:cNvPr id="1207" name="Google Shape;1207;p113"/>
            <p:cNvCxnSpPr/>
            <p:nvPr/>
          </p:nvCxnSpPr>
          <p:spPr>
            <a:xfrm>
              <a:off x="1095463" y="3277727"/>
              <a:ext cx="6009211" cy="10013"/>
            </a:xfrm>
            <a:prstGeom prst="straightConnector1">
              <a:avLst/>
            </a:prstGeom>
            <a:noFill/>
            <a:ln w="38100" cap="flat" cmpd="sng">
              <a:solidFill>
                <a:srgbClr val="7F7F7F"/>
              </a:solidFill>
              <a:prstDash val="solid"/>
              <a:round/>
              <a:headEnd type="none" w="sm" len="sm"/>
              <a:tailEnd type="triangle" w="med" len="med"/>
            </a:ln>
          </p:spPr>
        </p:cxnSp>
        <p:sp>
          <p:nvSpPr>
            <p:cNvPr id="1208" name="Google Shape;1208;p113"/>
            <p:cNvSpPr txBox="1"/>
            <p:nvPr/>
          </p:nvSpPr>
          <p:spPr>
            <a:xfrm>
              <a:off x="542809" y="2322356"/>
              <a:ext cx="556011" cy="278909"/>
            </a:xfrm>
            <a:prstGeom prst="rect">
              <a:avLst/>
            </a:prstGeom>
            <a:noFill/>
            <a:ln>
              <a:noFill/>
            </a:ln>
          </p:spPr>
          <p:txBody>
            <a:bodyPr spcFirstLastPara="1" wrap="square" lIns="0" tIns="45700" rIns="0" bIns="45700" anchor="ctr" anchorCtr="0">
              <a:noAutofit/>
            </a:bodyPr>
            <a:lstStyle/>
            <a:p>
              <a:pPr>
                <a:spcBef>
                  <a:spcPts val="0"/>
                </a:spcBef>
                <a:spcAft>
                  <a:spcPts val="0"/>
                </a:spcAft>
              </a:pPr>
              <a:r>
                <a:rPr lang="en" sz="700" b="1">
                  <a:solidFill>
                    <a:srgbClr val="C00000"/>
                  </a:solidFill>
                  <a:latin typeface="Arial"/>
                  <a:ea typeface="Arial"/>
                  <a:cs typeface="Arial"/>
                  <a:sym typeface="Arial"/>
                </a:rPr>
                <a:t>T</a:t>
              </a:r>
              <a:r>
                <a:rPr lang="en" sz="700" b="1" baseline="-25000">
                  <a:solidFill>
                    <a:srgbClr val="C00000"/>
                  </a:solidFill>
                  <a:latin typeface="Arial"/>
                  <a:ea typeface="Arial"/>
                  <a:cs typeface="Arial"/>
                  <a:sym typeface="Arial"/>
                </a:rPr>
                <a:t>1</a:t>
              </a:r>
              <a:endParaRPr/>
            </a:p>
          </p:txBody>
        </p:sp>
        <p:sp>
          <p:nvSpPr>
            <p:cNvPr id="1209" name="Google Shape;1209;p113"/>
            <p:cNvSpPr txBox="1"/>
            <p:nvPr/>
          </p:nvSpPr>
          <p:spPr>
            <a:xfrm>
              <a:off x="542809" y="2769531"/>
              <a:ext cx="556011" cy="278909"/>
            </a:xfrm>
            <a:prstGeom prst="rect">
              <a:avLst/>
            </a:prstGeom>
            <a:noFill/>
            <a:ln>
              <a:noFill/>
            </a:ln>
          </p:spPr>
          <p:txBody>
            <a:bodyPr spcFirstLastPara="1" wrap="square" lIns="0" tIns="45700" rIns="0" bIns="45700" anchor="ctr" anchorCtr="0">
              <a:noAutofit/>
            </a:bodyPr>
            <a:lstStyle/>
            <a:p>
              <a:pPr>
                <a:spcBef>
                  <a:spcPts val="0"/>
                </a:spcBef>
                <a:spcAft>
                  <a:spcPts val="0"/>
                </a:spcAft>
              </a:pPr>
              <a:r>
                <a:rPr lang="en" sz="700" b="1">
                  <a:solidFill>
                    <a:srgbClr val="0070C0"/>
                  </a:solidFill>
                  <a:latin typeface="Arial"/>
                  <a:ea typeface="Arial"/>
                  <a:cs typeface="Arial"/>
                  <a:sym typeface="Arial"/>
                </a:rPr>
                <a:t>T</a:t>
              </a:r>
              <a:r>
                <a:rPr lang="en" sz="700" b="1" baseline="-25000">
                  <a:solidFill>
                    <a:srgbClr val="0070C0"/>
                  </a:solidFill>
                  <a:latin typeface="Arial"/>
                  <a:ea typeface="Arial"/>
                  <a:cs typeface="Arial"/>
                  <a:sym typeface="Arial"/>
                </a:rPr>
                <a:t>2</a:t>
              </a:r>
              <a:endParaRPr/>
            </a:p>
          </p:txBody>
        </p:sp>
        <p:sp>
          <p:nvSpPr>
            <p:cNvPr id="1210" name="Google Shape;1210;p113"/>
            <p:cNvSpPr txBox="1"/>
            <p:nvPr/>
          </p:nvSpPr>
          <p:spPr>
            <a:xfrm>
              <a:off x="1095464" y="2375358"/>
              <a:ext cx="617475"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a:p>
          </p:txBody>
        </p:sp>
        <p:sp>
          <p:nvSpPr>
            <p:cNvPr id="1211" name="Google Shape;1211;p113"/>
            <p:cNvSpPr txBox="1"/>
            <p:nvPr/>
          </p:nvSpPr>
          <p:spPr>
            <a:xfrm>
              <a:off x="2604288" y="2375358"/>
              <a:ext cx="641564"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212" name="Google Shape;1212;p113"/>
            <p:cNvSpPr txBox="1"/>
            <p:nvPr/>
          </p:nvSpPr>
          <p:spPr>
            <a:xfrm>
              <a:off x="1804880" y="2375358"/>
              <a:ext cx="710613"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213" name="Google Shape;1213;p113"/>
            <p:cNvSpPr txBox="1"/>
            <p:nvPr/>
          </p:nvSpPr>
          <p:spPr>
            <a:xfrm>
              <a:off x="3355327" y="2375358"/>
              <a:ext cx="710613"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sp>
          <p:nvSpPr>
            <p:cNvPr id="1214" name="Google Shape;1214;p113"/>
            <p:cNvSpPr txBox="1"/>
            <p:nvPr/>
          </p:nvSpPr>
          <p:spPr>
            <a:xfrm>
              <a:off x="4109083" y="2860811"/>
              <a:ext cx="620620"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a:p>
          </p:txBody>
        </p:sp>
        <p:sp>
          <p:nvSpPr>
            <p:cNvPr id="1215" name="Google Shape;1215;p113"/>
            <p:cNvSpPr txBox="1"/>
            <p:nvPr/>
          </p:nvSpPr>
          <p:spPr>
            <a:xfrm>
              <a:off x="5617905" y="2860811"/>
              <a:ext cx="607630"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216" name="Google Shape;1216;p113"/>
            <p:cNvSpPr txBox="1"/>
            <p:nvPr/>
          </p:nvSpPr>
          <p:spPr>
            <a:xfrm>
              <a:off x="4818498" y="2860811"/>
              <a:ext cx="710613"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217" name="Google Shape;1217;p113"/>
            <p:cNvSpPr txBox="1"/>
            <p:nvPr/>
          </p:nvSpPr>
          <p:spPr>
            <a:xfrm>
              <a:off x="6320895" y="2860811"/>
              <a:ext cx="710613"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grpSp>
      <p:grpSp>
        <p:nvGrpSpPr>
          <p:cNvPr id="1218" name="Google Shape;1218;p113"/>
          <p:cNvGrpSpPr/>
          <p:nvPr/>
        </p:nvGrpSpPr>
        <p:grpSpPr>
          <a:xfrm>
            <a:off x="5291370" y="2751099"/>
            <a:ext cx="2917187" cy="585916"/>
            <a:chOff x="542809" y="2322356"/>
            <a:chExt cx="6561865" cy="965384"/>
          </a:xfrm>
        </p:grpSpPr>
        <p:cxnSp>
          <p:nvCxnSpPr>
            <p:cNvPr id="1219" name="Google Shape;1219;p113"/>
            <p:cNvCxnSpPr/>
            <p:nvPr/>
          </p:nvCxnSpPr>
          <p:spPr>
            <a:xfrm>
              <a:off x="1095463" y="3277727"/>
              <a:ext cx="6009211" cy="10013"/>
            </a:xfrm>
            <a:prstGeom prst="straightConnector1">
              <a:avLst/>
            </a:prstGeom>
            <a:noFill/>
            <a:ln w="38100" cap="flat" cmpd="sng">
              <a:solidFill>
                <a:srgbClr val="7F7F7F"/>
              </a:solidFill>
              <a:prstDash val="solid"/>
              <a:round/>
              <a:headEnd type="none" w="sm" len="sm"/>
              <a:tailEnd type="triangle" w="med" len="med"/>
            </a:ln>
          </p:spPr>
        </p:cxnSp>
        <p:sp>
          <p:nvSpPr>
            <p:cNvPr id="1220" name="Google Shape;1220;p113"/>
            <p:cNvSpPr txBox="1"/>
            <p:nvPr/>
          </p:nvSpPr>
          <p:spPr>
            <a:xfrm>
              <a:off x="542809" y="2322356"/>
              <a:ext cx="556011" cy="278909"/>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700" b="1">
                  <a:solidFill>
                    <a:srgbClr val="C00000"/>
                  </a:solidFill>
                  <a:latin typeface="Arial"/>
                  <a:ea typeface="Arial"/>
                  <a:cs typeface="Arial"/>
                  <a:sym typeface="Arial"/>
                </a:rPr>
                <a:t>T</a:t>
              </a:r>
              <a:r>
                <a:rPr lang="en" sz="700" b="1" baseline="-25000">
                  <a:solidFill>
                    <a:srgbClr val="C00000"/>
                  </a:solidFill>
                  <a:latin typeface="Arial"/>
                  <a:ea typeface="Arial"/>
                  <a:cs typeface="Arial"/>
                  <a:sym typeface="Arial"/>
                </a:rPr>
                <a:t>1</a:t>
              </a:r>
              <a:endParaRPr/>
            </a:p>
          </p:txBody>
        </p:sp>
        <p:sp>
          <p:nvSpPr>
            <p:cNvPr id="1221" name="Google Shape;1221;p113"/>
            <p:cNvSpPr txBox="1"/>
            <p:nvPr/>
          </p:nvSpPr>
          <p:spPr>
            <a:xfrm>
              <a:off x="542809" y="2769531"/>
              <a:ext cx="556011" cy="278909"/>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700" b="1">
                  <a:solidFill>
                    <a:srgbClr val="0070C0"/>
                  </a:solidFill>
                  <a:latin typeface="Arial"/>
                  <a:ea typeface="Arial"/>
                  <a:cs typeface="Arial"/>
                  <a:sym typeface="Arial"/>
                </a:rPr>
                <a:t>T</a:t>
              </a:r>
              <a:r>
                <a:rPr lang="en" sz="700" b="1" baseline="-25000">
                  <a:solidFill>
                    <a:srgbClr val="0070C0"/>
                  </a:solidFill>
                  <a:latin typeface="Arial"/>
                  <a:ea typeface="Arial"/>
                  <a:cs typeface="Arial"/>
                  <a:sym typeface="Arial"/>
                </a:rPr>
                <a:t>2</a:t>
              </a:r>
              <a:endParaRPr/>
            </a:p>
          </p:txBody>
        </p:sp>
        <p:sp>
          <p:nvSpPr>
            <p:cNvPr id="1222" name="Google Shape;1222;p113"/>
            <p:cNvSpPr txBox="1"/>
            <p:nvPr/>
          </p:nvSpPr>
          <p:spPr>
            <a:xfrm>
              <a:off x="1095464" y="2375358"/>
              <a:ext cx="617475"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a:p>
          </p:txBody>
        </p:sp>
        <p:sp>
          <p:nvSpPr>
            <p:cNvPr id="1223" name="Google Shape;1223;p113"/>
            <p:cNvSpPr txBox="1"/>
            <p:nvPr/>
          </p:nvSpPr>
          <p:spPr>
            <a:xfrm>
              <a:off x="4067456" y="2375358"/>
              <a:ext cx="641564"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224" name="Google Shape;1224;p113"/>
            <p:cNvSpPr txBox="1"/>
            <p:nvPr/>
          </p:nvSpPr>
          <p:spPr>
            <a:xfrm>
              <a:off x="1804880" y="2375358"/>
              <a:ext cx="710613"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225" name="Google Shape;1225;p113"/>
            <p:cNvSpPr txBox="1"/>
            <p:nvPr/>
          </p:nvSpPr>
          <p:spPr>
            <a:xfrm>
              <a:off x="4818498" y="2375358"/>
              <a:ext cx="710613"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sp>
          <p:nvSpPr>
            <p:cNvPr id="1226" name="Google Shape;1226;p113"/>
            <p:cNvSpPr txBox="1"/>
            <p:nvPr/>
          </p:nvSpPr>
          <p:spPr>
            <a:xfrm>
              <a:off x="2645913" y="2860811"/>
              <a:ext cx="620620"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sz="700">
                <a:solidFill>
                  <a:srgbClr val="000000"/>
                </a:solidFill>
                <a:latin typeface="Arial"/>
                <a:ea typeface="Arial"/>
                <a:cs typeface="Arial"/>
                <a:sym typeface="Arial"/>
              </a:endParaRPr>
            </a:p>
          </p:txBody>
        </p:sp>
        <p:sp>
          <p:nvSpPr>
            <p:cNvPr id="1227" name="Google Shape;1227;p113"/>
            <p:cNvSpPr txBox="1"/>
            <p:nvPr/>
          </p:nvSpPr>
          <p:spPr>
            <a:xfrm>
              <a:off x="5617905" y="2860811"/>
              <a:ext cx="607630"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228" name="Google Shape;1228;p113"/>
            <p:cNvSpPr txBox="1"/>
            <p:nvPr/>
          </p:nvSpPr>
          <p:spPr>
            <a:xfrm>
              <a:off x="3355327" y="2860811"/>
              <a:ext cx="710613"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229" name="Google Shape;1229;p113"/>
            <p:cNvSpPr txBox="1"/>
            <p:nvPr/>
          </p:nvSpPr>
          <p:spPr>
            <a:xfrm>
              <a:off x="6320895" y="2860811"/>
              <a:ext cx="710613"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grpSp>
      <p:grpSp>
        <p:nvGrpSpPr>
          <p:cNvPr id="1230" name="Google Shape;1230;p113"/>
          <p:cNvGrpSpPr/>
          <p:nvPr/>
        </p:nvGrpSpPr>
        <p:grpSpPr>
          <a:xfrm>
            <a:off x="5291370" y="3826722"/>
            <a:ext cx="2917187" cy="585916"/>
            <a:chOff x="542809" y="2322356"/>
            <a:chExt cx="6561865" cy="965384"/>
          </a:xfrm>
        </p:grpSpPr>
        <p:cxnSp>
          <p:nvCxnSpPr>
            <p:cNvPr id="1231" name="Google Shape;1231;p113"/>
            <p:cNvCxnSpPr/>
            <p:nvPr/>
          </p:nvCxnSpPr>
          <p:spPr>
            <a:xfrm>
              <a:off x="1095463" y="3277727"/>
              <a:ext cx="6009211" cy="10013"/>
            </a:xfrm>
            <a:prstGeom prst="straightConnector1">
              <a:avLst/>
            </a:prstGeom>
            <a:noFill/>
            <a:ln w="38100" cap="flat" cmpd="sng">
              <a:solidFill>
                <a:srgbClr val="7F7F7F"/>
              </a:solidFill>
              <a:prstDash val="solid"/>
              <a:round/>
              <a:headEnd type="none" w="sm" len="sm"/>
              <a:tailEnd type="triangle" w="med" len="med"/>
            </a:ln>
          </p:spPr>
        </p:cxnSp>
        <p:sp>
          <p:nvSpPr>
            <p:cNvPr id="1232" name="Google Shape;1232;p113"/>
            <p:cNvSpPr txBox="1"/>
            <p:nvPr/>
          </p:nvSpPr>
          <p:spPr>
            <a:xfrm>
              <a:off x="542809" y="2322356"/>
              <a:ext cx="556011" cy="278909"/>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700" b="1">
                  <a:solidFill>
                    <a:srgbClr val="C00000"/>
                  </a:solidFill>
                  <a:latin typeface="Arial"/>
                  <a:ea typeface="Arial"/>
                  <a:cs typeface="Arial"/>
                  <a:sym typeface="Arial"/>
                </a:rPr>
                <a:t>T</a:t>
              </a:r>
              <a:r>
                <a:rPr lang="en" sz="700" b="1" baseline="-25000">
                  <a:solidFill>
                    <a:srgbClr val="C00000"/>
                  </a:solidFill>
                  <a:latin typeface="Arial"/>
                  <a:ea typeface="Arial"/>
                  <a:cs typeface="Arial"/>
                  <a:sym typeface="Arial"/>
                </a:rPr>
                <a:t>1</a:t>
              </a:r>
              <a:endParaRPr/>
            </a:p>
          </p:txBody>
        </p:sp>
        <p:sp>
          <p:nvSpPr>
            <p:cNvPr id="1233" name="Google Shape;1233;p113"/>
            <p:cNvSpPr txBox="1"/>
            <p:nvPr/>
          </p:nvSpPr>
          <p:spPr>
            <a:xfrm>
              <a:off x="542809" y="2769531"/>
              <a:ext cx="556011" cy="278909"/>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700" b="1">
                  <a:solidFill>
                    <a:srgbClr val="0070C0"/>
                  </a:solidFill>
                  <a:latin typeface="Arial"/>
                  <a:ea typeface="Arial"/>
                  <a:cs typeface="Arial"/>
                  <a:sym typeface="Arial"/>
                </a:rPr>
                <a:t>T</a:t>
              </a:r>
              <a:r>
                <a:rPr lang="en" sz="700" b="1" baseline="-25000">
                  <a:solidFill>
                    <a:srgbClr val="0070C0"/>
                  </a:solidFill>
                  <a:latin typeface="Arial"/>
                  <a:ea typeface="Arial"/>
                  <a:cs typeface="Arial"/>
                  <a:sym typeface="Arial"/>
                </a:rPr>
                <a:t>2</a:t>
              </a:r>
              <a:endParaRPr/>
            </a:p>
          </p:txBody>
        </p:sp>
        <p:sp>
          <p:nvSpPr>
            <p:cNvPr id="1234" name="Google Shape;1234;p113"/>
            <p:cNvSpPr txBox="1"/>
            <p:nvPr/>
          </p:nvSpPr>
          <p:spPr>
            <a:xfrm>
              <a:off x="1095464" y="2375358"/>
              <a:ext cx="617475"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a:p>
          </p:txBody>
        </p:sp>
        <p:sp>
          <p:nvSpPr>
            <p:cNvPr id="1235" name="Google Shape;1235;p113"/>
            <p:cNvSpPr txBox="1"/>
            <p:nvPr/>
          </p:nvSpPr>
          <p:spPr>
            <a:xfrm>
              <a:off x="5617905" y="2375358"/>
              <a:ext cx="641564"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236" name="Google Shape;1236;p113"/>
            <p:cNvSpPr txBox="1"/>
            <p:nvPr/>
          </p:nvSpPr>
          <p:spPr>
            <a:xfrm>
              <a:off x="1804880" y="2375358"/>
              <a:ext cx="710613"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237" name="Google Shape;1237;p113"/>
            <p:cNvSpPr txBox="1"/>
            <p:nvPr/>
          </p:nvSpPr>
          <p:spPr>
            <a:xfrm>
              <a:off x="6368946" y="2375358"/>
              <a:ext cx="710613"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sp>
          <p:nvSpPr>
            <p:cNvPr id="1238" name="Google Shape;1238;p113"/>
            <p:cNvSpPr txBox="1"/>
            <p:nvPr/>
          </p:nvSpPr>
          <p:spPr>
            <a:xfrm>
              <a:off x="2645913" y="2860811"/>
              <a:ext cx="620620"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sz="700">
                <a:solidFill>
                  <a:srgbClr val="000000"/>
                </a:solidFill>
                <a:latin typeface="Arial"/>
                <a:ea typeface="Arial"/>
                <a:cs typeface="Arial"/>
                <a:sym typeface="Arial"/>
              </a:endParaRPr>
            </a:p>
          </p:txBody>
        </p:sp>
        <p:sp>
          <p:nvSpPr>
            <p:cNvPr id="1239" name="Google Shape;1239;p113"/>
            <p:cNvSpPr txBox="1"/>
            <p:nvPr/>
          </p:nvSpPr>
          <p:spPr>
            <a:xfrm>
              <a:off x="4154735" y="2860811"/>
              <a:ext cx="607630"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240" name="Google Shape;1240;p113"/>
            <p:cNvSpPr txBox="1"/>
            <p:nvPr/>
          </p:nvSpPr>
          <p:spPr>
            <a:xfrm>
              <a:off x="3355327" y="2860811"/>
              <a:ext cx="710613"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241" name="Google Shape;1241;p113"/>
            <p:cNvSpPr txBox="1"/>
            <p:nvPr/>
          </p:nvSpPr>
          <p:spPr>
            <a:xfrm>
              <a:off x="4857725" y="2860811"/>
              <a:ext cx="710613"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grpSp>
      <p:sp>
        <p:nvSpPr>
          <p:cNvPr id="1242" name="Google Shape;1242;p113"/>
          <p:cNvSpPr/>
          <p:nvPr/>
        </p:nvSpPr>
        <p:spPr>
          <a:xfrm>
            <a:off x="4737428" y="2949465"/>
            <a:ext cx="431075" cy="128435"/>
          </a:xfrm>
          <a:prstGeom prst="rightArrow">
            <a:avLst>
              <a:gd name="adj1" fmla="val 50000"/>
              <a:gd name="adj2" fmla="val 50000"/>
            </a:avLst>
          </a:prstGeom>
          <a:solidFill>
            <a:srgbClr val="92D050"/>
          </a:solidFill>
          <a:ln>
            <a:noFill/>
          </a:ln>
        </p:spPr>
        <p:txBody>
          <a:bodyPr spcFirstLastPara="1" wrap="square" lIns="91425" tIns="45700" rIns="91425" bIns="45700" anchor="ctr" anchorCtr="0">
            <a:noAutofit/>
          </a:bodyPr>
          <a:lstStyle/>
          <a:p>
            <a:pPr algn="ctr">
              <a:spcBef>
                <a:spcPts val="0"/>
              </a:spcBef>
              <a:spcAft>
                <a:spcPts val="0"/>
              </a:spcAft>
            </a:pPr>
            <a:endParaRPr sz="500">
              <a:solidFill>
                <a:schemeClr val="dk1"/>
              </a:solidFill>
              <a:latin typeface="Arial"/>
              <a:ea typeface="Arial"/>
              <a:cs typeface="Arial"/>
              <a:sym typeface="Arial"/>
            </a:endParaRPr>
          </a:p>
        </p:txBody>
      </p:sp>
      <p:sp>
        <p:nvSpPr>
          <p:cNvPr id="1243" name="Google Shape;1243;p113"/>
          <p:cNvSpPr/>
          <p:nvPr/>
        </p:nvSpPr>
        <p:spPr>
          <a:xfrm rot="2307267">
            <a:off x="4691706" y="3493029"/>
            <a:ext cx="431075" cy="128435"/>
          </a:xfrm>
          <a:prstGeom prst="rightArrow">
            <a:avLst>
              <a:gd name="adj1" fmla="val 50000"/>
              <a:gd name="adj2" fmla="val 50000"/>
            </a:avLst>
          </a:prstGeom>
          <a:solidFill>
            <a:srgbClr val="FF0000"/>
          </a:solidFill>
          <a:ln>
            <a:noFill/>
          </a:ln>
        </p:spPr>
        <p:txBody>
          <a:bodyPr spcFirstLastPara="1" wrap="square" lIns="91425" tIns="45700" rIns="91425" bIns="45700" anchor="ctr" anchorCtr="0">
            <a:noAutofit/>
          </a:bodyPr>
          <a:lstStyle/>
          <a:p>
            <a:pPr algn="ctr">
              <a:spcBef>
                <a:spcPts val="0"/>
              </a:spcBef>
              <a:spcAft>
                <a:spcPts val="0"/>
              </a:spcAft>
            </a:pPr>
            <a:endParaRPr sz="500">
              <a:solidFill>
                <a:schemeClr val="dk1"/>
              </a:solidFill>
              <a:latin typeface="Arial"/>
              <a:ea typeface="Arial"/>
              <a:cs typeface="Arial"/>
              <a:sym typeface="Arial"/>
            </a:endParaRPr>
          </a:p>
        </p:txBody>
      </p:sp>
      <p:sp>
        <p:nvSpPr>
          <p:cNvPr id="1244" name="Google Shape;1244;p113"/>
          <p:cNvSpPr txBox="1"/>
          <p:nvPr/>
        </p:nvSpPr>
        <p:spPr>
          <a:xfrm>
            <a:off x="4698519" y="3570312"/>
            <a:ext cx="320922" cy="338554"/>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b="1">
                <a:solidFill>
                  <a:srgbClr val="FF0000"/>
                </a:solidFill>
                <a:latin typeface="Arial"/>
                <a:ea typeface="Arial"/>
                <a:cs typeface="Arial"/>
                <a:sym typeface="Arial"/>
              </a:rPr>
              <a:t>X</a:t>
            </a:r>
            <a:endParaRPr/>
          </a:p>
        </p:txBody>
      </p:sp>
      <p:sp>
        <p:nvSpPr>
          <p:cNvPr id="1245" name="Google Shape;1245;p113"/>
          <p:cNvSpPr txBox="1"/>
          <p:nvPr/>
        </p:nvSpPr>
        <p:spPr>
          <a:xfrm>
            <a:off x="5380807" y="2386014"/>
            <a:ext cx="1851789" cy="276999"/>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i="1" u="sng">
                <a:solidFill>
                  <a:srgbClr val="000000"/>
                </a:solidFill>
                <a:latin typeface="Arial"/>
                <a:ea typeface="Arial"/>
                <a:cs typeface="Arial"/>
                <a:sym typeface="Arial"/>
              </a:rPr>
              <a:t>Interleaved Schedules</a:t>
            </a:r>
            <a:r>
              <a:rPr lang="en" sz="1200" u="sng">
                <a:solidFill>
                  <a:srgbClr val="000000"/>
                </a:solidFill>
                <a:latin typeface="Arial"/>
                <a:ea typeface="Arial"/>
                <a:cs typeface="Arial"/>
                <a:sym typeface="Arial"/>
              </a:rPr>
              <a:t>:</a:t>
            </a:r>
            <a:endParaRPr/>
          </a:p>
        </p:txBody>
      </p:sp>
      <p:sp>
        <p:nvSpPr>
          <p:cNvPr id="1246" name="Google Shape;1246;p113"/>
          <p:cNvSpPr txBox="1"/>
          <p:nvPr/>
        </p:nvSpPr>
        <p:spPr>
          <a:xfrm>
            <a:off x="1580497" y="3689745"/>
            <a:ext cx="2960064" cy="600164"/>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100">
                <a:solidFill>
                  <a:srgbClr val="000000"/>
                </a:solidFill>
                <a:latin typeface="Arial"/>
                <a:ea typeface="Arial"/>
                <a:cs typeface="Arial"/>
                <a:sym typeface="Arial"/>
              </a:rPr>
              <a:t>Note that in the “bad” schedule, the </a:t>
            </a:r>
            <a:r>
              <a:rPr lang="en" sz="1100" b="1" i="1">
                <a:solidFill>
                  <a:srgbClr val="000000"/>
                </a:solidFill>
                <a:latin typeface="Arial"/>
                <a:ea typeface="Arial"/>
                <a:cs typeface="Arial"/>
                <a:sym typeface="Arial"/>
              </a:rPr>
              <a:t>order of conflicting actions is different than the above (or any) serial schedule!</a:t>
            </a:r>
            <a:endParaRPr/>
          </a:p>
        </p:txBody>
      </p:sp>
      <p:cxnSp>
        <p:nvCxnSpPr>
          <p:cNvPr id="1247" name="Google Shape;1247;p113"/>
          <p:cNvCxnSpPr>
            <a:stCxn id="1239" idx="0"/>
            <a:endCxn id="1237" idx="2"/>
          </p:cNvCxnSpPr>
          <p:nvPr/>
        </p:nvCxnSpPr>
        <p:spPr>
          <a:xfrm rot="10800000" flipH="1">
            <a:off x="7032177" y="4041624"/>
            <a:ext cx="1007400" cy="111900"/>
          </a:xfrm>
          <a:prstGeom prst="straightConnector1">
            <a:avLst/>
          </a:prstGeom>
          <a:noFill/>
          <a:ln w="12700" cap="flat" cmpd="sng">
            <a:solidFill>
              <a:srgbClr val="FF0000"/>
            </a:solidFill>
            <a:prstDash val="solid"/>
            <a:round/>
            <a:headEnd type="none" w="sm" len="sm"/>
            <a:tailEnd type="triangle" w="med" len="med"/>
          </a:ln>
        </p:spPr>
      </p:cxnSp>
      <p:cxnSp>
        <p:nvCxnSpPr>
          <p:cNvPr id="1248" name="Google Shape;1248;p113"/>
          <p:cNvCxnSpPr>
            <a:stCxn id="1225" idx="2"/>
            <a:endCxn id="1227" idx="0"/>
          </p:cNvCxnSpPr>
          <p:nvPr/>
        </p:nvCxnSpPr>
        <p:spPr>
          <a:xfrm>
            <a:off x="7350156" y="2966147"/>
            <a:ext cx="332400" cy="111900"/>
          </a:xfrm>
          <a:prstGeom prst="straightConnector1">
            <a:avLst/>
          </a:prstGeom>
          <a:noFill/>
          <a:ln w="12700" cap="flat" cmpd="sng">
            <a:solidFill>
              <a:srgbClr val="FF0000"/>
            </a:solidFill>
            <a:prstDash val="solid"/>
            <a:round/>
            <a:headEnd type="none" w="sm" len="sm"/>
            <a:tailEnd type="triangle" w="med" len="med"/>
          </a:ln>
        </p:spPr>
      </p:cxnSp>
      <p:cxnSp>
        <p:nvCxnSpPr>
          <p:cNvPr id="1249" name="Google Shape;1249;p113"/>
          <p:cNvCxnSpPr>
            <a:stCxn id="1213" idx="2"/>
            <a:endCxn id="1215" idx="0"/>
          </p:cNvCxnSpPr>
          <p:nvPr/>
        </p:nvCxnSpPr>
        <p:spPr>
          <a:xfrm>
            <a:off x="2965568" y="2966147"/>
            <a:ext cx="983100" cy="111900"/>
          </a:xfrm>
          <a:prstGeom prst="straightConnector1">
            <a:avLst/>
          </a:prstGeom>
          <a:noFill/>
          <a:ln w="12700" cap="flat" cmpd="sng">
            <a:solidFill>
              <a:srgbClr val="FF0000"/>
            </a:solidFill>
            <a:prstDash val="solid"/>
            <a:round/>
            <a:headEnd type="none" w="sm" len="sm"/>
            <a:tailEnd type="triangle" w="med" len="med"/>
          </a:ln>
        </p:spPr>
      </p:cxnSp>
      <p:sp>
        <p:nvSpPr>
          <p:cNvPr id="1250" name="Google Shape;1250;p113"/>
          <p:cNvSpPr/>
          <p:nvPr/>
        </p:nvSpPr>
        <p:spPr>
          <a:xfrm>
            <a:off x="2763578" y="2683811"/>
            <a:ext cx="401462" cy="350670"/>
          </a:xfrm>
          <a:prstGeom prst="ellipse">
            <a:avLst/>
          </a:prstGeom>
          <a:solidFill>
            <a:srgbClr val="FF0000">
              <a:alpha val="28627"/>
            </a:srgbClr>
          </a:solidFill>
          <a:ln>
            <a:noFill/>
          </a:ln>
        </p:spPr>
        <p:txBody>
          <a:bodyPr spcFirstLastPara="1" wrap="square" lIns="91425" tIns="45700" rIns="91425" bIns="45700" anchor="ctr" anchorCtr="0">
            <a:noAutofit/>
          </a:bodyPr>
          <a:lstStyle/>
          <a:p>
            <a:pPr algn="ctr">
              <a:spcBef>
                <a:spcPts val="0"/>
              </a:spcBef>
              <a:spcAft>
                <a:spcPts val="0"/>
              </a:spcAft>
            </a:pPr>
            <a:endParaRPr sz="500">
              <a:solidFill>
                <a:schemeClr val="lt1"/>
              </a:solidFill>
              <a:latin typeface="Arial"/>
              <a:ea typeface="Arial"/>
              <a:cs typeface="Arial"/>
              <a:sym typeface="Arial"/>
            </a:endParaRPr>
          </a:p>
        </p:txBody>
      </p:sp>
      <p:sp>
        <p:nvSpPr>
          <p:cNvPr id="1251" name="Google Shape;1251;p113"/>
          <p:cNvSpPr/>
          <p:nvPr/>
        </p:nvSpPr>
        <p:spPr>
          <a:xfrm>
            <a:off x="7143529" y="2683811"/>
            <a:ext cx="401462" cy="350670"/>
          </a:xfrm>
          <a:prstGeom prst="ellipse">
            <a:avLst/>
          </a:prstGeom>
          <a:solidFill>
            <a:srgbClr val="FF0000">
              <a:alpha val="28627"/>
            </a:srgbClr>
          </a:solidFill>
          <a:ln>
            <a:noFill/>
          </a:ln>
        </p:spPr>
        <p:txBody>
          <a:bodyPr spcFirstLastPara="1" wrap="square" lIns="91425" tIns="45700" rIns="91425" bIns="45700" anchor="ctr" anchorCtr="0">
            <a:noAutofit/>
          </a:bodyPr>
          <a:lstStyle/>
          <a:p>
            <a:pPr algn="ctr">
              <a:spcBef>
                <a:spcPts val="0"/>
              </a:spcBef>
              <a:spcAft>
                <a:spcPts val="0"/>
              </a:spcAft>
            </a:pPr>
            <a:endParaRPr sz="500">
              <a:solidFill>
                <a:schemeClr val="lt1"/>
              </a:solidFill>
              <a:latin typeface="Arial"/>
              <a:ea typeface="Arial"/>
              <a:cs typeface="Arial"/>
              <a:sym typeface="Arial"/>
            </a:endParaRPr>
          </a:p>
        </p:txBody>
      </p:sp>
      <p:sp>
        <p:nvSpPr>
          <p:cNvPr id="1252" name="Google Shape;1252;p113"/>
          <p:cNvSpPr/>
          <p:nvPr/>
        </p:nvSpPr>
        <p:spPr>
          <a:xfrm>
            <a:off x="7832806" y="3766653"/>
            <a:ext cx="401462" cy="350670"/>
          </a:xfrm>
          <a:prstGeom prst="ellipse">
            <a:avLst/>
          </a:prstGeom>
          <a:solidFill>
            <a:srgbClr val="FF0000">
              <a:alpha val="28627"/>
            </a:srgbClr>
          </a:solidFill>
          <a:ln>
            <a:noFill/>
          </a:ln>
        </p:spPr>
        <p:txBody>
          <a:bodyPr spcFirstLastPara="1" wrap="square" lIns="91425" tIns="45700" rIns="91425" bIns="45700" anchor="ctr" anchorCtr="0">
            <a:noAutofit/>
          </a:bodyPr>
          <a:lstStyle/>
          <a:p>
            <a:pPr algn="ctr">
              <a:spcBef>
                <a:spcPts val="0"/>
              </a:spcBef>
              <a:spcAft>
                <a:spcPts val="0"/>
              </a:spcAft>
            </a:pPr>
            <a:endParaRPr sz="500">
              <a:solidFill>
                <a:schemeClr val="lt1"/>
              </a:solidFill>
              <a:latin typeface="Arial"/>
              <a:ea typeface="Arial"/>
              <a:cs typeface="Arial"/>
              <a:sym typeface="Arial"/>
            </a:endParaRPr>
          </a:p>
        </p:txBody>
      </p:sp>
      <p:sp>
        <p:nvSpPr>
          <p:cNvPr id="1253" name="Google Shape;1253;p113"/>
          <p:cNvSpPr/>
          <p:nvPr/>
        </p:nvSpPr>
        <p:spPr>
          <a:xfrm>
            <a:off x="3738747" y="2984132"/>
            <a:ext cx="401462" cy="350670"/>
          </a:xfrm>
          <a:prstGeom prst="ellipse">
            <a:avLst/>
          </a:prstGeom>
          <a:solidFill>
            <a:srgbClr val="0070C0">
              <a:alpha val="28627"/>
            </a:srgbClr>
          </a:solidFill>
          <a:ln>
            <a:noFill/>
          </a:ln>
        </p:spPr>
        <p:txBody>
          <a:bodyPr spcFirstLastPara="1" wrap="square" lIns="0" tIns="45700" rIns="0" bIns="45700" anchor="ctr" anchorCtr="0">
            <a:noAutofit/>
          </a:bodyPr>
          <a:lstStyle/>
          <a:p>
            <a:pPr algn="ctr">
              <a:spcBef>
                <a:spcPts val="0"/>
              </a:spcBef>
              <a:spcAft>
                <a:spcPts val="0"/>
              </a:spcAft>
            </a:pPr>
            <a:endParaRPr sz="500">
              <a:solidFill>
                <a:schemeClr val="lt1"/>
              </a:solidFill>
              <a:latin typeface="Arial"/>
              <a:ea typeface="Arial"/>
              <a:cs typeface="Arial"/>
              <a:sym typeface="Arial"/>
            </a:endParaRPr>
          </a:p>
        </p:txBody>
      </p:sp>
      <p:sp>
        <p:nvSpPr>
          <p:cNvPr id="1254" name="Google Shape;1254;p113"/>
          <p:cNvSpPr/>
          <p:nvPr/>
        </p:nvSpPr>
        <p:spPr>
          <a:xfrm>
            <a:off x="7478400" y="2983451"/>
            <a:ext cx="401462" cy="350670"/>
          </a:xfrm>
          <a:prstGeom prst="ellipse">
            <a:avLst/>
          </a:prstGeom>
          <a:solidFill>
            <a:srgbClr val="0070C0">
              <a:alpha val="28627"/>
            </a:srgbClr>
          </a:solidFill>
          <a:ln>
            <a:noFill/>
          </a:ln>
        </p:spPr>
        <p:txBody>
          <a:bodyPr spcFirstLastPara="1" wrap="square" lIns="91425" tIns="45700" rIns="91425" bIns="45700" anchor="ctr" anchorCtr="0">
            <a:noAutofit/>
          </a:bodyPr>
          <a:lstStyle/>
          <a:p>
            <a:pPr algn="ctr">
              <a:spcBef>
                <a:spcPts val="0"/>
              </a:spcBef>
              <a:spcAft>
                <a:spcPts val="0"/>
              </a:spcAft>
            </a:pPr>
            <a:endParaRPr sz="500">
              <a:solidFill>
                <a:schemeClr val="lt1"/>
              </a:solidFill>
              <a:latin typeface="Arial"/>
              <a:ea typeface="Arial"/>
              <a:cs typeface="Arial"/>
              <a:sym typeface="Arial"/>
            </a:endParaRPr>
          </a:p>
        </p:txBody>
      </p:sp>
      <p:sp>
        <p:nvSpPr>
          <p:cNvPr id="1255" name="Google Shape;1255;p113"/>
          <p:cNvSpPr/>
          <p:nvPr/>
        </p:nvSpPr>
        <p:spPr>
          <a:xfrm>
            <a:off x="6830131" y="4041765"/>
            <a:ext cx="401462" cy="350670"/>
          </a:xfrm>
          <a:prstGeom prst="ellipse">
            <a:avLst/>
          </a:prstGeom>
          <a:solidFill>
            <a:srgbClr val="0070C0">
              <a:alpha val="28627"/>
            </a:srgbClr>
          </a:solidFill>
          <a:ln>
            <a:noFill/>
          </a:ln>
        </p:spPr>
        <p:txBody>
          <a:bodyPr spcFirstLastPara="1" wrap="square" lIns="91425" tIns="45700" rIns="91425" bIns="45700" anchor="ctr" anchorCtr="0">
            <a:noAutofit/>
          </a:bodyPr>
          <a:lstStyle/>
          <a:p>
            <a:pPr algn="ctr">
              <a:spcBef>
                <a:spcPts val="0"/>
              </a:spcBef>
              <a:spcAft>
                <a:spcPts val="0"/>
              </a:spcAft>
            </a:pPr>
            <a:endParaRPr sz="500">
              <a:solidFill>
                <a:schemeClr val="lt1"/>
              </a:solidFill>
              <a:latin typeface="Arial"/>
              <a:ea typeface="Arial"/>
              <a:cs typeface="Arial"/>
              <a:sym typeface="Arial"/>
            </a:endParaRPr>
          </a:p>
        </p:txBody>
      </p:sp>
      <p:cxnSp>
        <p:nvCxnSpPr>
          <p:cNvPr id="1256" name="Google Shape;1256;p113"/>
          <p:cNvCxnSpPr/>
          <p:nvPr/>
        </p:nvCxnSpPr>
        <p:spPr>
          <a:xfrm>
            <a:off x="2279891" y="2966079"/>
            <a:ext cx="983100" cy="111600"/>
          </a:xfrm>
          <a:prstGeom prst="straightConnector1">
            <a:avLst/>
          </a:prstGeom>
          <a:noFill/>
          <a:ln w="12700" cap="flat" cmpd="sng">
            <a:solidFill>
              <a:srgbClr val="0000FF"/>
            </a:solidFill>
            <a:prstDash val="solid"/>
            <a:round/>
            <a:headEnd type="none" w="sm" len="sm"/>
            <a:tailEnd type="triangle" w="med" len="med"/>
          </a:ln>
        </p:spPr>
      </p:cxnSp>
      <p:cxnSp>
        <p:nvCxnSpPr>
          <p:cNvPr id="1257" name="Google Shape;1257;p113"/>
          <p:cNvCxnSpPr>
            <a:endCxn id="1226" idx="1"/>
          </p:cNvCxnSpPr>
          <p:nvPr/>
        </p:nvCxnSpPr>
        <p:spPr>
          <a:xfrm>
            <a:off x="6089839" y="2966241"/>
            <a:ext cx="136500" cy="203100"/>
          </a:xfrm>
          <a:prstGeom prst="straightConnector1">
            <a:avLst/>
          </a:prstGeom>
          <a:noFill/>
          <a:ln w="12700" cap="flat" cmpd="sng">
            <a:solidFill>
              <a:srgbClr val="0000FF"/>
            </a:solidFill>
            <a:prstDash val="solid"/>
            <a:round/>
            <a:headEnd type="none" w="sm" len="sm"/>
            <a:tailEnd type="triangle" w="med" len="med"/>
          </a:ln>
        </p:spPr>
      </p:cxnSp>
      <p:cxnSp>
        <p:nvCxnSpPr>
          <p:cNvPr id="1258" name="Google Shape;1258;p113"/>
          <p:cNvCxnSpPr>
            <a:stCxn id="1236" idx="1"/>
          </p:cNvCxnSpPr>
          <p:nvPr/>
        </p:nvCxnSpPr>
        <p:spPr>
          <a:xfrm>
            <a:off x="5852444" y="3950330"/>
            <a:ext cx="526200" cy="209700"/>
          </a:xfrm>
          <a:prstGeom prst="straightConnector1">
            <a:avLst/>
          </a:prstGeom>
          <a:noFill/>
          <a:ln w="12700" cap="flat" cmpd="sng">
            <a:solidFill>
              <a:srgbClr val="0000FF"/>
            </a:solidFill>
            <a:prstDash val="solid"/>
            <a:round/>
            <a:headEnd type="none" w="sm" len="sm"/>
            <a:tailEnd type="triangle" w="med" len="med"/>
          </a:ln>
        </p:spPr>
      </p:cxnSp>
    </p:spTree>
    <p:extLst>
      <p:ext uri="{BB962C8B-B14F-4D97-AF65-F5344CB8AC3E}">
        <p14:creationId xmlns:p14="http://schemas.microsoft.com/office/powerpoint/2010/main" val="116341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3" name="Google Shape;1263;p114"/>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The Conflict Graph</a:t>
            </a:r>
            <a:endParaRPr sz="2800" b="1">
              <a:solidFill>
                <a:srgbClr val="666666"/>
              </a:solidFill>
              <a:latin typeface="Montserrat"/>
              <a:ea typeface="Montserrat"/>
              <a:cs typeface="Montserrat"/>
              <a:sym typeface="Montserrat"/>
            </a:endParaRPr>
          </a:p>
        </p:txBody>
      </p:sp>
      <p:sp>
        <p:nvSpPr>
          <p:cNvPr id="1265" name="Google Shape;1265;p114"/>
          <p:cNvSpPr txBox="1"/>
          <p:nvPr/>
        </p:nvSpPr>
        <p:spPr>
          <a:xfrm>
            <a:off x="1417320" y="2492027"/>
            <a:ext cx="6309360" cy="1612644"/>
          </a:xfrm>
          <a:prstGeom prst="rect">
            <a:avLst/>
          </a:prstGeom>
          <a:noFill/>
          <a:ln>
            <a:noFill/>
          </a:ln>
        </p:spPr>
        <p:txBody>
          <a:bodyPr spcFirstLastPara="1" wrap="square" lIns="91425" tIns="45700" rIns="91425" bIns="45700" anchor="t" anchorCtr="0">
            <a:noAutofit/>
          </a:bodyPr>
          <a:lstStyle/>
          <a:p>
            <a:pPr marL="225425" indent="-225425">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Let’s now consider looking at conflicts </a:t>
            </a:r>
            <a:r>
              <a:rPr lang="en" sz="1600" b="1">
                <a:solidFill>
                  <a:srgbClr val="000000"/>
                </a:solidFill>
                <a:latin typeface="Arial"/>
                <a:ea typeface="Arial"/>
                <a:cs typeface="Arial"/>
                <a:sym typeface="Arial"/>
              </a:rPr>
              <a:t>at the TXN level</a:t>
            </a:r>
            <a:endParaRPr/>
          </a:p>
          <a:p>
            <a:pPr marL="225425" indent="-123825">
              <a:spcBef>
                <a:spcPts val="0"/>
              </a:spcBef>
              <a:spcAft>
                <a:spcPts val="0"/>
              </a:spcAft>
              <a:buClr>
                <a:srgbClr val="000000"/>
              </a:buClr>
              <a:buSzPts val="1600"/>
            </a:pPr>
            <a:endParaRPr sz="1600" b="1">
              <a:solidFill>
                <a:srgbClr val="000000"/>
              </a:solidFill>
              <a:latin typeface="Arial"/>
              <a:ea typeface="Arial"/>
              <a:cs typeface="Arial"/>
              <a:sym typeface="Arial"/>
            </a:endParaRPr>
          </a:p>
          <a:p>
            <a:pPr marL="225425" indent="-225425">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Consider a graph where the </a:t>
            </a:r>
            <a:r>
              <a:rPr lang="en" sz="1600" b="1">
                <a:solidFill>
                  <a:srgbClr val="000000"/>
                </a:solidFill>
                <a:latin typeface="Arial"/>
                <a:ea typeface="Arial"/>
                <a:cs typeface="Arial"/>
                <a:sym typeface="Arial"/>
              </a:rPr>
              <a:t>nodes are TXNs</a:t>
            </a:r>
            <a:r>
              <a:rPr lang="en" sz="1600">
                <a:solidFill>
                  <a:srgbClr val="000000"/>
                </a:solidFill>
                <a:latin typeface="Arial"/>
                <a:ea typeface="Arial"/>
                <a:cs typeface="Arial"/>
                <a:sym typeface="Arial"/>
              </a:rPr>
              <a:t>, and there is an edge from T</a:t>
            </a:r>
            <a:r>
              <a:rPr lang="en" sz="1600" baseline="-25000">
                <a:solidFill>
                  <a:srgbClr val="000000"/>
                </a:solidFill>
                <a:latin typeface="Arial"/>
                <a:ea typeface="Arial"/>
                <a:cs typeface="Arial"/>
                <a:sym typeface="Arial"/>
              </a:rPr>
              <a:t>i</a:t>
            </a:r>
            <a:r>
              <a:rPr lang="en" sz="1600">
                <a:solidFill>
                  <a:srgbClr val="000000"/>
                </a:solidFill>
                <a:latin typeface="Arial"/>
                <a:ea typeface="Arial"/>
                <a:cs typeface="Arial"/>
                <a:sym typeface="Arial"/>
              </a:rPr>
              <a:t> →T</a:t>
            </a:r>
            <a:r>
              <a:rPr lang="en" sz="1600" baseline="-25000">
                <a:solidFill>
                  <a:srgbClr val="000000"/>
                </a:solidFill>
                <a:latin typeface="Arial"/>
                <a:ea typeface="Arial"/>
                <a:cs typeface="Arial"/>
                <a:sym typeface="Arial"/>
              </a:rPr>
              <a:t>j</a:t>
            </a:r>
            <a:r>
              <a:rPr lang="en" sz="1600">
                <a:solidFill>
                  <a:srgbClr val="000000"/>
                </a:solidFill>
                <a:latin typeface="Arial"/>
                <a:ea typeface="Arial"/>
                <a:cs typeface="Arial"/>
                <a:sym typeface="Arial"/>
              </a:rPr>
              <a:t> </a:t>
            </a:r>
            <a:r>
              <a:rPr lang="en" sz="1600" b="1">
                <a:solidFill>
                  <a:srgbClr val="000000"/>
                </a:solidFill>
                <a:latin typeface="Arial"/>
                <a:ea typeface="Arial"/>
                <a:cs typeface="Arial"/>
                <a:sym typeface="Arial"/>
              </a:rPr>
              <a:t>if any actions in T</a:t>
            </a:r>
            <a:r>
              <a:rPr lang="en" sz="1600" b="1" baseline="-25000">
                <a:solidFill>
                  <a:srgbClr val="000000"/>
                </a:solidFill>
                <a:latin typeface="Arial"/>
                <a:ea typeface="Arial"/>
                <a:cs typeface="Arial"/>
                <a:sym typeface="Arial"/>
              </a:rPr>
              <a:t>i</a:t>
            </a:r>
            <a:r>
              <a:rPr lang="en" sz="1600" b="1">
                <a:solidFill>
                  <a:srgbClr val="000000"/>
                </a:solidFill>
                <a:latin typeface="Arial"/>
                <a:ea typeface="Arial"/>
                <a:cs typeface="Arial"/>
                <a:sym typeface="Arial"/>
              </a:rPr>
              <a:t> </a:t>
            </a:r>
            <a:r>
              <a:rPr lang="en" sz="1600" b="1" u="sng">
                <a:solidFill>
                  <a:srgbClr val="000000"/>
                </a:solidFill>
                <a:latin typeface="Arial"/>
                <a:ea typeface="Arial"/>
                <a:cs typeface="Arial"/>
                <a:sym typeface="Arial"/>
              </a:rPr>
              <a:t>precede and conflict with</a:t>
            </a:r>
            <a:r>
              <a:rPr lang="en" sz="1600" b="1">
                <a:solidFill>
                  <a:srgbClr val="000000"/>
                </a:solidFill>
                <a:latin typeface="Arial"/>
                <a:ea typeface="Arial"/>
                <a:cs typeface="Arial"/>
                <a:sym typeface="Arial"/>
              </a:rPr>
              <a:t> any actions in T</a:t>
            </a:r>
            <a:r>
              <a:rPr lang="en" sz="1600" b="1" baseline="-25000">
                <a:solidFill>
                  <a:srgbClr val="000000"/>
                </a:solidFill>
                <a:latin typeface="Arial"/>
                <a:ea typeface="Arial"/>
                <a:cs typeface="Arial"/>
                <a:sym typeface="Arial"/>
              </a:rPr>
              <a:t>j</a:t>
            </a:r>
            <a:endParaRPr sz="1600" baseline="-25000">
              <a:solidFill>
                <a:srgbClr val="000000"/>
              </a:solidFill>
              <a:latin typeface="Arial"/>
              <a:ea typeface="Arial"/>
              <a:cs typeface="Arial"/>
              <a:sym typeface="Arial"/>
            </a:endParaRPr>
          </a:p>
        </p:txBody>
      </p:sp>
      <p:grpSp>
        <p:nvGrpSpPr>
          <p:cNvPr id="1266" name="Google Shape;1266;p114"/>
          <p:cNvGrpSpPr/>
          <p:nvPr/>
        </p:nvGrpSpPr>
        <p:grpSpPr>
          <a:xfrm>
            <a:off x="5560167" y="4506546"/>
            <a:ext cx="379618" cy="379618"/>
            <a:chOff x="7435034" y="4492691"/>
            <a:chExt cx="632697" cy="632697"/>
          </a:xfrm>
        </p:grpSpPr>
        <p:sp>
          <p:nvSpPr>
            <p:cNvPr id="1267" name="Google Shape;1267;p114"/>
            <p:cNvSpPr/>
            <p:nvPr/>
          </p:nvSpPr>
          <p:spPr>
            <a:xfrm>
              <a:off x="7435034" y="4492691"/>
              <a:ext cx="632697" cy="632697"/>
            </a:xfrm>
            <a:prstGeom prst="ellipse">
              <a:avLst/>
            </a:prstGeom>
            <a:solidFill>
              <a:srgbClr val="BFBFBF"/>
            </a:solidFill>
            <a:ln w="9525" cap="flat" cmpd="sng">
              <a:solidFill>
                <a:srgbClr val="87A93D"/>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endParaRPr sz="800">
                <a:solidFill>
                  <a:schemeClr val="dk1"/>
                </a:solidFill>
                <a:latin typeface="Arial"/>
                <a:ea typeface="Arial"/>
                <a:cs typeface="Arial"/>
                <a:sym typeface="Arial"/>
              </a:endParaRPr>
            </a:p>
          </p:txBody>
        </p:sp>
        <p:sp>
          <p:nvSpPr>
            <p:cNvPr id="1268" name="Google Shape;1268;p114"/>
            <p:cNvSpPr txBox="1"/>
            <p:nvPr/>
          </p:nvSpPr>
          <p:spPr>
            <a:xfrm>
              <a:off x="7582332" y="4615043"/>
              <a:ext cx="430674" cy="334920"/>
            </a:xfrm>
            <a:prstGeom prst="rect">
              <a:avLst/>
            </a:prstGeom>
            <a:solidFill>
              <a:srgbClr val="BFBFBF"/>
            </a:solidFill>
            <a:ln>
              <a:noFill/>
            </a:ln>
          </p:spPr>
          <p:txBody>
            <a:bodyPr spcFirstLastPara="1" wrap="square" lIns="0" tIns="45700" rIns="0" bIns="45700" anchor="ctr" anchorCtr="0">
              <a:noAutofit/>
            </a:bodyPr>
            <a:lstStyle/>
            <a:p>
              <a:pPr algn="ctr">
                <a:spcBef>
                  <a:spcPts val="0"/>
                </a:spcBef>
                <a:spcAft>
                  <a:spcPts val="0"/>
                </a:spcAft>
              </a:pPr>
              <a:r>
                <a:rPr lang="en" sz="800" b="1">
                  <a:solidFill>
                    <a:srgbClr val="C00000"/>
                  </a:solidFill>
                  <a:latin typeface="Arial"/>
                  <a:ea typeface="Arial"/>
                  <a:cs typeface="Arial"/>
                  <a:sym typeface="Arial"/>
                </a:rPr>
                <a:t>T</a:t>
              </a:r>
              <a:r>
                <a:rPr lang="en" sz="800" b="1" baseline="-25000">
                  <a:solidFill>
                    <a:srgbClr val="C00000"/>
                  </a:solidFill>
                  <a:latin typeface="Arial"/>
                  <a:ea typeface="Arial"/>
                  <a:cs typeface="Arial"/>
                  <a:sym typeface="Arial"/>
                </a:rPr>
                <a:t>1</a:t>
              </a:r>
              <a:endParaRPr/>
            </a:p>
          </p:txBody>
        </p:sp>
      </p:grpSp>
      <p:grpSp>
        <p:nvGrpSpPr>
          <p:cNvPr id="1269" name="Google Shape;1269;p114"/>
          <p:cNvGrpSpPr/>
          <p:nvPr/>
        </p:nvGrpSpPr>
        <p:grpSpPr>
          <a:xfrm>
            <a:off x="6476875" y="4512984"/>
            <a:ext cx="379618" cy="379618"/>
            <a:chOff x="8962881" y="4512752"/>
            <a:chExt cx="632697" cy="632697"/>
          </a:xfrm>
        </p:grpSpPr>
        <p:sp>
          <p:nvSpPr>
            <p:cNvPr id="1270" name="Google Shape;1270;p114"/>
            <p:cNvSpPr/>
            <p:nvPr/>
          </p:nvSpPr>
          <p:spPr>
            <a:xfrm>
              <a:off x="8962881" y="4512752"/>
              <a:ext cx="632697" cy="632697"/>
            </a:xfrm>
            <a:prstGeom prst="ellipse">
              <a:avLst/>
            </a:prstGeom>
            <a:solidFill>
              <a:srgbClr val="BFBFBF"/>
            </a:solidFill>
            <a:ln w="9525" cap="flat" cmpd="sng">
              <a:solidFill>
                <a:srgbClr val="87A93D"/>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endParaRPr sz="800">
                <a:solidFill>
                  <a:schemeClr val="dk1"/>
                </a:solidFill>
                <a:latin typeface="Arial"/>
                <a:ea typeface="Arial"/>
                <a:cs typeface="Arial"/>
                <a:sym typeface="Arial"/>
              </a:endParaRPr>
            </a:p>
          </p:txBody>
        </p:sp>
        <p:sp>
          <p:nvSpPr>
            <p:cNvPr id="1271" name="Google Shape;1271;p114"/>
            <p:cNvSpPr txBox="1"/>
            <p:nvPr/>
          </p:nvSpPr>
          <p:spPr>
            <a:xfrm>
              <a:off x="9105829" y="4624374"/>
              <a:ext cx="430674" cy="334920"/>
            </a:xfrm>
            <a:prstGeom prst="rect">
              <a:avLst/>
            </a:prstGeom>
            <a:solidFill>
              <a:srgbClr val="BFBFBF"/>
            </a:solidFill>
            <a:ln>
              <a:noFill/>
            </a:ln>
          </p:spPr>
          <p:txBody>
            <a:bodyPr spcFirstLastPara="1" wrap="square" lIns="0" tIns="45700" rIns="0" bIns="45700" anchor="ctr" anchorCtr="0">
              <a:noAutofit/>
            </a:bodyPr>
            <a:lstStyle/>
            <a:p>
              <a:pPr algn="ctr">
                <a:spcBef>
                  <a:spcPts val="0"/>
                </a:spcBef>
                <a:spcAft>
                  <a:spcPts val="0"/>
                </a:spcAft>
              </a:pPr>
              <a:r>
                <a:rPr lang="en" sz="800" b="1">
                  <a:solidFill>
                    <a:srgbClr val="0070C0"/>
                  </a:solidFill>
                  <a:latin typeface="Arial"/>
                  <a:ea typeface="Arial"/>
                  <a:cs typeface="Arial"/>
                  <a:sym typeface="Arial"/>
                </a:rPr>
                <a:t>T</a:t>
              </a:r>
              <a:r>
                <a:rPr lang="en" sz="800" b="1" baseline="-25000">
                  <a:solidFill>
                    <a:srgbClr val="0070C0"/>
                  </a:solidFill>
                  <a:latin typeface="Arial"/>
                  <a:ea typeface="Arial"/>
                  <a:cs typeface="Arial"/>
                  <a:sym typeface="Arial"/>
                </a:rPr>
                <a:t>2</a:t>
              </a:r>
              <a:endParaRPr/>
            </a:p>
          </p:txBody>
        </p:sp>
      </p:grpSp>
      <p:grpSp>
        <p:nvGrpSpPr>
          <p:cNvPr id="1272" name="Google Shape;1272;p114"/>
          <p:cNvGrpSpPr/>
          <p:nvPr/>
        </p:nvGrpSpPr>
        <p:grpSpPr>
          <a:xfrm>
            <a:off x="1692278" y="4381590"/>
            <a:ext cx="2917187" cy="585916"/>
            <a:chOff x="988552" y="4284431"/>
            <a:chExt cx="4861978" cy="976527"/>
          </a:xfrm>
        </p:grpSpPr>
        <p:cxnSp>
          <p:nvCxnSpPr>
            <p:cNvPr id="1273" name="Google Shape;1273;p114"/>
            <p:cNvCxnSpPr>
              <a:stCxn id="1274" idx="2"/>
              <a:endCxn id="1275" idx="1"/>
            </p:cNvCxnSpPr>
            <p:nvPr/>
          </p:nvCxnSpPr>
          <p:spPr>
            <a:xfrm>
              <a:off x="2186939" y="4642844"/>
              <a:ext cx="360000" cy="338400"/>
            </a:xfrm>
            <a:prstGeom prst="straightConnector1">
              <a:avLst/>
            </a:prstGeom>
            <a:noFill/>
            <a:ln w="12700" cap="flat" cmpd="sng">
              <a:solidFill>
                <a:srgbClr val="FF0000"/>
              </a:solidFill>
              <a:prstDash val="solid"/>
              <a:round/>
              <a:headEnd type="none" w="sm" len="sm"/>
              <a:tailEnd type="triangle" w="med" len="med"/>
            </a:ln>
          </p:spPr>
        </p:cxnSp>
        <p:cxnSp>
          <p:nvCxnSpPr>
            <p:cNvPr id="1276" name="Google Shape;1276;p114"/>
            <p:cNvCxnSpPr>
              <a:stCxn id="1277" idx="2"/>
              <a:endCxn id="1278" idx="1"/>
            </p:cNvCxnSpPr>
            <p:nvPr/>
          </p:nvCxnSpPr>
          <p:spPr>
            <a:xfrm>
              <a:off x="1626796" y="4642844"/>
              <a:ext cx="1445400" cy="338400"/>
            </a:xfrm>
            <a:prstGeom prst="straightConnector1">
              <a:avLst/>
            </a:prstGeom>
            <a:noFill/>
            <a:ln w="12700" cap="flat" cmpd="sng">
              <a:solidFill>
                <a:srgbClr val="FF0000"/>
              </a:solidFill>
              <a:prstDash val="solid"/>
              <a:round/>
              <a:headEnd type="none" w="sm" len="sm"/>
              <a:tailEnd type="triangle" w="med" len="med"/>
            </a:ln>
          </p:spPr>
        </p:cxnSp>
        <p:cxnSp>
          <p:nvCxnSpPr>
            <p:cNvPr id="1279" name="Google Shape;1279;p114"/>
            <p:cNvCxnSpPr>
              <a:stCxn id="1274" idx="2"/>
              <a:endCxn id="1278" idx="1"/>
            </p:cNvCxnSpPr>
            <p:nvPr/>
          </p:nvCxnSpPr>
          <p:spPr>
            <a:xfrm>
              <a:off x="2186939" y="4642844"/>
              <a:ext cx="885600" cy="338400"/>
            </a:xfrm>
            <a:prstGeom prst="straightConnector1">
              <a:avLst/>
            </a:prstGeom>
            <a:noFill/>
            <a:ln w="12700" cap="flat" cmpd="sng">
              <a:solidFill>
                <a:srgbClr val="FF0000"/>
              </a:solidFill>
              <a:prstDash val="solid"/>
              <a:round/>
              <a:headEnd type="none" w="sm" len="sm"/>
              <a:tailEnd type="triangle" w="med" len="med"/>
            </a:ln>
          </p:spPr>
        </p:cxnSp>
        <p:cxnSp>
          <p:nvCxnSpPr>
            <p:cNvPr id="1280" name="Google Shape;1280;p114"/>
            <p:cNvCxnSpPr/>
            <p:nvPr/>
          </p:nvCxnSpPr>
          <p:spPr>
            <a:xfrm>
              <a:off x="1398038" y="5250829"/>
              <a:ext cx="4452492" cy="10129"/>
            </a:xfrm>
            <a:prstGeom prst="straightConnector1">
              <a:avLst/>
            </a:prstGeom>
            <a:noFill/>
            <a:ln w="38100" cap="flat" cmpd="sng">
              <a:solidFill>
                <a:srgbClr val="7F7F7F"/>
              </a:solidFill>
              <a:prstDash val="solid"/>
              <a:round/>
              <a:headEnd type="none" w="sm" len="sm"/>
              <a:tailEnd type="triangle" w="med" len="med"/>
            </a:ln>
          </p:spPr>
        </p:cxnSp>
        <p:sp>
          <p:nvSpPr>
            <p:cNvPr id="1281" name="Google Shape;1281;p114"/>
            <p:cNvSpPr txBox="1"/>
            <p:nvPr/>
          </p:nvSpPr>
          <p:spPr>
            <a:xfrm>
              <a:off x="988552" y="4284431"/>
              <a:ext cx="430673" cy="334920"/>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800" b="1">
                  <a:solidFill>
                    <a:srgbClr val="C00000"/>
                  </a:solidFill>
                  <a:latin typeface="Arial"/>
                  <a:ea typeface="Arial"/>
                  <a:cs typeface="Arial"/>
                  <a:sym typeface="Arial"/>
                </a:rPr>
                <a:t>T</a:t>
              </a:r>
              <a:r>
                <a:rPr lang="en" sz="800" b="1" baseline="-25000">
                  <a:solidFill>
                    <a:srgbClr val="C00000"/>
                  </a:solidFill>
                  <a:latin typeface="Arial"/>
                  <a:ea typeface="Arial"/>
                  <a:cs typeface="Arial"/>
                  <a:sym typeface="Arial"/>
                </a:rPr>
                <a:t>1</a:t>
              </a:r>
              <a:endParaRPr/>
            </a:p>
          </p:txBody>
        </p:sp>
        <p:sp>
          <p:nvSpPr>
            <p:cNvPr id="1282" name="Google Shape;1282;p114"/>
            <p:cNvSpPr txBox="1"/>
            <p:nvPr/>
          </p:nvSpPr>
          <p:spPr>
            <a:xfrm>
              <a:off x="988552" y="4736768"/>
              <a:ext cx="430673" cy="334920"/>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800" b="1">
                  <a:solidFill>
                    <a:srgbClr val="0070C0"/>
                  </a:solidFill>
                  <a:latin typeface="Arial"/>
                  <a:ea typeface="Arial"/>
                  <a:cs typeface="Arial"/>
                  <a:sym typeface="Arial"/>
                </a:rPr>
                <a:t>T</a:t>
              </a:r>
              <a:r>
                <a:rPr lang="en" sz="800" b="1" baseline="-25000">
                  <a:solidFill>
                    <a:srgbClr val="0070C0"/>
                  </a:solidFill>
                  <a:latin typeface="Arial"/>
                  <a:ea typeface="Arial"/>
                  <a:cs typeface="Arial"/>
                  <a:sym typeface="Arial"/>
                </a:rPr>
                <a:t>2</a:t>
              </a:r>
              <a:endParaRPr/>
            </a:p>
          </p:txBody>
        </p:sp>
        <p:sp>
          <p:nvSpPr>
            <p:cNvPr id="1277" name="Google Shape;1277;p114"/>
            <p:cNvSpPr txBox="1"/>
            <p:nvPr/>
          </p:nvSpPr>
          <p:spPr>
            <a:xfrm>
              <a:off x="1398039" y="4338044"/>
              <a:ext cx="457515" cy="3048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a:p>
          </p:txBody>
        </p:sp>
        <p:sp>
          <p:nvSpPr>
            <p:cNvPr id="1283" name="Google Shape;1283;p114"/>
            <p:cNvSpPr txBox="1"/>
            <p:nvPr/>
          </p:nvSpPr>
          <p:spPr>
            <a:xfrm>
              <a:off x="3600122" y="4338044"/>
              <a:ext cx="475363" cy="3048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274" name="Google Shape;1274;p114"/>
            <p:cNvSpPr txBox="1"/>
            <p:nvPr/>
          </p:nvSpPr>
          <p:spPr>
            <a:xfrm>
              <a:off x="1923677" y="4338044"/>
              <a:ext cx="526525" cy="3048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284" name="Google Shape;1284;p114"/>
            <p:cNvSpPr txBox="1"/>
            <p:nvPr/>
          </p:nvSpPr>
          <p:spPr>
            <a:xfrm>
              <a:off x="4156600" y="4338044"/>
              <a:ext cx="526525" cy="304800"/>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sp>
          <p:nvSpPr>
            <p:cNvPr id="1275" name="Google Shape;1275;p114"/>
            <p:cNvSpPr txBox="1"/>
            <p:nvPr/>
          </p:nvSpPr>
          <p:spPr>
            <a:xfrm>
              <a:off x="2546835" y="4829101"/>
              <a:ext cx="459847" cy="3048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sz="700">
                <a:solidFill>
                  <a:srgbClr val="000000"/>
                </a:solidFill>
                <a:latin typeface="Arial"/>
                <a:ea typeface="Arial"/>
                <a:cs typeface="Arial"/>
                <a:sym typeface="Arial"/>
              </a:endParaRPr>
            </a:p>
          </p:txBody>
        </p:sp>
        <p:sp>
          <p:nvSpPr>
            <p:cNvPr id="1285" name="Google Shape;1285;p114"/>
            <p:cNvSpPr txBox="1"/>
            <p:nvPr/>
          </p:nvSpPr>
          <p:spPr>
            <a:xfrm>
              <a:off x="4748917" y="4829101"/>
              <a:ext cx="450220" cy="3048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278" name="Google Shape;1278;p114"/>
            <p:cNvSpPr txBox="1"/>
            <p:nvPr/>
          </p:nvSpPr>
          <p:spPr>
            <a:xfrm>
              <a:off x="3072472" y="4829101"/>
              <a:ext cx="526525" cy="3048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286" name="Google Shape;1286;p114"/>
            <p:cNvSpPr txBox="1"/>
            <p:nvPr/>
          </p:nvSpPr>
          <p:spPr>
            <a:xfrm>
              <a:off x="5269793" y="4829101"/>
              <a:ext cx="526525" cy="304800"/>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cxnSp>
          <p:nvCxnSpPr>
            <p:cNvPr id="1287" name="Google Shape;1287;p114"/>
            <p:cNvCxnSpPr>
              <a:stCxn id="1283" idx="2"/>
              <a:endCxn id="1286" idx="1"/>
            </p:cNvCxnSpPr>
            <p:nvPr/>
          </p:nvCxnSpPr>
          <p:spPr>
            <a:xfrm>
              <a:off x="3837803" y="4642844"/>
              <a:ext cx="1431900" cy="338400"/>
            </a:xfrm>
            <a:prstGeom prst="straightConnector1">
              <a:avLst/>
            </a:prstGeom>
            <a:noFill/>
            <a:ln w="12700" cap="flat" cmpd="sng">
              <a:solidFill>
                <a:srgbClr val="FF0000"/>
              </a:solidFill>
              <a:prstDash val="solid"/>
              <a:round/>
              <a:headEnd type="none" w="sm" len="sm"/>
              <a:tailEnd type="triangle" w="med" len="med"/>
            </a:ln>
          </p:spPr>
        </p:cxnSp>
        <p:cxnSp>
          <p:nvCxnSpPr>
            <p:cNvPr id="1288" name="Google Shape;1288;p114"/>
            <p:cNvCxnSpPr>
              <a:stCxn id="1284" idx="2"/>
              <a:endCxn id="1285" idx="1"/>
            </p:cNvCxnSpPr>
            <p:nvPr/>
          </p:nvCxnSpPr>
          <p:spPr>
            <a:xfrm>
              <a:off x="4419863" y="4642844"/>
              <a:ext cx="329100" cy="338400"/>
            </a:xfrm>
            <a:prstGeom prst="straightConnector1">
              <a:avLst/>
            </a:prstGeom>
            <a:noFill/>
            <a:ln w="12700" cap="flat" cmpd="sng">
              <a:solidFill>
                <a:srgbClr val="FF0000"/>
              </a:solidFill>
              <a:prstDash val="solid"/>
              <a:round/>
              <a:headEnd type="none" w="sm" len="sm"/>
              <a:tailEnd type="triangle" w="med" len="med"/>
            </a:ln>
          </p:spPr>
        </p:cxnSp>
        <p:cxnSp>
          <p:nvCxnSpPr>
            <p:cNvPr id="1289" name="Google Shape;1289;p114"/>
            <p:cNvCxnSpPr>
              <a:stCxn id="1284" idx="2"/>
              <a:endCxn id="1286" idx="1"/>
            </p:cNvCxnSpPr>
            <p:nvPr/>
          </p:nvCxnSpPr>
          <p:spPr>
            <a:xfrm>
              <a:off x="4419863" y="4642844"/>
              <a:ext cx="849900" cy="338400"/>
            </a:xfrm>
            <a:prstGeom prst="straightConnector1">
              <a:avLst/>
            </a:prstGeom>
            <a:noFill/>
            <a:ln w="12700" cap="flat" cmpd="sng">
              <a:solidFill>
                <a:srgbClr val="FF0000"/>
              </a:solidFill>
              <a:prstDash val="solid"/>
              <a:round/>
              <a:headEnd type="none" w="sm" len="sm"/>
              <a:tailEnd type="triangle" w="med" len="med"/>
            </a:ln>
          </p:spPr>
        </p:cxnSp>
      </p:grpSp>
      <p:sp>
        <p:nvSpPr>
          <p:cNvPr id="1290" name="Google Shape;1290;p114"/>
          <p:cNvSpPr/>
          <p:nvPr/>
        </p:nvSpPr>
        <p:spPr>
          <a:xfrm>
            <a:off x="4807690" y="4538407"/>
            <a:ext cx="406814" cy="294634"/>
          </a:xfrm>
          <a:prstGeom prst="rightArrow">
            <a:avLst>
              <a:gd name="adj1" fmla="val 50000"/>
              <a:gd name="adj2" fmla="val 50000"/>
            </a:avLst>
          </a:prstGeom>
          <a:solidFill>
            <a:srgbClr val="BFBFBF"/>
          </a:solidFill>
          <a:ln w="9525" cap="flat" cmpd="sng">
            <a:solidFill>
              <a:srgbClr val="87A93D"/>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endParaRPr sz="800">
              <a:solidFill>
                <a:schemeClr val="dk1"/>
              </a:solidFill>
              <a:latin typeface="Arial"/>
              <a:ea typeface="Arial"/>
              <a:cs typeface="Arial"/>
              <a:sym typeface="Arial"/>
            </a:endParaRPr>
          </a:p>
        </p:txBody>
      </p:sp>
      <p:cxnSp>
        <p:nvCxnSpPr>
          <p:cNvPr id="1291" name="Google Shape;1291;p114"/>
          <p:cNvCxnSpPr>
            <a:stCxn id="1267" idx="6"/>
            <a:endCxn id="1270" idx="2"/>
          </p:cNvCxnSpPr>
          <p:nvPr/>
        </p:nvCxnSpPr>
        <p:spPr>
          <a:xfrm>
            <a:off x="5939785" y="4696355"/>
            <a:ext cx="537000" cy="6300"/>
          </a:xfrm>
          <a:prstGeom prst="straightConnector1">
            <a:avLst/>
          </a:prstGeom>
          <a:noFill/>
          <a:ln w="12700" cap="flat" cmpd="sng">
            <a:solidFill>
              <a:srgbClr val="FF0000"/>
            </a:solidFill>
            <a:prstDash val="solid"/>
            <a:round/>
            <a:headEnd type="none" w="sm" len="sm"/>
            <a:tailEnd type="triangle" w="med" len="med"/>
          </a:ln>
        </p:spPr>
      </p:cxnSp>
    </p:spTree>
    <p:extLst>
      <p:ext uri="{BB962C8B-B14F-4D97-AF65-F5344CB8AC3E}">
        <p14:creationId xmlns:p14="http://schemas.microsoft.com/office/powerpoint/2010/main" val="9855851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115"/>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What can we say about “good” vs. “bad” conflict graphs?</a:t>
            </a:r>
            <a:endParaRPr/>
          </a:p>
        </p:txBody>
      </p:sp>
      <p:sp>
        <p:nvSpPr>
          <p:cNvPr id="1298" name="Google Shape;1298;p115"/>
          <p:cNvSpPr txBox="1"/>
          <p:nvPr/>
        </p:nvSpPr>
        <p:spPr>
          <a:xfrm>
            <a:off x="1179448" y="2770958"/>
            <a:ext cx="1311578" cy="313932"/>
          </a:xfrm>
          <a:prstGeom prst="rect">
            <a:avLst/>
          </a:prstGeom>
          <a:noFill/>
          <a:ln>
            <a:noFill/>
          </a:ln>
        </p:spPr>
        <p:txBody>
          <a:bodyPr spcFirstLastPara="1" wrap="square" lIns="0" tIns="45700" rIns="0" bIns="45700" anchor="t" anchorCtr="0">
            <a:noAutofit/>
          </a:bodyPr>
          <a:lstStyle/>
          <a:p>
            <a:pPr>
              <a:spcBef>
                <a:spcPts val="0"/>
              </a:spcBef>
              <a:spcAft>
                <a:spcPts val="0"/>
              </a:spcAft>
            </a:pPr>
            <a:r>
              <a:rPr lang="en" sz="1200" b="1" i="1" u="sng">
                <a:solidFill>
                  <a:srgbClr val="000000"/>
                </a:solidFill>
                <a:latin typeface="Arial"/>
                <a:ea typeface="Arial"/>
                <a:cs typeface="Arial"/>
                <a:sym typeface="Arial"/>
              </a:rPr>
              <a:t>Serial Schedule</a:t>
            </a:r>
            <a:r>
              <a:rPr lang="en" sz="1200" u="sng">
                <a:solidFill>
                  <a:srgbClr val="000000"/>
                </a:solidFill>
                <a:latin typeface="Arial"/>
                <a:ea typeface="Arial"/>
                <a:cs typeface="Arial"/>
                <a:sym typeface="Arial"/>
              </a:rPr>
              <a:t>:</a:t>
            </a:r>
            <a:endParaRPr/>
          </a:p>
        </p:txBody>
      </p:sp>
      <p:grpSp>
        <p:nvGrpSpPr>
          <p:cNvPr id="1299" name="Google Shape;1299;p115"/>
          <p:cNvGrpSpPr/>
          <p:nvPr/>
        </p:nvGrpSpPr>
        <p:grpSpPr>
          <a:xfrm>
            <a:off x="1123628" y="3136042"/>
            <a:ext cx="2917187" cy="585916"/>
            <a:chOff x="542809" y="2322356"/>
            <a:chExt cx="6561865" cy="965384"/>
          </a:xfrm>
        </p:grpSpPr>
        <p:cxnSp>
          <p:nvCxnSpPr>
            <p:cNvPr id="1300" name="Google Shape;1300;p115"/>
            <p:cNvCxnSpPr/>
            <p:nvPr/>
          </p:nvCxnSpPr>
          <p:spPr>
            <a:xfrm>
              <a:off x="1095463" y="3277727"/>
              <a:ext cx="6009211" cy="10013"/>
            </a:xfrm>
            <a:prstGeom prst="straightConnector1">
              <a:avLst/>
            </a:prstGeom>
            <a:noFill/>
            <a:ln w="38100" cap="flat" cmpd="sng">
              <a:solidFill>
                <a:srgbClr val="7F7F7F"/>
              </a:solidFill>
              <a:prstDash val="solid"/>
              <a:round/>
              <a:headEnd type="none" w="sm" len="sm"/>
              <a:tailEnd type="triangle" w="med" len="med"/>
            </a:ln>
          </p:spPr>
        </p:cxnSp>
        <p:sp>
          <p:nvSpPr>
            <p:cNvPr id="1301" name="Google Shape;1301;p115"/>
            <p:cNvSpPr txBox="1"/>
            <p:nvPr/>
          </p:nvSpPr>
          <p:spPr>
            <a:xfrm>
              <a:off x="542809" y="2322356"/>
              <a:ext cx="581249" cy="331098"/>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800" b="1">
                  <a:solidFill>
                    <a:srgbClr val="C00000"/>
                  </a:solidFill>
                  <a:latin typeface="Arial"/>
                  <a:ea typeface="Arial"/>
                  <a:cs typeface="Arial"/>
                  <a:sym typeface="Arial"/>
                </a:rPr>
                <a:t>T</a:t>
              </a:r>
              <a:r>
                <a:rPr lang="en" sz="800" b="1" baseline="-25000">
                  <a:solidFill>
                    <a:srgbClr val="C00000"/>
                  </a:solidFill>
                  <a:latin typeface="Arial"/>
                  <a:ea typeface="Arial"/>
                  <a:cs typeface="Arial"/>
                  <a:sym typeface="Arial"/>
                </a:rPr>
                <a:t>1</a:t>
              </a:r>
              <a:endParaRPr/>
            </a:p>
          </p:txBody>
        </p:sp>
        <p:sp>
          <p:nvSpPr>
            <p:cNvPr id="1302" name="Google Shape;1302;p115"/>
            <p:cNvSpPr txBox="1"/>
            <p:nvPr/>
          </p:nvSpPr>
          <p:spPr>
            <a:xfrm>
              <a:off x="542809" y="2769531"/>
              <a:ext cx="581249" cy="331098"/>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800" b="1">
                  <a:solidFill>
                    <a:srgbClr val="0070C0"/>
                  </a:solidFill>
                  <a:latin typeface="Arial"/>
                  <a:ea typeface="Arial"/>
                  <a:cs typeface="Arial"/>
                  <a:sym typeface="Arial"/>
                </a:rPr>
                <a:t>T</a:t>
              </a:r>
              <a:r>
                <a:rPr lang="en" sz="800" b="1" baseline="-25000">
                  <a:solidFill>
                    <a:srgbClr val="0070C0"/>
                  </a:solidFill>
                  <a:latin typeface="Arial"/>
                  <a:ea typeface="Arial"/>
                  <a:cs typeface="Arial"/>
                  <a:sym typeface="Arial"/>
                </a:rPr>
                <a:t>2</a:t>
              </a:r>
              <a:endParaRPr/>
            </a:p>
          </p:txBody>
        </p:sp>
        <p:sp>
          <p:nvSpPr>
            <p:cNvPr id="1303" name="Google Shape;1303;p115"/>
            <p:cNvSpPr txBox="1"/>
            <p:nvPr/>
          </p:nvSpPr>
          <p:spPr>
            <a:xfrm>
              <a:off x="1095464" y="2375358"/>
              <a:ext cx="617475"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a:p>
          </p:txBody>
        </p:sp>
        <p:sp>
          <p:nvSpPr>
            <p:cNvPr id="1304" name="Google Shape;1304;p115"/>
            <p:cNvSpPr txBox="1"/>
            <p:nvPr/>
          </p:nvSpPr>
          <p:spPr>
            <a:xfrm>
              <a:off x="2604288" y="2375358"/>
              <a:ext cx="641564"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305" name="Google Shape;1305;p115"/>
            <p:cNvSpPr txBox="1"/>
            <p:nvPr/>
          </p:nvSpPr>
          <p:spPr>
            <a:xfrm>
              <a:off x="1804880" y="2375358"/>
              <a:ext cx="710613"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306" name="Google Shape;1306;p115"/>
            <p:cNvSpPr txBox="1"/>
            <p:nvPr/>
          </p:nvSpPr>
          <p:spPr>
            <a:xfrm>
              <a:off x="3355327" y="2375358"/>
              <a:ext cx="710613"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sp>
          <p:nvSpPr>
            <p:cNvPr id="1307" name="Google Shape;1307;p115"/>
            <p:cNvSpPr txBox="1"/>
            <p:nvPr/>
          </p:nvSpPr>
          <p:spPr>
            <a:xfrm>
              <a:off x="4109083" y="2860811"/>
              <a:ext cx="620620"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sz="700">
                <a:solidFill>
                  <a:srgbClr val="000000"/>
                </a:solidFill>
                <a:latin typeface="Arial"/>
                <a:ea typeface="Arial"/>
                <a:cs typeface="Arial"/>
                <a:sym typeface="Arial"/>
              </a:endParaRPr>
            </a:p>
          </p:txBody>
        </p:sp>
        <p:sp>
          <p:nvSpPr>
            <p:cNvPr id="1308" name="Google Shape;1308;p115"/>
            <p:cNvSpPr txBox="1"/>
            <p:nvPr/>
          </p:nvSpPr>
          <p:spPr>
            <a:xfrm>
              <a:off x="5617905" y="2860811"/>
              <a:ext cx="607630"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309" name="Google Shape;1309;p115"/>
            <p:cNvSpPr txBox="1"/>
            <p:nvPr/>
          </p:nvSpPr>
          <p:spPr>
            <a:xfrm>
              <a:off x="4818498" y="2860811"/>
              <a:ext cx="710613"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310" name="Google Shape;1310;p115"/>
            <p:cNvSpPr txBox="1"/>
            <p:nvPr/>
          </p:nvSpPr>
          <p:spPr>
            <a:xfrm>
              <a:off x="6320895" y="2860811"/>
              <a:ext cx="710613"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grpSp>
      <p:grpSp>
        <p:nvGrpSpPr>
          <p:cNvPr id="1311" name="Google Shape;1311;p115"/>
          <p:cNvGrpSpPr/>
          <p:nvPr/>
        </p:nvGrpSpPr>
        <p:grpSpPr>
          <a:xfrm>
            <a:off x="4857739" y="3136042"/>
            <a:ext cx="2917187" cy="585916"/>
            <a:chOff x="542809" y="2322356"/>
            <a:chExt cx="6561865" cy="965384"/>
          </a:xfrm>
        </p:grpSpPr>
        <p:cxnSp>
          <p:nvCxnSpPr>
            <p:cNvPr id="1312" name="Google Shape;1312;p115"/>
            <p:cNvCxnSpPr/>
            <p:nvPr/>
          </p:nvCxnSpPr>
          <p:spPr>
            <a:xfrm>
              <a:off x="1095463" y="3277727"/>
              <a:ext cx="6009211" cy="10013"/>
            </a:xfrm>
            <a:prstGeom prst="straightConnector1">
              <a:avLst/>
            </a:prstGeom>
            <a:noFill/>
            <a:ln w="38100" cap="flat" cmpd="sng">
              <a:solidFill>
                <a:srgbClr val="7F7F7F"/>
              </a:solidFill>
              <a:prstDash val="solid"/>
              <a:round/>
              <a:headEnd type="none" w="sm" len="sm"/>
              <a:tailEnd type="triangle" w="med" len="med"/>
            </a:ln>
          </p:spPr>
        </p:cxnSp>
        <p:sp>
          <p:nvSpPr>
            <p:cNvPr id="1313" name="Google Shape;1313;p115"/>
            <p:cNvSpPr txBox="1"/>
            <p:nvPr/>
          </p:nvSpPr>
          <p:spPr>
            <a:xfrm>
              <a:off x="542809" y="2322356"/>
              <a:ext cx="581249" cy="331098"/>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800" b="1">
                  <a:solidFill>
                    <a:srgbClr val="C00000"/>
                  </a:solidFill>
                  <a:latin typeface="Arial"/>
                  <a:ea typeface="Arial"/>
                  <a:cs typeface="Arial"/>
                  <a:sym typeface="Arial"/>
                </a:rPr>
                <a:t>T</a:t>
              </a:r>
              <a:r>
                <a:rPr lang="en" sz="800" b="1" baseline="-25000">
                  <a:solidFill>
                    <a:srgbClr val="C00000"/>
                  </a:solidFill>
                  <a:latin typeface="Arial"/>
                  <a:ea typeface="Arial"/>
                  <a:cs typeface="Arial"/>
                  <a:sym typeface="Arial"/>
                </a:rPr>
                <a:t>1</a:t>
              </a:r>
              <a:endParaRPr/>
            </a:p>
          </p:txBody>
        </p:sp>
        <p:sp>
          <p:nvSpPr>
            <p:cNvPr id="1314" name="Google Shape;1314;p115"/>
            <p:cNvSpPr txBox="1"/>
            <p:nvPr/>
          </p:nvSpPr>
          <p:spPr>
            <a:xfrm>
              <a:off x="542809" y="2769531"/>
              <a:ext cx="581249" cy="331098"/>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800" b="1">
                  <a:solidFill>
                    <a:srgbClr val="0070C0"/>
                  </a:solidFill>
                  <a:latin typeface="Arial"/>
                  <a:ea typeface="Arial"/>
                  <a:cs typeface="Arial"/>
                  <a:sym typeface="Arial"/>
                </a:rPr>
                <a:t>T</a:t>
              </a:r>
              <a:r>
                <a:rPr lang="en" sz="800" b="1" baseline="-25000">
                  <a:solidFill>
                    <a:srgbClr val="0070C0"/>
                  </a:solidFill>
                  <a:latin typeface="Arial"/>
                  <a:ea typeface="Arial"/>
                  <a:cs typeface="Arial"/>
                  <a:sym typeface="Arial"/>
                </a:rPr>
                <a:t>2</a:t>
              </a:r>
              <a:endParaRPr/>
            </a:p>
          </p:txBody>
        </p:sp>
        <p:sp>
          <p:nvSpPr>
            <p:cNvPr id="1315" name="Google Shape;1315;p115"/>
            <p:cNvSpPr txBox="1"/>
            <p:nvPr/>
          </p:nvSpPr>
          <p:spPr>
            <a:xfrm>
              <a:off x="1095464" y="2375358"/>
              <a:ext cx="617475"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a:p>
          </p:txBody>
        </p:sp>
        <p:sp>
          <p:nvSpPr>
            <p:cNvPr id="1316" name="Google Shape;1316;p115"/>
            <p:cNvSpPr txBox="1"/>
            <p:nvPr/>
          </p:nvSpPr>
          <p:spPr>
            <a:xfrm>
              <a:off x="4067456" y="2375358"/>
              <a:ext cx="641564"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317" name="Google Shape;1317;p115"/>
            <p:cNvSpPr txBox="1"/>
            <p:nvPr/>
          </p:nvSpPr>
          <p:spPr>
            <a:xfrm>
              <a:off x="1804880" y="2375358"/>
              <a:ext cx="710613"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318" name="Google Shape;1318;p115"/>
            <p:cNvSpPr txBox="1"/>
            <p:nvPr/>
          </p:nvSpPr>
          <p:spPr>
            <a:xfrm>
              <a:off x="4818498" y="2375358"/>
              <a:ext cx="710613"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sp>
          <p:nvSpPr>
            <p:cNvPr id="1319" name="Google Shape;1319;p115"/>
            <p:cNvSpPr txBox="1"/>
            <p:nvPr/>
          </p:nvSpPr>
          <p:spPr>
            <a:xfrm>
              <a:off x="2645913" y="2860811"/>
              <a:ext cx="620620"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sz="700">
                <a:solidFill>
                  <a:srgbClr val="000000"/>
                </a:solidFill>
                <a:latin typeface="Arial"/>
                <a:ea typeface="Arial"/>
                <a:cs typeface="Arial"/>
                <a:sym typeface="Arial"/>
              </a:endParaRPr>
            </a:p>
          </p:txBody>
        </p:sp>
        <p:sp>
          <p:nvSpPr>
            <p:cNvPr id="1320" name="Google Shape;1320;p115"/>
            <p:cNvSpPr txBox="1"/>
            <p:nvPr/>
          </p:nvSpPr>
          <p:spPr>
            <a:xfrm>
              <a:off x="5617905" y="2860811"/>
              <a:ext cx="607630"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321" name="Google Shape;1321;p115"/>
            <p:cNvSpPr txBox="1"/>
            <p:nvPr/>
          </p:nvSpPr>
          <p:spPr>
            <a:xfrm>
              <a:off x="3355327" y="2860811"/>
              <a:ext cx="710613"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322" name="Google Shape;1322;p115"/>
            <p:cNvSpPr txBox="1"/>
            <p:nvPr/>
          </p:nvSpPr>
          <p:spPr>
            <a:xfrm>
              <a:off x="6320895" y="2860811"/>
              <a:ext cx="710613"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grpSp>
      <p:grpSp>
        <p:nvGrpSpPr>
          <p:cNvPr id="1323" name="Google Shape;1323;p115"/>
          <p:cNvGrpSpPr/>
          <p:nvPr/>
        </p:nvGrpSpPr>
        <p:grpSpPr>
          <a:xfrm>
            <a:off x="4857739" y="4211666"/>
            <a:ext cx="2917187" cy="585916"/>
            <a:chOff x="542809" y="2322356"/>
            <a:chExt cx="6561865" cy="965384"/>
          </a:xfrm>
        </p:grpSpPr>
        <p:cxnSp>
          <p:nvCxnSpPr>
            <p:cNvPr id="1324" name="Google Shape;1324;p115"/>
            <p:cNvCxnSpPr/>
            <p:nvPr/>
          </p:nvCxnSpPr>
          <p:spPr>
            <a:xfrm>
              <a:off x="1095463" y="3277727"/>
              <a:ext cx="6009211" cy="10013"/>
            </a:xfrm>
            <a:prstGeom prst="straightConnector1">
              <a:avLst/>
            </a:prstGeom>
            <a:noFill/>
            <a:ln w="38100" cap="flat" cmpd="sng">
              <a:solidFill>
                <a:srgbClr val="7F7F7F"/>
              </a:solidFill>
              <a:prstDash val="solid"/>
              <a:round/>
              <a:headEnd type="none" w="sm" len="sm"/>
              <a:tailEnd type="triangle" w="med" len="med"/>
            </a:ln>
          </p:spPr>
        </p:cxnSp>
        <p:sp>
          <p:nvSpPr>
            <p:cNvPr id="1325" name="Google Shape;1325;p115"/>
            <p:cNvSpPr txBox="1"/>
            <p:nvPr/>
          </p:nvSpPr>
          <p:spPr>
            <a:xfrm>
              <a:off x="542809" y="2322356"/>
              <a:ext cx="581249" cy="331098"/>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800" b="1">
                  <a:solidFill>
                    <a:srgbClr val="C00000"/>
                  </a:solidFill>
                  <a:latin typeface="Arial"/>
                  <a:ea typeface="Arial"/>
                  <a:cs typeface="Arial"/>
                  <a:sym typeface="Arial"/>
                </a:rPr>
                <a:t>T</a:t>
              </a:r>
              <a:r>
                <a:rPr lang="en" sz="800" b="1" baseline="-25000">
                  <a:solidFill>
                    <a:srgbClr val="C00000"/>
                  </a:solidFill>
                  <a:latin typeface="Arial"/>
                  <a:ea typeface="Arial"/>
                  <a:cs typeface="Arial"/>
                  <a:sym typeface="Arial"/>
                </a:rPr>
                <a:t>1</a:t>
              </a:r>
              <a:endParaRPr/>
            </a:p>
          </p:txBody>
        </p:sp>
        <p:sp>
          <p:nvSpPr>
            <p:cNvPr id="1326" name="Google Shape;1326;p115"/>
            <p:cNvSpPr txBox="1"/>
            <p:nvPr/>
          </p:nvSpPr>
          <p:spPr>
            <a:xfrm>
              <a:off x="542809" y="2769531"/>
              <a:ext cx="581249" cy="331098"/>
            </a:xfrm>
            <a:prstGeom prst="rect">
              <a:avLst/>
            </a:prstGeom>
            <a:noFill/>
            <a:ln>
              <a:noFill/>
            </a:ln>
          </p:spPr>
          <p:txBody>
            <a:bodyPr spcFirstLastPara="1" wrap="square" lIns="0" tIns="45700" rIns="0" bIns="45700" anchor="ctr" anchorCtr="0">
              <a:noAutofit/>
            </a:bodyPr>
            <a:lstStyle/>
            <a:p>
              <a:pPr algn="ctr">
                <a:spcBef>
                  <a:spcPts val="0"/>
                </a:spcBef>
                <a:spcAft>
                  <a:spcPts val="0"/>
                </a:spcAft>
              </a:pPr>
              <a:r>
                <a:rPr lang="en" sz="800" b="1">
                  <a:solidFill>
                    <a:srgbClr val="0070C0"/>
                  </a:solidFill>
                  <a:latin typeface="Arial"/>
                  <a:ea typeface="Arial"/>
                  <a:cs typeface="Arial"/>
                  <a:sym typeface="Arial"/>
                </a:rPr>
                <a:t>T</a:t>
              </a:r>
              <a:r>
                <a:rPr lang="en" sz="800" b="1" baseline="-25000">
                  <a:solidFill>
                    <a:srgbClr val="0070C0"/>
                  </a:solidFill>
                  <a:latin typeface="Arial"/>
                  <a:ea typeface="Arial"/>
                  <a:cs typeface="Arial"/>
                  <a:sym typeface="Arial"/>
                </a:rPr>
                <a:t>2</a:t>
              </a:r>
              <a:endParaRPr/>
            </a:p>
          </p:txBody>
        </p:sp>
        <p:sp>
          <p:nvSpPr>
            <p:cNvPr id="1327" name="Google Shape;1327;p115"/>
            <p:cNvSpPr txBox="1"/>
            <p:nvPr/>
          </p:nvSpPr>
          <p:spPr>
            <a:xfrm>
              <a:off x="1095464" y="2375358"/>
              <a:ext cx="617475"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a:p>
          </p:txBody>
        </p:sp>
        <p:sp>
          <p:nvSpPr>
            <p:cNvPr id="1328" name="Google Shape;1328;p115"/>
            <p:cNvSpPr txBox="1"/>
            <p:nvPr/>
          </p:nvSpPr>
          <p:spPr>
            <a:xfrm>
              <a:off x="5617905" y="2375358"/>
              <a:ext cx="641564"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329" name="Google Shape;1329;p115"/>
            <p:cNvSpPr txBox="1"/>
            <p:nvPr/>
          </p:nvSpPr>
          <p:spPr>
            <a:xfrm>
              <a:off x="1804880" y="2375358"/>
              <a:ext cx="710613"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330" name="Google Shape;1330;p115"/>
            <p:cNvSpPr txBox="1"/>
            <p:nvPr/>
          </p:nvSpPr>
          <p:spPr>
            <a:xfrm>
              <a:off x="6368946" y="2375358"/>
              <a:ext cx="710613" cy="301322"/>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sp>
          <p:nvSpPr>
            <p:cNvPr id="1331" name="Google Shape;1331;p115"/>
            <p:cNvSpPr txBox="1"/>
            <p:nvPr/>
          </p:nvSpPr>
          <p:spPr>
            <a:xfrm>
              <a:off x="2645913" y="2860811"/>
              <a:ext cx="620620"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R(A)</a:t>
              </a:r>
              <a:endParaRPr sz="700">
                <a:solidFill>
                  <a:srgbClr val="000000"/>
                </a:solidFill>
                <a:latin typeface="Arial"/>
                <a:ea typeface="Arial"/>
                <a:cs typeface="Arial"/>
                <a:sym typeface="Arial"/>
              </a:endParaRPr>
            </a:p>
          </p:txBody>
        </p:sp>
        <p:sp>
          <p:nvSpPr>
            <p:cNvPr id="1332" name="Google Shape;1332;p115"/>
            <p:cNvSpPr txBox="1"/>
            <p:nvPr/>
          </p:nvSpPr>
          <p:spPr>
            <a:xfrm>
              <a:off x="4154735" y="2860811"/>
              <a:ext cx="607630"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R(B)</a:t>
              </a:r>
              <a:endParaRPr sz="700">
                <a:solidFill>
                  <a:srgbClr val="000000"/>
                </a:solidFill>
                <a:latin typeface="Arial"/>
                <a:ea typeface="Arial"/>
                <a:cs typeface="Arial"/>
                <a:sym typeface="Arial"/>
              </a:endParaRPr>
            </a:p>
          </p:txBody>
        </p:sp>
        <p:sp>
          <p:nvSpPr>
            <p:cNvPr id="1333" name="Google Shape;1333;p115"/>
            <p:cNvSpPr txBox="1"/>
            <p:nvPr/>
          </p:nvSpPr>
          <p:spPr>
            <a:xfrm>
              <a:off x="3355327" y="2860811"/>
              <a:ext cx="710613"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W(A)</a:t>
              </a:r>
              <a:endParaRPr/>
            </a:p>
          </p:txBody>
        </p:sp>
        <p:sp>
          <p:nvSpPr>
            <p:cNvPr id="1334" name="Google Shape;1334;p115"/>
            <p:cNvSpPr txBox="1"/>
            <p:nvPr/>
          </p:nvSpPr>
          <p:spPr>
            <a:xfrm>
              <a:off x="4857725" y="2860811"/>
              <a:ext cx="710613" cy="301322"/>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sz="700">
                  <a:solidFill>
                    <a:srgbClr val="000000"/>
                  </a:solidFill>
                  <a:latin typeface="Arial"/>
                  <a:ea typeface="Arial"/>
                  <a:cs typeface="Arial"/>
                  <a:sym typeface="Arial"/>
                </a:rPr>
                <a:t>W(B)</a:t>
              </a:r>
              <a:endParaRPr/>
            </a:p>
          </p:txBody>
        </p:sp>
      </p:grpSp>
      <p:sp>
        <p:nvSpPr>
          <p:cNvPr id="1335" name="Google Shape;1335;p115"/>
          <p:cNvSpPr/>
          <p:nvPr/>
        </p:nvSpPr>
        <p:spPr>
          <a:xfrm>
            <a:off x="4303797" y="3334410"/>
            <a:ext cx="431075" cy="128435"/>
          </a:xfrm>
          <a:prstGeom prst="rightArrow">
            <a:avLst>
              <a:gd name="adj1" fmla="val 50000"/>
              <a:gd name="adj2" fmla="val 50000"/>
            </a:avLst>
          </a:prstGeom>
          <a:solidFill>
            <a:srgbClr val="92D050"/>
          </a:solidFill>
          <a:ln>
            <a:noFill/>
          </a:ln>
        </p:spPr>
        <p:txBody>
          <a:bodyPr spcFirstLastPara="1" wrap="square" lIns="0" tIns="45700" rIns="0" bIns="45700" anchor="ctr" anchorCtr="0">
            <a:noAutofit/>
          </a:bodyPr>
          <a:lstStyle/>
          <a:p>
            <a:pPr algn="ctr">
              <a:spcBef>
                <a:spcPts val="0"/>
              </a:spcBef>
              <a:spcAft>
                <a:spcPts val="0"/>
              </a:spcAft>
            </a:pPr>
            <a:endParaRPr sz="600">
              <a:solidFill>
                <a:schemeClr val="dk1"/>
              </a:solidFill>
              <a:latin typeface="Arial"/>
              <a:ea typeface="Arial"/>
              <a:cs typeface="Arial"/>
              <a:sym typeface="Arial"/>
            </a:endParaRPr>
          </a:p>
        </p:txBody>
      </p:sp>
      <p:sp>
        <p:nvSpPr>
          <p:cNvPr id="1336" name="Google Shape;1336;p115"/>
          <p:cNvSpPr/>
          <p:nvPr/>
        </p:nvSpPr>
        <p:spPr>
          <a:xfrm rot="2307267">
            <a:off x="4258075" y="3877973"/>
            <a:ext cx="431075" cy="128435"/>
          </a:xfrm>
          <a:prstGeom prst="rightArrow">
            <a:avLst>
              <a:gd name="adj1" fmla="val 50000"/>
              <a:gd name="adj2" fmla="val 50000"/>
            </a:avLst>
          </a:prstGeom>
          <a:solidFill>
            <a:srgbClr val="FF0000"/>
          </a:solidFill>
          <a:ln>
            <a:noFill/>
          </a:ln>
        </p:spPr>
        <p:txBody>
          <a:bodyPr spcFirstLastPara="1" wrap="square" lIns="0" tIns="45700" rIns="0" bIns="45700" anchor="ctr" anchorCtr="0">
            <a:noAutofit/>
          </a:bodyPr>
          <a:lstStyle/>
          <a:p>
            <a:pPr algn="ctr">
              <a:spcBef>
                <a:spcPts val="0"/>
              </a:spcBef>
              <a:spcAft>
                <a:spcPts val="0"/>
              </a:spcAft>
            </a:pPr>
            <a:endParaRPr sz="600">
              <a:solidFill>
                <a:schemeClr val="dk1"/>
              </a:solidFill>
              <a:latin typeface="Arial"/>
              <a:ea typeface="Arial"/>
              <a:cs typeface="Arial"/>
              <a:sym typeface="Arial"/>
            </a:endParaRPr>
          </a:p>
        </p:txBody>
      </p:sp>
      <p:sp>
        <p:nvSpPr>
          <p:cNvPr id="1337" name="Google Shape;1337;p115"/>
          <p:cNvSpPr txBox="1"/>
          <p:nvPr/>
        </p:nvSpPr>
        <p:spPr>
          <a:xfrm>
            <a:off x="4264888" y="3955257"/>
            <a:ext cx="306494" cy="387798"/>
          </a:xfrm>
          <a:prstGeom prst="rect">
            <a:avLst/>
          </a:prstGeom>
          <a:noFill/>
          <a:ln>
            <a:noFill/>
          </a:ln>
        </p:spPr>
        <p:txBody>
          <a:bodyPr spcFirstLastPara="1" wrap="square" lIns="0" tIns="45700" rIns="0" bIns="45700" anchor="t" anchorCtr="0">
            <a:noAutofit/>
          </a:bodyPr>
          <a:lstStyle/>
          <a:p>
            <a:pPr>
              <a:spcBef>
                <a:spcPts val="0"/>
              </a:spcBef>
              <a:spcAft>
                <a:spcPts val="0"/>
              </a:spcAft>
            </a:pPr>
            <a:r>
              <a:rPr lang="en" sz="1800" b="1">
                <a:solidFill>
                  <a:srgbClr val="FF0000"/>
                </a:solidFill>
                <a:latin typeface="Arial"/>
                <a:ea typeface="Arial"/>
                <a:cs typeface="Arial"/>
                <a:sym typeface="Arial"/>
              </a:rPr>
              <a:t>X</a:t>
            </a:r>
            <a:endParaRPr/>
          </a:p>
        </p:txBody>
      </p:sp>
      <p:sp>
        <p:nvSpPr>
          <p:cNvPr id="1338" name="Google Shape;1338;p115"/>
          <p:cNvSpPr txBox="1"/>
          <p:nvPr/>
        </p:nvSpPr>
        <p:spPr>
          <a:xfrm>
            <a:off x="4947175" y="2770958"/>
            <a:ext cx="1793248" cy="313932"/>
          </a:xfrm>
          <a:prstGeom prst="rect">
            <a:avLst/>
          </a:prstGeom>
          <a:noFill/>
          <a:ln>
            <a:noFill/>
          </a:ln>
        </p:spPr>
        <p:txBody>
          <a:bodyPr spcFirstLastPara="1" wrap="square" lIns="0" tIns="45700" rIns="0" bIns="45700" anchor="t" anchorCtr="0">
            <a:noAutofit/>
          </a:bodyPr>
          <a:lstStyle/>
          <a:p>
            <a:pPr>
              <a:spcBef>
                <a:spcPts val="0"/>
              </a:spcBef>
              <a:spcAft>
                <a:spcPts val="0"/>
              </a:spcAft>
            </a:pPr>
            <a:r>
              <a:rPr lang="en" sz="1200" b="1" i="1" u="sng">
                <a:solidFill>
                  <a:srgbClr val="000000"/>
                </a:solidFill>
                <a:latin typeface="Arial"/>
                <a:ea typeface="Arial"/>
                <a:cs typeface="Arial"/>
                <a:sym typeface="Arial"/>
              </a:rPr>
              <a:t>Interleaved Schedules</a:t>
            </a:r>
            <a:r>
              <a:rPr lang="en" sz="1200" u="sng">
                <a:solidFill>
                  <a:srgbClr val="000000"/>
                </a:solidFill>
                <a:latin typeface="Arial"/>
                <a:ea typeface="Arial"/>
                <a:cs typeface="Arial"/>
                <a:sym typeface="Arial"/>
              </a:rPr>
              <a:t>:</a:t>
            </a:r>
            <a:endParaRPr/>
          </a:p>
        </p:txBody>
      </p:sp>
      <p:cxnSp>
        <p:nvCxnSpPr>
          <p:cNvPr id="1339" name="Google Shape;1339;p115"/>
          <p:cNvCxnSpPr>
            <a:stCxn id="1303" idx="2"/>
            <a:endCxn id="1309" idx="1"/>
          </p:cNvCxnSpPr>
          <p:nvPr/>
        </p:nvCxnSpPr>
        <p:spPr>
          <a:xfrm>
            <a:off x="1506573" y="3351090"/>
            <a:ext cx="1518000" cy="203100"/>
          </a:xfrm>
          <a:prstGeom prst="straightConnector1">
            <a:avLst/>
          </a:prstGeom>
          <a:noFill/>
          <a:ln w="12700" cap="flat" cmpd="sng">
            <a:solidFill>
              <a:srgbClr val="FF0000"/>
            </a:solidFill>
            <a:prstDash val="solid"/>
            <a:round/>
            <a:headEnd type="none" w="sm" len="sm"/>
            <a:tailEnd type="triangle" w="med" len="med"/>
          </a:ln>
        </p:spPr>
      </p:cxnSp>
      <p:cxnSp>
        <p:nvCxnSpPr>
          <p:cNvPr id="1340" name="Google Shape;1340;p115"/>
          <p:cNvCxnSpPr>
            <a:stCxn id="1305" idx="2"/>
            <a:endCxn id="1307" idx="1"/>
          </p:cNvCxnSpPr>
          <p:nvPr/>
        </p:nvCxnSpPr>
        <p:spPr>
          <a:xfrm>
            <a:off x="1842659" y="3351090"/>
            <a:ext cx="866400" cy="203100"/>
          </a:xfrm>
          <a:prstGeom prst="straightConnector1">
            <a:avLst/>
          </a:prstGeom>
          <a:noFill/>
          <a:ln w="12700" cap="flat" cmpd="sng">
            <a:solidFill>
              <a:srgbClr val="FF0000"/>
            </a:solidFill>
            <a:prstDash val="solid"/>
            <a:round/>
            <a:headEnd type="none" w="sm" len="sm"/>
            <a:tailEnd type="triangle" w="med" len="med"/>
          </a:ln>
        </p:spPr>
      </p:cxnSp>
      <p:cxnSp>
        <p:nvCxnSpPr>
          <p:cNvPr id="1341" name="Google Shape;1341;p115"/>
          <p:cNvCxnSpPr>
            <a:stCxn id="1305" idx="2"/>
            <a:endCxn id="1309" idx="1"/>
          </p:cNvCxnSpPr>
          <p:nvPr/>
        </p:nvCxnSpPr>
        <p:spPr>
          <a:xfrm>
            <a:off x="1842659" y="3351090"/>
            <a:ext cx="1181700" cy="203100"/>
          </a:xfrm>
          <a:prstGeom prst="straightConnector1">
            <a:avLst/>
          </a:prstGeom>
          <a:noFill/>
          <a:ln w="12700" cap="flat" cmpd="sng">
            <a:solidFill>
              <a:srgbClr val="FF0000"/>
            </a:solidFill>
            <a:prstDash val="solid"/>
            <a:round/>
            <a:headEnd type="none" w="sm" len="sm"/>
            <a:tailEnd type="triangle" w="med" len="med"/>
          </a:ln>
        </p:spPr>
      </p:cxnSp>
      <p:cxnSp>
        <p:nvCxnSpPr>
          <p:cNvPr id="1342" name="Google Shape;1342;p115"/>
          <p:cNvCxnSpPr>
            <a:stCxn id="1304" idx="2"/>
            <a:endCxn id="1310" idx="1"/>
          </p:cNvCxnSpPr>
          <p:nvPr/>
        </p:nvCxnSpPr>
        <p:spPr>
          <a:xfrm>
            <a:off x="2182701" y="3351090"/>
            <a:ext cx="1509600" cy="203100"/>
          </a:xfrm>
          <a:prstGeom prst="straightConnector1">
            <a:avLst/>
          </a:prstGeom>
          <a:noFill/>
          <a:ln w="12700" cap="flat" cmpd="sng">
            <a:solidFill>
              <a:srgbClr val="FF0000"/>
            </a:solidFill>
            <a:prstDash val="solid"/>
            <a:round/>
            <a:headEnd type="none" w="sm" len="sm"/>
            <a:tailEnd type="triangle" w="med" len="med"/>
          </a:ln>
        </p:spPr>
      </p:cxnSp>
      <p:cxnSp>
        <p:nvCxnSpPr>
          <p:cNvPr id="1343" name="Google Shape;1343;p115"/>
          <p:cNvCxnSpPr>
            <a:stCxn id="1306" idx="2"/>
            <a:endCxn id="1308" idx="1"/>
          </p:cNvCxnSpPr>
          <p:nvPr/>
        </p:nvCxnSpPr>
        <p:spPr>
          <a:xfrm>
            <a:off x="2531936" y="3351090"/>
            <a:ext cx="847800" cy="203100"/>
          </a:xfrm>
          <a:prstGeom prst="straightConnector1">
            <a:avLst/>
          </a:prstGeom>
          <a:noFill/>
          <a:ln w="12700" cap="flat" cmpd="sng">
            <a:solidFill>
              <a:srgbClr val="FF0000"/>
            </a:solidFill>
            <a:prstDash val="solid"/>
            <a:round/>
            <a:headEnd type="none" w="sm" len="sm"/>
            <a:tailEnd type="triangle" w="med" len="med"/>
          </a:ln>
        </p:spPr>
      </p:cxnSp>
      <p:cxnSp>
        <p:nvCxnSpPr>
          <p:cNvPr id="1344" name="Google Shape;1344;p115"/>
          <p:cNvCxnSpPr>
            <a:stCxn id="1306" idx="2"/>
            <a:endCxn id="1310" idx="1"/>
          </p:cNvCxnSpPr>
          <p:nvPr/>
        </p:nvCxnSpPr>
        <p:spPr>
          <a:xfrm>
            <a:off x="2531936" y="3351090"/>
            <a:ext cx="1160400" cy="203100"/>
          </a:xfrm>
          <a:prstGeom prst="straightConnector1">
            <a:avLst/>
          </a:prstGeom>
          <a:noFill/>
          <a:ln w="12700" cap="flat" cmpd="sng">
            <a:solidFill>
              <a:srgbClr val="FF0000"/>
            </a:solidFill>
            <a:prstDash val="solid"/>
            <a:round/>
            <a:headEnd type="none" w="sm" len="sm"/>
            <a:tailEnd type="triangle" w="med" len="med"/>
          </a:ln>
        </p:spPr>
      </p:cxnSp>
      <p:cxnSp>
        <p:nvCxnSpPr>
          <p:cNvPr id="1345" name="Google Shape;1345;p115"/>
          <p:cNvCxnSpPr>
            <a:stCxn id="1315" idx="2"/>
            <a:endCxn id="1321" idx="1"/>
          </p:cNvCxnSpPr>
          <p:nvPr/>
        </p:nvCxnSpPr>
        <p:spPr>
          <a:xfrm>
            <a:off x="5240685" y="3351090"/>
            <a:ext cx="867300" cy="203100"/>
          </a:xfrm>
          <a:prstGeom prst="straightConnector1">
            <a:avLst/>
          </a:prstGeom>
          <a:noFill/>
          <a:ln w="12700" cap="flat" cmpd="sng">
            <a:solidFill>
              <a:srgbClr val="FF0000"/>
            </a:solidFill>
            <a:prstDash val="solid"/>
            <a:round/>
            <a:headEnd type="none" w="sm" len="sm"/>
            <a:tailEnd type="triangle" w="med" len="med"/>
          </a:ln>
        </p:spPr>
      </p:cxnSp>
      <p:cxnSp>
        <p:nvCxnSpPr>
          <p:cNvPr id="1346" name="Google Shape;1346;p115"/>
          <p:cNvCxnSpPr>
            <a:stCxn id="1317" idx="2"/>
            <a:endCxn id="1319" idx="1"/>
          </p:cNvCxnSpPr>
          <p:nvPr/>
        </p:nvCxnSpPr>
        <p:spPr>
          <a:xfrm>
            <a:off x="5576770" y="3351090"/>
            <a:ext cx="216000" cy="203100"/>
          </a:xfrm>
          <a:prstGeom prst="straightConnector1">
            <a:avLst/>
          </a:prstGeom>
          <a:noFill/>
          <a:ln w="12700" cap="flat" cmpd="sng">
            <a:solidFill>
              <a:srgbClr val="FF0000"/>
            </a:solidFill>
            <a:prstDash val="solid"/>
            <a:round/>
            <a:headEnd type="none" w="sm" len="sm"/>
            <a:tailEnd type="triangle" w="med" len="med"/>
          </a:ln>
        </p:spPr>
      </p:cxnSp>
      <p:cxnSp>
        <p:nvCxnSpPr>
          <p:cNvPr id="1347" name="Google Shape;1347;p115"/>
          <p:cNvCxnSpPr>
            <a:stCxn id="1317" idx="2"/>
            <a:endCxn id="1321" idx="1"/>
          </p:cNvCxnSpPr>
          <p:nvPr/>
        </p:nvCxnSpPr>
        <p:spPr>
          <a:xfrm>
            <a:off x="5576770" y="3351090"/>
            <a:ext cx="531300" cy="203100"/>
          </a:xfrm>
          <a:prstGeom prst="straightConnector1">
            <a:avLst/>
          </a:prstGeom>
          <a:noFill/>
          <a:ln w="12700" cap="flat" cmpd="sng">
            <a:solidFill>
              <a:srgbClr val="FF0000"/>
            </a:solidFill>
            <a:prstDash val="solid"/>
            <a:round/>
            <a:headEnd type="none" w="sm" len="sm"/>
            <a:tailEnd type="triangle" w="med" len="med"/>
          </a:ln>
        </p:spPr>
      </p:cxnSp>
      <p:cxnSp>
        <p:nvCxnSpPr>
          <p:cNvPr id="1348" name="Google Shape;1348;p115"/>
          <p:cNvCxnSpPr>
            <a:stCxn id="1316" idx="2"/>
            <a:endCxn id="1322" idx="1"/>
          </p:cNvCxnSpPr>
          <p:nvPr/>
        </p:nvCxnSpPr>
        <p:spPr>
          <a:xfrm>
            <a:off x="6567288" y="3351090"/>
            <a:ext cx="859200" cy="203100"/>
          </a:xfrm>
          <a:prstGeom prst="straightConnector1">
            <a:avLst/>
          </a:prstGeom>
          <a:noFill/>
          <a:ln w="12700" cap="flat" cmpd="sng">
            <a:solidFill>
              <a:srgbClr val="FF0000"/>
            </a:solidFill>
            <a:prstDash val="solid"/>
            <a:round/>
            <a:headEnd type="none" w="sm" len="sm"/>
            <a:tailEnd type="triangle" w="med" len="med"/>
          </a:ln>
        </p:spPr>
      </p:cxnSp>
      <p:cxnSp>
        <p:nvCxnSpPr>
          <p:cNvPr id="1349" name="Google Shape;1349;p115"/>
          <p:cNvCxnSpPr>
            <a:stCxn id="1318" idx="2"/>
            <a:endCxn id="1320" idx="1"/>
          </p:cNvCxnSpPr>
          <p:nvPr/>
        </p:nvCxnSpPr>
        <p:spPr>
          <a:xfrm>
            <a:off x="6916525" y="3351090"/>
            <a:ext cx="197400" cy="203100"/>
          </a:xfrm>
          <a:prstGeom prst="straightConnector1">
            <a:avLst/>
          </a:prstGeom>
          <a:noFill/>
          <a:ln w="12700" cap="flat" cmpd="sng">
            <a:solidFill>
              <a:srgbClr val="FF0000"/>
            </a:solidFill>
            <a:prstDash val="solid"/>
            <a:round/>
            <a:headEnd type="none" w="sm" len="sm"/>
            <a:tailEnd type="triangle" w="med" len="med"/>
          </a:ln>
        </p:spPr>
      </p:cxnSp>
      <p:cxnSp>
        <p:nvCxnSpPr>
          <p:cNvPr id="1350" name="Google Shape;1350;p115"/>
          <p:cNvCxnSpPr>
            <a:stCxn id="1318" idx="2"/>
            <a:endCxn id="1322" idx="1"/>
          </p:cNvCxnSpPr>
          <p:nvPr/>
        </p:nvCxnSpPr>
        <p:spPr>
          <a:xfrm>
            <a:off x="6916525" y="3351090"/>
            <a:ext cx="510000" cy="203100"/>
          </a:xfrm>
          <a:prstGeom prst="straightConnector1">
            <a:avLst/>
          </a:prstGeom>
          <a:noFill/>
          <a:ln w="12700" cap="flat" cmpd="sng">
            <a:solidFill>
              <a:srgbClr val="FF0000"/>
            </a:solidFill>
            <a:prstDash val="solid"/>
            <a:round/>
            <a:headEnd type="none" w="sm" len="sm"/>
            <a:tailEnd type="triangle" w="med" len="med"/>
          </a:ln>
        </p:spPr>
      </p:cxnSp>
      <p:cxnSp>
        <p:nvCxnSpPr>
          <p:cNvPr id="1351" name="Google Shape;1351;p115"/>
          <p:cNvCxnSpPr>
            <a:stCxn id="1327" idx="2"/>
            <a:endCxn id="1333" idx="1"/>
          </p:cNvCxnSpPr>
          <p:nvPr/>
        </p:nvCxnSpPr>
        <p:spPr>
          <a:xfrm>
            <a:off x="5240685" y="4426714"/>
            <a:ext cx="867300" cy="203100"/>
          </a:xfrm>
          <a:prstGeom prst="straightConnector1">
            <a:avLst/>
          </a:prstGeom>
          <a:noFill/>
          <a:ln w="12700" cap="flat" cmpd="sng">
            <a:solidFill>
              <a:srgbClr val="FF0000"/>
            </a:solidFill>
            <a:prstDash val="solid"/>
            <a:round/>
            <a:headEnd type="none" w="sm" len="sm"/>
            <a:tailEnd type="triangle" w="med" len="med"/>
          </a:ln>
        </p:spPr>
      </p:cxnSp>
      <p:cxnSp>
        <p:nvCxnSpPr>
          <p:cNvPr id="1352" name="Google Shape;1352;p115"/>
          <p:cNvCxnSpPr>
            <a:stCxn id="1329" idx="2"/>
            <a:endCxn id="1331" idx="1"/>
          </p:cNvCxnSpPr>
          <p:nvPr/>
        </p:nvCxnSpPr>
        <p:spPr>
          <a:xfrm>
            <a:off x="5576770" y="4426714"/>
            <a:ext cx="216000" cy="203100"/>
          </a:xfrm>
          <a:prstGeom prst="straightConnector1">
            <a:avLst/>
          </a:prstGeom>
          <a:noFill/>
          <a:ln w="12700" cap="flat" cmpd="sng">
            <a:solidFill>
              <a:srgbClr val="FF0000"/>
            </a:solidFill>
            <a:prstDash val="solid"/>
            <a:round/>
            <a:headEnd type="none" w="sm" len="sm"/>
            <a:tailEnd type="triangle" w="med" len="med"/>
          </a:ln>
        </p:spPr>
      </p:cxnSp>
      <p:cxnSp>
        <p:nvCxnSpPr>
          <p:cNvPr id="1353" name="Google Shape;1353;p115"/>
          <p:cNvCxnSpPr>
            <a:stCxn id="1329" idx="2"/>
            <a:endCxn id="1333" idx="1"/>
          </p:cNvCxnSpPr>
          <p:nvPr/>
        </p:nvCxnSpPr>
        <p:spPr>
          <a:xfrm>
            <a:off x="5576770" y="4426714"/>
            <a:ext cx="531300" cy="203100"/>
          </a:xfrm>
          <a:prstGeom prst="straightConnector1">
            <a:avLst/>
          </a:prstGeom>
          <a:noFill/>
          <a:ln w="12700" cap="flat" cmpd="sng">
            <a:solidFill>
              <a:srgbClr val="FF0000"/>
            </a:solidFill>
            <a:prstDash val="solid"/>
            <a:round/>
            <a:headEnd type="none" w="sm" len="sm"/>
            <a:tailEnd type="triangle" w="med" len="med"/>
          </a:ln>
        </p:spPr>
      </p:cxnSp>
      <p:cxnSp>
        <p:nvCxnSpPr>
          <p:cNvPr id="1354" name="Google Shape;1354;p115"/>
          <p:cNvCxnSpPr>
            <a:stCxn id="1332" idx="3"/>
            <a:endCxn id="1330" idx="2"/>
          </p:cNvCxnSpPr>
          <p:nvPr/>
        </p:nvCxnSpPr>
        <p:spPr>
          <a:xfrm rot="10800000" flipH="1">
            <a:off x="6733613" y="4426808"/>
            <a:ext cx="872100" cy="203100"/>
          </a:xfrm>
          <a:prstGeom prst="straightConnector1">
            <a:avLst/>
          </a:prstGeom>
          <a:noFill/>
          <a:ln w="12700" cap="flat" cmpd="sng">
            <a:solidFill>
              <a:srgbClr val="FF0000"/>
            </a:solidFill>
            <a:prstDash val="solid"/>
            <a:round/>
            <a:headEnd type="none" w="sm" len="sm"/>
            <a:tailEnd type="triangle" w="med" len="med"/>
          </a:ln>
        </p:spPr>
      </p:cxnSp>
      <p:cxnSp>
        <p:nvCxnSpPr>
          <p:cNvPr id="1355" name="Google Shape;1355;p115"/>
          <p:cNvCxnSpPr>
            <a:stCxn id="1334" idx="3"/>
            <a:endCxn id="1328" idx="2"/>
          </p:cNvCxnSpPr>
          <p:nvPr/>
        </p:nvCxnSpPr>
        <p:spPr>
          <a:xfrm rot="10800000" flipH="1">
            <a:off x="7091921" y="4426808"/>
            <a:ext cx="164700" cy="203100"/>
          </a:xfrm>
          <a:prstGeom prst="straightConnector1">
            <a:avLst/>
          </a:prstGeom>
          <a:noFill/>
          <a:ln w="12700" cap="flat" cmpd="sng">
            <a:solidFill>
              <a:srgbClr val="FF0000"/>
            </a:solidFill>
            <a:prstDash val="solid"/>
            <a:round/>
            <a:headEnd type="none" w="sm" len="sm"/>
            <a:tailEnd type="triangle" w="med" len="med"/>
          </a:ln>
        </p:spPr>
      </p:cxnSp>
      <p:cxnSp>
        <p:nvCxnSpPr>
          <p:cNvPr id="1356" name="Google Shape;1356;p115"/>
          <p:cNvCxnSpPr>
            <a:stCxn id="1334" idx="3"/>
            <a:endCxn id="1330" idx="2"/>
          </p:cNvCxnSpPr>
          <p:nvPr/>
        </p:nvCxnSpPr>
        <p:spPr>
          <a:xfrm rot="10800000" flipH="1">
            <a:off x="7091921" y="4426808"/>
            <a:ext cx="513900" cy="203100"/>
          </a:xfrm>
          <a:prstGeom prst="straightConnector1">
            <a:avLst/>
          </a:prstGeom>
          <a:noFill/>
          <a:ln w="12700" cap="flat" cmpd="sng">
            <a:solidFill>
              <a:srgbClr val="FF0000"/>
            </a:solidFill>
            <a:prstDash val="solid"/>
            <a:round/>
            <a:headEnd type="none" w="sm" len="sm"/>
            <a:tailEnd type="triangle" w="med" len="med"/>
          </a:ln>
        </p:spPr>
      </p:cxnSp>
    </p:spTree>
    <p:extLst>
      <p:ext uri="{BB962C8B-B14F-4D97-AF65-F5344CB8AC3E}">
        <p14:creationId xmlns:p14="http://schemas.microsoft.com/office/powerpoint/2010/main" val="6403629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116"/>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What can we say about “good” vs. “bad” conflict graphs?</a:t>
            </a:r>
            <a:endParaRPr/>
          </a:p>
        </p:txBody>
      </p:sp>
      <p:sp>
        <p:nvSpPr>
          <p:cNvPr id="1364" name="Google Shape;1364;p116"/>
          <p:cNvSpPr txBox="1"/>
          <p:nvPr/>
        </p:nvSpPr>
        <p:spPr>
          <a:xfrm>
            <a:off x="1581417" y="2642840"/>
            <a:ext cx="1568058"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i="1" u="sng">
                <a:solidFill>
                  <a:srgbClr val="000000"/>
                </a:solidFill>
                <a:latin typeface="Arial"/>
                <a:ea typeface="Arial"/>
                <a:cs typeface="Arial"/>
                <a:sym typeface="Arial"/>
              </a:rPr>
              <a:t>Serial Schedule</a:t>
            </a:r>
            <a:r>
              <a:rPr lang="en" sz="1400" u="sng">
                <a:solidFill>
                  <a:srgbClr val="000000"/>
                </a:solidFill>
                <a:latin typeface="Arial"/>
                <a:ea typeface="Arial"/>
                <a:cs typeface="Arial"/>
                <a:sym typeface="Arial"/>
              </a:rPr>
              <a:t>:</a:t>
            </a:r>
            <a:endParaRPr/>
          </a:p>
        </p:txBody>
      </p:sp>
      <p:sp>
        <p:nvSpPr>
          <p:cNvPr id="1365" name="Google Shape;1365;p116"/>
          <p:cNvSpPr/>
          <p:nvPr/>
        </p:nvSpPr>
        <p:spPr>
          <a:xfrm>
            <a:off x="4705766" y="3206291"/>
            <a:ext cx="431075" cy="128435"/>
          </a:xfrm>
          <a:prstGeom prst="rightArrow">
            <a:avLst>
              <a:gd name="adj1" fmla="val 50000"/>
              <a:gd name="adj2" fmla="val 50000"/>
            </a:avLst>
          </a:prstGeom>
          <a:solidFill>
            <a:srgbClr val="92D050"/>
          </a:solidFill>
          <a:ln>
            <a:noFill/>
          </a:ln>
        </p:spPr>
        <p:txBody>
          <a:bodyPr spcFirstLastPara="1" wrap="square" lIns="91425" tIns="45700" rIns="91425" bIns="45700" anchor="ctr" anchorCtr="0">
            <a:noAutofit/>
          </a:bodyPr>
          <a:lstStyle/>
          <a:p>
            <a:pPr algn="ctr">
              <a:spcBef>
                <a:spcPts val="0"/>
              </a:spcBef>
              <a:spcAft>
                <a:spcPts val="0"/>
              </a:spcAft>
            </a:pPr>
            <a:endParaRPr sz="600">
              <a:solidFill>
                <a:schemeClr val="dk1"/>
              </a:solidFill>
              <a:latin typeface="Arial"/>
              <a:ea typeface="Arial"/>
              <a:cs typeface="Arial"/>
              <a:sym typeface="Arial"/>
            </a:endParaRPr>
          </a:p>
        </p:txBody>
      </p:sp>
      <p:sp>
        <p:nvSpPr>
          <p:cNvPr id="1366" name="Google Shape;1366;p116"/>
          <p:cNvSpPr/>
          <p:nvPr/>
        </p:nvSpPr>
        <p:spPr>
          <a:xfrm rot="2307267">
            <a:off x="4660044" y="3749854"/>
            <a:ext cx="431075" cy="128435"/>
          </a:xfrm>
          <a:prstGeom prst="rightArrow">
            <a:avLst>
              <a:gd name="adj1" fmla="val 50000"/>
              <a:gd name="adj2" fmla="val 50000"/>
            </a:avLst>
          </a:prstGeom>
          <a:solidFill>
            <a:srgbClr val="FF0000"/>
          </a:solidFill>
          <a:ln>
            <a:noFill/>
          </a:ln>
        </p:spPr>
        <p:txBody>
          <a:bodyPr spcFirstLastPara="1" wrap="square" lIns="91425" tIns="45700" rIns="91425" bIns="45700" anchor="ctr" anchorCtr="0">
            <a:noAutofit/>
          </a:bodyPr>
          <a:lstStyle/>
          <a:p>
            <a:pPr algn="ctr">
              <a:spcBef>
                <a:spcPts val="0"/>
              </a:spcBef>
              <a:spcAft>
                <a:spcPts val="0"/>
              </a:spcAft>
            </a:pPr>
            <a:endParaRPr sz="600">
              <a:solidFill>
                <a:schemeClr val="dk1"/>
              </a:solidFill>
              <a:latin typeface="Arial"/>
              <a:ea typeface="Arial"/>
              <a:cs typeface="Arial"/>
              <a:sym typeface="Arial"/>
            </a:endParaRPr>
          </a:p>
        </p:txBody>
      </p:sp>
      <p:sp>
        <p:nvSpPr>
          <p:cNvPr id="1367" name="Google Shape;1367;p116"/>
          <p:cNvSpPr txBox="1"/>
          <p:nvPr/>
        </p:nvSpPr>
        <p:spPr>
          <a:xfrm>
            <a:off x="4666857" y="3827138"/>
            <a:ext cx="338554" cy="369332"/>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800" b="1">
                <a:solidFill>
                  <a:srgbClr val="FF0000"/>
                </a:solidFill>
                <a:latin typeface="Arial"/>
                <a:ea typeface="Arial"/>
                <a:cs typeface="Arial"/>
                <a:sym typeface="Arial"/>
              </a:rPr>
              <a:t>X</a:t>
            </a:r>
            <a:endParaRPr sz="1800" b="1">
              <a:solidFill>
                <a:srgbClr val="FF0000"/>
              </a:solidFill>
              <a:latin typeface="Arial"/>
              <a:ea typeface="Arial"/>
              <a:cs typeface="Arial"/>
              <a:sym typeface="Arial"/>
            </a:endParaRPr>
          </a:p>
        </p:txBody>
      </p:sp>
      <p:sp>
        <p:nvSpPr>
          <p:cNvPr id="1368" name="Google Shape;1368;p116"/>
          <p:cNvSpPr txBox="1"/>
          <p:nvPr/>
        </p:nvSpPr>
        <p:spPr>
          <a:xfrm>
            <a:off x="5349145" y="2642840"/>
            <a:ext cx="2122697"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i="1" u="sng">
                <a:solidFill>
                  <a:srgbClr val="000000"/>
                </a:solidFill>
                <a:latin typeface="Arial"/>
                <a:ea typeface="Arial"/>
                <a:cs typeface="Arial"/>
                <a:sym typeface="Arial"/>
              </a:rPr>
              <a:t>Interleaved Schedules</a:t>
            </a:r>
            <a:r>
              <a:rPr lang="en" sz="1400" u="sng">
                <a:solidFill>
                  <a:srgbClr val="000000"/>
                </a:solidFill>
                <a:latin typeface="Arial"/>
                <a:ea typeface="Arial"/>
                <a:cs typeface="Arial"/>
                <a:sym typeface="Arial"/>
              </a:rPr>
              <a:t>:</a:t>
            </a:r>
            <a:endParaRPr/>
          </a:p>
        </p:txBody>
      </p:sp>
      <p:grpSp>
        <p:nvGrpSpPr>
          <p:cNvPr id="1369" name="Google Shape;1369;p116"/>
          <p:cNvGrpSpPr/>
          <p:nvPr/>
        </p:nvGrpSpPr>
        <p:grpSpPr>
          <a:xfrm>
            <a:off x="1615642" y="3084395"/>
            <a:ext cx="2321977" cy="691503"/>
            <a:chOff x="1566079" y="3036940"/>
            <a:chExt cx="2160544" cy="643427"/>
          </a:xfrm>
        </p:grpSpPr>
        <p:grpSp>
          <p:nvGrpSpPr>
            <p:cNvPr id="1370" name="Google Shape;1370;p116"/>
            <p:cNvGrpSpPr/>
            <p:nvPr/>
          </p:nvGrpSpPr>
          <p:grpSpPr>
            <a:xfrm>
              <a:off x="1566079" y="3036940"/>
              <a:ext cx="632697" cy="632697"/>
              <a:chOff x="7435034" y="4492691"/>
              <a:chExt cx="632697" cy="632697"/>
            </a:xfrm>
          </p:grpSpPr>
          <p:sp>
            <p:nvSpPr>
              <p:cNvPr id="1371" name="Google Shape;1371;p116"/>
              <p:cNvSpPr/>
              <p:nvPr/>
            </p:nvSpPr>
            <p:spPr>
              <a:xfrm>
                <a:off x="7435034" y="4492691"/>
                <a:ext cx="632697" cy="632697"/>
              </a:xfrm>
              <a:prstGeom prst="ellipse">
                <a:avLst/>
              </a:prstGeom>
              <a:solidFill>
                <a:srgbClr val="D8D8D8"/>
              </a:solidFill>
              <a:ln w="9525" cap="flat" cmpd="sng">
                <a:solidFill>
                  <a:srgbClr val="87A93D"/>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2000">
                  <a:solidFill>
                    <a:schemeClr val="dk1"/>
                  </a:solidFill>
                  <a:latin typeface="Arial"/>
                  <a:ea typeface="Arial"/>
                  <a:cs typeface="Arial"/>
                  <a:sym typeface="Arial"/>
                </a:endParaRPr>
              </a:p>
            </p:txBody>
          </p:sp>
          <p:sp>
            <p:nvSpPr>
              <p:cNvPr id="1372" name="Google Shape;1372;p116"/>
              <p:cNvSpPr txBox="1"/>
              <p:nvPr/>
            </p:nvSpPr>
            <p:spPr>
              <a:xfrm>
                <a:off x="7582333" y="4615043"/>
                <a:ext cx="406002" cy="37229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2000" b="1">
                    <a:solidFill>
                      <a:srgbClr val="C00000"/>
                    </a:solidFill>
                    <a:latin typeface="Arial"/>
                    <a:ea typeface="Arial"/>
                    <a:cs typeface="Arial"/>
                    <a:sym typeface="Arial"/>
                  </a:rPr>
                  <a:t>T</a:t>
                </a:r>
                <a:r>
                  <a:rPr lang="en" sz="2000" b="1" baseline="-25000">
                    <a:solidFill>
                      <a:srgbClr val="C00000"/>
                    </a:solidFill>
                    <a:latin typeface="Arial"/>
                    <a:ea typeface="Arial"/>
                    <a:cs typeface="Arial"/>
                    <a:sym typeface="Arial"/>
                  </a:rPr>
                  <a:t>1</a:t>
                </a:r>
                <a:endParaRPr sz="2000" b="1" baseline="-25000">
                  <a:solidFill>
                    <a:srgbClr val="C00000"/>
                  </a:solidFill>
                  <a:latin typeface="Arial"/>
                  <a:ea typeface="Arial"/>
                  <a:cs typeface="Arial"/>
                  <a:sym typeface="Arial"/>
                </a:endParaRPr>
              </a:p>
            </p:txBody>
          </p:sp>
        </p:grpSp>
        <p:grpSp>
          <p:nvGrpSpPr>
            <p:cNvPr id="1373" name="Google Shape;1373;p116"/>
            <p:cNvGrpSpPr/>
            <p:nvPr/>
          </p:nvGrpSpPr>
          <p:grpSpPr>
            <a:xfrm>
              <a:off x="3093926" y="3047670"/>
              <a:ext cx="632697" cy="632697"/>
              <a:chOff x="8962881" y="4512752"/>
              <a:chExt cx="632697" cy="632697"/>
            </a:xfrm>
          </p:grpSpPr>
          <p:sp>
            <p:nvSpPr>
              <p:cNvPr id="1374" name="Google Shape;1374;p116"/>
              <p:cNvSpPr/>
              <p:nvPr/>
            </p:nvSpPr>
            <p:spPr>
              <a:xfrm>
                <a:off x="8962881" y="4512752"/>
                <a:ext cx="632697" cy="632697"/>
              </a:xfrm>
              <a:prstGeom prst="ellipse">
                <a:avLst/>
              </a:prstGeom>
              <a:solidFill>
                <a:srgbClr val="D8D8D8"/>
              </a:solidFill>
              <a:ln w="9525" cap="flat" cmpd="sng">
                <a:solidFill>
                  <a:srgbClr val="87A93D"/>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2000">
                  <a:solidFill>
                    <a:schemeClr val="dk1"/>
                  </a:solidFill>
                  <a:latin typeface="Arial"/>
                  <a:ea typeface="Arial"/>
                  <a:cs typeface="Arial"/>
                  <a:sym typeface="Arial"/>
                </a:endParaRPr>
              </a:p>
            </p:txBody>
          </p:sp>
          <p:sp>
            <p:nvSpPr>
              <p:cNvPr id="1375" name="Google Shape;1375;p116"/>
              <p:cNvSpPr txBox="1"/>
              <p:nvPr/>
            </p:nvSpPr>
            <p:spPr>
              <a:xfrm>
                <a:off x="9105830" y="4624373"/>
                <a:ext cx="406002" cy="37229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2000" b="1">
                    <a:solidFill>
                      <a:srgbClr val="0070C0"/>
                    </a:solidFill>
                    <a:latin typeface="Arial"/>
                    <a:ea typeface="Arial"/>
                    <a:cs typeface="Arial"/>
                    <a:sym typeface="Arial"/>
                  </a:rPr>
                  <a:t>T</a:t>
                </a:r>
                <a:r>
                  <a:rPr lang="en" sz="2000" b="1" baseline="-25000">
                    <a:solidFill>
                      <a:srgbClr val="0070C0"/>
                    </a:solidFill>
                    <a:latin typeface="Arial"/>
                    <a:ea typeface="Arial"/>
                    <a:cs typeface="Arial"/>
                    <a:sym typeface="Arial"/>
                  </a:rPr>
                  <a:t>2</a:t>
                </a:r>
                <a:endParaRPr sz="2000" b="1" baseline="-25000">
                  <a:solidFill>
                    <a:srgbClr val="0070C0"/>
                  </a:solidFill>
                  <a:latin typeface="Arial"/>
                  <a:ea typeface="Arial"/>
                  <a:cs typeface="Arial"/>
                  <a:sym typeface="Arial"/>
                </a:endParaRPr>
              </a:p>
            </p:txBody>
          </p:sp>
        </p:grpSp>
        <p:cxnSp>
          <p:nvCxnSpPr>
            <p:cNvPr id="1376" name="Google Shape;1376;p116"/>
            <p:cNvCxnSpPr/>
            <p:nvPr/>
          </p:nvCxnSpPr>
          <p:spPr>
            <a:xfrm>
              <a:off x="2198776" y="3353289"/>
              <a:ext cx="895150" cy="10730"/>
            </a:xfrm>
            <a:prstGeom prst="straightConnector1">
              <a:avLst/>
            </a:prstGeom>
            <a:noFill/>
            <a:ln w="9525" cap="flat" cmpd="sng">
              <a:solidFill>
                <a:srgbClr val="FF0000"/>
              </a:solidFill>
              <a:prstDash val="solid"/>
              <a:round/>
              <a:headEnd type="none" w="sm" len="sm"/>
              <a:tailEnd type="triangle" w="med" len="med"/>
            </a:ln>
          </p:spPr>
        </p:cxnSp>
      </p:grpSp>
      <p:grpSp>
        <p:nvGrpSpPr>
          <p:cNvPr id="1377" name="Google Shape;1377;p116"/>
          <p:cNvGrpSpPr/>
          <p:nvPr/>
        </p:nvGrpSpPr>
        <p:grpSpPr>
          <a:xfrm>
            <a:off x="5502697" y="2991306"/>
            <a:ext cx="2321977" cy="691503"/>
            <a:chOff x="1566079" y="3036940"/>
            <a:chExt cx="2160544" cy="643427"/>
          </a:xfrm>
        </p:grpSpPr>
        <p:grpSp>
          <p:nvGrpSpPr>
            <p:cNvPr id="1378" name="Google Shape;1378;p116"/>
            <p:cNvGrpSpPr/>
            <p:nvPr/>
          </p:nvGrpSpPr>
          <p:grpSpPr>
            <a:xfrm>
              <a:off x="1566079" y="3036940"/>
              <a:ext cx="632697" cy="632697"/>
              <a:chOff x="7435034" y="4492691"/>
              <a:chExt cx="632697" cy="632697"/>
            </a:xfrm>
          </p:grpSpPr>
          <p:sp>
            <p:nvSpPr>
              <p:cNvPr id="1379" name="Google Shape;1379;p116"/>
              <p:cNvSpPr/>
              <p:nvPr/>
            </p:nvSpPr>
            <p:spPr>
              <a:xfrm>
                <a:off x="7435034" y="4492691"/>
                <a:ext cx="632697" cy="632697"/>
              </a:xfrm>
              <a:prstGeom prst="ellipse">
                <a:avLst/>
              </a:prstGeom>
              <a:solidFill>
                <a:srgbClr val="D8D8D8"/>
              </a:solidFill>
              <a:ln w="9525" cap="flat" cmpd="sng">
                <a:solidFill>
                  <a:srgbClr val="87A93D"/>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2000">
                  <a:solidFill>
                    <a:schemeClr val="dk1"/>
                  </a:solidFill>
                  <a:latin typeface="Arial"/>
                  <a:ea typeface="Arial"/>
                  <a:cs typeface="Arial"/>
                  <a:sym typeface="Arial"/>
                </a:endParaRPr>
              </a:p>
            </p:txBody>
          </p:sp>
          <p:sp>
            <p:nvSpPr>
              <p:cNvPr id="1380" name="Google Shape;1380;p116"/>
              <p:cNvSpPr txBox="1"/>
              <p:nvPr/>
            </p:nvSpPr>
            <p:spPr>
              <a:xfrm>
                <a:off x="7582333" y="4615043"/>
                <a:ext cx="406002" cy="37229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2000" b="1">
                    <a:solidFill>
                      <a:srgbClr val="C00000"/>
                    </a:solidFill>
                    <a:latin typeface="Arial"/>
                    <a:ea typeface="Arial"/>
                    <a:cs typeface="Arial"/>
                    <a:sym typeface="Arial"/>
                  </a:rPr>
                  <a:t>T</a:t>
                </a:r>
                <a:r>
                  <a:rPr lang="en" sz="2000" b="1" baseline="-25000">
                    <a:solidFill>
                      <a:srgbClr val="C00000"/>
                    </a:solidFill>
                    <a:latin typeface="Arial"/>
                    <a:ea typeface="Arial"/>
                    <a:cs typeface="Arial"/>
                    <a:sym typeface="Arial"/>
                  </a:rPr>
                  <a:t>1</a:t>
                </a:r>
                <a:endParaRPr sz="2000" b="1" baseline="-25000">
                  <a:solidFill>
                    <a:srgbClr val="C00000"/>
                  </a:solidFill>
                  <a:latin typeface="Arial"/>
                  <a:ea typeface="Arial"/>
                  <a:cs typeface="Arial"/>
                  <a:sym typeface="Arial"/>
                </a:endParaRPr>
              </a:p>
            </p:txBody>
          </p:sp>
        </p:grpSp>
        <p:grpSp>
          <p:nvGrpSpPr>
            <p:cNvPr id="1381" name="Google Shape;1381;p116"/>
            <p:cNvGrpSpPr/>
            <p:nvPr/>
          </p:nvGrpSpPr>
          <p:grpSpPr>
            <a:xfrm>
              <a:off x="3093926" y="3047670"/>
              <a:ext cx="632697" cy="632697"/>
              <a:chOff x="8962881" y="4512752"/>
              <a:chExt cx="632697" cy="632697"/>
            </a:xfrm>
          </p:grpSpPr>
          <p:sp>
            <p:nvSpPr>
              <p:cNvPr id="1382" name="Google Shape;1382;p116"/>
              <p:cNvSpPr/>
              <p:nvPr/>
            </p:nvSpPr>
            <p:spPr>
              <a:xfrm>
                <a:off x="8962881" y="4512752"/>
                <a:ext cx="632697" cy="632697"/>
              </a:xfrm>
              <a:prstGeom prst="ellipse">
                <a:avLst/>
              </a:prstGeom>
              <a:solidFill>
                <a:srgbClr val="D8D8D8"/>
              </a:solidFill>
              <a:ln w="9525" cap="flat" cmpd="sng">
                <a:solidFill>
                  <a:srgbClr val="87A93D"/>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2000">
                  <a:solidFill>
                    <a:schemeClr val="dk1"/>
                  </a:solidFill>
                  <a:latin typeface="Arial"/>
                  <a:ea typeface="Arial"/>
                  <a:cs typeface="Arial"/>
                  <a:sym typeface="Arial"/>
                </a:endParaRPr>
              </a:p>
            </p:txBody>
          </p:sp>
          <p:sp>
            <p:nvSpPr>
              <p:cNvPr id="1383" name="Google Shape;1383;p116"/>
              <p:cNvSpPr txBox="1"/>
              <p:nvPr/>
            </p:nvSpPr>
            <p:spPr>
              <a:xfrm>
                <a:off x="9105830" y="4624373"/>
                <a:ext cx="406002" cy="37229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2000" b="1">
                    <a:solidFill>
                      <a:srgbClr val="0070C0"/>
                    </a:solidFill>
                    <a:latin typeface="Arial"/>
                    <a:ea typeface="Arial"/>
                    <a:cs typeface="Arial"/>
                    <a:sym typeface="Arial"/>
                  </a:rPr>
                  <a:t>T</a:t>
                </a:r>
                <a:r>
                  <a:rPr lang="en" sz="2000" b="1" baseline="-25000">
                    <a:solidFill>
                      <a:srgbClr val="0070C0"/>
                    </a:solidFill>
                    <a:latin typeface="Arial"/>
                    <a:ea typeface="Arial"/>
                    <a:cs typeface="Arial"/>
                    <a:sym typeface="Arial"/>
                  </a:rPr>
                  <a:t>2</a:t>
                </a:r>
                <a:endParaRPr sz="2000" b="1" baseline="-25000">
                  <a:solidFill>
                    <a:srgbClr val="0070C0"/>
                  </a:solidFill>
                  <a:latin typeface="Arial"/>
                  <a:ea typeface="Arial"/>
                  <a:cs typeface="Arial"/>
                  <a:sym typeface="Arial"/>
                </a:endParaRPr>
              </a:p>
            </p:txBody>
          </p:sp>
        </p:grpSp>
        <p:cxnSp>
          <p:nvCxnSpPr>
            <p:cNvPr id="1384" name="Google Shape;1384;p116"/>
            <p:cNvCxnSpPr/>
            <p:nvPr/>
          </p:nvCxnSpPr>
          <p:spPr>
            <a:xfrm>
              <a:off x="2198776" y="3353289"/>
              <a:ext cx="895150" cy="10730"/>
            </a:xfrm>
            <a:prstGeom prst="straightConnector1">
              <a:avLst/>
            </a:prstGeom>
            <a:noFill/>
            <a:ln w="9525" cap="flat" cmpd="sng">
              <a:solidFill>
                <a:srgbClr val="FF0000"/>
              </a:solidFill>
              <a:prstDash val="solid"/>
              <a:round/>
              <a:headEnd type="none" w="sm" len="sm"/>
              <a:tailEnd type="triangle" w="med" len="med"/>
            </a:ln>
          </p:spPr>
        </p:cxnSp>
      </p:grpSp>
      <p:grpSp>
        <p:nvGrpSpPr>
          <p:cNvPr id="1385" name="Google Shape;1385;p116"/>
          <p:cNvGrpSpPr/>
          <p:nvPr/>
        </p:nvGrpSpPr>
        <p:grpSpPr>
          <a:xfrm>
            <a:off x="5502697" y="3890966"/>
            <a:ext cx="2321977" cy="691503"/>
            <a:chOff x="1566079" y="3036940"/>
            <a:chExt cx="2160544" cy="643427"/>
          </a:xfrm>
        </p:grpSpPr>
        <p:grpSp>
          <p:nvGrpSpPr>
            <p:cNvPr id="1386" name="Google Shape;1386;p116"/>
            <p:cNvGrpSpPr/>
            <p:nvPr/>
          </p:nvGrpSpPr>
          <p:grpSpPr>
            <a:xfrm>
              <a:off x="1566079" y="3036940"/>
              <a:ext cx="632697" cy="632697"/>
              <a:chOff x="7435034" y="4492691"/>
              <a:chExt cx="632697" cy="632697"/>
            </a:xfrm>
          </p:grpSpPr>
          <p:sp>
            <p:nvSpPr>
              <p:cNvPr id="1387" name="Google Shape;1387;p116"/>
              <p:cNvSpPr/>
              <p:nvPr/>
            </p:nvSpPr>
            <p:spPr>
              <a:xfrm>
                <a:off x="7435034" y="4492691"/>
                <a:ext cx="632697" cy="632697"/>
              </a:xfrm>
              <a:prstGeom prst="ellipse">
                <a:avLst/>
              </a:prstGeom>
              <a:solidFill>
                <a:srgbClr val="D8D8D8"/>
              </a:solidFill>
              <a:ln w="9525" cap="flat" cmpd="sng">
                <a:solidFill>
                  <a:srgbClr val="87A93D"/>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2000">
                  <a:solidFill>
                    <a:schemeClr val="dk1"/>
                  </a:solidFill>
                  <a:latin typeface="Arial"/>
                  <a:ea typeface="Arial"/>
                  <a:cs typeface="Arial"/>
                  <a:sym typeface="Arial"/>
                </a:endParaRPr>
              </a:p>
            </p:txBody>
          </p:sp>
          <p:sp>
            <p:nvSpPr>
              <p:cNvPr id="1388" name="Google Shape;1388;p116"/>
              <p:cNvSpPr txBox="1"/>
              <p:nvPr/>
            </p:nvSpPr>
            <p:spPr>
              <a:xfrm>
                <a:off x="7582333" y="4615043"/>
                <a:ext cx="406002" cy="37229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2000" b="1">
                    <a:solidFill>
                      <a:srgbClr val="C00000"/>
                    </a:solidFill>
                    <a:latin typeface="Arial"/>
                    <a:ea typeface="Arial"/>
                    <a:cs typeface="Arial"/>
                    <a:sym typeface="Arial"/>
                  </a:rPr>
                  <a:t>T</a:t>
                </a:r>
                <a:r>
                  <a:rPr lang="en" sz="2000" b="1" baseline="-25000">
                    <a:solidFill>
                      <a:srgbClr val="C00000"/>
                    </a:solidFill>
                    <a:latin typeface="Arial"/>
                    <a:ea typeface="Arial"/>
                    <a:cs typeface="Arial"/>
                    <a:sym typeface="Arial"/>
                  </a:rPr>
                  <a:t>1</a:t>
                </a:r>
                <a:endParaRPr sz="2000" b="1" baseline="-25000">
                  <a:solidFill>
                    <a:srgbClr val="C00000"/>
                  </a:solidFill>
                  <a:latin typeface="Arial"/>
                  <a:ea typeface="Arial"/>
                  <a:cs typeface="Arial"/>
                  <a:sym typeface="Arial"/>
                </a:endParaRPr>
              </a:p>
            </p:txBody>
          </p:sp>
        </p:grpSp>
        <p:grpSp>
          <p:nvGrpSpPr>
            <p:cNvPr id="1389" name="Google Shape;1389;p116"/>
            <p:cNvGrpSpPr/>
            <p:nvPr/>
          </p:nvGrpSpPr>
          <p:grpSpPr>
            <a:xfrm>
              <a:off x="3093926" y="3047670"/>
              <a:ext cx="632697" cy="632697"/>
              <a:chOff x="8962881" y="4512752"/>
              <a:chExt cx="632697" cy="632697"/>
            </a:xfrm>
          </p:grpSpPr>
          <p:sp>
            <p:nvSpPr>
              <p:cNvPr id="1390" name="Google Shape;1390;p116"/>
              <p:cNvSpPr/>
              <p:nvPr/>
            </p:nvSpPr>
            <p:spPr>
              <a:xfrm>
                <a:off x="8962881" y="4512752"/>
                <a:ext cx="632697" cy="632697"/>
              </a:xfrm>
              <a:prstGeom prst="ellipse">
                <a:avLst/>
              </a:prstGeom>
              <a:solidFill>
                <a:srgbClr val="D8D8D8"/>
              </a:solidFill>
              <a:ln w="9525" cap="flat" cmpd="sng">
                <a:solidFill>
                  <a:srgbClr val="87A93D"/>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2000">
                  <a:solidFill>
                    <a:schemeClr val="dk1"/>
                  </a:solidFill>
                  <a:latin typeface="Arial"/>
                  <a:ea typeface="Arial"/>
                  <a:cs typeface="Arial"/>
                  <a:sym typeface="Arial"/>
                </a:endParaRPr>
              </a:p>
            </p:txBody>
          </p:sp>
          <p:sp>
            <p:nvSpPr>
              <p:cNvPr id="1391" name="Google Shape;1391;p116"/>
              <p:cNvSpPr txBox="1"/>
              <p:nvPr/>
            </p:nvSpPr>
            <p:spPr>
              <a:xfrm>
                <a:off x="9105830" y="4624373"/>
                <a:ext cx="406002" cy="37229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2000" b="1">
                    <a:solidFill>
                      <a:srgbClr val="0070C0"/>
                    </a:solidFill>
                    <a:latin typeface="Arial"/>
                    <a:ea typeface="Arial"/>
                    <a:cs typeface="Arial"/>
                    <a:sym typeface="Arial"/>
                  </a:rPr>
                  <a:t>T</a:t>
                </a:r>
                <a:r>
                  <a:rPr lang="en" sz="2000" b="1" baseline="-25000">
                    <a:solidFill>
                      <a:srgbClr val="0070C0"/>
                    </a:solidFill>
                    <a:latin typeface="Arial"/>
                    <a:ea typeface="Arial"/>
                    <a:cs typeface="Arial"/>
                    <a:sym typeface="Arial"/>
                  </a:rPr>
                  <a:t>2</a:t>
                </a:r>
                <a:endParaRPr sz="2000" b="1" baseline="-25000">
                  <a:solidFill>
                    <a:srgbClr val="0070C0"/>
                  </a:solidFill>
                  <a:latin typeface="Arial"/>
                  <a:ea typeface="Arial"/>
                  <a:cs typeface="Arial"/>
                  <a:sym typeface="Arial"/>
                </a:endParaRPr>
              </a:p>
            </p:txBody>
          </p:sp>
        </p:grpSp>
        <p:cxnSp>
          <p:nvCxnSpPr>
            <p:cNvPr id="1392" name="Google Shape;1392;p116"/>
            <p:cNvCxnSpPr>
              <a:stCxn id="1387" idx="7"/>
              <a:endCxn id="1390" idx="1"/>
            </p:cNvCxnSpPr>
            <p:nvPr/>
          </p:nvCxnSpPr>
          <p:spPr>
            <a:xfrm>
              <a:off x="2106120" y="3129596"/>
              <a:ext cx="1080600" cy="10500"/>
            </a:xfrm>
            <a:prstGeom prst="straightConnector1">
              <a:avLst/>
            </a:prstGeom>
            <a:noFill/>
            <a:ln w="9525" cap="flat" cmpd="sng">
              <a:solidFill>
                <a:srgbClr val="FF0000"/>
              </a:solidFill>
              <a:prstDash val="solid"/>
              <a:round/>
              <a:headEnd type="none" w="sm" len="sm"/>
              <a:tailEnd type="triangle" w="med" len="med"/>
            </a:ln>
          </p:spPr>
        </p:cxnSp>
        <p:cxnSp>
          <p:nvCxnSpPr>
            <p:cNvPr id="1393" name="Google Shape;1393;p116"/>
            <p:cNvCxnSpPr>
              <a:stCxn id="1390" idx="3"/>
              <a:endCxn id="1387" idx="5"/>
            </p:cNvCxnSpPr>
            <p:nvPr/>
          </p:nvCxnSpPr>
          <p:spPr>
            <a:xfrm rot="10800000">
              <a:off x="2105983" y="3577211"/>
              <a:ext cx="1080600" cy="10500"/>
            </a:xfrm>
            <a:prstGeom prst="straightConnector1">
              <a:avLst/>
            </a:prstGeom>
            <a:noFill/>
            <a:ln w="9525" cap="flat" cmpd="sng">
              <a:solidFill>
                <a:srgbClr val="FF0000"/>
              </a:solidFill>
              <a:prstDash val="solid"/>
              <a:round/>
              <a:headEnd type="none" w="sm" len="sm"/>
              <a:tailEnd type="triangle" w="med" len="med"/>
            </a:ln>
          </p:spPr>
        </p:cxnSp>
      </p:grpSp>
      <p:sp>
        <p:nvSpPr>
          <p:cNvPr id="1394" name="Google Shape;1394;p116"/>
          <p:cNvSpPr/>
          <p:nvPr/>
        </p:nvSpPr>
        <p:spPr>
          <a:xfrm>
            <a:off x="2676819" y="4790626"/>
            <a:ext cx="4397525" cy="584775"/>
          </a:xfrm>
          <a:prstGeom prst="rect">
            <a:avLst/>
          </a:prstGeom>
          <a:solidFill>
            <a:srgbClr val="D5E5F2"/>
          </a:solidFill>
          <a:ln>
            <a:noFill/>
          </a:ln>
        </p:spPr>
        <p:txBody>
          <a:bodyPr spcFirstLastPara="1" wrap="square" lIns="91425" tIns="45700" rIns="91425" bIns="45700" anchor="t" anchorCtr="0">
            <a:noAutofit/>
          </a:bodyPr>
          <a:lstStyle/>
          <a:p>
            <a:pPr>
              <a:spcBef>
                <a:spcPts val="0"/>
              </a:spcBef>
              <a:spcAft>
                <a:spcPts val="0"/>
              </a:spcAft>
            </a:pPr>
            <a:r>
              <a:rPr lang="en" sz="1600" u="sng">
                <a:solidFill>
                  <a:srgbClr val="000000"/>
                </a:solidFill>
                <a:latin typeface="Arial"/>
                <a:ea typeface="Arial"/>
                <a:cs typeface="Arial"/>
                <a:sym typeface="Arial"/>
              </a:rPr>
              <a:t>Theorem</a:t>
            </a:r>
            <a:r>
              <a:rPr lang="en" sz="1600">
                <a:solidFill>
                  <a:srgbClr val="000000"/>
                </a:solidFill>
                <a:latin typeface="Arial"/>
                <a:ea typeface="Arial"/>
                <a:cs typeface="Arial"/>
                <a:sym typeface="Arial"/>
              </a:rPr>
              <a:t>: Schedule is </a:t>
            </a:r>
            <a:r>
              <a:rPr lang="en" sz="1600" b="1">
                <a:solidFill>
                  <a:srgbClr val="000000"/>
                </a:solidFill>
                <a:latin typeface="Arial"/>
                <a:ea typeface="Arial"/>
                <a:cs typeface="Arial"/>
                <a:sym typeface="Arial"/>
              </a:rPr>
              <a:t>conflict serializable</a:t>
            </a:r>
            <a:r>
              <a:rPr lang="en" sz="1600" b="1">
                <a:solidFill>
                  <a:srgbClr val="FF0000"/>
                </a:solidFill>
                <a:latin typeface="Arial"/>
                <a:ea typeface="Arial"/>
                <a:cs typeface="Arial"/>
                <a:sym typeface="Arial"/>
              </a:rPr>
              <a:t> </a:t>
            </a:r>
            <a:r>
              <a:rPr lang="en" sz="1600">
                <a:solidFill>
                  <a:srgbClr val="000000"/>
                </a:solidFill>
                <a:latin typeface="Arial"/>
                <a:ea typeface="Arial"/>
                <a:cs typeface="Arial"/>
                <a:sym typeface="Arial"/>
              </a:rPr>
              <a:t>if and only if its conflict graph is </a:t>
            </a:r>
            <a:r>
              <a:rPr lang="en" sz="1600" b="1" u="sng">
                <a:solidFill>
                  <a:srgbClr val="000000"/>
                </a:solidFill>
                <a:latin typeface="Arial"/>
                <a:ea typeface="Arial"/>
                <a:cs typeface="Arial"/>
                <a:sym typeface="Arial"/>
              </a:rPr>
              <a:t>acyclic</a:t>
            </a:r>
            <a:endParaRPr/>
          </a:p>
        </p:txBody>
      </p:sp>
      <p:sp>
        <p:nvSpPr>
          <p:cNvPr id="1395" name="Google Shape;1395;p116"/>
          <p:cNvSpPr/>
          <p:nvPr/>
        </p:nvSpPr>
        <p:spPr>
          <a:xfrm>
            <a:off x="3313483" y="4099335"/>
            <a:ext cx="973023" cy="338554"/>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Simple!</a:t>
            </a:r>
            <a:endParaRPr sz="1600" b="1">
              <a:solidFill>
                <a:srgbClr val="000000"/>
              </a:solidFill>
              <a:latin typeface="Arial"/>
              <a:ea typeface="Arial"/>
              <a:cs typeface="Arial"/>
              <a:sym typeface="Arial"/>
            </a:endParaRPr>
          </a:p>
        </p:txBody>
      </p:sp>
    </p:spTree>
    <p:extLst>
      <p:ext uri="{BB962C8B-B14F-4D97-AF65-F5344CB8AC3E}">
        <p14:creationId xmlns:p14="http://schemas.microsoft.com/office/powerpoint/2010/main" val="4935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404"/>
        <p:cNvGrpSpPr/>
        <p:nvPr/>
      </p:nvGrpSpPr>
      <p:grpSpPr>
        <a:xfrm>
          <a:off x="0" y="0"/>
          <a:ext cx="0" cy="0"/>
          <a:chOff x="0" y="0"/>
          <a:chExt cx="0" cy="0"/>
        </a:xfrm>
      </p:grpSpPr>
      <p:sp>
        <p:nvSpPr>
          <p:cNvPr id="1405" name="Google Shape;1405;p118"/>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DAGs &amp; Topological Orderings</a:t>
            </a:r>
            <a:endParaRPr sz="2800" b="1">
              <a:solidFill>
                <a:srgbClr val="666666"/>
              </a:solidFill>
              <a:latin typeface="Montserrat"/>
              <a:ea typeface="Montserrat"/>
              <a:cs typeface="Montserrat"/>
              <a:sym typeface="Montserrat"/>
            </a:endParaRPr>
          </a:p>
        </p:txBody>
      </p:sp>
      <p:sp>
        <p:nvSpPr>
          <p:cNvPr id="1407" name="Google Shape;1407;p118"/>
          <p:cNvSpPr txBox="1"/>
          <p:nvPr/>
        </p:nvSpPr>
        <p:spPr>
          <a:xfrm>
            <a:off x="1417320" y="2381550"/>
            <a:ext cx="6309360" cy="3263504"/>
          </a:xfrm>
          <a:prstGeom prst="rect">
            <a:avLst/>
          </a:prstGeom>
          <a:noFill/>
          <a:ln>
            <a:noFill/>
          </a:ln>
        </p:spPr>
        <p:txBody>
          <a:bodyPr spcFirstLastPara="1" wrap="square" lIns="91425" tIns="45700" rIns="91425" bIns="45700" anchor="t" anchorCtr="0">
            <a:noAutofit/>
          </a:bodyPr>
          <a:lstStyle/>
          <a:p>
            <a:pPr marL="231775" indent="-231775">
              <a:spcBef>
                <a:spcPts val="0"/>
              </a:spcBef>
              <a:spcAft>
                <a:spcPts val="0"/>
              </a:spcAft>
              <a:buClr>
                <a:srgbClr val="666666"/>
              </a:buClr>
              <a:buSzPts val="1800"/>
              <a:buFont typeface="Arial"/>
              <a:buChar char="•"/>
            </a:pPr>
            <a:r>
              <a:rPr lang="en" sz="1800" dirty="0">
                <a:solidFill>
                  <a:srgbClr val="666666"/>
                </a:solidFill>
                <a:latin typeface="Arial"/>
                <a:ea typeface="Arial"/>
                <a:cs typeface="Arial"/>
                <a:sym typeface="Arial"/>
              </a:rPr>
              <a:t>A </a:t>
            </a:r>
            <a:r>
              <a:rPr lang="en" sz="1800" b="1" dirty="0">
                <a:solidFill>
                  <a:srgbClr val="666666"/>
                </a:solidFill>
                <a:latin typeface="Arial"/>
                <a:ea typeface="Arial"/>
                <a:cs typeface="Arial"/>
                <a:sym typeface="Arial"/>
              </a:rPr>
              <a:t>topological ordering </a:t>
            </a:r>
            <a:r>
              <a:rPr lang="en" sz="1800" dirty="0">
                <a:solidFill>
                  <a:srgbClr val="666666"/>
                </a:solidFill>
                <a:latin typeface="Arial"/>
                <a:ea typeface="Arial"/>
                <a:cs typeface="Arial"/>
                <a:sym typeface="Arial"/>
              </a:rPr>
              <a:t>of a directed graph is a linear ordering of its vertices that respects all the directed edges</a:t>
            </a:r>
            <a:endParaRPr dirty="0">
              <a:solidFill>
                <a:srgbClr val="666666"/>
              </a:solidFill>
            </a:endParaRPr>
          </a:p>
          <a:p>
            <a:pPr marL="231775" indent="-117475">
              <a:spcBef>
                <a:spcPts val="0"/>
              </a:spcBef>
              <a:spcAft>
                <a:spcPts val="0"/>
              </a:spcAft>
              <a:buClr>
                <a:srgbClr val="000000"/>
              </a:buClr>
              <a:buSzPts val="1800"/>
            </a:pPr>
            <a:endParaRPr sz="1800" dirty="0">
              <a:solidFill>
                <a:srgbClr val="666666"/>
              </a:solidFill>
              <a:latin typeface="Arial"/>
              <a:ea typeface="Arial"/>
              <a:cs typeface="Arial"/>
              <a:sym typeface="Arial"/>
            </a:endParaRPr>
          </a:p>
          <a:p>
            <a:pPr marL="231775" indent="-231775">
              <a:spcBef>
                <a:spcPts val="0"/>
              </a:spcBef>
              <a:spcAft>
                <a:spcPts val="0"/>
              </a:spcAft>
              <a:buClr>
                <a:srgbClr val="666666"/>
              </a:buClr>
              <a:buSzPts val="1800"/>
              <a:buFont typeface="Arial"/>
              <a:buChar char="•"/>
            </a:pPr>
            <a:r>
              <a:rPr lang="en" sz="1800" dirty="0">
                <a:solidFill>
                  <a:srgbClr val="666666"/>
                </a:solidFill>
                <a:latin typeface="Arial"/>
                <a:ea typeface="Arial"/>
                <a:cs typeface="Arial"/>
                <a:sym typeface="Arial"/>
              </a:rPr>
              <a:t>A directed </a:t>
            </a:r>
            <a:r>
              <a:rPr lang="en" sz="1800" b="1" u="sng" dirty="0">
                <a:solidFill>
                  <a:srgbClr val="666666"/>
                </a:solidFill>
                <a:latin typeface="Arial"/>
                <a:ea typeface="Arial"/>
                <a:cs typeface="Arial"/>
                <a:sym typeface="Arial"/>
              </a:rPr>
              <a:t>acyclic</a:t>
            </a:r>
            <a:r>
              <a:rPr lang="en" sz="1800" dirty="0">
                <a:solidFill>
                  <a:srgbClr val="666666"/>
                </a:solidFill>
                <a:latin typeface="Arial"/>
                <a:ea typeface="Arial"/>
                <a:cs typeface="Arial"/>
                <a:sym typeface="Arial"/>
              </a:rPr>
              <a:t> graph (DAG) always has one or more </a:t>
            </a:r>
            <a:r>
              <a:rPr lang="en" sz="1800" b="1" dirty="0">
                <a:solidFill>
                  <a:srgbClr val="666666"/>
                </a:solidFill>
                <a:latin typeface="Arial"/>
                <a:ea typeface="Arial"/>
                <a:cs typeface="Arial"/>
                <a:sym typeface="Arial"/>
              </a:rPr>
              <a:t>topological orderings</a:t>
            </a:r>
            <a:endParaRPr dirty="0">
              <a:solidFill>
                <a:srgbClr val="666666"/>
              </a:solidFill>
            </a:endParaRPr>
          </a:p>
          <a:p>
            <a:pPr marL="465138" lvl="1" indent="-233362">
              <a:spcBef>
                <a:spcPts val="0"/>
              </a:spcBef>
              <a:spcAft>
                <a:spcPts val="0"/>
              </a:spcAft>
              <a:buClr>
                <a:srgbClr val="666666"/>
              </a:buClr>
              <a:buSzPts val="1600"/>
              <a:buFont typeface="Arial"/>
              <a:buChar char="•"/>
            </a:pPr>
            <a:r>
              <a:rPr lang="en" sz="1600" dirty="0">
                <a:solidFill>
                  <a:srgbClr val="666666"/>
                </a:solidFill>
                <a:latin typeface="Arial"/>
                <a:ea typeface="Arial"/>
                <a:cs typeface="Arial"/>
                <a:sym typeface="Arial"/>
              </a:rPr>
              <a:t>(And there exists a topological ordering </a:t>
            </a:r>
            <a:r>
              <a:rPr lang="en" sz="1600" i="1" dirty="0">
                <a:solidFill>
                  <a:srgbClr val="666666"/>
                </a:solidFill>
                <a:latin typeface="Arial"/>
                <a:ea typeface="Arial"/>
                <a:cs typeface="Arial"/>
                <a:sym typeface="Arial"/>
              </a:rPr>
              <a:t>if and only if </a:t>
            </a:r>
            <a:r>
              <a:rPr lang="en" sz="1600" dirty="0">
                <a:solidFill>
                  <a:srgbClr val="666666"/>
                </a:solidFill>
                <a:latin typeface="Arial"/>
                <a:ea typeface="Arial"/>
                <a:cs typeface="Arial"/>
                <a:sym typeface="Arial"/>
              </a:rPr>
              <a:t>there are no directed cycles)</a:t>
            </a:r>
            <a:endParaRPr sz="1800" dirty="0">
              <a:solidFill>
                <a:srgbClr val="666666"/>
              </a:solidFill>
              <a:latin typeface="Arial"/>
              <a:ea typeface="Arial"/>
              <a:cs typeface="Arial"/>
              <a:sym typeface="Arial"/>
            </a:endParaRPr>
          </a:p>
        </p:txBody>
      </p:sp>
    </p:spTree>
    <p:extLst>
      <p:ext uri="{BB962C8B-B14F-4D97-AF65-F5344CB8AC3E}">
        <p14:creationId xmlns:p14="http://schemas.microsoft.com/office/powerpoint/2010/main" val="18634949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E717-3B88-8C49-93CA-3394E7A1DEFB}"/>
              </a:ext>
            </a:extLst>
          </p:cNvPr>
          <p:cNvSpPr>
            <a:spLocks noGrp="1"/>
          </p:cNvSpPr>
          <p:nvPr>
            <p:ph type="title"/>
          </p:nvPr>
        </p:nvSpPr>
        <p:spPr/>
        <p:txBody>
          <a:bodyPr/>
          <a:lstStyle/>
          <a:p>
            <a:r>
              <a:rPr lang="en-US" dirty="0"/>
              <a:t>Example: Project dependencies</a:t>
            </a:r>
          </a:p>
        </p:txBody>
      </p:sp>
      <p:sp>
        <p:nvSpPr>
          <p:cNvPr id="4" name="Slide Number Placeholder 3">
            <a:extLst>
              <a:ext uri="{FF2B5EF4-FFF2-40B4-BE49-F238E27FC236}">
                <a16:creationId xmlns:a16="http://schemas.microsoft.com/office/drawing/2014/main" id="{3F03DA9F-C59F-A447-8CFD-B3D1E0CE40F6}"/>
              </a:ext>
            </a:extLst>
          </p:cNvPr>
          <p:cNvSpPr>
            <a:spLocks noGrp="1"/>
          </p:cNvSpPr>
          <p:nvPr>
            <p:ph type="sldNum" sz="quarter" idx="10"/>
          </p:nvPr>
        </p:nvSpPr>
        <p:spPr/>
        <p:txBody>
          <a:bodyPr/>
          <a:lstStyle/>
          <a:p>
            <a:fld id="{8A521027-4487-C04D-8858-2B2EE73736E3}" type="slidenum">
              <a:rPr lang="en-US" altLang="en-US" smtClean="0"/>
              <a:pPr/>
              <a:t>75</a:t>
            </a:fld>
            <a:endParaRPr lang="en-US" altLang="en-US"/>
          </a:p>
        </p:txBody>
      </p:sp>
      <p:pic>
        <p:nvPicPr>
          <p:cNvPr id="5" name="Google Shape;1413;p119">
            <a:extLst>
              <a:ext uri="{FF2B5EF4-FFF2-40B4-BE49-F238E27FC236}">
                <a16:creationId xmlns:a16="http://schemas.microsoft.com/office/drawing/2014/main" id="{F3ADE67E-0520-444B-9D03-DCC5395A8945}"/>
              </a:ext>
            </a:extLst>
          </p:cNvPr>
          <p:cNvPicPr preferRelativeResize="0"/>
          <p:nvPr/>
        </p:nvPicPr>
        <p:blipFill>
          <a:blip r:embed="rId2">
            <a:alphaModFix/>
          </a:blip>
          <a:stretch>
            <a:fillRect/>
          </a:stretch>
        </p:blipFill>
        <p:spPr>
          <a:xfrm>
            <a:off x="944658" y="1418738"/>
            <a:ext cx="7033475" cy="3967799"/>
          </a:xfrm>
          <a:prstGeom prst="rect">
            <a:avLst/>
          </a:prstGeom>
          <a:noFill/>
          <a:ln>
            <a:noFill/>
          </a:ln>
        </p:spPr>
      </p:pic>
      <p:sp>
        <p:nvSpPr>
          <p:cNvPr id="6" name="Google Shape;1414;p119">
            <a:extLst>
              <a:ext uri="{FF2B5EF4-FFF2-40B4-BE49-F238E27FC236}">
                <a16:creationId xmlns:a16="http://schemas.microsoft.com/office/drawing/2014/main" id="{5A66730A-3164-EA42-9A27-BF50E81165FE}"/>
              </a:ext>
            </a:extLst>
          </p:cNvPr>
          <p:cNvSpPr/>
          <p:nvPr/>
        </p:nvSpPr>
        <p:spPr>
          <a:xfrm>
            <a:off x="2443107" y="5655012"/>
            <a:ext cx="4288500" cy="5145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a:solidFill>
                  <a:srgbClr val="666666"/>
                </a:solidFill>
              </a:rPr>
              <a:t>How would you plan? </a:t>
            </a:r>
            <a:endParaRPr sz="1600">
              <a:solidFill>
                <a:srgbClr val="666666"/>
              </a:solidFill>
            </a:endParaRPr>
          </a:p>
          <a:p>
            <a:pPr>
              <a:spcBef>
                <a:spcPts val="0"/>
              </a:spcBef>
              <a:spcAft>
                <a:spcPts val="0"/>
              </a:spcAft>
            </a:pPr>
            <a:r>
              <a:rPr lang="en" sz="1600">
                <a:solidFill>
                  <a:srgbClr val="666666"/>
                </a:solidFill>
              </a:rPr>
              <a:t>What if there are cycles? (dependencies)</a:t>
            </a:r>
            <a:endParaRPr sz="1600">
              <a:solidFill>
                <a:srgbClr val="666666"/>
              </a:solidFill>
            </a:endParaRPr>
          </a:p>
        </p:txBody>
      </p:sp>
    </p:spTree>
    <p:extLst>
      <p:ext uri="{BB962C8B-B14F-4D97-AF65-F5344CB8AC3E}">
        <p14:creationId xmlns:p14="http://schemas.microsoft.com/office/powerpoint/2010/main" val="82635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418"/>
        <p:cNvGrpSpPr/>
        <p:nvPr/>
      </p:nvGrpSpPr>
      <p:grpSpPr>
        <a:xfrm>
          <a:off x="0" y="0"/>
          <a:ext cx="0" cy="0"/>
          <a:chOff x="0" y="0"/>
          <a:chExt cx="0" cy="0"/>
        </a:xfrm>
      </p:grpSpPr>
      <p:sp>
        <p:nvSpPr>
          <p:cNvPr id="1419" name="Google Shape;1419;p120"/>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DAGs &amp; Topological Orderings</a:t>
            </a:r>
            <a:endParaRPr sz="2800" b="1" dirty="0">
              <a:solidFill>
                <a:srgbClr val="666666"/>
              </a:solidFill>
              <a:latin typeface="Montserrat"/>
              <a:ea typeface="Montserrat"/>
              <a:cs typeface="Montserrat"/>
              <a:sym typeface="Montserrat"/>
            </a:endParaRPr>
          </a:p>
        </p:txBody>
      </p:sp>
      <p:sp>
        <p:nvSpPr>
          <p:cNvPr id="1420" name="Google Shape;1420;p120"/>
          <p:cNvSpPr txBox="1"/>
          <p:nvPr/>
        </p:nvSpPr>
        <p:spPr>
          <a:xfrm>
            <a:off x="2331718" y="2226469"/>
            <a:ext cx="6309360" cy="3263504"/>
          </a:xfrm>
          <a:prstGeom prst="rect">
            <a:avLst/>
          </a:prstGeom>
          <a:noFill/>
          <a:ln>
            <a:noFill/>
          </a:ln>
        </p:spPr>
        <p:txBody>
          <a:bodyPr spcFirstLastPara="1" wrap="square" lIns="91425" tIns="45700" rIns="91425" bIns="45700" anchor="t" anchorCtr="0">
            <a:noAutofit/>
          </a:bodyPr>
          <a:lstStyle/>
          <a:p>
            <a:pPr marL="285750" indent="-285750">
              <a:spcBef>
                <a:spcPts val="0"/>
              </a:spcBef>
              <a:spcAft>
                <a:spcPts val="0"/>
              </a:spcAft>
              <a:buClr>
                <a:srgbClr val="000000"/>
              </a:buClr>
              <a:buSzPts val="1800"/>
              <a:buFont typeface="Arial"/>
              <a:buChar char="•"/>
            </a:pPr>
            <a:r>
              <a:rPr lang="en" sz="1800" dirty="0">
                <a:solidFill>
                  <a:srgbClr val="000000"/>
                </a:solidFill>
                <a:latin typeface="Arial"/>
                <a:ea typeface="Arial"/>
                <a:cs typeface="Arial"/>
                <a:sym typeface="Arial"/>
              </a:rPr>
              <a:t>Ex: What is one possible topological ordering here?</a:t>
            </a:r>
            <a:endParaRPr sz="1800" dirty="0">
              <a:solidFill>
                <a:srgbClr val="000000"/>
              </a:solidFill>
              <a:latin typeface="Arial"/>
              <a:ea typeface="Arial"/>
              <a:cs typeface="Arial"/>
              <a:sym typeface="Arial"/>
            </a:endParaRPr>
          </a:p>
        </p:txBody>
      </p:sp>
      <p:sp>
        <p:nvSpPr>
          <p:cNvPr id="1421" name="Google Shape;1421;p120"/>
          <p:cNvSpPr/>
          <p:nvPr/>
        </p:nvSpPr>
        <p:spPr>
          <a:xfrm>
            <a:off x="2741359" y="3476587"/>
            <a:ext cx="347099" cy="347099"/>
          </a:xfrm>
          <a:prstGeom prst="ellipse">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1</a:t>
            </a:r>
            <a:endParaRPr sz="1200">
              <a:solidFill>
                <a:schemeClr val="lt1"/>
              </a:solidFill>
              <a:latin typeface="Arial"/>
              <a:ea typeface="Arial"/>
              <a:cs typeface="Arial"/>
              <a:sym typeface="Arial"/>
            </a:endParaRPr>
          </a:p>
        </p:txBody>
      </p:sp>
      <p:sp>
        <p:nvSpPr>
          <p:cNvPr id="1422" name="Google Shape;1422;p120"/>
          <p:cNvSpPr/>
          <p:nvPr/>
        </p:nvSpPr>
        <p:spPr>
          <a:xfrm>
            <a:off x="3228417" y="4394720"/>
            <a:ext cx="347099" cy="347099"/>
          </a:xfrm>
          <a:prstGeom prst="ellipse">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3</a:t>
            </a:r>
            <a:endParaRPr sz="1200">
              <a:solidFill>
                <a:schemeClr val="lt1"/>
              </a:solidFill>
              <a:latin typeface="Arial"/>
              <a:ea typeface="Arial"/>
              <a:cs typeface="Arial"/>
              <a:sym typeface="Arial"/>
            </a:endParaRPr>
          </a:p>
        </p:txBody>
      </p:sp>
      <p:sp>
        <p:nvSpPr>
          <p:cNvPr id="1423" name="Google Shape;1423;p120"/>
          <p:cNvSpPr/>
          <p:nvPr/>
        </p:nvSpPr>
        <p:spPr>
          <a:xfrm>
            <a:off x="2394260" y="4389121"/>
            <a:ext cx="347099" cy="347099"/>
          </a:xfrm>
          <a:prstGeom prst="ellipse">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2</a:t>
            </a:r>
            <a:endParaRPr/>
          </a:p>
        </p:txBody>
      </p:sp>
      <p:sp>
        <p:nvSpPr>
          <p:cNvPr id="1424" name="Google Shape;1424;p120"/>
          <p:cNvSpPr/>
          <p:nvPr/>
        </p:nvSpPr>
        <p:spPr>
          <a:xfrm>
            <a:off x="4234849" y="3129488"/>
            <a:ext cx="347099" cy="347099"/>
          </a:xfrm>
          <a:prstGeom prst="ellipse">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200">
                <a:solidFill>
                  <a:schemeClr val="lt1"/>
                </a:solidFill>
                <a:latin typeface="Arial"/>
                <a:ea typeface="Arial"/>
                <a:cs typeface="Arial"/>
                <a:sym typeface="Arial"/>
              </a:rPr>
              <a:t>0</a:t>
            </a:r>
            <a:endParaRPr/>
          </a:p>
        </p:txBody>
      </p:sp>
      <p:cxnSp>
        <p:nvCxnSpPr>
          <p:cNvPr id="1425" name="Google Shape;1425;p120"/>
          <p:cNvCxnSpPr>
            <a:stCxn id="1424" idx="2"/>
            <a:endCxn id="1421" idx="6"/>
          </p:cNvCxnSpPr>
          <p:nvPr/>
        </p:nvCxnSpPr>
        <p:spPr>
          <a:xfrm flipH="1">
            <a:off x="3088548" y="3303036"/>
            <a:ext cx="1146300" cy="347100"/>
          </a:xfrm>
          <a:prstGeom prst="straightConnector1">
            <a:avLst/>
          </a:prstGeom>
          <a:noFill/>
          <a:ln w="34925" cap="flat" cmpd="sng">
            <a:solidFill>
              <a:srgbClr val="347EB8"/>
            </a:solidFill>
            <a:prstDash val="solid"/>
            <a:round/>
            <a:headEnd type="none" w="sm" len="sm"/>
            <a:tailEnd type="triangle" w="med" len="med"/>
          </a:ln>
        </p:spPr>
      </p:cxnSp>
      <p:cxnSp>
        <p:nvCxnSpPr>
          <p:cNvPr id="1426" name="Google Shape;1426;p120"/>
          <p:cNvCxnSpPr>
            <a:stCxn id="1421" idx="4"/>
            <a:endCxn id="1423" idx="7"/>
          </p:cNvCxnSpPr>
          <p:nvPr/>
        </p:nvCxnSpPr>
        <p:spPr>
          <a:xfrm flipH="1">
            <a:off x="2690508" y="3823685"/>
            <a:ext cx="224400" cy="616200"/>
          </a:xfrm>
          <a:prstGeom prst="straightConnector1">
            <a:avLst/>
          </a:prstGeom>
          <a:noFill/>
          <a:ln w="34925" cap="flat" cmpd="sng">
            <a:solidFill>
              <a:srgbClr val="347EB8"/>
            </a:solidFill>
            <a:prstDash val="solid"/>
            <a:round/>
            <a:headEnd type="none" w="sm" len="sm"/>
            <a:tailEnd type="triangle" w="med" len="med"/>
          </a:ln>
        </p:spPr>
      </p:cxnSp>
      <p:cxnSp>
        <p:nvCxnSpPr>
          <p:cNvPr id="1427" name="Google Shape;1427;p120"/>
          <p:cNvCxnSpPr>
            <a:stCxn id="1421" idx="4"/>
            <a:endCxn id="1422" idx="1"/>
          </p:cNvCxnSpPr>
          <p:nvPr/>
        </p:nvCxnSpPr>
        <p:spPr>
          <a:xfrm>
            <a:off x="2914908" y="3823685"/>
            <a:ext cx="364200" cy="621900"/>
          </a:xfrm>
          <a:prstGeom prst="straightConnector1">
            <a:avLst/>
          </a:prstGeom>
          <a:noFill/>
          <a:ln w="34925" cap="flat" cmpd="sng">
            <a:solidFill>
              <a:srgbClr val="347EB8"/>
            </a:solidFill>
            <a:prstDash val="solid"/>
            <a:round/>
            <a:headEnd type="none" w="sm" len="sm"/>
            <a:tailEnd type="triangle" w="med" len="med"/>
          </a:ln>
        </p:spPr>
      </p:cxnSp>
      <p:sp>
        <p:nvSpPr>
          <p:cNvPr id="1428" name="Google Shape;1428;p120"/>
          <p:cNvSpPr txBox="1"/>
          <p:nvPr/>
        </p:nvSpPr>
        <p:spPr>
          <a:xfrm>
            <a:off x="5068965" y="3373138"/>
            <a:ext cx="2492979" cy="307777"/>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Ex: 0, 1, 2, 3  (or: 0, 1, 3, 2)</a:t>
            </a:r>
            <a:endParaRPr/>
          </a:p>
        </p:txBody>
      </p:sp>
    </p:spTree>
    <p:extLst>
      <p:ext uri="{BB962C8B-B14F-4D97-AF65-F5344CB8AC3E}">
        <p14:creationId xmlns:p14="http://schemas.microsoft.com/office/powerpoint/2010/main" val="45784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sp>
        <p:nvSpPr>
          <p:cNvPr id="1433" name="Google Shape;1433;p121"/>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DAGs &amp; Topological Orderings</a:t>
            </a:r>
            <a:endParaRPr sz="2800" b="1" dirty="0">
              <a:solidFill>
                <a:srgbClr val="666666"/>
              </a:solidFill>
              <a:latin typeface="Montserrat"/>
              <a:ea typeface="Montserrat"/>
              <a:cs typeface="Montserrat"/>
              <a:sym typeface="Montserrat"/>
            </a:endParaRPr>
          </a:p>
        </p:txBody>
      </p:sp>
      <p:sp>
        <p:nvSpPr>
          <p:cNvPr id="1434" name="Google Shape;1434;p121"/>
          <p:cNvSpPr txBox="1"/>
          <p:nvPr/>
        </p:nvSpPr>
        <p:spPr>
          <a:xfrm>
            <a:off x="2331715" y="2226469"/>
            <a:ext cx="6309360" cy="3263504"/>
          </a:xfrm>
          <a:prstGeom prst="rect">
            <a:avLst/>
          </a:prstGeom>
          <a:noFill/>
          <a:ln>
            <a:noFill/>
          </a:ln>
        </p:spPr>
        <p:txBody>
          <a:bodyPr spcFirstLastPara="1" wrap="square" lIns="91425" tIns="45700" rIns="91425" bIns="45700" anchor="t" anchorCtr="0">
            <a:noAutofit/>
          </a:bodyPr>
          <a:lstStyle/>
          <a:p>
            <a:pPr marL="231775" indent="-231775">
              <a:spcBef>
                <a:spcPts val="0"/>
              </a:spcBef>
              <a:spcAft>
                <a:spcPts val="0"/>
              </a:spcAft>
              <a:buClr>
                <a:srgbClr val="000000"/>
              </a:buClr>
              <a:buSzPts val="1800"/>
              <a:buFont typeface="Arial"/>
              <a:buChar char="•"/>
            </a:pPr>
            <a:r>
              <a:rPr lang="en" sz="1800" dirty="0">
                <a:solidFill>
                  <a:srgbClr val="000000"/>
                </a:solidFill>
                <a:latin typeface="Arial"/>
                <a:ea typeface="Arial"/>
                <a:cs typeface="Arial"/>
                <a:sym typeface="Arial"/>
              </a:rPr>
              <a:t>Ex: What is one possible topological ordering here?</a:t>
            </a:r>
            <a:endParaRPr sz="1800" dirty="0">
              <a:solidFill>
                <a:srgbClr val="000000"/>
              </a:solidFill>
              <a:latin typeface="Arial"/>
              <a:ea typeface="Arial"/>
              <a:cs typeface="Arial"/>
              <a:sym typeface="Arial"/>
            </a:endParaRPr>
          </a:p>
        </p:txBody>
      </p:sp>
      <p:sp>
        <p:nvSpPr>
          <p:cNvPr id="1435" name="Google Shape;1435;p121"/>
          <p:cNvSpPr/>
          <p:nvPr/>
        </p:nvSpPr>
        <p:spPr>
          <a:xfrm>
            <a:off x="2741356" y="3476587"/>
            <a:ext cx="347099" cy="347099"/>
          </a:xfrm>
          <a:prstGeom prst="ellipse">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000">
                <a:solidFill>
                  <a:schemeClr val="lt1"/>
                </a:solidFill>
                <a:latin typeface="Arial"/>
                <a:ea typeface="Arial"/>
                <a:cs typeface="Arial"/>
                <a:sym typeface="Arial"/>
              </a:rPr>
              <a:t>1</a:t>
            </a:r>
            <a:endParaRPr sz="1000">
              <a:solidFill>
                <a:schemeClr val="lt1"/>
              </a:solidFill>
              <a:latin typeface="Arial"/>
              <a:ea typeface="Arial"/>
              <a:cs typeface="Arial"/>
              <a:sym typeface="Arial"/>
            </a:endParaRPr>
          </a:p>
        </p:txBody>
      </p:sp>
      <p:sp>
        <p:nvSpPr>
          <p:cNvPr id="1436" name="Google Shape;1436;p121"/>
          <p:cNvSpPr/>
          <p:nvPr/>
        </p:nvSpPr>
        <p:spPr>
          <a:xfrm>
            <a:off x="3228414" y="4394720"/>
            <a:ext cx="347099" cy="347099"/>
          </a:xfrm>
          <a:prstGeom prst="ellipse">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000">
                <a:solidFill>
                  <a:schemeClr val="lt1"/>
                </a:solidFill>
                <a:latin typeface="Arial"/>
                <a:ea typeface="Arial"/>
                <a:cs typeface="Arial"/>
                <a:sym typeface="Arial"/>
              </a:rPr>
              <a:t>3</a:t>
            </a:r>
            <a:endParaRPr sz="1000">
              <a:solidFill>
                <a:schemeClr val="lt1"/>
              </a:solidFill>
              <a:latin typeface="Arial"/>
              <a:ea typeface="Arial"/>
              <a:cs typeface="Arial"/>
              <a:sym typeface="Arial"/>
            </a:endParaRPr>
          </a:p>
        </p:txBody>
      </p:sp>
      <p:sp>
        <p:nvSpPr>
          <p:cNvPr id="1437" name="Google Shape;1437;p121"/>
          <p:cNvSpPr/>
          <p:nvPr/>
        </p:nvSpPr>
        <p:spPr>
          <a:xfrm>
            <a:off x="2394257" y="4389121"/>
            <a:ext cx="347099" cy="347099"/>
          </a:xfrm>
          <a:prstGeom prst="ellipse">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000">
                <a:solidFill>
                  <a:schemeClr val="lt1"/>
                </a:solidFill>
                <a:latin typeface="Arial"/>
                <a:ea typeface="Arial"/>
                <a:cs typeface="Arial"/>
                <a:sym typeface="Arial"/>
              </a:rPr>
              <a:t>2</a:t>
            </a:r>
            <a:endParaRPr/>
          </a:p>
        </p:txBody>
      </p:sp>
      <p:sp>
        <p:nvSpPr>
          <p:cNvPr id="1438" name="Google Shape;1438;p121"/>
          <p:cNvSpPr/>
          <p:nvPr/>
        </p:nvSpPr>
        <p:spPr>
          <a:xfrm>
            <a:off x="4234846" y="3129488"/>
            <a:ext cx="347099" cy="347099"/>
          </a:xfrm>
          <a:prstGeom prst="ellipse">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 sz="1000">
                <a:solidFill>
                  <a:schemeClr val="lt1"/>
                </a:solidFill>
                <a:latin typeface="Arial"/>
                <a:ea typeface="Arial"/>
                <a:cs typeface="Arial"/>
                <a:sym typeface="Arial"/>
              </a:rPr>
              <a:t>0</a:t>
            </a:r>
            <a:endParaRPr/>
          </a:p>
        </p:txBody>
      </p:sp>
      <p:cxnSp>
        <p:nvCxnSpPr>
          <p:cNvPr id="1439" name="Google Shape;1439;p121"/>
          <p:cNvCxnSpPr>
            <a:stCxn id="1438" idx="2"/>
            <a:endCxn id="1435" idx="6"/>
          </p:cNvCxnSpPr>
          <p:nvPr/>
        </p:nvCxnSpPr>
        <p:spPr>
          <a:xfrm flipH="1">
            <a:off x="3088545" y="3303036"/>
            <a:ext cx="1146300" cy="347100"/>
          </a:xfrm>
          <a:prstGeom prst="straightConnector1">
            <a:avLst/>
          </a:prstGeom>
          <a:noFill/>
          <a:ln w="34925" cap="flat" cmpd="sng">
            <a:solidFill>
              <a:srgbClr val="347EB8"/>
            </a:solidFill>
            <a:prstDash val="solid"/>
            <a:round/>
            <a:headEnd type="none" w="sm" len="sm"/>
            <a:tailEnd type="triangle" w="med" len="med"/>
          </a:ln>
        </p:spPr>
      </p:cxnSp>
      <p:cxnSp>
        <p:nvCxnSpPr>
          <p:cNvPr id="1440" name="Google Shape;1440;p121"/>
          <p:cNvCxnSpPr>
            <a:stCxn id="1435" idx="4"/>
            <a:endCxn id="1437" idx="7"/>
          </p:cNvCxnSpPr>
          <p:nvPr/>
        </p:nvCxnSpPr>
        <p:spPr>
          <a:xfrm flipH="1">
            <a:off x="2690505" y="3823685"/>
            <a:ext cx="224400" cy="616200"/>
          </a:xfrm>
          <a:prstGeom prst="straightConnector1">
            <a:avLst/>
          </a:prstGeom>
          <a:noFill/>
          <a:ln w="34925" cap="flat" cmpd="sng">
            <a:solidFill>
              <a:srgbClr val="347EB8"/>
            </a:solidFill>
            <a:prstDash val="solid"/>
            <a:round/>
            <a:headEnd type="none" w="sm" len="sm"/>
            <a:tailEnd type="triangle" w="med" len="med"/>
          </a:ln>
        </p:spPr>
      </p:cxnSp>
      <p:cxnSp>
        <p:nvCxnSpPr>
          <p:cNvPr id="1441" name="Google Shape;1441;p121"/>
          <p:cNvCxnSpPr>
            <a:endCxn id="1436" idx="2"/>
          </p:cNvCxnSpPr>
          <p:nvPr/>
        </p:nvCxnSpPr>
        <p:spPr>
          <a:xfrm rot="10800000" flipH="1">
            <a:off x="2741213" y="4568269"/>
            <a:ext cx="487200" cy="30600"/>
          </a:xfrm>
          <a:prstGeom prst="straightConnector1">
            <a:avLst/>
          </a:prstGeom>
          <a:noFill/>
          <a:ln w="34925" cap="flat" cmpd="sng">
            <a:solidFill>
              <a:srgbClr val="347EB8"/>
            </a:solidFill>
            <a:prstDash val="solid"/>
            <a:round/>
            <a:headEnd type="none" w="sm" len="sm"/>
            <a:tailEnd type="triangle" w="med" len="med"/>
          </a:ln>
        </p:spPr>
      </p:cxnSp>
      <p:sp>
        <p:nvSpPr>
          <p:cNvPr id="1442" name="Google Shape;1442;p121"/>
          <p:cNvSpPr txBox="1"/>
          <p:nvPr/>
        </p:nvSpPr>
        <p:spPr>
          <a:xfrm>
            <a:off x="4698495" y="3823685"/>
            <a:ext cx="1575803" cy="338554"/>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There is none!</a:t>
            </a:r>
            <a:endParaRPr sz="1600">
              <a:solidFill>
                <a:srgbClr val="000000"/>
              </a:solidFill>
              <a:latin typeface="Arial"/>
              <a:ea typeface="Arial"/>
              <a:cs typeface="Arial"/>
              <a:sym typeface="Arial"/>
            </a:endParaRPr>
          </a:p>
        </p:txBody>
      </p:sp>
      <p:cxnSp>
        <p:nvCxnSpPr>
          <p:cNvPr id="1443" name="Google Shape;1443;p121"/>
          <p:cNvCxnSpPr>
            <a:stCxn id="1436" idx="0"/>
            <a:endCxn id="1435" idx="5"/>
          </p:cNvCxnSpPr>
          <p:nvPr/>
        </p:nvCxnSpPr>
        <p:spPr>
          <a:xfrm rot="10800000">
            <a:off x="3037763" y="3772819"/>
            <a:ext cx="364200" cy="621900"/>
          </a:xfrm>
          <a:prstGeom prst="straightConnector1">
            <a:avLst/>
          </a:prstGeom>
          <a:noFill/>
          <a:ln w="34925" cap="flat" cmpd="sng">
            <a:solidFill>
              <a:srgbClr val="347EB8"/>
            </a:solidFill>
            <a:prstDash val="solid"/>
            <a:round/>
            <a:headEnd type="none" w="sm" len="sm"/>
            <a:tailEnd type="triangle" w="med" len="med"/>
          </a:ln>
        </p:spPr>
      </p:cxnSp>
    </p:spTree>
    <p:extLst>
      <p:ext uri="{BB962C8B-B14F-4D97-AF65-F5344CB8AC3E}">
        <p14:creationId xmlns:p14="http://schemas.microsoft.com/office/powerpoint/2010/main" val="38021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447"/>
        <p:cNvGrpSpPr/>
        <p:nvPr/>
      </p:nvGrpSpPr>
      <p:grpSpPr>
        <a:xfrm>
          <a:off x="0" y="0"/>
          <a:ext cx="0" cy="0"/>
          <a:chOff x="0" y="0"/>
          <a:chExt cx="0" cy="0"/>
        </a:xfrm>
      </p:grpSpPr>
      <p:sp>
        <p:nvSpPr>
          <p:cNvPr id="1448" name="Google Shape;1448;p122"/>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Connection to conflict serializability</a:t>
            </a:r>
            <a:endParaRPr sz="2800" b="1">
              <a:solidFill>
                <a:srgbClr val="666666"/>
              </a:solidFill>
              <a:latin typeface="Montserrat"/>
              <a:ea typeface="Montserrat"/>
              <a:cs typeface="Montserrat"/>
              <a:sym typeface="Montserrat"/>
            </a:endParaRPr>
          </a:p>
        </p:txBody>
      </p:sp>
      <p:sp>
        <p:nvSpPr>
          <p:cNvPr id="1450" name="Google Shape;1450;p122"/>
          <p:cNvSpPr txBox="1"/>
          <p:nvPr/>
        </p:nvSpPr>
        <p:spPr>
          <a:xfrm>
            <a:off x="1267005" y="2444183"/>
            <a:ext cx="6309360" cy="3263504"/>
          </a:xfrm>
          <a:prstGeom prst="rect">
            <a:avLst/>
          </a:prstGeom>
          <a:noFill/>
          <a:ln>
            <a:noFill/>
          </a:ln>
        </p:spPr>
        <p:txBody>
          <a:bodyPr spcFirstLastPara="1" wrap="square" lIns="91425" tIns="45700" rIns="91425" bIns="45700" anchor="t" anchorCtr="0">
            <a:noAutofit/>
          </a:bodyPr>
          <a:lstStyle/>
          <a:p>
            <a:pPr marL="231775" indent="-231775">
              <a:spcBef>
                <a:spcPts val="0"/>
              </a:spcBef>
              <a:spcAft>
                <a:spcPts val="0"/>
              </a:spcAft>
              <a:buClr>
                <a:srgbClr val="000000"/>
              </a:buClr>
              <a:buSzPts val="1800"/>
              <a:buFont typeface="Arial"/>
              <a:buChar char="•"/>
            </a:pPr>
            <a:r>
              <a:rPr lang="en" sz="1800" dirty="0">
                <a:solidFill>
                  <a:srgbClr val="000000"/>
                </a:solidFill>
                <a:latin typeface="Arial"/>
                <a:ea typeface="Arial"/>
                <a:cs typeface="Arial"/>
                <a:sym typeface="Arial"/>
              </a:rPr>
              <a:t>In the conflict graph, a topological ordering of nodes corresponds to </a:t>
            </a:r>
            <a:r>
              <a:rPr lang="en" sz="1800" b="1" dirty="0">
                <a:solidFill>
                  <a:srgbClr val="000000"/>
                </a:solidFill>
                <a:latin typeface="Arial"/>
                <a:ea typeface="Arial"/>
                <a:cs typeface="Arial"/>
                <a:sym typeface="Arial"/>
              </a:rPr>
              <a:t>a serial ordering of TXNs</a:t>
            </a:r>
            <a:endParaRPr sz="1800" dirty="0">
              <a:solidFill>
                <a:srgbClr val="000000"/>
              </a:solidFill>
              <a:latin typeface="Arial"/>
              <a:ea typeface="Arial"/>
              <a:cs typeface="Arial"/>
              <a:sym typeface="Arial"/>
            </a:endParaRPr>
          </a:p>
          <a:p>
            <a:pPr marL="231775" indent="-117475">
              <a:spcBef>
                <a:spcPts val="0"/>
              </a:spcBef>
              <a:spcAft>
                <a:spcPts val="0"/>
              </a:spcAft>
              <a:buClr>
                <a:srgbClr val="000000"/>
              </a:buClr>
              <a:buSzPts val="1800"/>
            </a:pPr>
            <a:endParaRPr sz="1800" dirty="0">
              <a:solidFill>
                <a:srgbClr val="000000"/>
              </a:solidFill>
              <a:latin typeface="Arial"/>
              <a:ea typeface="Arial"/>
              <a:cs typeface="Arial"/>
              <a:sym typeface="Arial"/>
            </a:endParaRPr>
          </a:p>
          <a:p>
            <a:pPr marL="231775" indent="-231775">
              <a:spcBef>
                <a:spcPts val="0"/>
              </a:spcBef>
              <a:spcAft>
                <a:spcPts val="0"/>
              </a:spcAft>
              <a:buClr>
                <a:srgbClr val="000000"/>
              </a:buClr>
              <a:buSzPts val="1800"/>
              <a:buFont typeface="Arial"/>
              <a:buChar char="•"/>
            </a:pPr>
            <a:r>
              <a:rPr lang="en" sz="1800" dirty="0">
                <a:solidFill>
                  <a:srgbClr val="000000"/>
                </a:solidFill>
                <a:latin typeface="Arial"/>
                <a:ea typeface="Arial"/>
                <a:cs typeface="Arial"/>
                <a:sym typeface="Arial"/>
              </a:rPr>
              <a:t>Thus an </a:t>
            </a:r>
            <a:r>
              <a:rPr lang="en" sz="1800" b="1" u="sng" dirty="0">
                <a:solidFill>
                  <a:srgbClr val="000000"/>
                </a:solidFill>
                <a:latin typeface="Arial"/>
                <a:ea typeface="Arial"/>
                <a:cs typeface="Arial"/>
                <a:sym typeface="Arial"/>
              </a:rPr>
              <a:t>acyclic</a:t>
            </a:r>
            <a:r>
              <a:rPr lang="en" sz="1800" dirty="0">
                <a:solidFill>
                  <a:srgbClr val="000000"/>
                </a:solidFill>
                <a:latin typeface="Arial"/>
                <a:ea typeface="Arial"/>
                <a:cs typeface="Arial"/>
                <a:sym typeface="Arial"/>
              </a:rPr>
              <a:t> conflict graph → conflict serializable!</a:t>
            </a:r>
            <a:endParaRPr sz="1800" dirty="0">
              <a:solidFill>
                <a:srgbClr val="000000"/>
              </a:solidFill>
              <a:latin typeface="Arial"/>
              <a:ea typeface="Arial"/>
              <a:cs typeface="Arial"/>
              <a:sym typeface="Arial"/>
            </a:endParaRPr>
          </a:p>
        </p:txBody>
      </p:sp>
      <p:sp>
        <p:nvSpPr>
          <p:cNvPr id="1451" name="Google Shape;1451;p122"/>
          <p:cNvSpPr/>
          <p:nvPr/>
        </p:nvSpPr>
        <p:spPr>
          <a:xfrm>
            <a:off x="2373237" y="4581535"/>
            <a:ext cx="4397525" cy="584775"/>
          </a:xfrm>
          <a:prstGeom prst="rect">
            <a:avLst/>
          </a:prstGeom>
          <a:solidFill>
            <a:srgbClr val="CFE2F3"/>
          </a:solidFill>
          <a:ln>
            <a:noFill/>
          </a:ln>
        </p:spPr>
        <p:txBody>
          <a:bodyPr spcFirstLastPara="1" wrap="square" lIns="91425" tIns="45700" rIns="91425" bIns="45700" anchor="t" anchorCtr="0">
            <a:noAutofit/>
          </a:bodyPr>
          <a:lstStyle/>
          <a:p>
            <a:pPr>
              <a:spcBef>
                <a:spcPts val="0"/>
              </a:spcBef>
              <a:spcAft>
                <a:spcPts val="0"/>
              </a:spcAft>
            </a:pPr>
            <a:r>
              <a:rPr lang="en" sz="1600" u="sng">
                <a:solidFill>
                  <a:srgbClr val="000000"/>
                </a:solidFill>
                <a:latin typeface="Arial"/>
                <a:ea typeface="Arial"/>
                <a:cs typeface="Arial"/>
                <a:sym typeface="Arial"/>
              </a:rPr>
              <a:t>Theorem</a:t>
            </a:r>
            <a:r>
              <a:rPr lang="en" sz="1600">
                <a:solidFill>
                  <a:srgbClr val="000000"/>
                </a:solidFill>
                <a:latin typeface="Arial"/>
                <a:ea typeface="Arial"/>
                <a:cs typeface="Arial"/>
                <a:sym typeface="Arial"/>
              </a:rPr>
              <a:t>: Schedule is </a:t>
            </a:r>
            <a:r>
              <a:rPr lang="en" sz="1600" b="1">
                <a:solidFill>
                  <a:srgbClr val="000000"/>
                </a:solidFill>
                <a:latin typeface="Arial"/>
                <a:ea typeface="Arial"/>
                <a:cs typeface="Arial"/>
                <a:sym typeface="Arial"/>
              </a:rPr>
              <a:t>conflict serializable</a:t>
            </a:r>
            <a:r>
              <a:rPr lang="en" sz="1600" b="1">
                <a:solidFill>
                  <a:srgbClr val="FF0000"/>
                </a:solidFill>
                <a:latin typeface="Arial"/>
                <a:ea typeface="Arial"/>
                <a:cs typeface="Arial"/>
                <a:sym typeface="Arial"/>
              </a:rPr>
              <a:t> </a:t>
            </a:r>
            <a:r>
              <a:rPr lang="en" sz="1600">
                <a:solidFill>
                  <a:srgbClr val="000000"/>
                </a:solidFill>
                <a:latin typeface="Arial"/>
                <a:ea typeface="Arial"/>
                <a:cs typeface="Arial"/>
                <a:sym typeface="Arial"/>
              </a:rPr>
              <a:t>if and only if its conflict graph is </a:t>
            </a:r>
            <a:r>
              <a:rPr lang="en" sz="1600" b="1" u="sng">
                <a:solidFill>
                  <a:srgbClr val="000000"/>
                </a:solidFill>
                <a:latin typeface="Arial"/>
                <a:ea typeface="Arial"/>
                <a:cs typeface="Arial"/>
                <a:sym typeface="Arial"/>
              </a:rPr>
              <a:t>acyclic</a:t>
            </a:r>
            <a:endParaRPr/>
          </a:p>
        </p:txBody>
      </p:sp>
    </p:spTree>
    <p:extLst>
      <p:ext uri="{BB962C8B-B14F-4D97-AF65-F5344CB8AC3E}">
        <p14:creationId xmlns:p14="http://schemas.microsoft.com/office/powerpoint/2010/main" val="109514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8" name="Google Shape;1458;p123"/>
          <p:cNvSpPr/>
          <p:nvPr/>
        </p:nvSpPr>
        <p:spPr>
          <a:xfrm>
            <a:off x="2579115" y="3530017"/>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1459" name="Google Shape;1459;p123"/>
          <p:cNvSpPr txBox="1"/>
          <p:nvPr/>
        </p:nvSpPr>
        <p:spPr>
          <a:xfrm>
            <a:off x="2529315" y="3547067"/>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T1</a:t>
            </a:r>
            <a:endParaRPr sz="1000">
              <a:solidFill>
                <a:schemeClr val="bg1"/>
              </a:solidFill>
            </a:endParaRPr>
          </a:p>
        </p:txBody>
      </p:sp>
      <p:sp>
        <p:nvSpPr>
          <p:cNvPr id="1460" name="Google Shape;1460;p123"/>
          <p:cNvSpPr/>
          <p:nvPr/>
        </p:nvSpPr>
        <p:spPr>
          <a:xfrm>
            <a:off x="3341115" y="3149017"/>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1461" name="Google Shape;1461;p123"/>
          <p:cNvSpPr txBox="1"/>
          <p:nvPr/>
        </p:nvSpPr>
        <p:spPr>
          <a:xfrm>
            <a:off x="3372540" y="3166067"/>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T2</a:t>
            </a:r>
            <a:endParaRPr sz="1000">
              <a:solidFill>
                <a:schemeClr val="bg1"/>
              </a:solidFill>
            </a:endParaRPr>
          </a:p>
        </p:txBody>
      </p:sp>
      <p:sp>
        <p:nvSpPr>
          <p:cNvPr id="1462" name="Google Shape;1462;p123"/>
          <p:cNvSpPr/>
          <p:nvPr/>
        </p:nvSpPr>
        <p:spPr>
          <a:xfrm>
            <a:off x="3341115" y="3911017"/>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1463" name="Google Shape;1463;p123"/>
          <p:cNvSpPr txBox="1"/>
          <p:nvPr/>
        </p:nvSpPr>
        <p:spPr>
          <a:xfrm>
            <a:off x="3372540" y="3928067"/>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T3</a:t>
            </a:r>
            <a:endParaRPr sz="1000">
              <a:solidFill>
                <a:schemeClr val="bg1"/>
              </a:solidFill>
            </a:endParaRPr>
          </a:p>
        </p:txBody>
      </p:sp>
      <p:sp>
        <p:nvSpPr>
          <p:cNvPr id="1464" name="Google Shape;1464;p123"/>
          <p:cNvSpPr/>
          <p:nvPr/>
        </p:nvSpPr>
        <p:spPr>
          <a:xfrm>
            <a:off x="4255515" y="3149017"/>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1465" name="Google Shape;1465;p123"/>
          <p:cNvSpPr txBox="1"/>
          <p:nvPr/>
        </p:nvSpPr>
        <p:spPr>
          <a:xfrm>
            <a:off x="4286940" y="3166067"/>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T4</a:t>
            </a:r>
            <a:endParaRPr sz="1000">
              <a:solidFill>
                <a:schemeClr val="bg1"/>
              </a:solidFill>
            </a:endParaRPr>
          </a:p>
        </p:txBody>
      </p:sp>
      <p:sp>
        <p:nvSpPr>
          <p:cNvPr id="1466" name="Google Shape;1466;p123"/>
          <p:cNvSpPr/>
          <p:nvPr/>
        </p:nvSpPr>
        <p:spPr>
          <a:xfrm>
            <a:off x="5017515" y="3530017"/>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1467" name="Google Shape;1467;p123"/>
          <p:cNvSpPr txBox="1"/>
          <p:nvPr/>
        </p:nvSpPr>
        <p:spPr>
          <a:xfrm>
            <a:off x="5048940" y="3547067"/>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T5</a:t>
            </a:r>
            <a:endParaRPr sz="1000">
              <a:solidFill>
                <a:schemeClr val="bg1"/>
              </a:solidFill>
            </a:endParaRPr>
          </a:p>
        </p:txBody>
      </p:sp>
      <p:cxnSp>
        <p:nvCxnSpPr>
          <p:cNvPr id="1468" name="Google Shape;1468;p123"/>
          <p:cNvCxnSpPr/>
          <p:nvPr/>
        </p:nvCxnSpPr>
        <p:spPr>
          <a:xfrm rot="10800000" flipH="1">
            <a:off x="2858715" y="3355292"/>
            <a:ext cx="557100" cy="235200"/>
          </a:xfrm>
          <a:prstGeom prst="straightConnector1">
            <a:avLst/>
          </a:prstGeom>
          <a:noFill/>
          <a:ln w="9525" cap="flat" cmpd="sng">
            <a:solidFill>
              <a:srgbClr val="FF0000"/>
            </a:solidFill>
            <a:prstDash val="solid"/>
            <a:round/>
            <a:headEnd type="none" w="med" len="med"/>
            <a:tailEnd type="triangle" w="med" len="med"/>
          </a:ln>
        </p:spPr>
      </p:cxnSp>
      <p:sp>
        <p:nvSpPr>
          <p:cNvPr id="1469" name="Google Shape;1469;p123"/>
          <p:cNvSpPr txBox="1"/>
          <p:nvPr/>
        </p:nvSpPr>
        <p:spPr>
          <a:xfrm>
            <a:off x="2862615" y="3236767"/>
            <a:ext cx="328800" cy="1836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r>
              <a:rPr lang="en" sz="1000">
                <a:solidFill>
                  <a:srgbClr val="FF0000"/>
                </a:solidFill>
              </a:rPr>
              <a:t>‘A’</a:t>
            </a:r>
            <a:endParaRPr>
              <a:solidFill>
                <a:srgbClr val="FF0000"/>
              </a:solidFill>
            </a:endParaRPr>
          </a:p>
        </p:txBody>
      </p:sp>
      <p:cxnSp>
        <p:nvCxnSpPr>
          <p:cNvPr id="1470" name="Google Shape;1470;p123"/>
          <p:cNvCxnSpPr>
            <a:stCxn id="1459" idx="3"/>
          </p:cNvCxnSpPr>
          <p:nvPr/>
        </p:nvCxnSpPr>
        <p:spPr>
          <a:xfrm rot="10800000" flipH="1">
            <a:off x="2938815" y="3420467"/>
            <a:ext cx="1391400" cy="272400"/>
          </a:xfrm>
          <a:prstGeom prst="straightConnector1">
            <a:avLst/>
          </a:prstGeom>
          <a:noFill/>
          <a:ln w="9525" cap="flat" cmpd="sng">
            <a:solidFill>
              <a:srgbClr val="00B050"/>
            </a:solidFill>
            <a:prstDash val="solid"/>
            <a:round/>
            <a:headEnd type="none" w="med" len="med"/>
            <a:tailEnd type="triangle" w="med" len="med"/>
          </a:ln>
        </p:spPr>
      </p:cxnSp>
      <p:sp>
        <p:nvSpPr>
          <p:cNvPr id="1471" name="Google Shape;1471;p123"/>
          <p:cNvSpPr txBox="1"/>
          <p:nvPr/>
        </p:nvSpPr>
        <p:spPr>
          <a:xfrm>
            <a:off x="3700815" y="3389167"/>
            <a:ext cx="328800" cy="1836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r>
              <a:rPr lang="en" sz="1000" dirty="0">
                <a:solidFill>
                  <a:srgbClr val="00B050"/>
                </a:solidFill>
              </a:rPr>
              <a:t>‘B’</a:t>
            </a:r>
            <a:endParaRPr dirty="0">
              <a:solidFill>
                <a:srgbClr val="00B050"/>
              </a:solidFill>
            </a:endParaRPr>
          </a:p>
        </p:txBody>
      </p:sp>
      <p:cxnSp>
        <p:nvCxnSpPr>
          <p:cNvPr id="1472" name="Google Shape;1472;p123"/>
          <p:cNvCxnSpPr>
            <a:endCxn id="1461" idx="2"/>
          </p:cNvCxnSpPr>
          <p:nvPr/>
        </p:nvCxnSpPr>
        <p:spPr>
          <a:xfrm rot="10800000" flipH="1">
            <a:off x="3554790" y="3457667"/>
            <a:ext cx="22500" cy="470400"/>
          </a:xfrm>
          <a:prstGeom prst="straightConnector1">
            <a:avLst/>
          </a:prstGeom>
          <a:noFill/>
          <a:ln w="9525" cap="flat" cmpd="sng">
            <a:solidFill>
              <a:srgbClr val="7030A0"/>
            </a:solidFill>
            <a:prstDash val="solid"/>
            <a:round/>
            <a:headEnd type="none" w="med" len="med"/>
            <a:tailEnd type="triangle" w="med" len="med"/>
          </a:ln>
        </p:spPr>
      </p:cxnSp>
      <p:sp>
        <p:nvSpPr>
          <p:cNvPr id="1473" name="Google Shape;1473;p123"/>
          <p:cNvSpPr txBox="1"/>
          <p:nvPr/>
        </p:nvSpPr>
        <p:spPr>
          <a:xfrm>
            <a:off x="3319815" y="3770167"/>
            <a:ext cx="409500" cy="1578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r>
              <a:rPr lang="en" sz="1000" dirty="0">
                <a:solidFill>
                  <a:srgbClr val="7030A0"/>
                </a:solidFill>
              </a:rPr>
              <a:t>‘C’</a:t>
            </a:r>
            <a:endParaRPr dirty="0">
              <a:solidFill>
                <a:srgbClr val="7030A0"/>
              </a:solidFill>
            </a:endParaRPr>
          </a:p>
        </p:txBody>
      </p:sp>
      <p:cxnSp>
        <p:nvCxnSpPr>
          <p:cNvPr id="1474" name="Google Shape;1474;p123"/>
          <p:cNvCxnSpPr>
            <a:endCxn id="1467" idx="1"/>
          </p:cNvCxnSpPr>
          <p:nvPr/>
        </p:nvCxnSpPr>
        <p:spPr>
          <a:xfrm>
            <a:off x="3689640" y="3319067"/>
            <a:ext cx="1359300" cy="373800"/>
          </a:xfrm>
          <a:prstGeom prst="straightConnector1">
            <a:avLst/>
          </a:prstGeom>
          <a:noFill/>
          <a:ln w="9525" cap="flat" cmpd="sng">
            <a:solidFill>
              <a:srgbClr val="00B0F0"/>
            </a:solidFill>
            <a:prstDash val="solid"/>
            <a:round/>
            <a:headEnd type="none" w="med" len="med"/>
            <a:tailEnd type="triangle" w="med" len="med"/>
          </a:ln>
        </p:spPr>
      </p:cxnSp>
      <p:sp>
        <p:nvSpPr>
          <p:cNvPr id="1475" name="Google Shape;1475;p123"/>
          <p:cNvSpPr txBox="1"/>
          <p:nvPr/>
        </p:nvSpPr>
        <p:spPr>
          <a:xfrm>
            <a:off x="4396540" y="3612367"/>
            <a:ext cx="409500" cy="1578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r>
              <a:rPr lang="en" sz="1000" dirty="0">
                <a:solidFill>
                  <a:srgbClr val="00B0F0"/>
                </a:solidFill>
              </a:rPr>
              <a:t>‘D’</a:t>
            </a:r>
            <a:endParaRPr dirty="0">
              <a:solidFill>
                <a:srgbClr val="00B0F0"/>
              </a:solidFill>
            </a:endParaRPr>
          </a:p>
        </p:txBody>
      </p:sp>
      <p:cxnSp>
        <p:nvCxnSpPr>
          <p:cNvPr id="1476" name="Google Shape;1476;p123"/>
          <p:cNvCxnSpPr/>
          <p:nvPr/>
        </p:nvCxnSpPr>
        <p:spPr>
          <a:xfrm>
            <a:off x="4615215" y="3369767"/>
            <a:ext cx="495000" cy="185100"/>
          </a:xfrm>
          <a:prstGeom prst="straightConnector1">
            <a:avLst/>
          </a:prstGeom>
          <a:noFill/>
          <a:ln w="9525" cap="flat" cmpd="sng">
            <a:solidFill>
              <a:srgbClr val="FFC000"/>
            </a:solidFill>
            <a:prstDash val="solid"/>
            <a:round/>
            <a:headEnd type="none" w="med" len="med"/>
            <a:tailEnd type="triangle" w="med" len="med"/>
          </a:ln>
        </p:spPr>
      </p:cxnSp>
      <p:sp>
        <p:nvSpPr>
          <p:cNvPr id="1477" name="Google Shape;1477;p123"/>
          <p:cNvSpPr txBox="1"/>
          <p:nvPr/>
        </p:nvSpPr>
        <p:spPr>
          <a:xfrm>
            <a:off x="4777540" y="3307567"/>
            <a:ext cx="409500" cy="1578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r>
              <a:rPr lang="en" sz="1000">
                <a:solidFill>
                  <a:srgbClr val="FFC000"/>
                </a:solidFill>
              </a:rPr>
              <a:t>‘E’</a:t>
            </a:r>
            <a:endParaRPr>
              <a:solidFill>
                <a:srgbClr val="FFC000"/>
              </a:solidFill>
            </a:endParaRPr>
          </a:p>
        </p:txBody>
      </p:sp>
      <p:sp>
        <p:nvSpPr>
          <p:cNvPr id="1482" name="Google Shape;1482;p123"/>
          <p:cNvSpPr txBox="1"/>
          <p:nvPr/>
        </p:nvSpPr>
        <p:spPr>
          <a:xfrm>
            <a:off x="487065" y="1059942"/>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Schedule S1</a:t>
            </a:r>
            <a:endParaRPr sz="1000">
              <a:solidFill>
                <a:srgbClr val="666666"/>
              </a:solidFill>
            </a:endParaRPr>
          </a:p>
        </p:txBody>
      </p:sp>
      <p:sp>
        <p:nvSpPr>
          <p:cNvPr id="1483" name="Google Shape;1483;p123"/>
          <p:cNvSpPr txBox="1"/>
          <p:nvPr/>
        </p:nvSpPr>
        <p:spPr>
          <a:xfrm>
            <a:off x="487065" y="2050542"/>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u="sng">
                <a:solidFill>
                  <a:srgbClr val="666666"/>
                </a:solidFill>
              </a:rPr>
              <a:t>Step1</a:t>
            </a:r>
            <a:endParaRPr sz="1000" u="sng">
              <a:solidFill>
                <a:srgbClr val="666666"/>
              </a:solidFill>
            </a:endParaRPr>
          </a:p>
          <a:p>
            <a:pPr>
              <a:spcBef>
                <a:spcPts val="0"/>
              </a:spcBef>
              <a:spcAft>
                <a:spcPts val="0"/>
              </a:spcAft>
            </a:pPr>
            <a:r>
              <a:rPr lang="en" sz="1000">
                <a:solidFill>
                  <a:srgbClr val="666666"/>
                </a:solidFill>
              </a:rPr>
              <a:t>Find conflicts</a:t>
            </a:r>
            <a:endParaRPr sz="1000">
              <a:solidFill>
                <a:srgbClr val="666666"/>
              </a:solidFill>
            </a:endParaRPr>
          </a:p>
          <a:p>
            <a:pPr>
              <a:spcBef>
                <a:spcPts val="0"/>
              </a:spcBef>
              <a:spcAft>
                <a:spcPts val="0"/>
              </a:spcAft>
            </a:pPr>
            <a:r>
              <a:rPr lang="en" sz="1000">
                <a:solidFill>
                  <a:srgbClr val="666666"/>
                </a:solidFill>
              </a:rPr>
              <a:t>(RW, WW, WR)</a:t>
            </a:r>
            <a:endParaRPr sz="1000">
              <a:solidFill>
                <a:srgbClr val="666666"/>
              </a:solidFill>
            </a:endParaRPr>
          </a:p>
          <a:p>
            <a:pPr>
              <a:spcBef>
                <a:spcPts val="0"/>
              </a:spcBef>
              <a:spcAft>
                <a:spcPts val="0"/>
              </a:spcAft>
            </a:pPr>
            <a:endParaRPr sz="1000">
              <a:solidFill>
                <a:srgbClr val="666666"/>
              </a:solidFill>
            </a:endParaRPr>
          </a:p>
        </p:txBody>
      </p:sp>
      <p:sp>
        <p:nvSpPr>
          <p:cNvPr id="1484" name="Google Shape;1484;p123"/>
          <p:cNvSpPr txBox="1"/>
          <p:nvPr/>
        </p:nvSpPr>
        <p:spPr>
          <a:xfrm>
            <a:off x="487065" y="3422142"/>
            <a:ext cx="1540200" cy="6090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u="sng" dirty="0">
                <a:solidFill>
                  <a:srgbClr val="666666"/>
                </a:solidFill>
              </a:rPr>
              <a:t>Step2</a:t>
            </a:r>
            <a:endParaRPr sz="1000" u="sng" dirty="0">
              <a:solidFill>
                <a:srgbClr val="666666"/>
              </a:solidFill>
            </a:endParaRPr>
          </a:p>
          <a:p>
            <a:pPr>
              <a:spcBef>
                <a:spcPts val="0"/>
              </a:spcBef>
              <a:spcAft>
                <a:spcPts val="0"/>
              </a:spcAft>
            </a:pPr>
            <a:r>
              <a:rPr lang="en" sz="1000" dirty="0">
                <a:solidFill>
                  <a:srgbClr val="666666"/>
                </a:solidFill>
              </a:rPr>
              <a:t>Build Conflict graph</a:t>
            </a:r>
            <a:endParaRPr sz="1000" dirty="0">
              <a:solidFill>
                <a:srgbClr val="666666"/>
              </a:solidFill>
            </a:endParaRPr>
          </a:p>
          <a:p>
            <a:pPr>
              <a:spcBef>
                <a:spcPts val="0"/>
              </a:spcBef>
              <a:spcAft>
                <a:spcPts val="0"/>
              </a:spcAft>
            </a:pPr>
            <a:r>
              <a:rPr lang="en" sz="1000" dirty="0">
                <a:solidFill>
                  <a:srgbClr val="666666"/>
                </a:solidFill>
              </a:rPr>
              <a:t>Acyclic? </a:t>
            </a:r>
            <a:endParaRPr sz="1000" dirty="0">
              <a:solidFill>
                <a:srgbClr val="666666"/>
              </a:solidFill>
            </a:endParaRPr>
          </a:p>
          <a:p>
            <a:pPr>
              <a:spcBef>
                <a:spcPts val="0"/>
              </a:spcBef>
              <a:spcAft>
                <a:spcPts val="0"/>
              </a:spcAft>
            </a:pPr>
            <a:endParaRPr sz="1000" dirty="0">
              <a:solidFill>
                <a:srgbClr val="666666"/>
              </a:solidFill>
            </a:endParaRPr>
          </a:p>
        </p:txBody>
      </p:sp>
      <p:sp>
        <p:nvSpPr>
          <p:cNvPr id="1485" name="Google Shape;1485;p123"/>
          <p:cNvSpPr txBox="1"/>
          <p:nvPr/>
        </p:nvSpPr>
        <p:spPr>
          <a:xfrm>
            <a:off x="6489440" y="4497199"/>
            <a:ext cx="1293600" cy="3738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US" sz="1000" dirty="0">
                <a:solidFill>
                  <a:srgbClr val="666666"/>
                </a:solidFill>
              </a:rPr>
              <a:t>S2</a:t>
            </a:r>
            <a:endParaRPr sz="1000" dirty="0">
              <a:solidFill>
                <a:srgbClr val="666666"/>
              </a:solidFill>
            </a:endParaRPr>
          </a:p>
          <a:p>
            <a:pPr>
              <a:spcBef>
                <a:spcPts val="0"/>
              </a:spcBef>
              <a:spcAft>
                <a:spcPts val="0"/>
              </a:spcAft>
            </a:pPr>
            <a:endParaRPr sz="1000" dirty="0">
              <a:solidFill>
                <a:srgbClr val="666666"/>
              </a:solidFill>
            </a:endParaRPr>
          </a:p>
        </p:txBody>
      </p:sp>
      <p:sp>
        <p:nvSpPr>
          <p:cNvPr id="1487" name="Google Shape;1487;p123"/>
          <p:cNvSpPr txBox="1"/>
          <p:nvPr/>
        </p:nvSpPr>
        <p:spPr>
          <a:xfrm>
            <a:off x="488515" y="4674542"/>
            <a:ext cx="1674300" cy="6813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u="sng" dirty="0">
                <a:solidFill>
                  <a:srgbClr val="666666"/>
                </a:solidFill>
              </a:rPr>
              <a:t>Step3</a:t>
            </a:r>
            <a:endParaRPr sz="1000" u="sng" dirty="0">
              <a:solidFill>
                <a:srgbClr val="666666"/>
              </a:solidFill>
            </a:endParaRPr>
          </a:p>
          <a:p>
            <a:pPr>
              <a:spcBef>
                <a:spcPts val="0"/>
              </a:spcBef>
              <a:spcAft>
                <a:spcPts val="0"/>
              </a:spcAft>
            </a:pPr>
            <a:r>
              <a:rPr lang="en" sz="1000" dirty="0">
                <a:solidFill>
                  <a:srgbClr val="666666"/>
                </a:solidFill>
              </a:rPr>
              <a:t>Example serial schedule </a:t>
            </a:r>
            <a:endParaRPr sz="1000" dirty="0">
              <a:solidFill>
                <a:srgbClr val="666666"/>
              </a:solidFill>
            </a:endParaRPr>
          </a:p>
          <a:p>
            <a:pPr>
              <a:spcBef>
                <a:spcPts val="0"/>
              </a:spcBef>
              <a:spcAft>
                <a:spcPts val="0"/>
              </a:spcAft>
            </a:pPr>
            <a:r>
              <a:rPr lang="en" sz="1000" dirty="0">
                <a:solidFill>
                  <a:srgbClr val="666666"/>
                </a:solidFill>
              </a:rPr>
              <a:t>Conflict </a:t>
            </a:r>
            <a:r>
              <a:rPr lang="en" sz="1000" dirty="0" err="1">
                <a:solidFill>
                  <a:srgbClr val="666666"/>
                </a:solidFill>
              </a:rPr>
              <a:t>Equiv</a:t>
            </a:r>
            <a:r>
              <a:rPr lang="en" sz="1000" dirty="0">
                <a:solidFill>
                  <a:srgbClr val="666666"/>
                </a:solidFill>
              </a:rPr>
              <a:t> to S1 </a:t>
            </a:r>
            <a:endParaRPr sz="1000" dirty="0">
              <a:solidFill>
                <a:srgbClr val="666666"/>
              </a:solidFill>
            </a:endParaRPr>
          </a:p>
          <a:p>
            <a:pPr>
              <a:spcBef>
                <a:spcPts val="0"/>
              </a:spcBef>
              <a:spcAft>
                <a:spcPts val="0"/>
              </a:spcAft>
            </a:pPr>
            <a:endParaRPr sz="1000" dirty="0">
              <a:solidFill>
                <a:srgbClr val="666666"/>
              </a:solidFill>
            </a:endParaRPr>
          </a:p>
        </p:txBody>
      </p:sp>
      <p:sp>
        <p:nvSpPr>
          <p:cNvPr id="1488" name="Google Shape;1488;p123"/>
          <p:cNvSpPr/>
          <p:nvPr/>
        </p:nvSpPr>
        <p:spPr>
          <a:xfrm>
            <a:off x="525390" y="1375542"/>
            <a:ext cx="1391400" cy="4353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endParaRPr sz="1400">
              <a:solidFill>
                <a:srgbClr val="000000"/>
              </a:solidFill>
              <a:latin typeface="Arial"/>
              <a:ea typeface="Arial"/>
              <a:cs typeface="Arial"/>
              <a:sym typeface="Arial"/>
            </a:endParaRPr>
          </a:p>
        </p:txBody>
      </p:sp>
      <p:sp>
        <p:nvSpPr>
          <p:cNvPr id="1489" name="Google Shape;1489;p123"/>
          <p:cNvSpPr txBox="1"/>
          <p:nvPr/>
        </p:nvSpPr>
        <p:spPr>
          <a:xfrm>
            <a:off x="449190" y="1367567"/>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Good or Bad schedule?</a:t>
            </a:r>
            <a:endParaRPr sz="1000">
              <a:solidFill>
                <a:srgbClr val="666666"/>
              </a:solidFill>
            </a:endParaRPr>
          </a:p>
          <a:p>
            <a:pPr>
              <a:spcBef>
                <a:spcPts val="0"/>
              </a:spcBef>
              <a:spcAft>
                <a:spcPts val="0"/>
              </a:spcAft>
            </a:pPr>
            <a:r>
              <a:rPr lang="en" sz="1000">
                <a:solidFill>
                  <a:srgbClr val="666666"/>
                </a:solidFill>
              </a:rPr>
              <a:t>Conflict serializable?</a:t>
            </a:r>
            <a:endParaRPr sz="1000">
              <a:solidFill>
                <a:srgbClr val="666666"/>
              </a:solidFill>
            </a:endParaRPr>
          </a:p>
          <a:p>
            <a:pPr>
              <a:spcBef>
                <a:spcPts val="0"/>
              </a:spcBef>
              <a:spcAft>
                <a:spcPts val="0"/>
              </a:spcAft>
            </a:pPr>
            <a:endParaRPr sz="1000">
              <a:solidFill>
                <a:srgbClr val="666666"/>
              </a:solidFill>
            </a:endParaRPr>
          </a:p>
        </p:txBody>
      </p:sp>
      <p:sp>
        <p:nvSpPr>
          <p:cNvPr id="1490" name="Google Shape;1490;p123"/>
          <p:cNvSpPr/>
          <p:nvPr/>
        </p:nvSpPr>
        <p:spPr>
          <a:xfrm>
            <a:off x="5895840" y="3574617"/>
            <a:ext cx="1674300" cy="5352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endParaRPr sz="1400">
              <a:solidFill>
                <a:srgbClr val="000000"/>
              </a:solidFill>
              <a:latin typeface="Arial"/>
              <a:ea typeface="Arial"/>
              <a:cs typeface="Arial"/>
              <a:sym typeface="Arial"/>
            </a:endParaRPr>
          </a:p>
        </p:txBody>
      </p:sp>
      <p:sp>
        <p:nvSpPr>
          <p:cNvPr id="1491" name="Google Shape;1491;p123"/>
          <p:cNvSpPr txBox="1"/>
          <p:nvPr/>
        </p:nvSpPr>
        <p:spPr>
          <a:xfrm>
            <a:off x="5930840" y="3574617"/>
            <a:ext cx="1805700" cy="4704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r>
              <a:rPr lang="en" sz="1000">
                <a:solidFill>
                  <a:schemeClr val="dk2"/>
                </a:solidFill>
              </a:rPr>
              <a:t>Acyclic </a:t>
            </a:r>
            <a:endParaRPr sz="1000">
              <a:solidFill>
                <a:schemeClr val="dk2"/>
              </a:solidFill>
            </a:endParaRPr>
          </a:p>
          <a:p>
            <a:pPr>
              <a:spcBef>
                <a:spcPts val="0"/>
              </a:spcBef>
              <a:spcAft>
                <a:spcPts val="0"/>
              </a:spcAft>
            </a:pPr>
            <a:r>
              <a:rPr lang="en" sz="1000">
                <a:solidFill>
                  <a:schemeClr val="dk2"/>
                </a:solidFill>
              </a:rPr>
              <a:t>⇒ Conflict serializable!</a:t>
            </a:r>
            <a:endParaRPr sz="1000">
              <a:solidFill>
                <a:schemeClr val="dk2"/>
              </a:solidFill>
            </a:endParaRPr>
          </a:p>
          <a:p>
            <a:pPr>
              <a:spcBef>
                <a:spcPts val="0"/>
              </a:spcBef>
              <a:spcAft>
                <a:spcPts val="0"/>
              </a:spcAft>
            </a:pPr>
            <a:r>
              <a:rPr lang="en" sz="1000">
                <a:solidFill>
                  <a:schemeClr val="dk2"/>
                </a:solidFill>
              </a:rPr>
              <a:t>⇒ Serializable</a:t>
            </a:r>
            <a:endParaRPr sz="1000">
              <a:solidFill>
                <a:schemeClr val="dk2"/>
              </a:solidFill>
            </a:endParaRPr>
          </a:p>
        </p:txBody>
      </p:sp>
      <p:graphicFrame>
        <p:nvGraphicFramePr>
          <p:cNvPr id="3" name="Table 2">
            <a:extLst>
              <a:ext uri="{FF2B5EF4-FFF2-40B4-BE49-F238E27FC236}">
                <a16:creationId xmlns:a16="http://schemas.microsoft.com/office/drawing/2014/main" id="{233C47C2-4E8D-E749-83AF-DB93F4788196}"/>
              </a:ext>
            </a:extLst>
          </p:cNvPr>
          <p:cNvGraphicFramePr>
            <a:graphicFrameLocks noGrp="1"/>
          </p:cNvGraphicFramePr>
          <p:nvPr>
            <p:extLst>
              <p:ext uri="{D42A27DB-BD31-4B8C-83A1-F6EECF244321}">
                <p14:modId xmlns:p14="http://schemas.microsoft.com/office/powerpoint/2010/main" val="2974429283"/>
              </p:ext>
            </p:extLst>
          </p:nvPr>
        </p:nvGraphicFramePr>
        <p:xfrm>
          <a:off x="2222141" y="1932077"/>
          <a:ext cx="5838822" cy="956635"/>
        </p:xfrm>
        <a:graphic>
          <a:graphicData uri="http://schemas.openxmlformats.org/drawingml/2006/table">
            <a:tbl>
              <a:tblPr>
                <a:tableStyleId>{5C22544A-7EE6-4342-B048-85BDC9FD1C3A}</a:tableStyleId>
              </a:tblPr>
              <a:tblGrid>
                <a:gridCol w="530802">
                  <a:extLst>
                    <a:ext uri="{9D8B030D-6E8A-4147-A177-3AD203B41FA5}">
                      <a16:colId xmlns:a16="http://schemas.microsoft.com/office/drawing/2014/main" val="2824750892"/>
                    </a:ext>
                  </a:extLst>
                </a:gridCol>
                <a:gridCol w="530802">
                  <a:extLst>
                    <a:ext uri="{9D8B030D-6E8A-4147-A177-3AD203B41FA5}">
                      <a16:colId xmlns:a16="http://schemas.microsoft.com/office/drawing/2014/main" val="2453339825"/>
                    </a:ext>
                  </a:extLst>
                </a:gridCol>
                <a:gridCol w="530802">
                  <a:extLst>
                    <a:ext uri="{9D8B030D-6E8A-4147-A177-3AD203B41FA5}">
                      <a16:colId xmlns:a16="http://schemas.microsoft.com/office/drawing/2014/main" val="4202590187"/>
                    </a:ext>
                  </a:extLst>
                </a:gridCol>
                <a:gridCol w="530802">
                  <a:extLst>
                    <a:ext uri="{9D8B030D-6E8A-4147-A177-3AD203B41FA5}">
                      <a16:colId xmlns:a16="http://schemas.microsoft.com/office/drawing/2014/main" val="3862169144"/>
                    </a:ext>
                  </a:extLst>
                </a:gridCol>
                <a:gridCol w="530802">
                  <a:extLst>
                    <a:ext uri="{9D8B030D-6E8A-4147-A177-3AD203B41FA5}">
                      <a16:colId xmlns:a16="http://schemas.microsoft.com/office/drawing/2014/main" val="1504971195"/>
                    </a:ext>
                  </a:extLst>
                </a:gridCol>
                <a:gridCol w="530802">
                  <a:extLst>
                    <a:ext uri="{9D8B030D-6E8A-4147-A177-3AD203B41FA5}">
                      <a16:colId xmlns:a16="http://schemas.microsoft.com/office/drawing/2014/main" val="2325845038"/>
                    </a:ext>
                  </a:extLst>
                </a:gridCol>
                <a:gridCol w="530802">
                  <a:extLst>
                    <a:ext uri="{9D8B030D-6E8A-4147-A177-3AD203B41FA5}">
                      <a16:colId xmlns:a16="http://schemas.microsoft.com/office/drawing/2014/main" val="446650253"/>
                    </a:ext>
                  </a:extLst>
                </a:gridCol>
                <a:gridCol w="530802">
                  <a:extLst>
                    <a:ext uri="{9D8B030D-6E8A-4147-A177-3AD203B41FA5}">
                      <a16:colId xmlns:a16="http://schemas.microsoft.com/office/drawing/2014/main" val="285600478"/>
                    </a:ext>
                  </a:extLst>
                </a:gridCol>
                <a:gridCol w="530802">
                  <a:extLst>
                    <a:ext uri="{9D8B030D-6E8A-4147-A177-3AD203B41FA5}">
                      <a16:colId xmlns:a16="http://schemas.microsoft.com/office/drawing/2014/main" val="2758417888"/>
                    </a:ext>
                  </a:extLst>
                </a:gridCol>
                <a:gridCol w="530802">
                  <a:extLst>
                    <a:ext uri="{9D8B030D-6E8A-4147-A177-3AD203B41FA5}">
                      <a16:colId xmlns:a16="http://schemas.microsoft.com/office/drawing/2014/main" val="261052206"/>
                    </a:ext>
                  </a:extLst>
                </a:gridCol>
                <a:gridCol w="530802">
                  <a:extLst>
                    <a:ext uri="{9D8B030D-6E8A-4147-A177-3AD203B41FA5}">
                      <a16:colId xmlns:a16="http://schemas.microsoft.com/office/drawing/2014/main" val="2723803517"/>
                    </a:ext>
                  </a:extLst>
                </a:gridCol>
              </a:tblGrid>
              <a:tr h="191327">
                <a:tc>
                  <a:txBody>
                    <a:bodyPr/>
                    <a:lstStyle/>
                    <a:p>
                      <a:pPr algn="l" fontAlgn="b"/>
                      <a:r>
                        <a:rPr lang="en-US" sz="1100" u="none" strike="noStrike">
                          <a:effectLst/>
                        </a:rPr>
                        <a:t>T1</a:t>
                      </a:r>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r>
                        <a:rPr lang="en-US" sz="1100" u="none" strike="noStrike" dirty="0">
                          <a:solidFill>
                            <a:srgbClr val="FF0000"/>
                          </a:solidFill>
                          <a:effectLst/>
                        </a:rPr>
                        <a:t>w1(A)</a:t>
                      </a:r>
                      <a:endParaRPr lang="en-US" sz="1100" b="0" i="0" u="none" strike="noStrike" dirty="0">
                        <a:solidFill>
                          <a:srgbClr val="FF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r>
                        <a:rPr lang="en-US" sz="1100" u="none" strike="noStrike" dirty="0">
                          <a:solidFill>
                            <a:srgbClr val="00B050"/>
                          </a:solidFill>
                          <a:effectLst/>
                        </a:rPr>
                        <a:t>w1(B)</a:t>
                      </a:r>
                      <a:endParaRPr lang="en-US" sz="1100" b="0" i="0" u="none" strike="noStrike" dirty="0">
                        <a:solidFill>
                          <a:srgbClr val="00B05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extLst>
                  <a:ext uri="{0D108BD9-81ED-4DB2-BD59-A6C34878D82A}">
                    <a16:rowId xmlns:a16="http://schemas.microsoft.com/office/drawing/2014/main" val="3885307181"/>
                  </a:ext>
                </a:extLst>
              </a:tr>
              <a:tr h="191327">
                <a:tc>
                  <a:txBody>
                    <a:bodyPr/>
                    <a:lstStyle/>
                    <a:p>
                      <a:pPr algn="l" fontAlgn="b"/>
                      <a:r>
                        <a:rPr lang="en-US" sz="1100" u="none" strike="noStrike">
                          <a:effectLst/>
                        </a:rPr>
                        <a:t>T2</a:t>
                      </a:r>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r>
                        <a:rPr lang="en-US" sz="1100" u="none" strike="noStrike" dirty="0">
                          <a:solidFill>
                            <a:srgbClr val="FF0000"/>
                          </a:solidFill>
                          <a:effectLst/>
                        </a:rPr>
                        <a:t>r2(A)</a:t>
                      </a:r>
                      <a:endParaRPr lang="en-US" sz="1100" b="0" i="0" u="none" strike="noStrike" dirty="0">
                        <a:solidFill>
                          <a:srgbClr val="FF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r>
                        <a:rPr lang="en-US" sz="1100" u="none" strike="noStrike" dirty="0">
                          <a:solidFill>
                            <a:srgbClr val="7030A0"/>
                          </a:solidFill>
                          <a:effectLst/>
                        </a:rPr>
                        <a:t>R2(C)</a:t>
                      </a:r>
                      <a:endParaRPr lang="en-US" sz="1100" b="0" i="0" u="none" strike="noStrike" dirty="0">
                        <a:solidFill>
                          <a:srgbClr val="7030A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r>
                        <a:rPr lang="en-US" sz="1100" u="none" strike="noStrike" dirty="0">
                          <a:solidFill>
                            <a:srgbClr val="00B0F0"/>
                          </a:solidFill>
                          <a:effectLst/>
                        </a:rPr>
                        <a:t>w2(D)</a:t>
                      </a:r>
                      <a:endParaRPr lang="en-US" sz="1100" b="0" i="0" u="none" strike="noStrike" dirty="0">
                        <a:solidFill>
                          <a:srgbClr val="00B0F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112" marR="9112" marT="9112" marB="0" anchor="b"/>
                </a:tc>
                <a:extLst>
                  <a:ext uri="{0D108BD9-81ED-4DB2-BD59-A6C34878D82A}">
                    <a16:rowId xmlns:a16="http://schemas.microsoft.com/office/drawing/2014/main" val="3616554848"/>
                  </a:ext>
                </a:extLst>
              </a:tr>
              <a:tr h="191327">
                <a:tc>
                  <a:txBody>
                    <a:bodyPr/>
                    <a:lstStyle/>
                    <a:p>
                      <a:pPr algn="l" fontAlgn="b"/>
                      <a:r>
                        <a:rPr lang="en-US" sz="1100" u="none" strike="noStrike">
                          <a:effectLst/>
                        </a:rPr>
                        <a:t>T3</a:t>
                      </a:r>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r>
                        <a:rPr lang="en-US" sz="1100" u="none" strike="noStrike" dirty="0">
                          <a:solidFill>
                            <a:srgbClr val="7030A0"/>
                          </a:solidFill>
                          <a:effectLst/>
                        </a:rPr>
                        <a:t>w3(C)</a:t>
                      </a:r>
                      <a:endParaRPr lang="en-US" sz="1100" b="0" i="0" u="none" strike="noStrike" dirty="0">
                        <a:solidFill>
                          <a:srgbClr val="7030A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extLst>
                  <a:ext uri="{0D108BD9-81ED-4DB2-BD59-A6C34878D82A}">
                    <a16:rowId xmlns:a16="http://schemas.microsoft.com/office/drawing/2014/main" val="1806630853"/>
                  </a:ext>
                </a:extLst>
              </a:tr>
              <a:tr h="191327">
                <a:tc>
                  <a:txBody>
                    <a:bodyPr/>
                    <a:lstStyle/>
                    <a:p>
                      <a:pPr algn="l" fontAlgn="b"/>
                      <a:r>
                        <a:rPr lang="en-US" sz="1100" u="none" strike="noStrike">
                          <a:effectLst/>
                        </a:rPr>
                        <a:t>T4</a:t>
                      </a:r>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r>
                        <a:rPr lang="en-US" sz="1100" u="none" strike="noStrike" dirty="0">
                          <a:solidFill>
                            <a:srgbClr val="00B050"/>
                          </a:solidFill>
                          <a:effectLst/>
                        </a:rPr>
                        <a:t>r4(B)</a:t>
                      </a:r>
                      <a:endParaRPr lang="en-US" sz="1100" b="0" i="0" u="none" strike="noStrike" dirty="0">
                        <a:solidFill>
                          <a:srgbClr val="00B05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r>
                        <a:rPr lang="en-US" sz="1100" u="none" strike="noStrike" dirty="0">
                          <a:solidFill>
                            <a:srgbClr val="FFC000"/>
                          </a:solidFill>
                          <a:effectLst/>
                        </a:rPr>
                        <a:t>w4(E)</a:t>
                      </a:r>
                      <a:endParaRPr lang="en-US" sz="1100" b="0" i="0" u="none" strike="noStrike" dirty="0">
                        <a:solidFill>
                          <a:srgbClr val="FFC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extLst>
                  <a:ext uri="{0D108BD9-81ED-4DB2-BD59-A6C34878D82A}">
                    <a16:rowId xmlns:a16="http://schemas.microsoft.com/office/drawing/2014/main" val="2085210223"/>
                  </a:ext>
                </a:extLst>
              </a:tr>
              <a:tr h="191327">
                <a:tc>
                  <a:txBody>
                    <a:bodyPr/>
                    <a:lstStyle/>
                    <a:p>
                      <a:pPr algn="l" fontAlgn="b"/>
                      <a:r>
                        <a:rPr lang="en-US" sz="1100" u="none" strike="noStrike">
                          <a:effectLst/>
                        </a:rPr>
                        <a:t>T5</a:t>
                      </a:r>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112" marR="9112" marT="9112" marB="0" anchor="b"/>
                </a:tc>
                <a:tc>
                  <a:txBody>
                    <a:bodyPr/>
                    <a:lstStyle/>
                    <a:p>
                      <a:pPr algn="l" fontAlgn="b"/>
                      <a:r>
                        <a:rPr lang="en-US" sz="1100" u="none" strike="noStrike" dirty="0">
                          <a:solidFill>
                            <a:srgbClr val="00B0F0"/>
                          </a:solidFill>
                          <a:effectLst/>
                        </a:rPr>
                        <a:t>r5(D)</a:t>
                      </a:r>
                      <a:endParaRPr lang="en-US" sz="1100" b="0" i="0" u="none" strike="noStrike" dirty="0">
                        <a:solidFill>
                          <a:srgbClr val="00B0F0"/>
                        </a:solidFill>
                        <a:effectLst/>
                        <a:latin typeface="Calibri" panose="020F0502020204030204" pitchFamily="34" charset="0"/>
                      </a:endParaRPr>
                    </a:p>
                  </a:txBody>
                  <a:tcPr marL="9112" marR="9112" marT="9112" marB="0" anchor="b"/>
                </a:tc>
                <a:tc>
                  <a:txBody>
                    <a:bodyPr/>
                    <a:lstStyle/>
                    <a:p>
                      <a:pPr algn="l" fontAlgn="b"/>
                      <a:r>
                        <a:rPr lang="en-US" sz="1100" u="none" strike="noStrike" dirty="0">
                          <a:solidFill>
                            <a:srgbClr val="FFC000"/>
                          </a:solidFill>
                          <a:effectLst/>
                        </a:rPr>
                        <a:t>w5(E)</a:t>
                      </a:r>
                      <a:endParaRPr lang="en-US" sz="1100" b="0" i="0" u="none" strike="noStrike" dirty="0">
                        <a:solidFill>
                          <a:srgbClr val="FFC000"/>
                        </a:solidFill>
                        <a:effectLst/>
                        <a:latin typeface="Calibri" panose="020F0502020204030204" pitchFamily="34" charset="0"/>
                      </a:endParaRPr>
                    </a:p>
                  </a:txBody>
                  <a:tcPr marL="9112" marR="9112" marT="9112" marB="0" anchor="b"/>
                </a:tc>
                <a:extLst>
                  <a:ext uri="{0D108BD9-81ED-4DB2-BD59-A6C34878D82A}">
                    <a16:rowId xmlns:a16="http://schemas.microsoft.com/office/drawing/2014/main" val="1913005267"/>
                  </a:ext>
                </a:extLst>
              </a:tr>
            </a:tbl>
          </a:graphicData>
        </a:graphic>
      </p:graphicFrame>
      <p:graphicFrame>
        <p:nvGraphicFramePr>
          <p:cNvPr id="4" name="Table 3">
            <a:extLst>
              <a:ext uri="{FF2B5EF4-FFF2-40B4-BE49-F238E27FC236}">
                <a16:creationId xmlns:a16="http://schemas.microsoft.com/office/drawing/2014/main" id="{4228BC38-0729-AA45-9374-7BC6C83C622B}"/>
              </a:ext>
            </a:extLst>
          </p:cNvPr>
          <p:cNvGraphicFramePr>
            <a:graphicFrameLocks noGrp="1"/>
          </p:cNvGraphicFramePr>
          <p:nvPr>
            <p:extLst>
              <p:ext uri="{D42A27DB-BD31-4B8C-83A1-F6EECF244321}">
                <p14:modId xmlns:p14="http://schemas.microsoft.com/office/powerpoint/2010/main" val="59034339"/>
              </p:ext>
            </p:extLst>
          </p:nvPr>
        </p:nvGraphicFramePr>
        <p:xfrm>
          <a:off x="2745090" y="1463488"/>
          <a:ext cx="5315880" cy="203200"/>
        </p:xfrm>
        <a:graphic>
          <a:graphicData uri="http://schemas.openxmlformats.org/drawingml/2006/table">
            <a:tbl>
              <a:tblPr>
                <a:tableStyleId>{5C22544A-7EE6-4342-B048-85BDC9FD1C3A}</a:tableStyleId>
              </a:tblPr>
              <a:tblGrid>
                <a:gridCol w="531588">
                  <a:extLst>
                    <a:ext uri="{9D8B030D-6E8A-4147-A177-3AD203B41FA5}">
                      <a16:colId xmlns:a16="http://schemas.microsoft.com/office/drawing/2014/main" val="1180339646"/>
                    </a:ext>
                  </a:extLst>
                </a:gridCol>
                <a:gridCol w="531588">
                  <a:extLst>
                    <a:ext uri="{9D8B030D-6E8A-4147-A177-3AD203B41FA5}">
                      <a16:colId xmlns:a16="http://schemas.microsoft.com/office/drawing/2014/main" val="2916527276"/>
                    </a:ext>
                  </a:extLst>
                </a:gridCol>
                <a:gridCol w="531588">
                  <a:extLst>
                    <a:ext uri="{9D8B030D-6E8A-4147-A177-3AD203B41FA5}">
                      <a16:colId xmlns:a16="http://schemas.microsoft.com/office/drawing/2014/main" val="1243650980"/>
                    </a:ext>
                  </a:extLst>
                </a:gridCol>
                <a:gridCol w="531588">
                  <a:extLst>
                    <a:ext uri="{9D8B030D-6E8A-4147-A177-3AD203B41FA5}">
                      <a16:colId xmlns:a16="http://schemas.microsoft.com/office/drawing/2014/main" val="2151366910"/>
                    </a:ext>
                  </a:extLst>
                </a:gridCol>
                <a:gridCol w="531588">
                  <a:extLst>
                    <a:ext uri="{9D8B030D-6E8A-4147-A177-3AD203B41FA5}">
                      <a16:colId xmlns:a16="http://schemas.microsoft.com/office/drawing/2014/main" val="3533843249"/>
                    </a:ext>
                  </a:extLst>
                </a:gridCol>
                <a:gridCol w="531588">
                  <a:extLst>
                    <a:ext uri="{9D8B030D-6E8A-4147-A177-3AD203B41FA5}">
                      <a16:colId xmlns:a16="http://schemas.microsoft.com/office/drawing/2014/main" val="2568320704"/>
                    </a:ext>
                  </a:extLst>
                </a:gridCol>
                <a:gridCol w="531588">
                  <a:extLst>
                    <a:ext uri="{9D8B030D-6E8A-4147-A177-3AD203B41FA5}">
                      <a16:colId xmlns:a16="http://schemas.microsoft.com/office/drawing/2014/main" val="2367966917"/>
                    </a:ext>
                  </a:extLst>
                </a:gridCol>
                <a:gridCol w="531588">
                  <a:extLst>
                    <a:ext uri="{9D8B030D-6E8A-4147-A177-3AD203B41FA5}">
                      <a16:colId xmlns:a16="http://schemas.microsoft.com/office/drawing/2014/main" val="2446419587"/>
                    </a:ext>
                  </a:extLst>
                </a:gridCol>
                <a:gridCol w="531588">
                  <a:extLst>
                    <a:ext uri="{9D8B030D-6E8A-4147-A177-3AD203B41FA5}">
                      <a16:colId xmlns:a16="http://schemas.microsoft.com/office/drawing/2014/main" val="1940626779"/>
                    </a:ext>
                  </a:extLst>
                </a:gridCol>
                <a:gridCol w="531588">
                  <a:extLst>
                    <a:ext uri="{9D8B030D-6E8A-4147-A177-3AD203B41FA5}">
                      <a16:colId xmlns:a16="http://schemas.microsoft.com/office/drawing/2014/main" val="755256529"/>
                    </a:ext>
                  </a:extLst>
                </a:gridCol>
              </a:tblGrid>
              <a:tr h="203200">
                <a:tc>
                  <a:txBody>
                    <a:bodyPr/>
                    <a:lstStyle/>
                    <a:p>
                      <a:pPr algn="l" fontAlgn="b"/>
                      <a:r>
                        <a:rPr lang="en-US" sz="1200" u="none" strike="noStrike">
                          <a:effectLst/>
                        </a:rPr>
                        <a:t>w1(A)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r2(A)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w1(B)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w3(C)</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r2(C)</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r4(B)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w2(D)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w4(E)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r5(D)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w5(E)</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3118575"/>
                  </a:ext>
                </a:extLst>
              </a:tr>
            </a:tbl>
          </a:graphicData>
        </a:graphic>
      </p:graphicFrame>
      <p:sp>
        <p:nvSpPr>
          <p:cNvPr id="42" name="Title 1">
            <a:extLst>
              <a:ext uri="{FF2B5EF4-FFF2-40B4-BE49-F238E27FC236}">
                <a16:creationId xmlns:a16="http://schemas.microsoft.com/office/drawing/2014/main" id="{470C9D32-9AED-5447-8C5D-570449A28372}"/>
              </a:ext>
            </a:extLst>
          </p:cNvPr>
          <p:cNvSpPr txBox="1">
            <a:spLocks/>
          </p:cNvSpPr>
          <p:nvPr/>
        </p:nvSpPr>
        <p:spPr>
          <a:xfrm>
            <a:off x="182563" y="593725"/>
            <a:ext cx="8686800" cy="457200"/>
          </a:xfrm>
          <a:prstGeom prst="rect">
            <a:avLst/>
          </a:prstGeom>
        </p:spPr>
        <p:txBody>
          <a:bodyPr/>
          <a:lstStyle>
            <a:lvl1pPr algn="l" rtl="0" eaLnBrk="0" fontAlgn="base" hangingPunct="0">
              <a:lnSpc>
                <a:spcPct val="90000"/>
              </a:lnSpc>
              <a:spcBef>
                <a:spcPct val="0"/>
              </a:spcBef>
              <a:spcAft>
                <a:spcPct val="0"/>
              </a:spcAft>
              <a:defRPr sz="2200" kern="1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defRPr>
            </a:lvl2pPr>
            <a:lvl3pPr algn="l" rtl="0" eaLnBrk="0" fontAlgn="base" hangingPunct="0">
              <a:lnSpc>
                <a:spcPct val="90000"/>
              </a:lnSpc>
              <a:spcBef>
                <a:spcPct val="0"/>
              </a:spcBef>
              <a:spcAft>
                <a:spcPct val="0"/>
              </a:spcAft>
              <a:defRPr sz="2200">
                <a:solidFill>
                  <a:schemeClr val="hlink"/>
                </a:solidFill>
                <a:latin typeface="Arial" charset="0"/>
              </a:defRPr>
            </a:lvl3pPr>
            <a:lvl4pPr algn="l" rtl="0" eaLnBrk="0" fontAlgn="base" hangingPunct="0">
              <a:lnSpc>
                <a:spcPct val="90000"/>
              </a:lnSpc>
              <a:spcBef>
                <a:spcPct val="0"/>
              </a:spcBef>
              <a:spcAft>
                <a:spcPct val="0"/>
              </a:spcAft>
              <a:defRPr sz="2200">
                <a:solidFill>
                  <a:schemeClr val="hlink"/>
                </a:solidFill>
                <a:latin typeface="Arial" charset="0"/>
              </a:defRPr>
            </a:lvl4pPr>
            <a:lvl5pPr algn="l" rtl="0" eaLnBrk="0" fontAlgn="base" hangingPunct="0">
              <a:lnSpc>
                <a:spcPct val="90000"/>
              </a:lnSpc>
              <a:spcBef>
                <a:spcPct val="0"/>
              </a:spcBef>
              <a:spcAft>
                <a:spcPct val="0"/>
              </a:spcAft>
              <a:defRPr sz="2200">
                <a:solidFill>
                  <a:schemeClr val="hlink"/>
                </a:solidFill>
                <a:latin typeface="Arial"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a:lstStyle>
          <a:p>
            <a:r>
              <a:rPr lang="en-US"/>
              <a:t>Example with 5 transactions</a:t>
            </a:r>
            <a:endParaRPr lang="en-US" dirty="0"/>
          </a:p>
        </p:txBody>
      </p:sp>
      <p:graphicFrame>
        <p:nvGraphicFramePr>
          <p:cNvPr id="5" name="Table 4">
            <a:extLst>
              <a:ext uri="{FF2B5EF4-FFF2-40B4-BE49-F238E27FC236}">
                <a16:creationId xmlns:a16="http://schemas.microsoft.com/office/drawing/2014/main" id="{36D7280F-9EC9-F54F-A983-C000007D0713}"/>
              </a:ext>
            </a:extLst>
          </p:cNvPr>
          <p:cNvGraphicFramePr>
            <a:graphicFrameLocks noGrp="1"/>
          </p:cNvGraphicFramePr>
          <p:nvPr>
            <p:extLst>
              <p:ext uri="{D42A27DB-BD31-4B8C-83A1-F6EECF244321}">
                <p14:modId xmlns:p14="http://schemas.microsoft.com/office/powerpoint/2010/main" val="3446226635"/>
              </p:ext>
            </p:extLst>
          </p:nvPr>
        </p:nvGraphicFramePr>
        <p:xfrm>
          <a:off x="2520066" y="4809529"/>
          <a:ext cx="5315880" cy="395534"/>
        </p:xfrm>
        <a:graphic>
          <a:graphicData uri="http://schemas.openxmlformats.org/drawingml/2006/table">
            <a:tbl>
              <a:tblPr>
                <a:tableStyleId>{5C22544A-7EE6-4342-B048-85BDC9FD1C3A}</a:tableStyleId>
              </a:tblPr>
              <a:tblGrid>
                <a:gridCol w="531588">
                  <a:extLst>
                    <a:ext uri="{9D8B030D-6E8A-4147-A177-3AD203B41FA5}">
                      <a16:colId xmlns:a16="http://schemas.microsoft.com/office/drawing/2014/main" val="3436502264"/>
                    </a:ext>
                  </a:extLst>
                </a:gridCol>
                <a:gridCol w="531588">
                  <a:extLst>
                    <a:ext uri="{9D8B030D-6E8A-4147-A177-3AD203B41FA5}">
                      <a16:colId xmlns:a16="http://schemas.microsoft.com/office/drawing/2014/main" val="3464511730"/>
                    </a:ext>
                  </a:extLst>
                </a:gridCol>
                <a:gridCol w="531588">
                  <a:extLst>
                    <a:ext uri="{9D8B030D-6E8A-4147-A177-3AD203B41FA5}">
                      <a16:colId xmlns:a16="http://schemas.microsoft.com/office/drawing/2014/main" val="834930460"/>
                    </a:ext>
                  </a:extLst>
                </a:gridCol>
                <a:gridCol w="531588">
                  <a:extLst>
                    <a:ext uri="{9D8B030D-6E8A-4147-A177-3AD203B41FA5}">
                      <a16:colId xmlns:a16="http://schemas.microsoft.com/office/drawing/2014/main" val="3591618024"/>
                    </a:ext>
                  </a:extLst>
                </a:gridCol>
                <a:gridCol w="531588">
                  <a:extLst>
                    <a:ext uri="{9D8B030D-6E8A-4147-A177-3AD203B41FA5}">
                      <a16:colId xmlns:a16="http://schemas.microsoft.com/office/drawing/2014/main" val="2664068821"/>
                    </a:ext>
                  </a:extLst>
                </a:gridCol>
                <a:gridCol w="531588">
                  <a:extLst>
                    <a:ext uri="{9D8B030D-6E8A-4147-A177-3AD203B41FA5}">
                      <a16:colId xmlns:a16="http://schemas.microsoft.com/office/drawing/2014/main" val="140710483"/>
                    </a:ext>
                  </a:extLst>
                </a:gridCol>
                <a:gridCol w="531588">
                  <a:extLst>
                    <a:ext uri="{9D8B030D-6E8A-4147-A177-3AD203B41FA5}">
                      <a16:colId xmlns:a16="http://schemas.microsoft.com/office/drawing/2014/main" val="914457326"/>
                    </a:ext>
                  </a:extLst>
                </a:gridCol>
                <a:gridCol w="531588">
                  <a:extLst>
                    <a:ext uri="{9D8B030D-6E8A-4147-A177-3AD203B41FA5}">
                      <a16:colId xmlns:a16="http://schemas.microsoft.com/office/drawing/2014/main" val="1859843690"/>
                    </a:ext>
                  </a:extLst>
                </a:gridCol>
                <a:gridCol w="531588">
                  <a:extLst>
                    <a:ext uri="{9D8B030D-6E8A-4147-A177-3AD203B41FA5}">
                      <a16:colId xmlns:a16="http://schemas.microsoft.com/office/drawing/2014/main" val="2057711972"/>
                    </a:ext>
                  </a:extLst>
                </a:gridCol>
                <a:gridCol w="531588">
                  <a:extLst>
                    <a:ext uri="{9D8B030D-6E8A-4147-A177-3AD203B41FA5}">
                      <a16:colId xmlns:a16="http://schemas.microsoft.com/office/drawing/2014/main" val="158031746"/>
                    </a:ext>
                  </a:extLst>
                </a:gridCol>
              </a:tblGrid>
              <a:tr h="197767">
                <a:tc>
                  <a:txBody>
                    <a:bodyPr/>
                    <a:lstStyle/>
                    <a:p>
                      <a:pPr algn="l" fontAlgn="b"/>
                      <a:r>
                        <a:rPr lang="en-US" sz="1200" u="none" strike="noStrike">
                          <a:effectLst/>
                        </a:rPr>
                        <a:t>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T1</a:t>
                      </a:r>
                    </a:p>
                  </a:txBody>
                  <a:tcPr marL="9525" marR="9525" marT="9525" marB="0" anchor="b"/>
                </a:tc>
                <a:tc>
                  <a:txBody>
                    <a:bodyPr/>
                    <a:lstStyle/>
                    <a:p>
                      <a:pPr algn="l" fontAlgn="b"/>
                      <a:r>
                        <a:rPr lang="en-US" sz="1200" u="none" strike="noStrike">
                          <a:effectLst/>
                        </a:rPr>
                        <a:t>T4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T4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T2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T5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1670421"/>
                  </a:ext>
                </a:extLst>
              </a:tr>
              <a:tr h="197767">
                <a:tc>
                  <a:txBody>
                    <a:bodyPr/>
                    <a:lstStyle/>
                    <a:p>
                      <a:pPr algn="l" fontAlgn="b"/>
                      <a:r>
                        <a:rPr lang="en-US" sz="1200" u="none" strike="noStrike" dirty="0">
                          <a:solidFill>
                            <a:srgbClr val="7030A0"/>
                          </a:solidFill>
                          <a:effectLst/>
                        </a:rPr>
                        <a:t>w3(C)</a:t>
                      </a:r>
                      <a:endParaRPr lang="en-US" sz="1200" b="0" i="0" u="none" strike="noStrike" dirty="0">
                        <a:solidFill>
                          <a:srgbClr val="7030A0"/>
                        </a:solidFill>
                        <a:effectLst/>
                        <a:latin typeface="Calibri" panose="020F0502020204030204" pitchFamily="34" charset="0"/>
                      </a:endParaRPr>
                    </a:p>
                  </a:txBody>
                  <a:tcPr marL="9525" marR="9525" marT="9525" marB="0" anchor="b"/>
                </a:tc>
                <a:tc>
                  <a:txBody>
                    <a:bodyPr/>
                    <a:lstStyle/>
                    <a:p>
                      <a:pPr algn="l" fontAlgn="b"/>
                      <a:r>
                        <a:rPr lang="en-US" sz="1200" u="none" strike="noStrike" dirty="0">
                          <a:solidFill>
                            <a:srgbClr val="FF0000"/>
                          </a:solidFill>
                          <a:effectLst/>
                        </a:rPr>
                        <a:t>w1(A)</a:t>
                      </a:r>
                      <a:endParaRPr lang="en-US" sz="12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B050"/>
                          </a:solidFill>
                          <a:effectLst/>
                          <a:latin typeface="+mn-lt"/>
                        </a:rPr>
                        <a:t>w1(B)</a:t>
                      </a:r>
                    </a:p>
                  </a:txBody>
                  <a:tcPr marL="9525" marR="9525" marT="9525" marB="0" anchor="b"/>
                </a:tc>
                <a:tc>
                  <a:txBody>
                    <a:bodyPr/>
                    <a:lstStyle/>
                    <a:p>
                      <a:pPr algn="l" fontAlgn="b"/>
                      <a:r>
                        <a:rPr lang="en-US" sz="1200" u="none" strike="noStrike" dirty="0">
                          <a:solidFill>
                            <a:srgbClr val="00B050"/>
                          </a:solidFill>
                          <a:effectLst/>
                        </a:rPr>
                        <a:t>r4(B)</a:t>
                      </a:r>
                      <a:endParaRPr lang="en-US" sz="1200" b="0" i="0" u="none" strike="noStrike" dirty="0">
                        <a:solidFill>
                          <a:srgbClr val="00B050"/>
                        </a:solidFill>
                        <a:effectLst/>
                        <a:latin typeface="Calibri" panose="020F0502020204030204" pitchFamily="34" charset="0"/>
                      </a:endParaRPr>
                    </a:p>
                  </a:txBody>
                  <a:tcPr marL="9525" marR="9525" marT="9525" marB="0" anchor="b"/>
                </a:tc>
                <a:tc>
                  <a:txBody>
                    <a:bodyPr/>
                    <a:lstStyle/>
                    <a:p>
                      <a:pPr algn="l" fontAlgn="b"/>
                      <a:r>
                        <a:rPr lang="en-US" sz="1200" u="none" strike="noStrike" dirty="0">
                          <a:solidFill>
                            <a:srgbClr val="FFC000"/>
                          </a:solidFill>
                          <a:effectLst/>
                        </a:rPr>
                        <a:t>w4(E)</a:t>
                      </a:r>
                      <a:endParaRPr lang="en-US" sz="1200" b="0" i="0" u="none" strike="noStrike" dirty="0">
                        <a:solidFill>
                          <a:srgbClr val="FFC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solidFill>
                            <a:srgbClr val="FF0000"/>
                          </a:solidFill>
                          <a:effectLst/>
                        </a:rPr>
                        <a:t>r2(A)</a:t>
                      </a:r>
                      <a:endParaRPr lang="en-US" sz="12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solidFill>
                            <a:srgbClr val="7030A0"/>
                          </a:solidFill>
                          <a:effectLst/>
                        </a:rPr>
                        <a:t>r2(C)</a:t>
                      </a:r>
                      <a:endParaRPr lang="en-US" sz="1200" b="0" i="0" u="none" strike="noStrike" dirty="0">
                        <a:solidFill>
                          <a:srgbClr val="7030A0"/>
                        </a:solidFill>
                        <a:effectLst/>
                        <a:latin typeface="Calibri" panose="020F0502020204030204" pitchFamily="34" charset="0"/>
                      </a:endParaRPr>
                    </a:p>
                  </a:txBody>
                  <a:tcPr marL="9525" marR="9525" marT="9525" marB="0" anchor="b"/>
                </a:tc>
                <a:tc>
                  <a:txBody>
                    <a:bodyPr/>
                    <a:lstStyle/>
                    <a:p>
                      <a:pPr algn="l" fontAlgn="b"/>
                      <a:r>
                        <a:rPr lang="en-US" sz="1200" u="none" strike="noStrike" dirty="0">
                          <a:solidFill>
                            <a:srgbClr val="00B0F0"/>
                          </a:solidFill>
                          <a:effectLst/>
                        </a:rPr>
                        <a:t>w2(D)</a:t>
                      </a:r>
                      <a:endParaRPr lang="en-US" sz="1200" b="0" i="0" u="none" strike="noStrike" dirty="0">
                        <a:solidFill>
                          <a:srgbClr val="00B0F0"/>
                        </a:solidFill>
                        <a:effectLst/>
                        <a:latin typeface="Calibri" panose="020F0502020204030204" pitchFamily="34" charset="0"/>
                      </a:endParaRPr>
                    </a:p>
                  </a:txBody>
                  <a:tcPr marL="9525" marR="9525" marT="9525" marB="0" anchor="b"/>
                </a:tc>
                <a:tc>
                  <a:txBody>
                    <a:bodyPr/>
                    <a:lstStyle/>
                    <a:p>
                      <a:pPr algn="l" fontAlgn="b"/>
                      <a:r>
                        <a:rPr lang="en-US" sz="1200" u="none" strike="noStrike" dirty="0">
                          <a:solidFill>
                            <a:srgbClr val="00B0F0"/>
                          </a:solidFill>
                          <a:effectLst/>
                        </a:rPr>
                        <a:t>r5(D)</a:t>
                      </a:r>
                      <a:endParaRPr lang="en-US" sz="1200" b="0" i="0" u="none" strike="noStrike" dirty="0">
                        <a:solidFill>
                          <a:srgbClr val="00B0F0"/>
                        </a:solidFill>
                        <a:effectLst/>
                        <a:latin typeface="Calibri" panose="020F0502020204030204" pitchFamily="34" charset="0"/>
                      </a:endParaRPr>
                    </a:p>
                  </a:txBody>
                  <a:tcPr marL="9525" marR="9525" marT="9525" marB="0" anchor="b"/>
                </a:tc>
                <a:tc>
                  <a:txBody>
                    <a:bodyPr/>
                    <a:lstStyle/>
                    <a:p>
                      <a:pPr algn="l" fontAlgn="b"/>
                      <a:r>
                        <a:rPr lang="en-US" sz="1200" u="none" strike="noStrike" dirty="0">
                          <a:solidFill>
                            <a:srgbClr val="FFC000"/>
                          </a:solidFill>
                          <a:effectLst/>
                        </a:rPr>
                        <a:t>w5(E)</a:t>
                      </a:r>
                      <a:endParaRPr lang="en-US" sz="1200" b="0" i="0" u="none" strike="noStrike" dirty="0">
                        <a:solidFill>
                          <a:srgbClr val="FFC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5973711"/>
                  </a:ext>
                </a:extLst>
              </a:tr>
            </a:tbl>
          </a:graphicData>
        </a:graphic>
      </p:graphicFrame>
    </p:spTree>
    <p:extLst>
      <p:ext uri="{BB962C8B-B14F-4D97-AF65-F5344CB8AC3E}">
        <p14:creationId xmlns:p14="http://schemas.microsoft.com/office/powerpoint/2010/main" val="116375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8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6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6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6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6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6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7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7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4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47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7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47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47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7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4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49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79A35-A9DD-6A42-9A4A-2893220058C3}"/>
              </a:ext>
            </a:extLst>
          </p:cNvPr>
          <p:cNvSpPr>
            <a:spLocks noGrp="1"/>
          </p:cNvSpPr>
          <p:nvPr>
            <p:ph type="title"/>
          </p:nvPr>
        </p:nvSpPr>
        <p:spPr/>
        <p:txBody>
          <a:bodyPr/>
          <a:lstStyle/>
          <a:p>
            <a:r>
              <a:rPr lang="en-US" dirty="0"/>
              <a:t>Example: monthly bank interest transaction </a:t>
            </a:r>
            <a:r>
              <a:rPr lang="en-US" b="1" dirty="0"/>
              <a:t>with crash</a:t>
            </a:r>
          </a:p>
        </p:txBody>
      </p:sp>
      <p:sp>
        <p:nvSpPr>
          <p:cNvPr id="3" name="Content Placeholder 2">
            <a:extLst>
              <a:ext uri="{FF2B5EF4-FFF2-40B4-BE49-F238E27FC236}">
                <a16:creationId xmlns:a16="http://schemas.microsoft.com/office/drawing/2014/main" id="{E75F3DF0-4968-9B4A-96F3-308C4E79D80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8811788-E9B2-1549-8C26-F823D277CFB1}"/>
              </a:ext>
            </a:extLst>
          </p:cNvPr>
          <p:cNvSpPr>
            <a:spLocks noGrp="1"/>
          </p:cNvSpPr>
          <p:nvPr>
            <p:ph type="sldNum" sz="quarter" idx="10"/>
          </p:nvPr>
        </p:nvSpPr>
        <p:spPr/>
        <p:txBody>
          <a:bodyPr/>
          <a:lstStyle/>
          <a:p>
            <a:fld id="{8A521027-4487-C04D-8858-2B2EE73736E3}" type="slidenum">
              <a:rPr lang="en-US" altLang="en-US" smtClean="0"/>
              <a:pPr/>
              <a:t>8</a:t>
            </a:fld>
            <a:endParaRPr lang="en-US" altLang="en-US"/>
          </a:p>
        </p:txBody>
      </p:sp>
      <p:sp>
        <p:nvSpPr>
          <p:cNvPr id="14" name="Google Shape;289;p43">
            <a:extLst>
              <a:ext uri="{FF2B5EF4-FFF2-40B4-BE49-F238E27FC236}">
                <a16:creationId xmlns:a16="http://schemas.microsoft.com/office/drawing/2014/main" id="{F720471A-E5AC-3D43-A5E3-BE169E86E993}"/>
              </a:ext>
            </a:extLst>
          </p:cNvPr>
          <p:cNvSpPr/>
          <p:nvPr/>
        </p:nvSpPr>
        <p:spPr>
          <a:xfrm>
            <a:off x="2249700" y="1932102"/>
            <a:ext cx="1818300" cy="24606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sp>
        <p:nvSpPr>
          <p:cNvPr id="15" name="Google Shape;291;p43">
            <a:extLst>
              <a:ext uri="{FF2B5EF4-FFF2-40B4-BE49-F238E27FC236}">
                <a16:creationId xmlns:a16="http://schemas.microsoft.com/office/drawing/2014/main" id="{B925EC27-F3C8-8D4C-B450-601F7FB1BEFD}"/>
              </a:ext>
            </a:extLst>
          </p:cNvPr>
          <p:cNvSpPr/>
          <p:nvPr/>
        </p:nvSpPr>
        <p:spPr>
          <a:xfrm>
            <a:off x="4365230" y="1933644"/>
            <a:ext cx="1987500" cy="2476200"/>
          </a:xfrm>
          <a:prstGeom prst="roundRect">
            <a:avLst>
              <a:gd name="adj" fmla="val 2860"/>
            </a:avLst>
          </a:prstGeom>
          <a:solidFill>
            <a:srgbClr val="F6F6F6"/>
          </a:solidFill>
          <a:ln>
            <a:noFill/>
          </a:ln>
        </p:spPr>
        <p:txBody>
          <a:bodyPr spcFirstLastPara="1" wrap="square" lIns="91425" tIns="91425" rIns="91425" bIns="91425" anchor="ctr" anchorCtr="0">
            <a:noAutofit/>
          </a:bodyPr>
          <a:lstStyle/>
          <a:p>
            <a:pPr>
              <a:spcBef>
                <a:spcPts val="0"/>
              </a:spcBef>
              <a:spcAft>
                <a:spcPts val="0"/>
              </a:spcAft>
              <a:buClr>
                <a:srgbClr val="000000"/>
              </a:buClr>
            </a:pPr>
            <a:endParaRPr sz="1400">
              <a:solidFill>
                <a:srgbClr val="000000"/>
              </a:solidFill>
              <a:latin typeface="Arial"/>
              <a:ea typeface="Arial"/>
              <a:cs typeface="Arial"/>
              <a:sym typeface="Arial"/>
            </a:endParaRPr>
          </a:p>
        </p:txBody>
      </p:sp>
      <p:pic>
        <p:nvPicPr>
          <p:cNvPr id="16" name="Google Shape;292;p43">
            <a:extLst>
              <a:ext uri="{FF2B5EF4-FFF2-40B4-BE49-F238E27FC236}">
                <a16:creationId xmlns:a16="http://schemas.microsoft.com/office/drawing/2014/main" id="{DCA33B40-B21C-9F4D-B5FA-95ECC6376DC0}"/>
              </a:ext>
            </a:extLst>
          </p:cNvPr>
          <p:cNvPicPr preferRelativeResize="0"/>
          <p:nvPr/>
        </p:nvPicPr>
        <p:blipFill>
          <a:blip r:embed="rId3">
            <a:alphaModFix/>
          </a:blip>
          <a:stretch>
            <a:fillRect/>
          </a:stretch>
        </p:blipFill>
        <p:spPr>
          <a:xfrm>
            <a:off x="4452839" y="2122243"/>
            <a:ext cx="1812338" cy="2073502"/>
          </a:xfrm>
          <a:prstGeom prst="rect">
            <a:avLst/>
          </a:prstGeom>
          <a:noFill/>
          <a:ln>
            <a:noFill/>
          </a:ln>
        </p:spPr>
      </p:pic>
      <p:pic>
        <p:nvPicPr>
          <p:cNvPr id="17" name="Google Shape;293;p43">
            <a:extLst>
              <a:ext uri="{FF2B5EF4-FFF2-40B4-BE49-F238E27FC236}">
                <a16:creationId xmlns:a16="http://schemas.microsoft.com/office/drawing/2014/main" id="{40478783-7E84-7A45-B013-930BD3AF0FD9}"/>
              </a:ext>
            </a:extLst>
          </p:cNvPr>
          <p:cNvPicPr preferRelativeResize="0"/>
          <p:nvPr/>
        </p:nvPicPr>
        <p:blipFill>
          <a:blip r:embed="rId4">
            <a:alphaModFix/>
          </a:blip>
          <a:stretch>
            <a:fillRect/>
          </a:stretch>
        </p:blipFill>
        <p:spPr>
          <a:xfrm>
            <a:off x="2284650" y="2175127"/>
            <a:ext cx="1631100" cy="2004696"/>
          </a:xfrm>
          <a:prstGeom prst="rect">
            <a:avLst/>
          </a:prstGeom>
          <a:noFill/>
          <a:ln>
            <a:noFill/>
          </a:ln>
        </p:spPr>
      </p:pic>
      <p:sp>
        <p:nvSpPr>
          <p:cNvPr id="18" name="Google Shape;294;p43">
            <a:extLst>
              <a:ext uri="{FF2B5EF4-FFF2-40B4-BE49-F238E27FC236}">
                <a16:creationId xmlns:a16="http://schemas.microsoft.com/office/drawing/2014/main" id="{DCABA0D8-96DF-4E49-8FD9-B8251997F612}"/>
              </a:ext>
            </a:extLst>
          </p:cNvPr>
          <p:cNvSpPr txBox="1"/>
          <p:nvPr/>
        </p:nvSpPr>
        <p:spPr>
          <a:xfrm>
            <a:off x="3043700" y="4682052"/>
            <a:ext cx="2816100" cy="9591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u="sng">
                <a:solidFill>
                  <a:srgbClr val="757575"/>
                </a:solidFill>
                <a:latin typeface="Roboto"/>
                <a:ea typeface="Roboto"/>
                <a:cs typeface="Roboto"/>
                <a:sym typeface="Roboto"/>
              </a:rPr>
              <a:t>‘T-Monthly-423’</a:t>
            </a:r>
            <a:endParaRPr sz="1200" u="sng">
              <a:solidFill>
                <a:srgbClr val="757575"/>
              </a:solidFill>
              <a:latin typeface="Roboto"/>
              <a:ea typeface="Roboto"/>
              <a:cs typeface="Roboto"/>
              <a:sym typeface="Roboto"/>
            </a:endParaRPr>
          </a:p>
          <a:p>
            <a:pPr>
              <a:lnSpc>
                <a:spcPct val="105000"/>
              </a:lnSpc>
              <a:spcBef>
                <a:spcPts val="0"/>
              </a:spcBef>
              <a:spcAft>
                <a:spcPts val="0"/>
              </a:spcAft>
            </a:pPr>
            <a:r>
              <a:rPr lang="en" sz="1200">
                <a:solidFill>
                  <a:srgbClr val="757575"/>
                </a:solidFill>
                <a:latin typeface="Roboto"/>
                <a:ea typeface="Roboto"/>
                <a:cs typeface="Roboto"/>
                <a:sym typeface="Roboto"/>
              </a:rPr>
              <a:t>  </a:t>
            </a:r>
            <a:r>
              <a:rPr lang="en" sz="1000">
                <a:solidFill>
                  <a:srgbClr val="757575"/>
                </a:solidFill>
                <a:latin typeface="Roboto"/>
                <a:ea typeface="Roboto"/>
                <a:cs typeface="Roboto"/>
                <a:sym typeface="Roboto"/>
              </a:rPr>
              <a:t>Monthly Interest 10%</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4:28 am Starts run on 10M bank accounts</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757575"/>
                </a:solidFill>
                <a:latin typeface="Roboto"/>
                <a:ea typeface="Roboto"/>
                <a:cs typeface="Roboto"/>
                <a:sym typeface="Roboto"/>
              </a:rPr>
              <a:t>  Takes 24 hours to run</a:t>
            </a:r>
            <a:endParaRPr sz="1000">
              <a:solidFill>
                <a:srgbClr val="757575"/>
              </a:solidFill>
              <a:latin typeface="Roboto"/>
              <a:ea typeface="Roboto"/>
              <a:cs typeface="Roboto"/>
              <a:sym typeface="Roboto"/>
            </a:endParaRPr>
          </a:p>
          <a:p>
            <a:pPr>
              <a:lnSpc>
                <a:spcPct val="105000"/>
              </a:lnSpc>
              <a:spcBef>
                <a:spcPts val="0"/>
              </a:spcBef>
              <a:spcAft>
                <a:spcPts val="0"/>
              </a:spcAft>
            </a:pPr>
            <a:r>
              <a:rPr lang="en" sz="1000">
                <a:solidFill>
                  <a:srgbClr val="FF0000"/>
                </a:solidFill>
                <a:latin typeface="Roboto"/>
                <a:ea typeface="Roboto"/>
                <a:cs typeface="Roboto"/>
                <a:sym typeface="Roboto"/>
              </a:rPr>
              <a:t>  Network outage at 10:29 am, </a:t>
            </a:r>
            <a:endParaRPr sz="1000">
              <a:solidFill>
                <a:srgbClr val="FF0000"/>
              </a:solidFill>
              <a:latin typeface="Roboto"/>
              <a:ea typeface="Roboto"/>
              <a:cs typeface="Roboto"/>
              <a:sym typeface="Roboto"/>
            </a:endParaRPr>
          </a:p>
          <a:p>
            <a:pPr>
              <a:lnSpc>
                <a:spcPct val="105000"/>
              </a:lnSpc>
              <a:spcBef>
                <a:spcPts val="0"/>
              </a:spcBef>
              <a:spcAft>
                <a:spcPts val="0"/>
              </a:spcAft>
            </a:pPr>
            <a:r>
              <a:rPr lang="en" sz="1000">
                <a:solidFill>
                  <a:srgbClr val="FF0000"/>
                </a:solidFill>
                <a:latin typeface="Roboto"/>
                <a:ea typeface="Roboto"/>
                <a:cs typeface="Roboto"/>
                <a:sym typeface="Roboto"/>
              </a:rPr>
              <a:t>  System access at 10:45 am</a:t>
            </a:r>
            <a:endParaRPr sz="1000">
              <a:solidFill>
                <a:srgbClr val="FF0000"/>
              </a:solidFill>
              <a:latin typeface="Roboto"/>
              <a:ea typeface="Roboto"/>
              <a:cs typeface="Roboto"/>
              <a:sym typeface="Roboto"/>
            </a:endParaRPr>
          </a:p>
        </p:txBody>
      </p:sp>
      <p:sp>
        <p:nvSpPr>
          <p:cNvPr id="19" name="Google Shape;295;p43">
            <a:extLst>
              <a:ext uri="{FF2B5EF4-FFF2-40B4-BE49-F238E27FC236}">
                <a16:creationId xmlns:a16="http://schemas.microsoft.com/office/drawing/2014/main" id="{84FAA5F6-005B-7B4F-B6A7-FB54792C7895}"/>
              </a:ext>
            </a:extLst>
          </p:cNvPr>
          <p:cNvSpPr/>
          <p:nvPr/>
        </p:nvSpPr>
        <p:spPr>
          <a:xfrm>
            <a:off x="3279950" y="4435983"/>
            <a:ext cx="1918993" cy="164433"/>
          </a:xfrm>
          <a:custGeom>
            <a:avLst/>
            <a:gdLst/>
            <a:ahLst/>
            <a:cxnLst/>
            <a:rect l="l" t="t" r="r" b="b"/>
            <a:pathLst>
              <a:path w="84407" h="12700" extrusionOk="0">
                <a:moveTo>
                  <a:pt x="0" y="0"/>
                </a:moveTo>
                <a:cubicBezTo>
                  <a:pt x="8441" y="2110"/>
                  <a:pt x="36576" y="12348"/>
                  <a:pt x="50644" y="12661"/>
                </a:cubicBezTo>
                <a:cubicBezTo>
                  <a:pt x="64712" y="12974"/>
                  <a:pt x="78780" y="3674"/>
                  <a:pt x="84407" y="1876"/>
                </a:cubicBezTo>
              </a:path>
            </a:pathLst>
          </a:custGeom>
          <a:noFill/>
          <a:ln w="9525" cap="flat" cmpd="sng">
            <a:solidFill>
              <a:schemeClr val="dk2"/>
            </a:solidFill>
            <a:prstDash val="solid"/>
            <a:round/>
            <a:headEnd type="none" w="med" len="med"/>
            <a:tailEnd type="triangle" w="med" len="med"/>
          </a:ln>
        </p:spPr>
      </p:sp>
      <p:sp>
        <p:nvSpPr>
          <p:cNvPr id="20" name="Google Shape;296;p43">
            <a:extLst>
              <a:ext uri="{FF2B5EF4-FFF2-40B4-BE49-F238E27FC236}">
                <a16:creationId xmlns:a16="http://schemas.microsoft.com/office/drawing/2014/main" id="{9606373A-F45C-8047-8B62-5EBC322D2B6F}"/>
              </a:ext>
            </a:extLst>
          </p:cNvPr>
          <p:cNvSpPr txBox="1"/>
          <p:nvPr/>
        </p:nvSpPr>
        <p:spPr>
          <a:xfrm>
            <a:off x="2751400" y="1690902"/>
            <a:ext cx="730500" cy="241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a:t>
            </a:r>
            <a:endParaRPr sz="1000">
              <a:solidFill>
                <a:srgbClr val="757575"/>
              </a:solidFill>
              <a:latin typeface="Roboto"/>
              <a:ea typeface="Roboto"/>
              <a:cs typeface="Roboto"/>
              <a:sym typeface="Roboto"/>
            </a:endParaRPr>
          </a:p>
        </p:txBody>
      </p:sp>
      <p:sp>
        <p:nvSpPr>
          <p:cNvPr id="21" name="Google Shape;297;p43">
            <a:extLst>
              <a:ext uri="{FF2B5EF4-FFF2-40B4-BE49-F238E27FC236}">
                <a16:creationId xmlns:a16="http://schemas.microsoft.com/office/drawing/2014/main" id="{9B620DED-4567-564D-A538-D8355823FBF9}"/>
              </a:ext>
            </a:extLst>
          </p:cNvPr>
          <p:cNvSpPr txBox="1"/>
          <p:nvPr/>
        </p:nvSpPr>
        <p:spPr>
          <a:xfrm>
            <a:off x="4748957" y="1690902"/>
            <a:ext cx="1516200" cy="3195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200">
                <a:solidFill>
                  <a:srgbClr val="757575"/>
                </a:solidFill>
                <a:latin typeface="Roboto"/>
                <a:ea typeface="Roboto"/>
                <a:cs typeface="Roboto"/>
                <a:sym typeface="Roboto"/>
              </a:rPr>
              <a:t>Money</a:t>
            </a:r>
            <a:r>
              <a:rPr lang="en" sz="1000">
                <a:solidFill>
                  <a:srgbClr val="757575"/>
                </a:solidFill>
                <a:latin typeface="Roboto"/>
                <a:ea typeface="Roboto"/>
                <a:cs typeface="Roboto"/>
                <a:sym typeface="Roboto"/>
              </a:rPr>
              <a:t> (@10:45 am)</a:t>
            </a:r>
            <a:endParaRPr sz="1000">
              <a:solidFill>
                <a:srgbClr val="757575"/>
              </a:solidFill>
              <a:latin typeface="Roboto"/>
              <a:ea typeface="Roboto"/>
              <a:cs typeface="Roboto"/>
              <a:sym typeface="Roboto"/>
            </a:endParaRPr>
          </a:p>
        </p:txBody>
      </p:sp>
      <p:sp>
        <p:nvSpPr>
          <p:cNvPr id="22" name="Google Shape;298;p43">
            <a:extLst>
              <a:ext uri="{FF2B5EF4-FFF2-40B4-BE49-F238E27FC236}">
                <a16:creationId xmlns:a16="http://schemas.microsoft.com/office/drawing/2014/main" id="{DDFBC80E-BE18-754A-BD85-3DB708CED45C}"/>
              </a:ext>
            </a:extLst>
          </p:cNvPr>
          <p:cNvSpPr txBox="1"/>
          <p:nvPr/>
        </p:nvSpPr>
        <p:spPr>
          <a:xfrm>
            <a:off x="6364275" y="3292977"/>
            <a:ext cx="432000" cy="241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a:t>
            </a:r>
            <a:endParaRPr/>
          </a:p>
        </p:txBody>
      </p:sp>
      <p:sp>
        <p:nvSpPr>
          <p:cNvPr id="23" name="Google Shape;299;p43">
            <a:extLst>
              <a:ext uri="{FF2B5EF4-FFF2-40B4-BE49-F238E27FC236}">
                <a16:creationId xmlns:a16="http://schemas.microsoft.com/office/drawing/2014/main" id="{297FC349-2377-594E-8B81-34625AA0F1E9}"/>
              </a:ext>
            </a:extLst>
          </p:cNvPr>
          <p:cNvSpPr txBox="1"/>
          <p:nvPr/>
        </p:nvSpPr>
        <p:spPr>
          <a:xfrm>
            <a:off x="6364275" y="3140577"/>
            <a:ext cx="432000" cy="241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FF0000"/>
                </a:solidFill>
                <a:latin typeface="Roboto"/>
                <a:ea typeface="Roboto"/>
                <a:cs typeface="Roboto"/>
                <a:sym typeface="Roboto"/>
              </a:rPr>
              <a:t>??</a:t>
            </a:r>
            <a:endParaRPr>
              <a:solidFill>
                <a:srgbClr val="FF0000"/>
              </a:solidFill>
            </a:endParaRPr>
          </a:p>
        </p:txBody>
      </p:sp>
      <p:sp>
        <p:nvSpPr>
          <p:cNvPr id="24" name="Google Shape;300;p43">
            <a:extLst>
              <a:ext uri="{FF2B5EF4-FFF2-40B4-BE49-F238E27FC236}">
                <a16:creationId xmlns:a16="http://schemas.microsoft.com/office/drawing/2014/main" id="{F2C0FA0B-5F00-B944-B8A8-7F413185987A}"/>
              </a:ext>
            </a:extLst>
          </p:cNvPr>
          <p:cNvSpPr txBox="1"/>
          <p:nvPr/>
        </p:nvSpPr>
        <p:spPr>
          <a:xfrm>
            <a:off x="6364275" y="3954552"/>
            <a:ext cx="432000" cy="241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a:t>
            </a:r>
            <a:endParaRPr/>
          </a:p>
        </p:txBody>
      </p:sp>
      <p:sp>
        <p:nvSpPr>
          <p:cNvPr id="25" name="Google Shape;301;p43">
            <a:extLst>
              <a:ext uri="{FF2B5EF4-FFF2-40B4-BE49-F238E27FC236}">
                <a16:creationId xmlns:a16="http://schemas.microsoft.com/office/drawing/2014/main" id="{96F29E5F-00FA-D04F-AA77-644809B8451D}"/>
              </a:ext>
            </a:extLst>
          </p:cNvPr>
          <p:cNvSpPr txBox="1"/>
          <p:nvPr/>
        </p:nvSpPr>
        <p:spPr>
          <a:xfrm>
            <a:off x="6364275" y="2302377"/>
            <a:ext cx="432000" cy="241200"/>
          </a:xfrm>
          <a:prstGeom prst="rect">
            <a:avLst/>
          </a:prstGeom>
          <a:noFill/>
          <a:ln>
            <a:noFill/>
          </a:ln>
        </p:spPr>
        <p:txBody>
          <a:bodyPr spcFirstLastPara="1" wrap="square" lIns="91425" tIns="91425" rIns="91425" bIns="91425" anchor="ctr" anchorCtr="0">
            <a:noAutofit/>
          </a:bodyPr>
          <a:lstStyle/>
          <a:p>
            <a:pPr>
              <a:lnSpc>
                <a:spcPct val="105000"/>
              </a:lnSpc>
              <a:spcBef>
                <a:spcPts val="0"/>
              </a:spcBef>
              <a:spcAft>
                <a:spcPts val="0"/>
              </a:spcAft>
            </a:pPr>
            <a:r>
              <a:rPr lang="en" sz="1000">
                <a:solidFill>
                  <a:srgbClr val="757575"/>
                </a:solidFill>
                <a:latin typeface="Roboto"/>
                <a:ea typeface="Roboto"/>
                <a:cs typeface="Roboto"/>
                <a:sym typeface="Roboto"/>
              </a:rPr>
              <a:t>??</a:t>
            </a:r>
            <a:endParaRPr/>
          </a:p>
        </p:txBody>
      </p:sp>
    </p:spTree>
    <p:extLst>
      <p:ext uri="{BB962C8B-B14F-4D97-AF65-F5344CB8AC3E}">
        <p14:creationId xmlns:p14="http://schemas.microsoft.com/office/powerpoint/2010/main" val="78166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82A8-66D4-A541-A563-C980A80EB00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3D5E1BD-C7CD-514A-A188-884CA0A6F099}"/>
              </a:ext>
            </a:extLst>
          </p:cNvPr>
          <p:cNvSpPr>
            <a:spLocks noGrp="1"/>
          </p:cNvSpPr>
          <p:nvPr>
            <p:ph idx="1"/>
          </p:nvPr>
        </p:nvSpPr>
        <p:spPr/>
        <p:txBody>
          <a:bodyPr/>
          <a:lstStyle/>
          <a:p>
            <a:pPr marL="228600" indent="-228600">
              <a:spcBef>
                <a:spcPts val="0"/>
              </a:spcBef>
              <a:spcAft>
                <a:spcPts val="0"/>
              </a:spcAft>
              <a:buClr>
                <a:srgbClr val="666666"/>
              </a:buClr>
              <a:buSzPts val="1800"/>
              <a:buFont typeface="Arial"/>
              <a:buChar char="•"/>
            </a:pPr>
            <a:r>
              <a:rPr lang="en-US" dirty="0">
                <a:solidFill>
                  <a:srgbClr val="666666"/>
                </a:solidFill>
                <a:ea typeface="Arial"/>
                <a:cs typeface="Arial"/>
                <a:sym typeface="Arial"/>
              </a:rPr>
              <a:t>Concurrency achieved by </a:t>
            </a:r>
            <a:r>
              <a:rPr lang="en-US" b="1" dirty="0">
                <a:solidFill>
                  <a:srgbClr val="666666"/>
                </a:solidFill>
                <a:ea typeface="Arial"/>
                <a:cs typeface="Arial"/>
                <a:sym typeface="Arial"/>
              </a:rPr>
              <a:t>interleaving TXNs </a:t>
            </a:r>
            <a:r>
              <a:rPr lang="en-US" dirty="0">
                <a:solidFill>
                  <a:srgbClr val="666666"/>
                </a:solidFill>
                <a:ea typeface="Arial"/>
                <a:cs typeface="Arial"/>
                <a:sym typeface="Arial"/>
              </a:rPr>
              <a:t>such that </a:t>
            </a:r>
            <a:r>
              <a:rPr lang="en-US" b="1" dirty="0">
                <a:solidFill>
                  <a:srgbClr val="666666"/>
                </a:solidFill>
                <a:ea typeface="Arial"/>
                <a:cs typeface="Arial"/>
                <a:sym typeface="Arial"/>
              </a:rPr>
              <a:t>isolation </a:t>
            </a:r>
            <a:r>
              <a:rPr lang="en-US" dirty="0">
                <a:solidFill>
                  <a:srgbClr val="666666"/>
                </a:solidFill>
                <a:ea typeface="Arial"/>
                <a:cs typeface="Arial"/>
                <a:sym typeface="Arial"/>
              </a:rPr>
              <a:t>&amp;</a:t>
            </a:r>
            <a:r>
              <a:rPr lang="en-US" b="1" dirty="0">
                <a:solidFill>
                  <a:srgbClr val="666666"/>
                </a:solidFill>
                <a:ea typeface="Arial"/>
                <a:cs typeface="Arial"/>
                <a:sym typeface="Arial"/>
              </a:rPr>
              <a:t> consistency </a:t>
            </a:r>
            <a:r>
              <a:rPr lang="en-US" dirty="0">
                <a:solidFill>
                  <a:srgbClr val="666666"/>
                </a:solidFill>
                <a:ea typeface="Arial"/>
                <a:cs typeface="Arial"/>
                <a:sym typeface="Arial"/>
              </a:rPr>
              <a:t>are maintained</a:t>
            </a:r>
            <a:endParaRPr lang="en-US" dirty="0">
              <a:solidFill>
                <a:srgbClr val="666666"/>
              </a:solidFill>
            </a:endParaRPr>
          </a:p>
          <a:p>
            <a:pPr lvl="1" indent="-228600">
              <a:spcBef>
                <a:spcPts val="600"/>
              </a:spcBef>
              <a:spcAft>
                <a:spcPts val="0"/>
              </a:spcAft>
              <a:buClr>
                <a:srgbClr val="666666"/>
              </a:buClr>
              <a:buSzPts val="1600"/>
              <a:buFont typeface="Arial"/>
              <a:buChar char="•"/>
            </a:pPr>
            <a:r>
              <a:rPr lang="en-US" dirty="0">
                <a:solidFill>
                  <a:srgbClr val="666666"/>
                </a:solidFill>
                <a:ea typeface="Arial"/>
                <a:cs typeface="Arial"/>
                <a:sym typeface="Arial"/>
              </a:rPr>
              <a:t>We formalized a notion of </a:t>
            </a:r>
            <a:r>
              <a:rPr lang="en-US" b="1" u="sng" dirty="0">
                <a:solidFill>
                  <a:srgbClr val="666666"/>
                </a:solidFill>
                <a:ea typeface="Arial"/>
                <a:cs typeface="Arial"/>
                <a:sym typeface="Arial"/>
              </a:rPr>
              <a:t>serializability</a:t>
            </a:r>
            <a:r>
              <a:rPr lang="en-US" dirty="0">
                <a:solidFill>
                  <a:srgbClr val="666666"/>
                </a:solidFill>
                <a:ea typeface="Arial"/>
                <a:cs typeface="Arial"/>
                <a:sym typeface="Arial"/>
              </a:rPr>
              <a:t> that captured such a “good” interleaving schedule</a:t>
            </a:r>
            <a:endParaRPr lang="en-US" dirty="0">
              <a:solidFill>
                <a:srgbClr val="666666"/>
              </a:solidFill>
            </a:endParaRPr>
          </a:p>
          <a:p>
            <a:pPr marL="228600" indent="-114300">
              <a:spcBef>
                <a:spcPts val="600"/>
              </a:spcBef>
              <a:spcAft>
                <a:spcPts val="0"/>
              </a:spcAft>
              <a:buClr>
                <a:srgbClr val="000000"/>
              </a:buClr>
              <a:buSzPts val="1800"/>
            </a:pPr>
            <a:endParaRPr lang="en-US" dirty="0">
              <a:solidFill>
                <a:srgbClr val="666666"/>
              </a:solidFill>
              <a:ea typeface="Arial"/>
              <a:cs typeface="Arial"/>
              <a:sym typeface="Arial"/>
            </a:endParaRPr>
          </a:p>
          <a:p>
            <a:pPr marL="228600" indent="-228600">
              <a:spcBef>
                <a:spcPts val="600"/>
              </a:spcBef>
              <a:spcAft>
                <a:spcPts val="0"/>
              </a:spcAft>
              <a:buClr>
                <a:srgbClr val="666666"/>
              </a:buClr>
              <a:buSzPts val="1800"/>
              <a:buFont typeface="Arial"/>
              <a:buChar char="•"/>
            </a:pPr>
            <a:r>
              <a:rPr lang="en-US" dirty="0">
                <a:solidFill>
                  <a:srgbClr val="666666"/>
                </a:solidFill>
                <a:ea typeface="Arial"/>
                <a:cs typeface="Arial"/>
                <a:sym typeface="Arial"/>
              </a:rPr>
              <a:t>We defined </a:t>
            </a:r>
            <a:r>
              <a:rPr lang="en-US" b="1" u="sng" dirty="0">
                <a:solidFill>
                  <a:srgbClr val="666666"/>
                </a:solidFill>
                <a:ea typeface="Arial"/>
                <a:cs typeface="Arial"/>
                <a:sym typeface="Arial"/>
              </a:rPr>
              <a:t>conflict serializability</a:t>
            </a:r>
            <a:endParaRPr lang="en-US" dirty="0">
              <a:solidFill>
                <a:srgbClr val="666666"/>
              </a:solidFill>
            </a:endParaRPr>
          </a:p>
        </p:txBody>
      </p:sp>
      <p:sp>
        <p:nvSpPr>
          <p:cNvPr id="4" name="Slide Number Placeholder 3">
            <a:extLst>
              <a:ext uri="{FF2B5EF4-FFF2-40B4-BE49-F238E27FC236}">
                <a16:creationId xmlns:a16="http://schemas.microsoft.com/office/drawing/2014/main" id="{B155CFDF-900C-7243-ACF9-BE60BA99E501}"/>
              </a:ext>
            </a:extLst>
          </p:cNvPr>
          <p:cNvSpPr>
            <a:spLocks noGrp="1"/>
          </p:cNvSpPr>
          <p:nvPr>
            <p:ph type="sldNum" sz="quarter" idx="10"/>
          </p:nvPr>
        </p:nvSpPr>
        <p:spPr/>
        <p:txBody>
          <a:bodyPr/>
          <a:lstStyle/>
          <a:p>
            <a:fld id="{8A521027-4487-C04D-8858-2B2EE73736E3}" type="slidenum">
              <a:rPr lang="en-US" altLang="en-US" smtClean="0"/>
              <a:pPr/>
              <a:t>80</a:t>
            </a:fld>
            <a:endParaRPr lang="en-US" altLang="en-US"/>
          </a:p>
        </p:txBody>
      </p:sp>
    </p:spTree>
    <p:extLst>
      <p:ext uri="{BB962C8B-B14F-4D97-AF65-F5344CB8AC3E}">
        <p14:creationId xmlns:p14="http://schemas.microsoft.com/office/powerpoint/2010/main" val="21718406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2PL: A Simple Locking Algorithm</a:t>
            </a:r>
          </a:p>
        </p:txBody>
      </p:sp>
      <p:sp>
        <p:nvSpPr>
          <p:cNvPr id="2" name="Subtitle 1">
            <a:extLst>
              <a:ext uri="{FF2B5EF4-FFF2-40B4-BE49-F238E27FC236}">
                <a16:creationId xmlns:a16="http://schemas.microsoft.com/office/drawing/2014/main" id="{B1D1B28E-0855-1D43-A200-EAB54E3EF5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10537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549"/>
        <p:cNvGrpSpPr/>
        <p:nvPr/>
      </p:nvGrpSpPr>
      <p:grpSpPr>
        <a:xfrm>
          <a:off x="0" y="0"/>
          <a:ext cx="0" cy="0"/>
          <a:chOff x="0" y="0"/>
          <a:chExt cx="0" cy="0"/>
        </a:xfrm>
      </p:grpSpPr>
      <p:sp>
        <p:nvSpPr>
          <p:cNvPr id="1550" name="Google Shape;1550;p129"/>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Strict Two-Phase Locking (2PL)</a:t>
            </a:r>
            <a:endParaRPr sz="2800" b="1">
              <a:solidFill>
                <a:srgbClr val="666666"/>
              </a:solidFill>
              <a:latin typeface="Montserrat"/>
              <a:ea typeface="Montserrat"/>
              <a:cs typeface="Montserrat"/>
              <a:sym typeface="Montserrat"/>
            </a:endParaRPr>
          </a:p>
        </p:txBody>
      </p:sp>
      <p:sp>
        <p:nvSpPr>
          <p:cNvPr id="1552" name="Google Shape;1552;p129"/>
          <p:cNvSpPr txBox="1"/>
          <p:nvPr/>
        </p:nvSpPr>
        <p:spPr>
          <a:xfrm>
            <a:off x="1417320" y="2226469"/>
            <a:ext cx="6309360" cy="3263504"/>
          </a:xfrm>
          <a:prstGeom prst="rect">
            <a:avLst/>
          </a:prstGeom>
          <a:noFill/>
          <a:ln>
            <a:noFill/>
          </a:ln>
        </p:spPr>
        <p:txBody>
          <a:bodyPr spcFirstLastPara="1" wrap="square" lIns="91425" tIns="45700" rIns="91425" bIns="45700" anchor="t" anchorCtr="0">
            <a:noAutofit/>
          </a:bodyPr>
          <a:lstStyle/>
          <a:p>
            <a:pPr marL="231775" indent="-231775">
              <a:spcBef>
                <a:spcPts val="0"/>
              </a:spcBef>
              <a:spcAft>
                <a:spcPts val="0"/>
              </a:spcAft>
              <a:buClr>
                <a:srgbClr val="666666"/>
              </a:buClr>
              <a:buSzPts val="1800"/>
              <a:buFont typeface="Arial"/>
              <a:buChar char="•"/>
            </a:pPr>
            <a:r>
              <a:rPr lang="en" sz="1800" dirty="0">
                <a:solidFill>
                  <a:srgbClr val="666666"/>
                </a:solidFill>
              </a:rPr>
              <a:t>Algorithm:</a:t>
            </a:r>
            <a:r>
              <a:rPr lang="en" sz="1800" dirty="0">
                <a:solidFill>
                  <a:srgbClr val="666666"/>
                </a:solidFill>
                <a:latin typeface="Arial"/>
                <a:ea typeface="Arial"/>
                <a:cs typeface="Arial"/>
                <a:sym typeface="Arial"/>
              </a:rPr>
              <a:t> </a:t>
            </a:r>
            <a:r>
              <a:rPr lang="en" sz="1800" i="1" dirty="0">
                <a:solidFill>
                  <a:srgbClr val="666666"/>
                </a:solidFill>
                <a:latin typeface="Arial"/>
                <a:ea typeface="Arial"/>
                <a:cs typeface="Arial"/>
                <a:sym typeface="Arial"/>
              </a:rPr>
              <a:t>strict two-phase locking </a:t>
            </a:r>
            <a:r>
              <a:rPr lang="en" sz="1800" dirty="0">
                <a:solidFill>
                  <a:srgbClr val="666666"/>
                </a:solidFill>
                <a:latin typeface="Arial"/>
                <a:ea typeface="Arial"/>
                <a:cs typeface="Arial"/>
                <a:sym typeface="Arial"/>
              </a:rPr>
              <a:t>- as a way to deal with concurrenc</a:t>
            </a:r>
            <a:r>
              <a:rPr lang="en" sz="1800" dirty="0">
                <a:solidFill>
                  <a:srgbClr val="666666"/>
                </a:solidFill>
              </a:rPr>
              <a:t>y</a:t>
            </a:r>
            <a:endParaRPr sz="1800" dirty="0">
              <a:solidFill>
                <a:srgbClr val="666666"/>
              </a:solidFill>
            </a:endParaRPr>
          </a:p>
          <a:p>
            <a:pPr marL="914400" lvl="1" indent="-342900">
              <a:spcBef>
                <a:spcPts val="0"/>
              </a:spcBef>
              <a:spcAft>
                <a:spcPts val="0"/>
              </a:spcAft>
              <a:buClr>
                <a:srgbClr val="666666"/>
              </a:buClr>
              <a:buSzPts val="1800"/>
              <a:buFont typeface="Arial"/>
              <a:buChar char="○"/>
            </a:pPr>
            <a:r>
              <a:rPr lang="en" sz="1800" dirty="0">
                <a:solidFill>
                  <a:srgbClr val="666666"/>
                </a:solidFill>
              </a:rPr>
              <a:t>Guarantees conflict serializability </a:t>
            </a:r>
            <a:endParaRPr sz="1800" dirty="0">
              <a:solidFill>
                <a:srgbClr val="666666"/>
              </a:solidFill>
            </a:endParaRPr>
          </a:p>
          <a:p>
            <a:pPr marL="914400" lvl="1" indent="-342900">
              <a:spcBef>
                <a:spcPts val="0"/>
              </a:spcBef>
              <a:spcAft>
                <a:spcPts val="0"/>
              </a:spcAft>
              <a:buClr>
                <a:srgbClr val="666666"/>
              </a:buClr>
              <a:buSzPts val="1800"/>
              <a:buFont typeface="Arial"/>
              <a:buChar char="○"/>
            </a:pPr>
            <a:r>
              <a:rPr lang="en" sz="1800" dirty="0">
                <a:solidFill>
                  <a:srgbClr val="666666"/>
                </a:solidFill>
              </a:rPr>
              <a:t>(if it completes- see upcoming…)</a:t>
            </a:r>
            <a:endParaRPr dirty="0">
              <a:solidFill>
                <a:srgbClr val="666666"/>
              </a:solidFill>
            </a:endParaRPr>
          </a:p>
          <a:p>
            <a:pPr marL="231775" indent="-117475">
              <a:spcBef>
                <a:spcPts val="0"/>
              </a:spcBef>
              <a:spcAft>
                <a:spcPts val="0"/>
              </a:spcAft>
              <a:buClr>
                <a:srgbClr val="000000"/>
              </a:buClr>
              <a:buSzPts val="1800"/>
            </a:pPr>
            <a:endParaRPr sz="1800" b="1" dirty="0">
              <a:solidFill>
                <a:srgbClr val="666666"/>
              </a:solidFill>
              <a:latin typeface="Arial"/>
              <a:ea typeface="Arial"/>
              <a:cs typeface="Arial"/>
              <a:sym typeface="Arial"/>
            </a:endParaRPr>
          </a:p>
          <a:p>
            <a:pPr marL="231775" indent="-231775">
              <a:spcBef>
                <a:spcPts val="0"/>
              </a:spcBef>
              <a:spcAft>
                <a:spcPts val="0"/>
              </a:spcAft>
              <a:buClr>
                <a:srgbClr val="666666"/>
              </a:buClr>
              <a:buSzPts val="1800"/>
              <a:buFont typeface="Arial"/>
              <a:buChar char="•"/>
            </a:pPr>
            <a:r>
              <a:rPr lang="en" sz="1800" dirty="0">
                <a:solidFill>
                  <a:srgbClr val="666666"/>
                </a:solidFill>
                <a:latin typeface="Arial"/>
                <a:ea typeface="Arial"/>
                <a:cs typeface="Arial"/>
                <a:sym typeface="Arial"/>
              </a:rPr>
              <a:t>Also (</a:t>
            </a:r>
            <a:r>
              <a:rPr lang="en" sz="1800" i="1" dirty="0">
                <a:solidFill>
                  <a:srgbClr val="666666"/>
                </a:solidFill>
                <a:latin typeface="Arial"/>
                <a:ea typeface="Arial"/>
                <a:cs typeface="Arial"/>
                <a:sym typeface="Arial"/>
              </a:rPr>
              <a:t>conceptually</a:t>
            </a:r>
            <a:r>
              <a:rPr lang="en" sz="1800" dirty="0">
                <a:solidFill>
                  <a:srgbClr val="666666"/>
                </a:solidFill>
                <a:latin typeface="Arial"/>
                <a:ea typeface="Arial"/>
                <a:cs typeface="Arial"/>
                <a:sym typeface="Arial"/>
              </a:rPr>
              <a:t>) straightforward to implement, and transparent to the user!</a:t>
            </a:r>
            <a:endParaRPr sz="1800" dirty="0">
              <a:solidFill>
                <a:srgbClr val="666666"/>
              </a:solidFill>
              <a:latin typeface="Arial"/>
              <a:ea typeface="Arial"/>
              <a:cs typeface="Arial"/>
              <a:sym typeface="Arial"/>
            </a:endParaRPr>
          </a:p>
        </p:txBody>
      </p:sp>
    </p:spTree>
    <p:extLst>
      <p:ext uri="{BB962C8B-B14F-4D97-AF65-F5344CB8AC3E}">
        <p14:creationId xmlns:p14="http://schemas.microsoft.com/office/powerpoint/2010/main" val="29796206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556"/>
        <p:cNvGrpSpPr/>
        <p:nvPr/>
      </p:nvGrpSpPr>
      <p:grpSpPr>
        <a:xfrm>
          <a:off x="0" y="0"/>
          <a:ext cx="0" cy="0"/>
          <a:chOff x="0" y="0"/>
          <a:chExt cx="0" cy="0"/>
        </a:xfrm>
      </p:grpSpPr>
      <p:sp>
        <p:nvSpPr>
          <p:cNvPr id="1557" name="Google Shape;1557;p130"/>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b="1">
                <a:solidFill>
                  <a:srgbClr val="666666"/>
                </a:solidFill>
                <a:latin typeface="Montserrat"/>
                <a:ea typeface="Montserrat"/>
                <a:cs typeface="Montserrat"/>
                <a:sym typeface="Montserrat"/>
              </a:rPr>
              <a:t>Strict Two-phase Locking (2PL) Protocol</a:t>
            </a:r>
            <a:endParaRPr sz="2400" b="1">
              <a:solidFill>
                <a:srgbClr val="666666"/>
              </a:solidFill>
              <a:latin typeface="Montserrat"/>
              <a:ea typeface="Montserrat"/>
              <a:cs typeface="Montserrat"/>
              <a:sym typeface="Montserrat"/>
            </a:endParaRPr>
          </a:p>
        </p:txBody>
      </p:sp>
      <p:sp>
        <p:nvSpPr>
          <p:cNvPr id="1559" name="Google Shape;1559;p130"/>
          <p:cNvSpPr txBox="1"/>
          <p:nvPr/>
        </p:nvSpPr>
        <p:spPr>
          <a:xfrm>
            <a:off x="1606408" y="2512659"/>
            <a:ext cx="4880683" cy="2904796"/>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800" b="1" dirty="0">
                <a:solidFill>
                  <a:srgbClr val="666666"/>
                </a:solidFill>
                <a:latin typeface="Arial"/>
                <a:ea typeface="Arial"/>
                <a:cs typeface="Arial"/>
                <a:sym typeface="Arial"/>
              </a:rPr>
              <a:t>TXNs obtain:</a:t>
            </a:r>
            <a:endParaRPr sz="1800" b="1" dirty="0">
              <a:solidFill>
                <a:srgbClr val="666666"/>
              </a:solidFill>
              <a:latin typeface="Arial"/>
              <a:ea typeface="Arial"/>
              <a:cs typeface="Arial"/>
              <a:sym typeface="Arial"/>
            </a:endParaRPr>
          </a:p>
          <a:p>
            <a:pPr>
              <a:spcBef>
                <a:spcPts val="0"/>
              </a:spcBef>
              <a:spcAft>
                <a:spcPts val="0"/>
              </a:spcAft>
            </a:pPr>
            <a:endParaRPr sz="1600" dirty="0">
              <a:solidFill>
                <a:srgbClr val="666666"/>
              </a:solidFill>
              <a:latin typeface="Arial"/>
              <a:ea typeface="Arial"/>
              <a:cs typeface="Arial"/>
              <a:sym typeface="Arial"/>
            </a:endParaRPr>
          </a:p>
          <a:p>
            <a:pPr marL="228600" indent="-228600">
              <a:spcBef>
                <a:spcPts val="0"/>
              </a:spcBef>
              <a:spcAft>
                <a:spcPts val="0"/>
              </a:spcAft>
              <a:buClr>
                <a:srgbClr val="666666"/>
              </a:buClr>
              <a:buSzPts val="1600"/>
              <a:buFont typeface="Arial"/>
              <a:buChar char="•"/>
            </a:pPr>
            <a:r>
              <a:rPr lang="en" sz="1600" dirty="0">
                <a:solidFill>
                  <a:srgbClr val="666666"/>
                </a:solidFill>
                <a:latin typeface="Arial"/>
                <a:ea typeface="Arial"/>
                <a:cs typeface="Arial"/>
                <a:sym typeface="Arial"/>
              </a:rPr>
              <a:t>An </a:t>
            </a:r>
            <a:r>
              <a:rPr lang="en" sz="1600" b="1" dirty="0">
                <a:solidFill>
                  <a:srgbClr val="666666"/>
                </a:solidFill>
                <a:latin typeface="Arial"/>
                <a:ea typeface="Arial"/>
                <a:cs typeface="Arial"/>
                <a:sym typeface="Arial"/>
              </a:rPr>
              <a:t>X (</a:t>
            </a:r>
            <a:r>
              <a:rPr lang="en" sz="1600" b="1" i="1" dirty="0">
                <a:solidFill>
                  <a:srgbClr val="666666"/>
                </a:solidFill>
                <a:latin typeface="Arial"/>
                <a:ea typeface="Arial"/>
                <a:cs typeface="Arial"/>
                <a:sym typeface="Arial"/>
              </a:rPr>
              <a:t>exclusive</a:t>
            </a:r>
            <a:r>
              <a:rPr lang="en" sz="1600" b="1" dirty="0">
                <a:solidFill>
                  <a:srgbClr val="666666"/>
                </a:solidFill>
                <a:latin typeface="Arial"/>
                <a:ea typeface="Arial"/>
                <a:cs typeface="Arial"/>
                <a:sym typeface="Arial"/>
              </a:rPr>
              <a:t>) lock </a:t>
            </a:r>
            <a:r>
              <a:rPr lang="en" sz="1600" dirty="0">
                <a:solidFill>
                  <a:srgbClr val="666666"/>
                </a:solidFill>
                <a:latin typeface="Arial"/>
                <a:ea typeface="Arial"/>
                <a:cs typeface="Arial"/>
                <a:sym typeface="Arial"/>
              </a:rPr>
              <a:t>on object before </a:t>
            </a:r>
            <a:r>
              <a:rPr lang="en" sz="1600" b="1" dirty="0">
                <a:solidFill>
                  <a:srgbClr val="666666"/>
                </a:solidFill>
                <a:latin typeface="Arial"/>
                <a:ea typeface="Arial"/>
                <a:cs typeface="Arial"/>
                <a:sym typeface="Arial"/>
              </a:rPr>
              <a:t>writing</a:t>
            </a:r>
            <a:r>
              <a:rPr lang="en" sz="1600" dirty="0">
                <a:solidFill>
                  <a:srgbClr val="666666"/>
                </a:solidFill>
                <a:latin typeface="Arial"/>
                <a:ea typeface="Arial"/>
                <a:cs typeface="Arial"/>
                <a:sym typeface="Arial"/>
              </a:rPr>
              <a:t>.</a:t>
            </a:r>
            <a:endParaRPr dirty="0">
              <a:solidFill>
                <a:srgbClr val="666666"/>
              </a:solidFill>
            </a:endParaRPr>
          </a:p>
          <a:p>
            <a:pPr lvl="1" indent="-228600">
              <a:spcBef>
                <a:spcPts val="0"/>
              </a:spcBef>
              <a:spcAft>
                <a:spcPts val="0"/>
              </a:spcAft>
              <a:buClr>
                <a:srgbClr val="666666"/>
              </a:buClr>
              <a:buSzPts val="1400"/>
              <a:buFont typeface="Arial"/>
              <a:buChar char="•"/>
            </a:pPr>
            <a:r>
              <a:rPr lang="en" sz="1400" dirty="0">
                <a:solidFill>
                  <a:srgbClr val="666666"/>
                </a:solidFill>
                <a:latin typeface="Arial"/>
                <a:ea typeface="Arial"/>
                <a:cs typeface="Arial"/>
                <a:sym typeface="Arial"/>
              </a:rPr>
              <a:t>If a TXN holds, no other TXN can get a</a:t>
            </a:r>
            <a:r>
              <a:rPr lang="en" sz="1400" i="1" dirty="0">
                <a:solidFill>
                  <a:srgbClr val="666666"/>
                </a:solidFill>
                <a:latin typeface="Arial"/>
                <a:ea typeface="Arial"/>
                <a:cs typeface="Arial"/>
                <a:sym typeface="Arial"/>
              </a:rPr>
              <a:t> </a:t>
            </a:r>
            <a:r>
              <a:rPr lang="en" sz="1400" dirty="0">
                <a:solidFill>
                  <a:srgbClr val="666666"/>
                </a:solidFill>
                <a:latin typeface="Arial"/>
                <a:ea typeface="Arial"/>
                <a:cs typeface="Arial"/>
                <a:sym typeface="Arial"/>
              </a:rPr>
              <a:t>lock (S or X) on that object.</a:t>
            </a:r>
            <a:endParaRPr sz="1600" dirty="0">
              <a:solidFill>
                <a:srgbClr val="666666"/>
              </a:solidFill>
              <a:latin typeface="Arial"/>
              <a:ea typeface="Arial"/>
              <a:cs typeface="Arial"/>
              <a:sym typeface="Arial"/>
            </a:endParaRPr>
          </a:p>
          <a:p>
            <a:pPr marL="228600" indent="-127000">
              <a:spcBef>
                <a:spcPts val="0"/>
              </a:spcBef>
              <a:spcAft>
                <a:spcPts val="0"/>
              </a:spcAft>
              <a:buClr>
                <a:srgbClr val="000000"/>
              </a:buClr>
              <a:buSzPts val="1600"/>
            </a:pPr>
            <a:endParaRPr sz="1600" dirty="0">
              <a:solidFill>
                <a:srgbClr val="666666"/>
              </a:solidFill>
              <a:latin typeface="Arial"/>
              <a:ea typeface="Arial"/>
              <a:cs typeface="Arial"/>
              <a:sym typeface="Arial"/>
            </a:endParaRPr>
          </a:p>
          <a:p>
            <a:pPr marL="228600" indent="-228600">
              <a:spcBef>
                <a:spcPts val="0"/>
              </a:spcBef>
              <a:spcAft>
                <a:spcPts val="0"/>
              </a:spcAft>
              <a:buClr>
                <a:srgbClr val="666666"/>
              </a:buClr>
              <a:buSzPts val="1600"/>
              <a:buFont typeface="Arial"/>
              <a:buChar char="•"/>
            </a:pPr>
            <a:r>
              <a:rPr lang="en" sz="1600" dirty="0">
                <a:solidFill>
                  <a:srgbClr val="666666"/>
                </a:solidFill>
                <a:latin typeface="Arial"/>
                <a:ea typeface="Arial"/>
                <a:cs typeface="Arial"/>
                <a:sym typeface="Arial"/>
              </a:rPr>
              <a:t>An </a:t>
            </a:r>
            <a:r>
              <a:rPr lang="en" sz="1600" b="1" dirty="0">
                <a:solidFill>
                  <a:srgbClr val="666666"/>
                </a:solidFill>
                <a:latin typeface="Arial"/>
                <a:ea typeface="Arial"/>
                <a:cs typeface="Arial"/>
                <a:sym typeface="Arial"/>
              </a:rPr>
              <a:t>S (</a:t>
            </a:r>
            <a:r>
              <a:rPr lang="en" sz="1600" b="1" i="1" dirty="0">
                <a:solidFill>
                  <a:srgbClr val="666666"/>
                </a:solidFill>
                <a:latin typeface="Arial"/>
                <a:ea typeface="Arial"/>
                <a:cs typeface="Arial"/>
                <a:sym typeface="Arial"/>
              </a:rPr>
              <a:t>shared</a:t>
            </a:r>
            <a:r>
              <a:rPr lang="en" sz="1600" b="1" dirty="0">
                <a:solidFill>
                  <a:srgbClr val="666666"/>
                </a:solidFill>
                <a:latin typeface="Arial"/>
                <a:ea typeface="Arial"/>
                <a:cs typeface="Arial"/>
                <a:sym typeface="Arial"/>
              </a:rPr>
              <a:t>) lock </a:t>
            </a:r>
            <a:r>
              <a:rPr lang="en" sz="1600" dirty="0">
                <a:solidFill>
                  <a:srgbClr val="666666"/>
                </a:solidFill>
                <a:latin typeface="Arial"/>
                <a:ea typeface="Arial"/>
                <a:cs typeface="Arial"/>
                <a:sym typeface="Arial"/>
              </a:rPr>
              <a:t>on object before </a:t>
            </a:r>
            <a:r>
              <a:rPr lang="en" sz="1600" b="1" dirty="0">
                <a:solidFill>
                  <a:srgbClr val="666666"/>
                </a:solidFill>
                <a:latin typeface="Arial"/>
                <a:ea typeface="Arial"/>
                <a:cs typeface="Arial"/>
                <a:sym typeface="Arial"/>
              </a:rPr>
              <a:t>reading</a:t>
            </a:r>
            <a:endParaRPr sz="1600" dirty="0">
              <a:solidFill>
                <a:srgbClr val="666666"/>
              </a:solidFill>
              <a:latin typeface="Arial"/>
              <a:ea typeface="Arial"/>
              <a:cs typeface="Arial"/>
              <a:sym typeface="Arial"/>
            </a:endParaRPr>
          </a:p>
          <a:p>
            <a:pPr lvl="1" indent="-228600">
              <a:spcBef>
                <a:spcPts val="0"/>
              </a:spcBef>
              <a:spcAft>
                <a:spcPts val="0"/>
              </a:spcAft>
              <a:buClr>
                <a:srgbClr val="666666"/>
              </a:buClr>
              <a:buSzPts val="1600"/>
              <a:buFont typeface="Arial"/>
              <a:buChar char="•"/>
            </a:pPr>
            <a:r>
              <a:rPr lang="en" sz="1600" dirty="0">
                <a:solidFill>
                  <a:srgbClr val="666666"/>
                </a:solidFill>
                <a:latin typeface="Arial"/>
                <a:ea typeface="Arial"/>
                <a:cs typeface="Arial"/>
                <a:sym typeface="Arial"/>
              </a:rPr>
              <a:t>If a TXN holds, no other TXN can get </a:t>
            </a:r>
            <a:r>
              <a:rPr lang="en" sz="1600" i="1" u="sng" dirty="0">
                <a:solidFill>
                  <a:srgbClr val="666666"/>
                </a:solidFill>
                <a:latin typeface="Arial"/>
                <a:ea typeface="Arial"/>
                <a:cs typeface="Arial"/>
                <a:sym typeface="Arial"/>
              </a:rPr>
              <a:t>an X lock</a:t>
            </a:r>
            <a:r>
              <a:rPr lang="en" sz="1600" i="1" dirty="0">
                <a:solidFill>
                  <a:srgbClr val="666666"/>
                </a:solidFill>
                <a:latin typeface="Arial"/>
                <a:ea typeface="Arial"/>
                <a:cs typeface="Arial"/>
                <a:sym typeface="Arial"/>
              </a:rPr>
              <a:t> </a:t>
            </a:r>
            <a:r>
              <a:rPr lang="en" sz="1600" dirty="0">
                <a:solidFill>
                  <a:srgbClr val="666666"/>
                </a:solidFill>
                <a:latin typeface="Arial"/>
                <a:ea typeface="Arial"/>
                <a:cs typeface="Arial"/>
                <a:sym typeface="Arial"/>
              </a:rPr>
              <a:t>on that object</a:t>
            </a:r>
            <a:endParaRPr dirty="0">
              <a:solidFill>
                <a:srgbClr val="666666"/>
              </a:solidFill>
            </a:endParaRPr>
          </a:p>
          <a:p>
            <a:pPr marL="228600" indent="-127000">
              <a:spcBef>
                <a:spcPts val="0"/>
              </a:spcBef>
              <a:spcAft>
                <a:spcPts val="0"/>
              </a:spcAft>
              <a:buClr>
                <a:srgbClr val="000000"/>
              </a:buClr>
              <a:buSzPts val="1600"/>
            </a:pPr>
            <a:endParaRPr sz="1600" dirty="0">
              <a:solidFill>
                <a:srgbClr val="666666"/>
              </a:solidFill>
              <a:latin typeface="Arial"/>
              <a:ea typeface="Arial"/>
              <a:cs typeface="Arial"/>
              <a:sym typeface="Arial"/>
            </a:endParaRPr>
          </a:p>
          <a:p>
            <a:pPr marL="228600" indent="-228600">
              <a:spcBef>
                <a:spcPts val="0"/>
              </a:spcBef>
              <a:spcAft>
                <a:spcPts val="0"/>
              </a:spcAft>
              <a:buClr>
                <a:srgbClr val="666666"/>
              </a:buClr>
              <a:buSzPts val="1600"/>
              <a:buFont typeface="Arial"/>
              <a:buChar char="•"/>
            </a:pPr>
            <a:r>
              <a:rPr lang="en" sz="1600" dirty="0">
                <a:solidFill>
                  <a:srgbClr val="666666"/>
                </a:solidFill>
                <a:latin typeface="Arial"/>
                <a:ea typeface="Arial"/>
                <a:cs typeface="Arial"/>
                <a:sym typeface="Arial"/>
              </a:rPr>
              <a:t>All locks held by a TXN are released when TXN completes. </a:t>
            </a:r>
            <a:endParaRPr dirty="0">
              <a:solidFill>
                <a:srgbClr val="666666"/>
              </a:solidFill>
            </a:endParaRPr>
          </a:p>
          <a:p>
            <a:pPr marL="228600" indent="-228600">
              <a:spcBef>
                <a:spcPts val="0"/>
              </a:spcBef>
              <a:spcAft>
                <a:spcPts val="0"/>
              </a:spcAft>
            </a:pPr>
            <a:endParaRPr sz="1600" dirty="0">
              <a:solidFill>
                <a:srgbClr val="666666"/>
              </a:solidFill>
              <a:latin typeface="Arial"/>
              <a:ea typeface="Arial"/>
              <a:cs typeface="Arial"/>
              <a:sym typeface="Arial"/>
            </a:endParaRPr>
          </a:p>
        </p:txBody>
      </p:sp>
      <p:sp>
        <p:nvSpPr>
          <p:cNvPr id="1560" name="Google Shape;1560;p130"/>
          <p:cNvSpPr txBox="1"/>
          <p:nvPr/>
        </p:nvSpPr>
        <p:spPr>
          <a:xfrm>
            <a:off x="4870725" y="2808040"/>
            <a:ext cx="184731" cy="200952"/>
          </a:xfrm>
          <a:prstGeom prst="rect">
            <a:avLst/>
          </a:prstGeom>
          <a:noFill/>
          <a:ln>
            <a:noFill/>
          </a:ln>
        </p:spPr>
        <p:txBody>
          <a:bodyPr spcFirstLastPara="1" wrap="square" lIns="91425" tIns="45700" rIns="91425" bIns="45700" anchor="t" anchorCtr="0">
            <a:noAutofit/>
          </a:bodyPr>
          <a:lstStyle/>
          <a:p>
            <a:pPr>
              <a:spcBef>
                <a:spcPts val="0"/>
              </a:spcBef>
              <a:spcAft>
                <a:spcPts val="0"/>
              </a:spcAft>
            </a:pPr>
            <a:endParaRPr sz="706">
              <a:solidFill>
                <a:srgbClr val="000000"/>
              </a:solidFill>
              <a:latin typeface="Arial"/>
              <a:ea typeface="Arial"/>
              <a:cs typeface="Arial"/>
              <a:sym typeface="Arial"/>
            </a:endParaRPr>
          </a:p>
        </p:txBody>
      </p:sp>
      <p:sp>
        <p:nvSpPr>
          <p:cNvPr id="1561" name="Google Shape;1561;p130"/>
          <p:cNvSpPr txBox="1"/>
          <p:nvPr/>
        </p:nvSpPr>
        <p:spPr>
          <a:xfrm>
            <a:off x="7008995" y="3313208"/>
            <a:ext cx="1727901" cy="1200329"/>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dirty="0">
                <a:solidFill>
                  <a:srgbClr val="000000"/>
                </a:solidFill>
                <a:latin typeface="Arial"/>
                <a:ea typeface="Arial"/>
                <a:cs typeface="Arial"/>
                <a:sym typeface="Arial"/>
              </a:rPr>
              <a:t>Note: Terminology here- “exclusive”, “shared”- meant to be intuitive- no tricks!</a:t>
            </a:r>
            <a:endParaRPr sz="14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6120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59">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sp>
        <p:nvSpPr>
          <p:cNvPr id="1566" name="Google Shape;1566;p131"/>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Picture of 2-Phase Locking (2PL)</a:t>
            </a:r>
            <a:endParaRPr sz="2800" b="1">
              <a:solidFill>
                <a:srgbClr val="666666"/>
              </a:solidFill>
              <a:latin typeface="Montserrat"/>
              <a:ea typeface="Montserrat"/>
              <a:cs typeface="Montserrat"/>
              <a:sym typeface="Montserrat"/>
            </a:endParaRPr>
          </a:p>
        </p:txBody>
      </p:sp>
      <p:cxnSp>
        <p:nvCxnSpPr>
          <p:cNvPr id="1568" name="Google Shape;1568;p131"/>
          <p:cNvCxnSpPr/>
          <p:nvPr/>
        </p:nvCxnSpPr>
        <p:spPr>
          <a:xfrm>
            <a:off x="2047209" y="3859847"/>
            <a:ext cx="4255200" cy="0"/>
          </a:xfrm>
          <a:prstGeom prst="straightConnector1">
            <a:avLst/>
          </a:prstGeom>
          <a:noFill/>
          <a:ln w="38100" cap="flat" cmpd="sng">
            <a:solidFill>
              <a:srgbClr val="7F7F7F"/>
            </a:solidFill>
            <a:prstDash val="dash"/>
            <a:round/>
            <a:headEnd type="none" w="sm" len="sm"/>
            <a:tailEnd type="none" w="sm" len="sm"/>
          </a:ln>
        </p:spPr>
      </p:cxnSp>
      <p:cxnSp>
        <p:nvCxnSpPr>
          <p:cNvPr id="1569" name="Google Shape;1569;p131"/>
          <p:cNvCxnSpPr/>
          <p:nvPr/>
        </p:nvCxnSpPr>
        <p:spPr>
          <a:xfrm rot="10800000">
            <a:off x="3264559" y="3369683"/>
            <a:ext cx="4500" cy="467100"/>
          </a:xfrm>
          <a:prstGeom prst="straightConnector1">
            <a:avLst/>
          </a:prstGeom>
          <a:noFill/>
          <a:ln w="38100" cap="flat" cmpd="sng">
            <a:solidFill>
              <a:srgbClr val="FF0000"/>
            </a:solidFill>
            <a:prstDash val="solid"/>
            <a:round/>
            <a:headEnd type="none" w="sm" len="sm"/>
            <a:tailEnd type="none" w="sm" len="sm"/>
          </a:ln>
        </p:spPr>
      </p:cxnSp>
      <p:cxnSp>
        <p:nvCxnSpPr>
          <p:cNvPr id="1570" name="Google Shape;1570;p131"/>
          <p:cNvCxnSpPr/>
          <p:nvPr/>
        </p:nvCxnSpPr>
        <p:spPr>
          <a:xfrm>
            <a:off x="2800385" y="4230721"/>
            <a:ext cx="2817000" cy="0"/>
          </a:xfrm>
          <a:prstGeom prst="straightConnector1">
            <a:avLst/>
          </a:prstGeom>
          <a:noFill/>
          <a:ln w="88900" cap="flat" cmpd="sng">
            <a:solidFill>
              <a:schemeClr val="dk1"/>
            </a:solidFill>
            <a:prstDash val="solid"/>
            <a:round/>
            <a:headEnd type="none" w="sm" len="sm"/>
            <a:tailEnd type="stealth" w="med" len="med"/>
          </a:ln>
        </p:spPr>
      </p:cxnSp>
      <p:sp>
        <p:nvSpPr>
          <p:cNvPr id="1571" name="Google Shape;1571;p131"/>
          <p:cNvSpPr txBox="1"/>
          <p:nvPr/>
        </p:nvSpPr>
        <p:spPr>
          <a:xfrm>
            <a:off x="3322696" y="4213598"/>
            <a:ext cx="1429800" cy="400200"/>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2000">
                <a:solidFill>
                  <a:srgbClr val="000000"/>
                </a:solidFill>
                <a:latin typeface="Arial"/>
                <a:ea typeface="Arial"/>
                <a:cs typeface="Arial"/>
                <a:sym typeface="Arial"/>
              </a:rPr>
              <a:t>Time</a:t>
            </a:r>
            <a:endParaRPr/>
          </a:p>
        </p:txBody>
      </p:sp>
      <p:sp>
        <p:nvSpPr>
          <p:cNvPr id="1572" name="Google Shape;1572;p131"/>
          <p:cNvSpPr txBox="1"/>
          <p:nvPr/>
        </p:nvSpPr>
        <p:spPr>
          <a:xfrm>
            <a:off x="5153991" y="3956513"/>
            <a:ext cx="1404300" cy="3387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spcBef>
                <a:spcPts val="0"/>
              </a:spcBef>
              <a:spcAft>
                <a:spcPts val="0"/>
              </a:spcAft>
            </a:pPr>
            <a:r>
              <a:rPr lang="en" sz="1600">
                <a:solidFill>
                  <a:srgbClr val="000000"/>
                </a:solidFill>
                <a:latin typeface="Arial"/>
                <a:ea typeface="Arial"/>
                <a:cs typeface="Arial"/>
                <a:sym typeface="Arial"/>
              </a:rPr>
              <a:t>Strict 2PL</a:t>
            </a:r>
            <a:endParaRPr/>
          </a:p>
        </p:txBody>
      </p:sp>
      <p:cxnSp>
        <p:nvCxnSpPr>
          <p:cNvPr id="1573" name="Google Shape;1573;p131"/>
          <p:cNvCxnSpPr>
            <a:stCxn id="1572" idx="0"/>
          </p:cNvCxnSpPr>
          <p:nvPr/>
        </p:nvCxnSpPr>
        <p:spPr>
          <a:xfrm rot="10800000">
            <a:off x="5590941" y="3174113"/>
            <a:ext cx="265200" cy="782400"/>
          </a:xfrm>
          <a:prstGeom prst="straightConnector1">
            <a:avLst/>
          </a:prstGeom>
          <a:noFill/>
          <a:ln w="101600" cap="flat" cmpd="sng">
            <a:solidFill>
              <a:srgbClr val="7F7F7F"/>
            </a:solidFill>
            <a:prstDash val="solid"/>
            <a:round/>
            <a:headEnd type="none" w="sm" len="sm"/>
            <a:tailEnd type="stealth" w="med" len="med"/>
          </a:ln>
        </p:spPr>
      </p:cxnSp>
      <p:sp>
        <p:nvSpPr>
          <p:cNvPr id="1574" name="Google Shape;1574;p131"/>
          <p:cNvSpPr txBox="1"/>
          <p:nvPr/>
        </p:nvSpPr>
        <p:spPr>
          <a:xfrm>
            <a:off x="1772888" y="3460198"/>
            <a:ext cx="924600" cy="708000"/>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2000">
                <a:solidFill>
                  <a:srgbClr val="000000"/>
                </a:solidFill>
                <a:latin typeface="Arial"/>
                <a:ea typeface="Arial"/>
                <a:cs typeface="Arial"/>
                <a:sym typeface="Arial"/>
              </a:rPr>
              <a:t>0 locks</a:t>
            </a:r>
            <a:endParaRPr/>
          </a:p>
        </p:txBody>
      </p:sp>
      <p:cxnSp>
        <p:nvCxnSpPr>
          <p:cNvPr id="1575" name="Google Shape;1575;p131"/>
          <p:cNvCxnSpPr/>
          <p:nvPr/>
        </p:nvCxnSpPr>
        <p:spPr>
          <a:xfrm rot="10800000">
            <a:off x="2808795" y="2399764"/>
            <a:ext cx="0" cy="1466700"/>
          </a:xfrm>
          <a:prstGeom prst="straightConnector1">
            <a:avLst/>
          </a:prstGeom>
          <a:noFill/>
          <a:ln w="88900" cap="flat" cmpd="sng">
            <a:solidFill>
              <a:schemeClr val="dk1"/>
            </a:solidFill>
            <a:prstDash val="solid"/>
            <a:round/>
            <a:headEnd type="none" w="sm" len="sm"/>
            <a:tailEnd type="stealth" w="med" len="med"/>
          </a:ln>
        </p:spPr>
      </p:cxnSp>
      <p:sp>
        <p:nvSpPr>
          <p:cNvPr id="1576" name="Google Shape;1576;p131"/>
          <p:cNvSpPr txBox="1"/>
          <p:nvPr/>
        </p:nvSpPr>
        <p:spPr>
          <a:xfrm>
            <a:off x="1401761" y="1960600"/>
            <a:ext cx="1429800" cy="1015800"/>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2000">
                <a:solidFill>
                  <a:srgbClr val="666666"/>
                </a:solidFill>
                <a:latin typeface="Arial"/>
                <a:ea typeface="Arial"/>
                <a:cs typeface="Arial"/>
                <a:sym typeface="Arial"/>
              </a:rPr>
              <a:t># Locks </a:t>
            </a:r>
            <a:r>
              <a:rPr lang="en" sz="2000">
                <a:solidFill>
                  <a:srgbClr val="666666"/>
                </a:solidFill>
              </a:rPr>
              <a:t>for </a:t>
            </a:r>
            <a:r>
              <a:rPr lang="en" sz="2000">
                <a:solidFill>
                  <a:srgbClr val="666666"/>
                </a:solidFill>
                <a:latin typeface="Arial"/>
                <a:ea typeface="Arial"/>
                <a:cs typeface="Arial"/>
                <a:sym typeface="Arial"/>
              </a:rPr>
              <a:t>TXN </a:t>
            </a:r>
            <a:endParaRPr sz="2000">
              <a:solidFill>
                <a:srgbClr val="666666"/>
              </a:solidFill>
              <a:latin typeface="Arial"/>
              <a:ea typeface="Arial"/>
              <a:cs typeface="Arial"/>
              <a:sym typeface="Arial"/>
            </a:endParaRPr>
          </a:p>
        </p:txBody>
      </p:sp>
      <p:sp>
        <p:nvSpPr>
          <p:cNvPr id="1577" name="Google Shape;1577;p131"/>
          <p:cNvSpPr txBox="1"/>
          <p:nvPr/>
        </p:nvSpPr>
        <p:spPr>
          <a:xfrm>
            <a:off x="2784339" y="1981914"/>
            <a:ext cx="1390500" cy="584700"/>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600">
                <a:solidFill>
                  <a:srgbClr val="666666"/>
                </a:solidFill>
                <a:latin typeface="Arial"/>
                <a:ea typeface="Arial"/>
                <a:cs typeface="Arial"/>
                <a:sym typeface="Arial"/>
              </a:rPr>
              <a:t>Lock Acquisition</a:t>
            </a:r>
            <a:endParaRPr>
              <a:solidFill>
                <a:srgbClr val="666666"/>
              </a:solidFill>
            </a:endParaRPr>
          </a:p>
        </p:txBody>
      </p:sp>
      <p:sp>
        <p:nvSpPr>
          <p:cNvPr id="1578" name="Google Shape;1578;p131"/>
          <p:cNvSpPr txBox="1"/>
          <p:nvPr/>
        </p:nvSpPr>
        <p:spPr>
          <a:xfrm>
            <a:off x="5971825" y="2431826"/>
            <a:ext cx="1866300" cy="584700"/>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600">
                <a:solidFill>
                  <a:srgbClr val="666666"/>
                </a:solidFill>
                <a:latin typeface="Arial"/>
                <a:ea typeface="Arial"/>
                <a:cs typeface="Arial"/>
                <a:sym typeface="Arial"/>
              </a:rPr>
              <a:t>Lock Release</a:t>
            </a:r>
            <a:endParaRPr>
              <a:solidFill>
                <a:srgbClr val="666666"/>
              </a:solidFill>
            </a:endParaRPr>
          </a:p>
          <a:p>
            <a:pPr algn="ctr">
              <a:spcBef>
                <a:spcPts val="0"/>
              </a:spcBef>
              <a:spcAft>
                <a:spcPts val="0"/>
              </a:spcAft>
            </a:pPr>
            <a:r>
              <a:rPr lang="en" sz="1600">
                <a:solidFill>
                  <a:srgbClr val="666666"/>
                </a:solidFill>
                <a:latin typeface="Arial"/>
                <a:ea typeface="Arial"/>
                <a:cs typeface="Arial"/>
                <a:sym typeface="Arial"/>
              </a:rPr>
              <a:t>On TXN commit!</a:t>
            </a:r>
            <a:endParaRPr>
              <a:solidFill>
                <a:srgbClr val="666666"/>
              </a:solidFill>
            </a:endParaRPr>
          </a:p>
        </p:txBody>
      </p:sp>
      <p:cxnSp>
        <p:nvCxnSpPr>
          <p:cNvPr id="1579" name="Google Shape;1579;p131"/>
          <p:cNvCxnSpPr/>
          <p:nvPr/>
        </p:nvCxnSpPr>
        <p:spPr>
          <a:xfrm rot="10800000">
            <a:off x="3636884" y="2899583"/>
            <a:ext cx="4500" cy="467100"/>
          </a:xfrm>
          <a:prstGeom prst="straightConnector1">
            <a:avLst/>
          </a:prstGeom>
          <a:noFill/>
          <a:ln w="38100" cap="flat" cmpd="sng">
            <a:solidFill>
              <a:srgbClr val="FF0000"/>
            </a:solidFill>
            <a:prstDash val="solid"/>
            <a:round/>
            <a:headEnd type="none" w="sm" len="sm"/>
            <a:tailEnd type="none" w="sm" len="sm"/>
          </a:ln>
        </p:spPr>
      </p:cxnSp>
      <p:cxnSp>
        <p:nvCxnSpPr>
          <p:cNvPr id="1580" name="Google Shape;1580;p131"/>
          <p:cNvCxnSpPr/>
          <p:nvPr/>
        </p:nvCxnSpPr>
        <p:spPr>
          <a:xfrm rot="10800000">
            <a:off x="4463809" y="2431833"/>
            <a:ext cx="4500" cy="467100"/>
          </a:xfrm>
          <a:prstGeom prst="straightConnector1">
            <a:avLst/>
          </a:prstGeom>
          <a:noFill/>
          <a:ln w="38100" cap="flat" cmpd="sng">
            <a:solidFill>
              <a:srgbClr val="FF0000"/>
            </a:solidFill>
            <a:prstDash val="solid"/>
            <a:round/>
            <a:headEnd type="none" w="sm" len="sm"/>
            <a:tailEnd type="none" w="sm" len="sm"/>
          </a:ln>
        </p:spPr>
      </p:cxnSp>
      <p:cxnSp>
        <p:nvCxnSpPr>
          <p:cNvPr id="1581" name="Google Shape;1581;p131"/>
          <p:cNvCxnSpPr/>
          <p:nvPr/>
        </p:nvCxnSpPr>
        <p:spPr>
          <a:xfrm>
            <a:off x="3255484" y="3387372"/>
            <a:ext cx="415200" cy="3000"/>
          </a:xfrm>
          <a:prstGeom prst="straightConnector1">
            <a:avLst/>
          </a:prstGeom>
          <a:noFill/>
          <a:ln w="38100" cap="flat" cmpd="sng">
            <a:solidFill>
              <a:srgbClr val="FF0000"/>
            </a:solidFill>
            <a:prstDash val="solid"/>
            <a:round/>
            <a:headEnd type="none" w="sm" len="sm"/>
            <a:tailEnd type="none" w="sm" len="sm"/>
          </a:ln>
        </p:spPr>
      </p:cxnSp>
      <p:cxnSp>
        <p:nvCxnSpPr>
          <p:cNvPr id="1582" name="Google Shape;1582;p131"/>
          <p:cNvCxnSpPr/>
          <p:nvPr/>
        </p:nvCxnSpPr>
        <p:spPr>
          <a:xfrm>
            <a:off x="3636884" y="2894335"/>
            <a:ext cx="415200" cy="3000"/>
          </a:xfrm>
          <a:prstGeom prst="straightConnector1">
            <a:avLst/>
          </a:prstGeom>
          <a:noFill/>
          <a:ln w="38100" cap="flat" cmpd="sng">
            <a:solidFill>
              <a:srgbClr val="FF0000"/>
            </a:solidFill>
            <a:prstDash val="solid"/>
            <a:round/>
            <a:headEnd type="none" w="sm" len="sm"/>
            <a:tailEnd type="none" w="sm" len="sm"/>
          </a:ln>
        </p:spPr>
      </p:cxnSp>
      <p:cxnSp>
        <p:nvCxnSpPr>
          <p:cNvPr id="1583" name="Google Shape;1583;p131"/>
          <p:cNvCxnSpPr/>
          <p:nvPr/>
        </p:nvCxnSpPr>
        <p:spPr>
          <a:xfrm>
            <a:off x="5075559" y="2467010"/>
            <a:ext cx="415200" cy="3000"/>
          </a:xfrm>
          <a:prstGeom prst="straightConnector1">
            <a:avLst/>
          </a:prstGeom>
          <a:noFill/>
          <a:ln w="38100" cap="flat" cmpd="sng">
            <a:solidFill>
              <a:srgbClr val="FF0000"/>
            </a:solidFill>
            <a:prstDash val="solid"/>
            <a:round/>
            <a:headEnd type="none" w="sm" len="sm"/>
            <a:tailEnd type="none" w="sm" len="sm"/>
          </a:ln>
        </p:spPr>
      </p:cxnSp>
      <p:cxnSp>
        <p:nvCxnSpPr>
          <p:cNvPr id="1584" name="Google Shape;1584;p131"/>
          <p:cNvCxnSpPr/>
          <p:nvPr/>
        </p:nvCxnSpPr>
        <p:spPr>
          <a:xfrm>
            <a:off x="4052084" y="2894347"/>
            <a:ext cx="415200" cy="3000"/>
          </a:xfrm>
          <a:prstGeom prst="straightConnector1">
            <a:avLst/>
          </a:prstGeom>
          <a:noFill/>
          <a:ln w="38100" cap="flat" cmpd="sng">
            <a:solidFill>
              <a:srgbClr val="FF0000"/>
            </a:solidFill>
            <a:prstDash val="solid"/>
            <a:round/>
            <a:headEnd type="none" w="sm" len="sm"/>
            <a:tailEnd type="none" w="sm" len="sm"/>
          </a:ln>
        </p:spPr>
      </p:cxnSp>
      <p:cxnSp>
        <p:nvCxnSpPr>
          <p:cNvPr id="1585" name="Google Shape;1585;p131"/>
          <p:cNvCxnSpPr/>
          <p:nvPr/>
        </p:nvCxnSpPr>
        <p:spPr>
          <a:xfrm rot="10800000">
            <a:off x="5486272" y="2430233"/>
            <a:ext cx="4500" cy="467100"/>
          </a:xfrm>
          <a:prstGeom prst="straightConnector1">
            <a:avLst/>
          </a:prstGeom>
          <a:noFill/>
          <a:ln w="38100" cap="flat" cmpd="sng">
            <a:solidFill>
              <a:srgbClr val="9900FF"/>
            </a:solidFill>
            <a:prstDash val="solid"/>
            <a:round/>
            <a:headEnd type="none" w="sm" len="sm"/>
            <a:tailEnd type="none" w="sm" len="sm"/>
          </a:ln>
        </p:spPr>
      </p:cxnSp>
      <p:cxnSp>
        <p:nvCxnSpPr>
          <p:cNvPr id="1586" name="Google Shape;1586;p131"/>
          <p:cNvCxnSpPr/>
          <p:nvPr/>
        </p:nvCxnSpPr>
        <p:spPr>
          <a:xfrm rot="10800000">
            <a:off x="5486259" y="2847733"/>
            <a:ext cx="4500" cy="467100"/>
          </a:xfrm>
          <a:prstGeom prst="straightConnector1">
            <a:avLst/>
          </a:prstGeom>
          <a:noFill/>
          <a:ln w="38100" cap="flat" cmpd="sng">
            <a:solidFill>
              <a:srgbClr val="9900FF"/>
            </a:solidFill>
            <a:prstDash val="solid"/>
            <a:round/>
            <a:headEnd type="none" w="sm" len="sm"/>
            <a:tailEnd type="none" w="sm" len="sm"/>
          </a:ln>
        </p:spPr>
      </p:cxnSp>
      <p:cxnSp>
        <p:nvCxnSpPr>
          <p:cNvPr id="1587" name="Google Shape;1587;p131"/>
          <p:cNvCxnSpPr/>
          <p:nvPr/>
        </p:nvCxnSpPr>
        <p:spPr>
          <a:xfrm rot="10800000">
            <a:off x="5486259" y="3330483"/>
            <a:ext cx="4500" cy="467100"/>
          </a:xfrm>
          <a:prstGeom prst="straightConnector1">
            <a:avLst/>
          </a:prstGeom>
          <a:noFill/>
          <a:ln w="38100" cap="flat" cmpd="sng">
            <a:solidFill>
              <a:srgbClr val="9900FF"/>
            </a:solidFill>
            <a:prstDash val="solid"/>
            <a:round/>
            <a:headEnd type="none" w="sm" len="sm"/>
            <a:tailEnd type="none" w="sm" len="sm"/>
          </a:ln>
        </p:spPr>
      </p:cxnSp>
      <p:cxnSp>
        <p:nvCxnSpPr>
          <p:cNvPr id="1588" name="Google Shape;1588;p131"/>
          <p:cNvCxnSpPr/>
          <p:nvPr/>
        </p:nvCxnSpPr>
        <p:spPr>
          <a:xfrm>
            <a:off x="4463809" y="2467010"/>
            <a:ext cx="623100" cy="6900"/>
          </a:xfrm>
          <a:prstGeom prst="straightConnector1">
            <a:avLst/>
          </a:prstGeom>
          <a:noFill/>
          <a:ln w="38100" cap="flat" cmpd="sng">
            <a:solidFill>
              <a:srgbClr val="FF0000"/>
            </a:solidFill>
            <a:prstDash val="solid"/>
            <a:round/>
            <a:headEnd type="none" w="sm" len="sm"/>
            <a:tailEnd type="none" w="sm" len="sm"/>
          </a:ln>
        </p:spPr>
      </p:cxnSp>
      <p:sp>
        <p:nvSpPr>
          <p:cNvPr id="1589" name="Google Shape;1589;p131"/>
          <p:cNvSpPr txBox="1"/>
          <p:nvPr/>
        </p:nvSpPr>
        <p:spPr>
          <a:xfrm>
            <a:off x="212942" y="4897400"/>
            <a:ext cx="8706783" cy="7824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2000" b="1" dirty="0"/>
              <a:t>2PL</a:t>
            </a:r>
            <a:r>
              <a:rPr lang="en" sz="2000" dirty="0"/>
              <a:t>: A transaction can not request additional locks once it releases any locks. Thus, there is a “growing phase” followed by a “shrinking phase”. </a:t>
            </a:r>
            <a:endParaRPr sz="2000" dirty="0"/>
          </a:p>
          <a:p>
            <a:pPr>
              <a:spcBef>
                <a:spcPts val="0"/>
              </a:spcBef>
              <a:spcAft>
                <a:spcPts val="0"/>
              </a:spcAft>
            </a:pPr>
            <a:endParaRPr sz="2000" dirty="0"/>
          </a:p>
          <a:p>
            <a:pPr>
              <a:spcBef>
                <a:spcPts val="0"/>
              </a:spcBef>
              <a:spcAft>
                <a:spcPts val="0"/>
              </a:spcAft>
            </a:pPr>
            <a:r>
              <a:rPr lang="en" sz="2000" b="1" dirty="0"/>
              <a:t>Strict 2PL:</a:t>
            </a:r>
            <a:r>
              <a:rPr lang="en" sz="2000" dirty="0"/>
              <a:t> Release locks only at COMMIT (COMMIT Record flushed) or ABORT  </a:t>
            </a:r>
            <a:endParaRPr sz="2000" dirty="0"/>
          </a:p>
        </p:txBody>
      </p:sp>
    </p:spTree>
    <p:extLst>
      <p:ext uri="{BB962C8B-B14F-4D97-AF65-F5344CB8AC3E}">
        <p14:creationId xmlns:p14="http://schemas.microsoft.com/office/powerpoint/2010/main" val="322167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7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8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593"/>
        <p:cNvGrpSpPr/>
        <p:nvPr/>
      </p:nvGrpSpPr>
      <p:grpSpPr>
        <a:xfrm>
          <a:off x="0" y="0"/>
          <a:ext cx="0" cy="0"/>
          <a:chOff x="0" y="0"/>
          <a:chExt cx="0" cy="0"/>
        </a:xfrm>
      </p:grpSpPr>
      <p:sp>
        <p:nvSpPr>
          <p:cNvPr id="1594" name="Google Shape;1594;p132"/>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Strict 2PL</a:t>
            </a:r>
            <a:endParaRPr sz="2800" b="1">
              <a:solidFill>
                <a:srgbClr val="666666"/>
              </a:solidFill>
              <a:latin typeface="Montserrat"/>
              <a:ea typeface="Montserrat"/>
              <a:cs typeface="Montserrat"/>
              <a:sym typeface="Montserrat"/>
            </a:endParaRPr>
          </a:p>
        </p:txBody>
      </p:sp>
      <p:sp>
        <p:nvSpPr>
          <p:cNvPr id="1596" name="Google Shape;1596;p132"/>
          <p:cNvSpPr txBox="1"/>
          <p:nvPr/>
        </p:nvSpPr>
        <p:spPr>
          <a:xfrm>
            <a:off x="1300265" y="2232250"/>
            <a:ext cx="6798000" cy="32718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800" dirty="0">
                <a:solidFill>
                  <a:srgbClr val="666666"/>
                </a:solidFill>
                <a:latin typeface="Arial"/>
                <a:ea typeface="Arial"/>
                <a:cs typeface="Arial"/>
                <a:sym typeface="Arial"/>
              </a:rPr>
              <a:t>If a schedule follows strict 2PL, it is </a:t>
            </a:r>
            <a:r>
              <a:rPr lang="en" sz="1800" b="1" dirty="0">
                <a:solidFill>
                  <a:srgbClr val="666666"/>
                </a:solidFill>
              </a:rPr>
              <a:t>conflict serializable</a:t>
            </a:r>
            <a:r>
              <a:rPr lang="en" sz="1800" dirty="0">
                <a:solidFill>
                  <a:srgbClr val="666666"/>
                </a:solidFill>
                <a:latin typeface="Arial"/>
                <a:ea typeface="Arial"/>
                <a:cs typeface="Arial"/>
                <a:sym typeface="Arial"/>
              </a:rPr>
              <a:t>…</a:t>
            </a:r>
            <a:endParaRPr dirty="0">
              <a:solidFill>
                <a:srgbClr val="666666"/>
              </a:solidFill>
            </a:endParaRPr>
          </a:p>
          <a:p>
            <a:pPr marL="914400" lvl="1" indent="-228600">
              <a:spcBef>
                <a:spcPts val="0"/>
              </a:spcBef>
              <a:spcAft>
                <a:spcPts val="0"/>
              </a:spcAft>
              <a:buClr>
                <a:srgbClr val="666666"/>
              </a:buClr>
              <a:buSzPts val="1600"/>
              <a:buFont typeface="Arial"/>
              <a:buChar char="•"/>
            </a:pPr>
            <a:r>
              <a:rPr lang="en" sz="1600" dirty="0">
                <a:solidFill>
                  <a:srgbClr val="666666"/>
                </a:solidFill>
                <a:latin typeface="Arial"/>
                <a:ea typeface="Arial"/>
                <a:cs typeface="Arial"/>
                <a:sym typeface="Arial"/>
              </a:rPr>
              <a:t>…and thus serializable</a:t>
            </a:r>
            <a:endParaRPr sz="1600" dirty="0">
              <a:solidFill>
                <a:srgbClr val="666666"/>
              </a:solidFill>
              <a:latin typeface="Arial"/>
              <a:ea typeface="Arial"/>
              <a:cs typeface="Arial"/>
              <a:sym typeface="Arial"/>
            </a:endParaRPr>
          </a:p>
          <a:p>
            <a:pPr marL="914400" lvl="1" indent="-228600">
              <a:spcBef>
                <a:spcPts val="0"/>
              </a:spcBef>
              <a:spcAft>
                <a:spcPts val="0"/>
              </a:spcAft>
              <a:buClr>
                <a:srgbClr val="666666"/>
              </a:buClr>
              <a:buSzPts val="1600"/>
              <a:buFont typeface="Arial"/>
              <a:buChar char="•"/>
            </a:pPr>
            <a:r>
              <a:rPr lang="en" sz="1600" dirty="0">
                <a:solidFill>
                  <a:srgbClr val="666666"/>
                </a:solidFill>
                <a:latin typeface="Arial"/>
                <a:ea typeface="Arial"/>
                <a:cs typeface="Arial"/>
                <a:sym typeface="Arial"/>
              </a:rPr>
              <a:t>…and </a:t>
            </a:r>
            <a:r>
              <a:rPr lang="en" sz="1600" dirty="0">
                <a:solidFill>
                  <a:srgbClr val="666666"/>
                </a:solidFill>
              </a:rPr>
              <a:t>we get</a:t>
            </a:r>
            <a:r>
              <a:rPr lang="en" sz="1600" dirty="0">
                <a:solidFill>
                  <a:srgbClr val="666666"/>
                </a:solidFill>
                <a:latin typeface="Arial"/>
                <a:ea typeface="Arial"/>
                <a:cs typeface="Arial"/>
                <a:sym typeface="Arial"/>
              </a:rPr>
              <a:t> isolation &amp; consistency!</a:t>
            </a:r>
            <a:endParaRPr sz="1800" dirty="0">
              <a:solidFill>
                <a:srgbClr val="666666"/>
              </a:solidFill>
              <a:latin typeface="Arial"/>
              <a:ea typeface="Arial"/>
              <a:cs typeface="Arial"/>
              <a:sym typeface="Arial"/>
            </a:endParaRPr>
          </a:p>
          <a:p>
            <a:pPr>
              <a:spcBef>
                <a:spcPts val="0"/>
              </a:spcBef>
              <a:spcAft>
                <a:spcPts val="0"/>
              </a:spcAft>
              <a:buClr>
                <a:srgbClr val="000000"/>
              </a:buClr>
              <a:buSzPts val="1800"/>
            </a:pPr>
            <a:endParaRPr sz="1800" dirty="0">
              <a:solidFill>
                <a:srgbClr val="666666"/>
              </a:solidFill>
            </a:endParaRPr>
          </a:p>
          <a:p>
            <a:pPr>
              <a:spcBef>
                <a:spcPts val="0"/>
              </a:spcBef>
              <a:spcAft>
                <a:spcPts val="0"/>
              </a:spcAft>
            </a:pPr>
            <a:endParaRPr sz="1600" dirty="0">
              <a:solidFill>
                <a:schemeClr val="dk2"/>
              </a:solidFill>
            </a:endParaRPr>
          </a:p>
          <a:p>
            <a:pPr>
              <a:spcBef>
                <a:spcPts val="0"/>
              </a:spcBef>
              <a:spcAft>
                <a:spcPts val="0"/>
              </a:spcAft>
            </a:pPr>
            <a:r>
              <a:rPr lang="en" sz="1600" dirty="0">
                <a:solidFill>
                  <a:schemeClr val="dk2"/>
                </a:solidFill>
              </a:rPr>
              <a:t>Popular implementation </a:t>
            </a:r>
            <a:endParaRPr sz="1600" dirty="0">
              <a:solidFill>
                <a:schemeClr val="dk2"/>
              </a:solidFill>
            </a:endParaRPr>
          </a:p>
          <a:p>
            <a:pPr marL="914400" lvl="1" indent="-228600">
              <a:spcBef>
                <a:spcPts val="0"/>
              </a:spcBef>
              <a:spcAft>
                <a:spcPts val="0"/>
              </a:spcAft>
              <a:buClr>
                <a:schemeClr val="dk2"/>
              </a:buClr>
              <a:buSzPts val="1600"/>
              <a:buFont typeface="Arial"/>
              <a:buChar char="•"/>
            </a:pPr>
            <a:r>
              <a:rPr lang="en" sz="1600" dirty="0">
                <a:solidFill>
                  <a:schemeClr val="dk2"/>
                </a:solidFill>
              </a:rPr>
              <a:t>Simple !</a:t>
            </a:r>
            <a:endParaRPr sz="1600" dirty="0">
              <a:solidFill>
                <a:schemeClr val="dk2"/>
              </a:solidFill>
            </a:endParaRPr>
          </a:p>
          <a:p>
            <a:pPr marL="914400" lvl="1" indent="-228600">
              <a:spcBef>
                <a:spcPts val="0"/>
              </a:spcBef>
              <a:spcAft>
                <a:spcPts val="0"/>
              </a:spcAft>
              <a:buClr>
                <a:schemeClr val="dk2"/>
              </a:buClr>
              <a:buSzPts val="1600"/>
              <a:buFont typeface="Arial"/>
              <a:buChar char="•"/>
            </a:pPr>
            <a:r>
              <a:rPr lang="en" sz="1600" dirty="0">
                <a:solidFill>
                  <a:schemeClr val="dk2"/>
                </a:solidFill>
              </a:rPr>
              <a:t>Produces subset of *all* conflict serializable schedules</a:t>
            </a:r>
            <a:endParaRPr sz="1600" dirty="0">
              <a:solidFill>
                <a:schemeClr val="dk2"/>
              </a:solidFill>
            </a:endParaRPr>
          </a:p>
          <a:p>
            <a:pPr marL="914400" lvl="1" indent="-228600">
              <a:spcBef>
                <a:spcPts val="0"/>
              </a:spcBef>
              <a:spcAft>
                <a:spcPts val="0"/>
              </a:spcAft>
              <a:buClr>
                <a:schemeClr val="dk2"/>
              </a:buClr>
              <a:buSzPts val="1600"/>
              <a:buFont typeface="Arial"/>
              <a:buChar char="•"/>
            </a:pPr>
            <a:r>
              <a:rPr lang="en" sz="1600" dirty="0">
                <a:solidFill>
                  <a:schemeClr val="dk2"/>
                </a:solidFill>
              </a:rPr>
              <a:t>There are MANY more complex LOCKING schemes with better performance. (See CS Database classes)</a:t>
            </a:r>
            <a:endParaRPr sz="1600" dirty="0">
              <a:solidFill>
                <a:schemeClr val="dk2"/>
              </a:solidFill>
            </a:endParaRPr>
          </a:p>
          <a:p>
            <a:pPr marL="914400">
              <a:spcBef>
                <a:spcPts val="0"/>
              </a:spcBef>
              <a:spcAft>
                <a:spcPts val="0"/>
              </a:spcAft>
            </a:pPr>
            <a:endParaRPr sz="1600" dirty="0">
              <a:solidFill>
                <a:schemeClr val="dk2"/>
              </a:solidFill>
            </a:endParaRPr>
          </a:p>
          <a:p>
            <a:pPr marL="914400" lvl="1" indent="-228600">
              <a:spcBef>
                <a:spcPts val="0"/>
              </a:spcBef>
              <a:spcAft>
                <a:spcPts val="0"/>
              </a:spcAft>
              <a:buClr>
                <a:schemeClr val="dk2"/>
              </a:buClr>
              <a:buSzPts val="1600"/>
              <a:buFont typeface="Arial"/>
              <a:buChar char="•"/>
            </a:pPr>
            <a:r>
              <a:rPr lang="en" sz="1600" dirty="0">
                <a:solidFill>
                  <a:srgbClr val="666666"/>
                </a:solidFill>
              </a:rPr>
              <a:t>One key, subtle problem (next)</a:t>
            </a:r>
            <a:endParaRPr sz="1600" dirty="0">
              <a:solidFill>
                <a:srgbClr val="666666"/>
              </a:solidFill>
              <a:latin typeface="Arial"/>
              <a:ea typeface="Arial"/>
              <a:cs typeface="Arial"/>
              <a:sym typeface="Arial"/>
            </a:endParaRPr>
          </a:p>
        </p:txBody>
      </p:sp>
    </p:spTree>
    <p:extLst>
      <p:ext uri="{BB962C8B-B14F-4D97-AF65-F5344CB8AC3E}">
        <p14:creationId xmlns:p14="http://schemas.microsoft.com/office/powerpoint/2010/main" val="202891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9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9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9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9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9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600"/>
        <p:cNvGrpSpPr/>
        <p:nvPr/>
      </p:nvGrpSpPr>
      <p:grpSpPr>
        <a:xfrm>
          <a:off x="0" y="0"/>
          <a:ext cx="0" cy="0"/>
          <a:chOff x="0" y="0"/>
          <a:chExt cx="0" cy="0"/>
        </a:xfrm>
      </p:grpSpPr>
      <p:sp>
        <p:nvSpPr>
          <p:cNvPr id="1601" name="Google Shape;1601;p133"/>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Deadlock Detection</a:t>
            </a:r>
            <a:endParaRPr sz="2800" b="1" dirty="0">
              <a:solidFill>
                <a:srgbClr val="666666"/>
              </a:solidFill>
              <a:latin typeface="Montserrat"/>
              <a:ea typeface="Montserrat"/>
              <a:cs typeface="Montserrat"/>
              <a:sym typeface="Montserrat"/>
            </a:endParaRPr>
          </a:p>
        </p:txBody>
      </p:sp>
      <p:sp>
        <p:nvSpPr>
          <p:cNvPr id="1602" name="Google Shape;1602;p133"/>
          <p:cNvSpPr txBox="1"/>
          <p:nvPr/>
        </p:nvSpPr>
        <p:spPr>
          <a:xfrm>
            <a:off x="3264652" y="4422854"/>
            <a:ext cx="2814914" cy="52322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First, T</a:t>
            </a:r>
            <a:r>
              <a:rPr lang="en" sz="1400" baseline="-25000">
                <a:solidFill>
                  <a:srgbClr val="000000"/>
                </a:solidFill>
                <a:latin typeface="Arial"/>
                <a:ea typeface="Arial"/>
                <a:cs typeface="Arial"/>
                <a:sym typeface="Arial"/>
              </a:rPr>
              <a:t>1</a:t>
            </a:r>
            <a:r>
              <a:rPr lang="en" sz="1400">
                <a:solidFill>
                  <a:srgbClr val="000000"/>
                </a:solidFill>
                <a:latin typeface="Arial"/>
                <a:ea typeface="Arial"/>
                <a:cs typeface="Arial"/>
                <a:sym typeface="Arial"/>
              </a:rPr>
              <a:t> requests a shared lock on A to read from it</a:t>
            </a:r>
            <a:endParaRPr sz="1400" b="1">
              <a:solidFill>
                <a:srgbClr val="000000"/>
              </a:solidFill>
              <a:latin typeface="Arial"/>
              <a:ea typeface="Arial"/>
              <a:cs typeface="Arial"/>
              <a:sym typeface="Arial"/>
            </a:endParaRPr>
          </a:p>
        </p:txBody>
      </p:sp>
      <p:cxnSp>
        <p:nvCxnSpPr>
          <p:cNvPr id="1603" name="Google Shape;1603;p133"/>
          <p:cNvCxnSpPr/>
          <p:nvPr/>
        </p:nvCxnSpPr>
        <p:spPr>
          <a:xfrm>
            <a:off x="2423552" y="3690910"/>
            <a:ext cx="4761474" cy="0"/>
          </a:xfrm>
          <a:prstGeom prst="straightConnector1">
            <a:avLst/>
          </a:prstGeom>
          <a:noFill/>
          <a:ln w="38100" cap="flat" cmpd="sng">
            <a:solidFill>
              <a:srgbClr val="7F7F7F"/>
            </a:solidFill>
            <a:prstDash val="solid"/>
            <a:round/>
            <a:headEnd type="none" w="sm" len="sm"/>
            <a:tailEnd type="triangle" w="med" len="med"/>
          </a:ln>
        </p:spPr>
      </p:cxnSp>
      <p:sp>
        <p:nvSpPr>
          <p:cNvPr id="1604" name="Google Shape;1604;p133"/>
          <p:cNvSpPr txBox="1"/>
          <p:nvPr/>
        </p:nvSpPr>
        <p:spPr>
          <a:xfrm>
            <a:off x="2135782" y="2897444"/>
            <a:ext cx="360996"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C00000"/>
                </a:solidFill>
                <a:latin typeface="Arial"/>
                <a:ea typeface="Arial"/>
                <a:cs typeface="Arial"/>
                <a:sym typeface="Arial"/>
              </a:rPr>
              <a:t>T</a:t>
            </a:r>
            <a:r>
              <a:rPr lang="en" sz="1400" b="1" baseline="-25000">
                <a:solidFill>
                  <a:srgbClr val="C00000"/>
                </a:solidFill>
                <a:latin typeface="Arial"/>
                <a:ea typeface="Arial"/>
                <a:cs typeface="Arial"/>
                <a:sym typeface="Arial"/>
              </a:rPr>
              <a:t>1</a:t>
            </a:r>
            <a:endParaRPr sz="1400" b="1" baseline="-25000">
              <a:solidFill>
                <a:srgbClr val="C00000"/>
              </a:solidFill>
              <a:latin typeface="Arial"/>
              <a:ea typeface="Arial"/>
              <a:cs typeface="Arial"/>
              <a:sym typeface="Arial"/>
            </a:endParaRPr>
          </a:p>
        </p:txBody>
      </p:sp>
      <p:sp>
        <p:nvSpPr>
          <p:cNvPr id="1605" name="Google Shape;1605;p133"/>
          <p:cNvSpPr txBox="1"/>
          <p:nvPr/>
        </p:nvSpPr>
        <p:spPr>
          <a:xfrm>
            <a:off x="2135782" y="3257450"/>
            <a:ext cx="360996"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0070C0"/>
                </a:solidFill>
                <a:latin typeface="Arial"/>
                <a:ea typeface="Arial"/>
                <a:cs typeface="Arial"/>
                <a:sym typeface="Arial"/>
              </a:rPr>
              <a:t>T</a:t>
            </a:r>
            <a:r>
              <a:rPr lang="en" sz="1400" b="1" baseline="-25000">
                <a:solidFill>
                  <a:srgbClr val="0070C0"/>
                </a:solidFill>
                <a:latin typeface="Arial"/>
                <a:ea typeface="Arial"/>
                <a:cs typeface="Arial"/>
                <a:sym typeface="Arial"/>
              </a:rPr>
              <a:t>2</a:t>
            </a:r>
            <a:endParaRPr/>
          </a:p>
        </p:txBody>
      </p:sp>
      <p:sp>
        <p:nvSpPr>
          <p:cNvPr id="1606" name="Google Shape;1606;p133"/>
          <p:cNvSpPr txBox="1"/>
          <p:nvPr/>
        </p:nvSpPr>
        <p:spPr>
          <a:xfrm>
            <a:off x="2507441" y="2938522"/>
            <a:ext cx="500458" cy="276999"/>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b="1" i="1">
                <a:solidFill>
                  <a:srgbClr val="000000"/>
                </a:solidFill>
                <a:latin typeface="Arial"/>
                <a:ea typeface="Arial"/>
                <a:cs typeface="Arial"/>
                <a:sym typeface="Arial"/>
              </a:rPr>
              <a:t>S(A)</a:t>
            </a:r>
            <a:endParaRPr sz="1200" b="1" i="1">
              <a:solidFill>
                <a:srgbClr val="000000"/>
              </a:solidFill>
              <a:latin typeface="Arial"/>
              <a:ea typeface="Arial"/>
              <a:cs typeface="Arial"/>
              <a:sym typeface="Arial"/>
            </a:endParaRPr>
          </a:p>
        </p:txBody>
      </p:sp>
      <p:sp>
        <p:nvSpPr>
          <p:cNvPr id="1607" name="Google Shape;1607;p133"/>
          <p:cNvSpPr txBox="1"/>
          <p:nvPr/>
        </p:nvSpPr>
        <p:spPr>
          <a:xfrm>
            <a:off x="2986663" y="2938522"/>
            <a:ext cx="500458" cy="276999"/>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R(A)</a:t>
            </a:r>
            <a:endParaRPr sz="1200">
              <a:solidFill>
                <a:srgbClr val="000000"/>
              </a:solidFill>
              <a:latin typeface="Arial"/>
              <a:ea typeface="Arial"/>
              <a:cs typeface="Arial"/>
              <a:sym typeface="Arial"/>
            </a:endParaRPr>
          </a:p>
        </p:txBody>
      </p:sp>
    </p:spTree>
    <p:extLst>
      <p:ext uri="{BB962C8B-B14F-4D97-AF65-F5344CB8AC3E}">
        <p14:creationId xmlns:p14="http://schemas.microsoft.com/office/powerpoint/2010/main" val="39204718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1612" name="Google Shape;1612;p134"/>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Deadlock Detection</a:t>
            </a:r>
            <a:endParaRPr sz="2800" b="1" dirty="0">
              <a:solidFill>
                <a:srgbClr val="666666"/>
              </a:solidFill>
              <a:latin typeface="Montserrat"/>
              <a:ea typeface="Montserrat"/>
              <a:cs typeface="Montserrat"/>
              <a:sym typeface="Montserrat"/>
            </a:endParaRPr>
          </a:p>
        </p:txBody>
      </p:sp>
      <p:sp>
        <p:nvSpPr>
          <p:cNvPr id="1613" name="Google Shape;1613;p134"/>
          <p:cNvSpPr txBox="1"/>
          <p:nvPr/>
        </p:nvSpPr>
        <p:spPr>
          <a:xfrm>
            <a:off x="3275960" y="4422854"/>
            <a:ext cx="2814914" cy="52322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Next, T</a:t>
            </a:r>
            <a:r>
              <a:rPr lang="en" sz="1400" baseline="-250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requests a shared lock on B to read from it</a:t>
            </a:r>
            <a:endParaRPr sz="1400" b="1">
              <a:solidFill>
                <a:srgbClr val="000000"/>
              </a:solidFill>
              <a:latin typeface="Arial"/>
              <a:ea typeface="Arial"/>
              <a:cs typeface="Arial"/>
              <a:sym typeface="Arial"/>
            </a:endParaRPr>
          </a:p>
        </p:txBody>
      </p:sp>
      <p:cxnSp>
        <p:nvCxnSpPr>
          <p:cNvPr id="1614" name="Google Shape;1614;p134"/>
          <p:cNvCxnSpPr/>
          <p:nvPr/>
        </p:nvCxnSpPr>
        <p:spPr>
          <a:xfrm>
            <a:off x="2434860" y="3690910"/>
            <a:ext cx="4761474" cy="0"/>
          </a:xfrm>
          <a:prstGeom prst="straightConnector1">
            <a:avLst/>
          </a:prstGeom>
          <a:noFill/>
          <a:ln w="38100" cap="flat" cmpd="sng">
            <a:solidFill>
              <a:srgbClr val="7F7F7F"/>
            </a:solidFill>
            <a:prstDash val="solid"/>
            <a:round/>
            <a:headEnd type="none" w="sm" len="sm"/>
            <a:tailEnd type="triangle" w="med" len="med"/>
          </a:ln>
        </p:spPr>
      </p:cxnSp>
      <p:sp>
        <p:nvSpPr>
          <p:cNvPr id="1615" name="Google Shape;1615;p134"/>
          <p:cNvSpPr txBox="1"/>
          <p:nvPr/>
        </p:nvSpPr>
        <p:spPr>
          <a:xfrm>
            <a:off x="2147090" y="2897444"/>
            <a:ext cx="360996"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C00000"/>
                </a:solidFill>
                <a:latin typeface="Arial"/>
                <a:ea typeface="Arial"/>
                <a:cs typeface="Arial"/>
                <a:sym typeface="Arial"/>
              </a:rPr>
              <a:t>T</a:t>
            </a:r>
            <a:r>
              <a:rPr lang="en" sz="1400" b="1" baseline="-25000">
                <a:solidFill>
                  <a:srgbClr val="C00000"/>
                </a:solidFill>
                <a:latin typeface="Arial"/>
                <a:ea typeface="Arial"/>
                <a:cs typeface="Arial"/>
                <a:sym typeface="Arial"/>
              </a:rPr>
              <a:t>1</a:t>
            </a:r>
            <a:endParaRPr sz="1400" b="1" baseline="-25000">
              <a:solidFill>
                <a:srgbClr val="C00000"/>
              </a:solidFill>
              <a:latin typeface="Arial"/>
              <a:ea typeface="Arial"/>
              <a:cs typeface="Arial"/>
              <a:sym typeface="Arial"/>
            </a:endParaRPr>
          </a:p>
        </p:txBody>
      </p:sp>
      <p:sp>
        <p:nvSpPr>
          <p:cNvPr id="1616" name="Google Shape;1616;p134"/>
          <p:cNvSpPr txBox="1"/>
          <p:nvPr/>
        </p:nvSpPr>
        <p:spPr>
          <a:xfrm>
            <a:off x="2147090" y="3257450"/>
            <a:ext cx="360996"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0070C0"/>
                </a:solidFill>
                <a:latin typeface="Arial"/>
                <a:ea typeface="Arial"/>
                <a:cs typeface="Arial"/>
                <a:sym typeface="Arial"/>
              </a:rPr>
              <a:t>T</a:t>
            </a:r>
            <a:r>
              <a:rPr lang="en" sz="1400" b="1" baseline="-25000">
                <a:solidFill>
                  <a:srgbClr val="0070C0"/>
                </a:solidFill>
                <a:latin typeface="Arial"/>
                <a:ea typeface="Arial"/>
                <a:cs typeface="Arial"/>
                <a:sym typeface="Arial"/>
              </a:rPr>
              <a:t>2</a:t>
            </a:r>
            <a:endParaRPr/>
          </a:p>
        </p:txBody>
      </p:sp>
      <p:sp>
        <p:nvSpPr>
          <p:cNvPr id="1617" name="Google Shape;1617;p134"/>
          <p:cNvSpPr txBox="1"/>
          <p:nvPr/>
        </p:nvSpPr>
        <p:spPr>
          <a:xfrm>
            <a:off x="3446576" y="3293503"/>
            <a:ext cx="500458" cy="276999"/>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b="1" i="1">
                <a:solidFill>
                  <a:srgbClr val="000000"/>
                </a:solidFill>
                <a:latin typeface="Arial"/>
                <a:ea typeface="Arial"/>
                <a:cs typeface="Arial"/>
                <a:sym typeface="Arial"/>
              </a:rPr>
              <a:t>S(B)</a:t>
            </a:r>
            <a:endParaRPr sz="1200" b="1" i="1">
              <a:solidFill>
                <a:srgbClr val="000000"/>
              </a:solidFill>
              <a:latin typeface="Arial"/>
              <a:ea typeface="Arial"/>
              <a:cs typeface="Arial"/>
              <a:sym typeface="Arial"/>
            </a:endParaRPr>
          </a:p>
        </p:txBody>
      </p:sp>
      <p:sp>
        <p:nvSpPr>
          <p:cNvPr id="1618" name="Google Shape;1618;p134"/>
          <p:cNvSpPr txBox="1"/>
          <p:nvPr/>
        </p:nvSpPr>
        <p:spPr>
          <a:xfrm>
            <a:off x="3930721" y="3293503"/>
            <a:ext cx="500458" cy="276999"/>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R(B)</a:t>
            </a:r>
            <a:endParaRPr sz="1200">
              <a:solidFill>
                <a:srgbClr val="000000"/>
              </a:solidFill>
              <a:latin typeface="Arial"/>
              <a:ea typeface="Arial"/>
              <a:cs typeface="Arial"/>
              <a:sym typeface="Arial"/>
            </a:endParaRPr>
          </a:p>
        </p:txBody>
      </p:sp>
      <p:sp>
        <p:nvSpPr>
          <p:cNvPr id="1619" name="Google Shape;1619;p134"/>
          <p:cNvSpPr txBox="1"/>
          <p:nvPr/>
        </p:nvSpPr>
        <p:spPr>
          <a:xfrm>
            <a:off x="2518749" y="2938522"/>
            <a:ext cx="500458" cy="276999"/>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b="1" i="1">
                <a:solidFill>
                  <a:srgbClr val="000000"/>
                </a:solidFill>
                <a:latin typeface="Arial"/>
                <a:ea typeface="Arial"/>
                <a:cs typeface="Arial"/>
                <a:sym typeface="Arial"/>
              </a:rPr>
              <a:t>S(A)</a:t>
            </a:r>
            <a:endParaRPr sz="1200" b="1" i="1">
              <a:solidFill>
                <a:srgbClr val="000000"/>
              </a:solidFill>
              <a:latin typeface="Arial"/>
              <a:ea typeface="Arial"/>
              <a:cs typeface="Arial"/>
              <a:sym typeface="Arial"/>
            </a:endParaRPr>
          </a:p>
        </p:txBody>
      </p:sp>
      <p:sp>
        <p:nvSpPr>
          <p:cNvPr id="1620" name="Google Shape;1620;p134"/>
          <p:cNvSpPr txBox="1"/>
          <p:nvPr/>
        </p:nvSpPr>
        <p:spPr>
          <a:xfrm>
            <a:off x="2997971" y="2938522"/>
            <a:ext cx="500458" cy="276999"/>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R(A)</a:t>
            </a:r>
            <a:endParaRPr sz="1200">
              <a:solidFill>
                <a:srgbClr val="000000"/>
              </a:solidFill>
              <a:latin typeface="Arial"/>
              <a:ea typeface="Arial"/>
              <a:cs typeface="Arial"/>
              <a:sym typeface="Arial"/>
            </a:endParaRPr>
          </a:p>
        </p:txBody>
      </p:sp>
    </p:spTree>
    <p:extLst>
      <p:ext uri="{BB962C8B-B14F-4D97-AF65-F5344CB8AC3E}">
        <p14:creationId xmlns:p14="http://schemas.microsoft.com/office/powerpoint/2010/main" val="6129542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135"/>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Deadlock Detection: Example</a:t>
            </a:r>
            <a:endParaRPr sz="2800" b="1">
              <a:solidFill>
                <a:srgbClr val="666666"/>
              </a:solidFill>
              <a:latin typeface="Montserrat"/>
              <a:ea typeface="Montserrat"/>
              <a:cs typeface="Montserrat"/>
              <a:sym typeface="Montserrat"/>
            </a:endParaRPr>
          </a:p>
        </p:txBody>
      </p:sp>
      <p:sp>
        <p:nvSpPr>
          <p:cNvPr id="1626" name="Google Shape;1626;p135"/>
          <p:cNvSpPr/>
          <p:nvPr/>
        </p:nvSpPr>
        <p:spPr>
          <a:xfrm>
            <a:off x="7185642" y="2854395"/>
            <a:ext cx="403860" cy="40386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rgbClr val="000000"/>
              </a:solidFill>
              <a:latin typeface="Arial"/>
              <a:ea typeface="Arial"/>
              <a:cs typeface="Arial"/>
              <a:sym typeface="Arial"/>
            </a:endParaRPr>
          </a:p>
        </p:txBody>
      </p:sp>
      <p:sp>
        <p:nvSpPr>
          <p:cNvPr id="1627" name="Google Shape;1627;p135"/>
          <p:cNvSpPr/>
          <p:nvPr/>
        </p:nvSpPr>
        <p:spPr>
          <a:xfrm>
            <a:off x="8465802" y="2854395"/>
            <a:ext cx="403860" cy="40386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600">
              <a:solidFill>
                <a:srgbClr val="000000"/>
              </a:solidFill>
              <a:latin typeface="Arial"/>
              <a:ea typeface="Arial"/>
              <a:cs typeface="Arial"/>
              <a:sym typeface="Arial"/>
            </a:endParaRPr>
          </a:p>
        </p:txBody>
      </p:sp>
      <p:sp>
        <p:nvSpPr>
          <p:cNvPr id="1628" name="Google Shape;1628;p135"/>
          <p:cNvSpPr txBox="1"/>
          <p:nvPr/>
        </p:nvSpPr>
        <p:spPr>
          <a:xfrm>
            <a:off x="3277917" y="4422854"/>
            <a:ext cx="2814914" cy="738664"/>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T</a:t>
            </a:r>
            <a:r>
              <a:rPr lang="en" sz="1400" baseline="-250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then requests an exclusive lock on A to write to it- </a:t>
            </a:r>
            <a:r>
              <a:rPr lang="en" sz="1400" b="1">
                <a:solidFill>
                  <a:srgbClr val="000000"/>
                </a:solidFill>
                <a:latin typeface="Arial"/>
                <a:ea typeface="Arial"/>
                <a:cs typeface="Arial"/>
                <a:sym typeface="Arial"/>
              </a:rPr>
              <a:t>now T</a:t>
            </a:r>
            <a:r>
              <a:rPr lang="en" sz="1400" b="1" baseline="-25000">
                <a:solidFill>
                  <a:srgbClr val="000000"/>
                </a:solidFill>
                <a:latin typeface="Arial"/>
                <a:ea typeface="Arial"/>
                <a:cs typeface="Arial"/>
                <a:sym typeface="Arial"/>
              </a:rPr>
              <a:t>2</a:t>
            </a:r>
            <a:r>
              <a:rPr lang="en" sz="1400" b="1">
                <a:solidFill>
                  <a:srgbClr val="000000"/>
                </a:solidFill>
                <a:latin typeface="Arial"/>
                <a:ea typeface="Arial"/>
                <a:cs typeface="Arial"/>
                <a:sym typeface="Arial"/>
              </a:rPr>
              <a:t> is waiting on T</a:t>
            </a:r>
            <a:r>
              <a:rPr lang="en" sz="1400" b="1" baseline="-25000">
                <a:solidFill>
                  <a:srgbClr val="000000"/>
                </a:solidFill>
                <a:latin typeface="Arial"/>
                <a:ea typeface="Arial"/>
                <a:cs typeface="Arial"/>
                <a:sym typeface="Arial"/>
              </a:rPr>
              <a:t>1</a:t>
            </a:r>
            <a:r>
              <a:rPr lang="en" sz="1400" b="1">
                <a:solidFill>
                  <a:srgbClr val="000000"/>
                </a:solidFill>
                <a:latin typeface="Arial"/>
                <a:ea typeface="Arial"/>
                <a:cs typeface="Arial"/>
                <a:sym typeface="Arial"/>
              </a:rPr>
              <a:t>…</a:t>
            </a:r>
            <a:endParaRPr sz="1400" b="1">
              <a:solidFill>
                <a:srgbClr val="000000"/>
              </a:solidFill>
              <a:latin typeface="Arial"/>
              <a:ea typeface="Arial"/>
              <a:cs typeface="Arial"/>
              <a:sym typeface="Arial"/>
            </a:endParaRPr>
          </a:p>
        </p:txBody>
      </p:sp>
      <p:cxnSp>
        <p:nvCxnSpPr>
          <p:cNvPr id="1629" name="Google Shape;1629;p135"/>
          <p:cNvCxnSpPr/>
          <p:nvPr/>
        </p:nvCxnSpPr>
        <p:spPr>
          <a:xfrm>
            <a:off x="2436817" y="3690910"/>
            <a:ext cx="4761474" cy="0"/>
          </a:xfrm>
          <a:prstGeom prst="straightConnector1">
            <a:avLst/>
          </a:prstGeom>
          <a:noFill/>
          <a:ln w="38100" cap="flat" cmpd="sng">
            <a:solidFill>
              <a:srgbClr val="7F7F7F"/>
            </a:solidFill>
            <a:prstDash val="solid"/>
            <a:round/>
            <a:headEnd type="none" w="sm" len="sm"/>
            <a:tailEnd type="triangle" w="med" len="med"/>
          </a:ln>
        </p:spPr>
      </p:cxnSp>
      <p:sp>
        <p:nvSpPr>
          <p:cNvPr id="1630" name="Google Shape;1630;p135"/>
          <p:cNvSpPr txBox="1"/>
          <p:nvPr/>
        </p:nvSpPr>
        <p:spPr>
          <a:xfrm>
            <a:off x="2149047" y="2897443"/>
            <a:ext cx="385042" cy="338554"/>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b="1">
                <a:solidFill>
                  <a:srgbClr val="C00000"/>
                </a:solidFill>
                <a:latin typeface="Arial"/>
                <a:ea typeface="Arial"/>
                <a:cs typeface="Arial"/>
                <a:sym typeface="Arial"/>
              </a:rPr>
              <a:t>T</a:t>
            </a:r>
            <a:r>
              <a:rPr lang="en" sz="1600" b="1" baseline="-25000">
                <a:solidFill>
                  <a:srgbClr val="C00000"/>
                </a:solidFill>
                <a:latin typeface="Arial"/>
                <a:ea typeface="Arial"/>
                <a:cs typeface="Arial"/>
                <a:sym typeface="Arial"/>
              </a:rPr>
              <a:t>1</a:t>
            </a:r>
            <a:endParaRPr sz="1600" b="1" baseline="-25000">
              <a:solidFill>
                <a:srgbClr val="C00000"/>
              </a:solidFill>
              <a:latin typeface="Arial"/>
              <a:ea typeface="Arial"/>
              <a:cs typeface="Arial"/>
              <a:sym typeface="Arial"/>
            </a:endParaRPr>
          </a:p>
        </p:txBody>
      </p:sp>
      <p:sp>
        <p:nvSpPr>
          <p:cNvPr id="1631" name="Google Shape;1631;p135"/>
          <p:cNvSpPr txBox="1"/>
          <p:nvPr/>
        </p:nvSpPr>
        <p:spPr>
          <a:xfrm>
            <a:off x="2149047" y="3257449"/>
            <a:ext cx="385042" cy="338554"/>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b="1">
                <a:solidFill>
                  <a:srgbClr val="0070C0"/>
                </a:solidFill>
                <a:latin typeface="Arial"/>
                <a:ea typeface="Arial"/>
                <a:cs typeface="Arial"/>
                <a:sym typeface="Arial"/>
              </a:rPr>
              <a:t>T</a:t>
            </a:r>
            <a:r>
              <a:rPr lang="en" sz="1600" b="1" baseline="-25000">
                <a:solidFill>
                  <a:srgbClr val="0070C0"/>
                </a:solidFill>
                <a:latin typeface="Arial"/>
                <a:ea typeface="Arial"/>
                <a:cs typeface="Arial"/>
                <a:sym typeface="Arial"/>
              </a:rPr>
              <a:t>2</a:t>
            </a:r>
            <a:endParaRPr/>
          </a:p>
        </p:txBody>
      </p:sp>
      <p:sp>
        <p:nvSpPr>
          <p:cNvPr id="1632" name="Google Shape;1632;p135"/>
          <p:cNvSpPr txBox="1"/>
          <p:nvPr/>
        </p:nvSpPr>
        <p:spPr>
          <a:xfrm>
            <a:off x="4432212" y="3293503"/>
            <a:ext cx="500458" cy="276999"/>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b="1" i="1">
                <a:solidFill>
                  <a:srgbClr val="000000"/>
                </a:solidFill>
                <a:latin typeface="Arial"/>
                <a:ea typeface="Arial"/>
                <a:cs typeface="Arial"/>
                <a:sym typeface="Arial"/>
              </a:rPr>
              <a:t>X(A)</a:t>
            </a:r>
            <a:endParaRPr sz="1200" b="1" i="1">
              <a:solidFill>
                <a:srgbClr val="000000"/>
              </a:solidFill>
              <a:latin typeface="Arial"/>
              <a:ea typeface="Arial"/>
              <a:cs typeface="Arial"/>
              <a:sym typeface="Arial"/>
            </a:endParaRPr>
          </a:p>
        </p:txBody>
      </p:sp>
      <p:sp>
        <p:nvSpPr>
          <p:cNvPr id="1633" name="Google Shape;1633;p135"/>
          <p:cNvSpPr txBox="1"/>
          <p:nvPr/>
        </p:nvSpPr>
        <p:spPr>
          <a:xfrm>
            <a:off x="3448533" y="3293503"/>
            <a:ext cx="500458" cy="276999"/>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b="1" i="1">
                <a:solidFill>
                  <a:srgbClr val="000000"/>
                </a:solidFill>
                <a:latin typeface="Arial"/>
                <a:ea typeface="Arial"/>
                <a:cs typeface="Arial"/>
                <a:sym typeface="Arial"/>
              </a:rPr>
              <a:t>S(B)</a:t>
            </a:r>
            <a:endParaRPr sz="1200" b="1" i="1">
              <a:solidFill>
                <a:srgbClr val="000000"/>
              </a:solidFill>
              <a:latin typeface="Arial"/>
              <a:ea typeface="Arial"/>
              <a:cs typeface="Arial"/>
              <a:sym typeface="Arial"/>
            </a:endParaRPr>
          </a:p>
        </p:txBody>
      </p:sp>
      <p:sp>
        <p:nvSpPr>
          <p:cNvPr id="1634" name="Google Shape;1634;p135"/>
          <p:cNvSpPr txBox="1"/>
          <p:nvPr/>
        </p:nvSpPr>
        <p:spPr>
          <a:xfrm>
            <a:off x="3932678" y="3293503"/>
            <a:ext cx="500458" cy="276999"/>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R(B)</a:t>
            </a:r>
            <a:endParaRPr sz="1200">
              <a:solidFill>
                <a:srgbClr val="000000"/>
              </a:solidFill>
              <a:latin typeface="Arial"/>
              <a:ea typeface="Arial"/>
              <a:cs typeface="Arial"/>
              <a:sym typeface="Arial"/>
            </a:endParaRPr>
          </a:p>
        </p:txBody>
      </p:sp>
      <p:sp>
        <p:nvSpPr>
          <p:cNvPr id="1635" name="Google Shape;1635;p135"/>
          <p:cNvSpPr txBox="1"/>
          <p:nvPr/>
        </p:nvSpPr>
        <p:spPr>
          <a:xfrm>
            <a:off x="2520706" y="2938522"/>
            <a:ext cx="500458" cy="276999"/>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b="1" i="1">
                <a:solidFill>
                  <a:srgbClr val="000000"/>
                </a:solidFill>
                <a:latin typeface="Arial"/>
                <a:ea typeface="Arial"/>
                <a:cs typeface="Arial"/>
                <a:sym typeface="Arial"/>
              </a:rPr>
              <a:t>S(A)</a:t>
            </a:r>
            <a:endParaRPr sz="1200" b="1" i="1">
              <a:solidFill>
                <a:srgbClr val="000000"/>
              </a:solidFill>
              <a:latin typeface="Arial"/>
              <a:ea typeface="Arial"/>
              <a:cs typeface="Arial"/>
              <a:sym typeface="Arial"/>
            </a:endParaRPr>
          </a:p>
        </p:txBody>
      </p:sp>
      <p:sp>
        <p:nvSpPr>
          <p:cNvPr id="1636" name="Google Shape;1636;p135"/>
          <p:cNvSpPr txBox="1"/>
          <p:nvPr/>
        </p:nvSpPr>
        <p:spPr>
          <a:xfrm>
            <a:off x="2999928" y="2938522"/>
            <a:ext cx="500458" cy="276999"/>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R(A)</a:t>
            </a:r>
            <a:endParaRPr sz="1200">
              <a:solidFill>
                <a:srgbClr val="000000"/>
              </a:solidFill>
              <a:latin typeface="Arial"/>
              <a:ea typeface="Arial"/>
              <a:cs typeface="Arial"/>
              <a:sym typeface="Arial"/>
            </a:endParaRPr>
          </a:p>
        </p:txBody>
      </p:sp>
      <p:sp>
        <p:nvSpPr>
          <p:cNvPr id="1637" name="Google Shape;1637;p135"/>
          <p:cNvSpPr txBox="1"/>
          <p:nvPr/>
        </p:nvSpPr>
        <p:spPr>
          <a:xfrm>
            <a:off x="7177062" y="2437317"/>
            <a:ext cx="1422919" cy="259108"/>
          </a:xfrm>
          <a:prstGeom prst="rect">
            <a:avLst/>
          </a:prstGeom>
          <a:noFill/>
          <a:ln>
            <a:noFill/>
          </a:ln>
        </p:spPr>
        <p:txBody>
          <a:bodyPr spcFirstLastPara="1" wrap="square" lIns="54275" tIns="26650" rIns="54275" bIns="26650" anchor="t" anchorCtr="0">
            <a:noAutofit/>
          </a:bodyPr>
          <a:lstStyle/>
          <a:p>
            <a:pPr>
              <a:lnSpc>
                <a:spcPct val="90000"/>
              </a:lnSpc>
              <a:spcBef>
                <a:spcPts val="0"/>
              </a:spcBef>
              <a:spcAft>
                <a:spcPts val="0"/>
              </a:spcAft>
              <a:buClr>
                <a:srgbClr val="000000"/>
              </a:buClr>
              <a:buSzPts val="1200"/>
            </a:pPr>
            <a:r>
              <a:rPr lang="en" sz="1200">
                <a:solidFill>
                  <a:schemeClr val="dk1"/>
                </a:solidFill>
                <a:latin typeface="Arial"/>
                <a:ea typeface="Arial"/>
                <a:cs typeface="Arial"/>
                <a:sym typeface="Arial"/>
              </a:rPr>
              <a:t>Waits-for graph:</a:t>
            </a:r>
            <a:endParaRPr sz="1200">
              <a:solidFill>
                <a:schemeClr val="dk1"/>
              </a:solidFill>
              <a:latin typeface="Arial"/>
              <a:ea typeface="Arial"/>
              <a:cs typeface="Arial"/>
              <a:sym typeface="Arial"/>
            </a:endParaRPr>
          </a:p>
        </p:txBody>
      </p:sp>
      <p:sp>
        <p:nvSpPr>
          <p:cNvPr id="1638" name="Google Shape;1638;p135"/>
          <p:cNvSpPr txBox="1"/>
          <p:nvPr/>
        </p:nvSpPr>
        <p:spPr>
          <a:xfrm>
            <a:off x="7214686" y="2894076"/>
            <a:ext cx="385042" cy="338554"/>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600" b="1">
                <a:solidFill>
                  <a:srgbClr val="C00000"/>
                </a:solidFill>
                <a:latin typeface="Arial"/>
                <a:ea typeface="Arial"/>
                <a:cs typeface="Arial"/>
                <a:sym typeface="Arial"/>
              </a:rPr>
              <a:t>T</a:t>
            </a:r>
            <a:r>
              <a:rPr lang="en" sz="1600" b="1" baseline="-25000">
                <a:solidFill>
                  <a:srgbClr val="C00000"/>
                </a:solidFill>
                <a:latin typeface="Arial"/>
                <a:ea typeface="Arial"/>
                <a:cs typeface="Arial"/>
                <a:sym typeface="Arial"/>
              </a:rPr>
              <a:t>1</a:t>
            </a:r>
            <a:endParaRPr sz="1600" b="1" baseline="-25000">
              <a:solidFill>
                <a:srgbClr val="C00000"/>
              </a:solidFill>
              <a:latin typeface="Arial"/>
              <a:ea typeface="Arial"/>
              <a:cs typeface="Arial"/>
              <a:sym typeface="Arial"/>
            </a:endParaRPr>
          </a:p>
        </p:txBody>
      </p:sp>
      <p:sp>
        <p:nvSpPr>
          <p:cNvPr id="1639" name="Google Shape;1639;p135"/>
          <p:cNvSpPr txBox="1"/>
          <p:nvPr/>
        </p:nvSpPr>
        <p:spPr>
          <a:xfrm>
            <a:off x="8477769" y="2886418"/>
            <a:ext cx="385042" cy="338554"/>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b="1">
                <a:solidFill>
                  <a:srgbClr val="0070C0"/>
                </a:solidFill>
                <a:latin typeface="Arial"/>
                <a:ea typeface="Arial"/>
                <a:cs typeface="Arial"/>
                <a:sym typeface="Arial"/>
              </a:rPr>
              <a:t>T</a:t>
            </a:r>
            <a:r>
              <a:rPr lang="en" sz="1600" b="1" baseline="-25000">
                <a:solidFill>
                  <a:srgbClr val="0070C0"/>
                </a:solidFill>
                <a:latin typeface="Arial"/>
                <a:ea typeface="Arial"/>
                <a:cs typeface="Arial"/>
                <a:sym typeface="Arial"/>
              </a:rPr>
              <a:t>2</a:t>
            </a:r>
            <a:endParaRPr/>
          </a:p>
        </p:txBody>
      </p:sp>
      <p:cxnSp>
        <p:nvCxnSpPr>
          <p:cNvPr id="1640" name="Google Shape;1640;p135"/>
          <p:cNvCxnSpPr/>
          <p:nvPr/>
        </p:nvCxnSpPr>
        <p:spPr>
          <a:xfrm rot="10800000">
            <a:off x="7525612" y="3220019"/>
            <a:ext cx="1015656" cy="0"/>
          </a:xfrm>
          <a:prstGeom prst="straightConnector1">
            <a:avLst/>
          </a:prstGeom>
          <a:noFill/>
          <a:ln w="38100" cap="flat" cmpd="sng">
            <a:solidFill>
              <a:schemeClr val="dk1"/>
            </a:solidFill>
            <a:prstDash val="solid"/>
            <a:round/>
            <a:headEnd type="none" w="sm" len="sm"/>
            <a:tailEnd type="stealth" w="med" len="med"/>
          </a:ln>
        </p:spPr>
      </p:cxnSp>
      <p:sp>
        <p:nvSpPr>
          <p:cNvPr id="1641" name="Google Shape;1641;p135"/>
          <p:cNvSpPr txBox="1"/>
          <p:nvPr/>
        </p:nvSpPr>
        <p:spPr>
          <a:xfrm>
            <a:off x="4930785" y="3293502"/>
            <a:ext cx="593432" cy="307777"/>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W(A)</a:t>
            </a:r>
            <a:endParaRPr sz="1400">
              <a:solidFill>
                <a:srgbClr val="000000"/>
              </a:solidFill>
              <a:latin typeface="Arial"/>
              <a:ea typeface="Arial"/>
              <a:cs typeface="Arial"/>
              <a:sym typeface="Arial"/>
            </a:endParaRPr>
          </a:p>
        </p:txBody>
      </p:sp>
      <p:sp>
        <p:nvSpPr>
          <p:cNvPr id="1642" name="Google Shape;1642;p135"/>
          <p:cNvSpPr/>
          <p:nvPr/>
        </p:nvSpPr>
        <p:spPr>
          <a:xfrm>
            <a:off x="4879985" y="3215520"/>
            <a:ext cx="651674" cy="416680"/>
          </a:xfrm>
          <a:prstGeom prst="rect">
            <a:avLst/>
          </a:prstGeom>
          <a:solidFill>
            <a:schemeClr val="lt1">
              <a:alpha val="94901"/>
            </a:schemeClr>
          </a:solidFill>
          <a:ln>
            <a:noFill/>
          </a:ln>
        </p:spPr>
        <p:txBody>
          <a:bodyPr spcFirstLastPara="1" wrap="square" lIns="91425" tIns="45700" rIns="91425" bIns="45700" anchor="ctr" anchorCtr="0">
            <a:noAutofit/>
          </a:bodyPr>
          <a:lstStyle/>
          <a:p>
            <a:pPr algn="ctr">
              <a:spcBef>
                <a:spcPts val="0"/>
              </a:spcBef>
              <a:spcAft>
                <a:spcPts val="0"/>
              </a:spcAft>
            </a:pPr>
            <a:r>
              <a:rPr lang="en" sz="600" b="1" i="1">
                <a:solidFill>
                  <a:schemeClr val="dk1"/>
                </a:solidFill>
                <a:latin typeface="Arial"/>
                <a:ea typeface="Arial"/>
                <a:cs typeface="Arial"/>
                <a:sym typeface="Arial"/>
              </a:rPr>
              <a:t>Waiting…</a:t>
            </a:r>
            <a:endParaRPr sz="600" b="1" i="1">
              <a:solidFill>
                <a:schemeClr val="dk1"/>
              </a:solidFill>
              <a:latin typeface="Arial"/>
              <a:ea typeface="Arial"/>
              <a:cs typeface="Arial"/>
              <a:sym typeface="Arial"/>
            </a:endParaRPr>
          </a:p>
        </p:txBody>
      </p:sp>
      <p:cxnSp>
        <p:nvCxnSpPr>
          <p:cNvPr id="1643" name="Google Shape;1643;p135"/>
          <p:cNvCxnSpPr/>
          <p:nvPr/>
        </p:nvCxnSpPr>
        <p:spPr>
          <a:xfrm>
            <a:off x="4895224" y="3220020"/>
            <a:ext cx="0" cy="412181"/>
          </a:xfrm>
          <a:prstGeom prst="straightConnector1">
            <a:avLst/>
          </a:prstGeom>
          <a:noFill/>
          <a:ln w="31750" cap="flat" cmpd="sng">
            <a:solidFill>
              <a:srgbClr val="7F7F7F"/>
            </a:solidFill>
            <a:prstDash val="dash"/>
            <a:round/>
            <a:headEnd type="none" w="sm" len="sm"/>
            <a:tailEnd type="none" w="sm" len="sm"/>
          </a:ln>
        </p:spPr>
      </p:cxnSp>
      <p:sp>
        <p:nvSpPr>
          <p:cNvPr id="1644" name="Google Shape;1644;p135"/>
          <p:cNvSpPr txBox="1"/>
          <p:nvPr/>
        </p:nvSpPr>
        <p:spPr>
          <a:xfrm>
            <a:off x="1853025" y="5313024"/>
            <a:ext cx="6935400" cy="1150401"/>
          </a:xfrm>
          <a:prstGeom prst="rect">
            <a:avLst/>
          </a:prstGeom>
          <a:solidFill>
            <a:srgbClr val="C9DAF8"/>
          </a:solidFill>
          <a:ln>
            <a:noFill/>
          </a:ln>
        </p:spPr>
        <p:txBody>
          <a:bodyPr spcFirstLastPara="1" wrap="square" lIns="91425" tIns="45700" rIns="91425" bIns="45700" anchor="t" anchorCtr="0">
            <a:noAutofit/>
          </a:bodyPr>
          <a:lstStyle/>
          <a:p>
            <a:pPr>
              <a:spcBef>
                <a:spcPts val="0"/>
              </a:spcBef>
              <a:spcAft>
                <a:spcPts val="0"/>
              </a:spcAft>
            </a:pPr>
            <a:r>
              <a:rPr lang="en">
                <a:solidFill>
                  <a:schemeClr val="dk1"/>
                </a:solidFill>
              </a:rPr>
              <a:t>Waits-For graph: </a:t>
            </a:r>
            <a:r>
              <a:rPr lang="en"/>
              <a:t>Track which Transactions are waiting</a:t>
            </a:r>
            <a:endParaRPr/>
          </a:p>
          <a:p>
            <a:pPr>
              <a:spcBef>
                <a:spcPts val="0"/>
              </a:spcBef>
              <a:spcAft>
                <a:spcPts val="0"/>
              </a:spcAft>
            </a:pPr>
            <a:r>
              <a:rPr lang="en" u="sng"/>
              <a:t>IMPORTANT</a:t>
            </a:r>
            <a:r>
              <a:rPr lang="en"/>
              <a:t>: WAITS-FOR graph different than CONFLICT graph we learnt earlier !</a:t>
            </a:r>
            <a:endParaRPr sz="1400" b="1">
              <a:solidFill>
                <a:srgbClr val="000000"/>
              </a:solidFill>
              <a:latin typeface="Arial"/>
              <a:ea typeface="Arial"/>
              <a:cs typeface="Arial"/>
              <a:sym typeface="Arial"/>
            </a:endParaRPr>
          </a:p>
        </p:txBody>
      </p:sp>
    </p:spTree>
    <p:extLst>
      <p:ext uri="{BB962C8B-B14F-4D97-AF65-F5344CB8AC3E}">
        <p14:creationId xmlns:p14="http://schemas.microsoft.com/office/powerpoint/2010/main" val="344844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4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136"/>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Deadlock Detection: Example</a:t>
            </a:r>
            <a:endParaRPr sz="2800" b="1">
              <a:solidFill>
                <a:srgbClr val="666666"/>
              </a:solidFill>
              <a:latin typeface="Montserrat"/>
              <a:ea typeface="Montserrat"/>
              <a:cs typeface="Montserrat"/>
              <a:sym typeface="Montserrat"/>
            </a:endParaRPr>
          </a:p>
        </p:txBody>
      </p:sp>
      <p:sp>
        <p:nvSpPr>
          <p:cNvPr id="1651" name="Google Shape;1651;p136"/>
          <p:cNvSpPr/>
          <p:nvPr/>
        </p:nvSpPr>
        <p:spPr>
          <a:xfrm>
            <a:off x="7188643" y="2854395"/>
            <a:ext cx="403860" cy="40386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500">
              <a:solidFill>
                <a:srgbClr val="000000"/>
              </a:solidFill>
              <a:latin typeface="Arial"/>
              <a:ea typeface="Arial"/>
              <a:cs typeface="Arial"/>
              <a:sym typeface="Arial"/>
            </a:endParaRPr>
          </a:p>
        </p:txBody>
      </p:sp>
      <p:sp>
        <p:nvSpPr>
          <p:cNvPr id="1652" name="Google Shape;1652;p136"/>
          <p:cNvSpPr/>
          <p:nvPr/>
        </p:nvSpPr>
        <p:spPr>
          <a:xfrm>
            <a:off x="8468803" y="2854395"/>
            <a:ext cx="403860" cy="40386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500">
              <a:solidFill>
                <a:srgbClr val="000000"/>
              </a:solidFill>
              <a:latin typeface="Arial"/>
              <a:ea typeface="Arial"/>
              <a:cs typeface="Arial"/>
              <a:sym typeface="Arial"/>
            </a:endParaRPr>
          </a:p>
        </p:txBody>
      </p:sp>
      <p:cxnSp>
        <p:nvCxnSpPr>
          <p:cNvPr id="1653" name="Google Shape;1653;p136"/>
          <p:cNvCxnSpPr/>
          <p:nvPr/>
        </p:nvCxnSpPr>
        <p:spPr>
          <a:xfrm>
            <a:off x="7600123" y="3037275"/>
            <a:ext cx="868680" cy="0"/>
          </a:xfrm>
          <a:prstGeom prst="straightConnector1">
            <a:avLst/>
          </a:prstGeom>
          <a:noFill/>
          <a:ln w="38100" cap="flat" cmpd="sng">
            <a:solidFill>
              <a:schemeClr val="dk1"/>
            </a:solidFill>
            <a:prstDash val="solid"/>
            <a:round/>
            <a:headEnd type="none" w="sm" len="sm"/>
            <a:tailEnd type="stealth" w="med" len="med"/>
          </a:ln>
        </p:spPr>
      </p:cxnSp>
      <p:sp>
        <p:nvSpPr>
          <p:cNvPr id="1654" name="Google Shape;1654;p136"/>
          <p:cNvSpPr txBox="1"/>
          <p:nvPr/>
        </p:nvSpPr>
        <p:spPr>
          <a:xfrm>
            <a:off x="3280918" y="4422854"/>
            <a:ext cx="2814914" cy="738664"/>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Finally, T</a:t>
            </a:r>
            <a:r>
              <a:rPr lang="en" sz="1400" baseline="-25000">
                <a:solidFill>
                  <a:srgbClr val="000000"/>
                </a:solidFill>
                <a:latin typeface="Arial"/>
                <a:ea typeface="Arial"/>
                <a:cs typeface="Arial"/>
                <a:sym typeface="Arial"/>
              </a:rPr>
              <a:t>1</a:t>
            </a:r>
            <a:r>
              <a:rPr lang="en" sz="1400">
                <a:solidFill>
                  <a:srgbClr val="000000"/>
                </a:solidFill>
                <a:latin typeface="Arial"/>
                <a:ea typeface="Arial"/>
                <a:cs typeface="Arial"/>
                <a:sym typeface="Arial"/>
              </a:rPr>
              <a:t> requests an exclusive lock on B to write to it- </a:t>
            </a:r>
            <a:r>
              <a:rPr lang="en" sz="1400" b="1">
                <a:solidFill>
                  <a:srgbClr val="000000"/>
                </a:solidFill>
                <a:latin typeface="Arial"/>
                <a:ea typeface="Arial"/>
                <a:cs typeface="Arial"/>
                <a:sym typeface="Arial"/>
              </a:rPr>
              <a:t>now T</a:t>
            </a:r>
            <a:r>
              <a:rPr lang="en" sz="1400" b="1" baseline="-25000">
                <a:solidFill>
                  <a:srgbClr val="000000"/>
                </a:solidFill>
                <a:latin typeface="Arial"/>
                <a:ea typeface="Arial"/>
                <a:cs typeface="Arial"/>
                <a:sym typeface="Arial"/>
              </a:rPr>
              <a:t>1</a:t>
            </a:r>
            <a:r>
              <a:rPr lang="en" sz="1400" b="1">
                <a:solidFill>
                  <a:srgbClr val="000000"/>
                </a:solidFill>
                <a:latin typeface="Arial"/>
                <a:ea typeface="Arial"/>
                <a:cs typeface="Arial"/>
                <a:sym typeface="Arial"/>
              </a:rPr>
              <a:t> is waiting on T</a:t>
            </a:r>
            <a:r>
              <a:rPr lang="en" sz="1400" b="1" baseline="-25000">
                <a:solidFill>
                  <a:srgbClr val="000000"/>
                </a:solidFill>
                <a:latin typeface="Arial"/>
                <a:ea typeface="Arial"/>
                <a:cs typeface="Arial"/>
                <a:sym typeface="Arial"/>
              </a:rPr>
              <a:t>2</a:t>
            </a:r>
            <a:r>
              <a:rPr lang="en" sz="1400" b="1">
                <a:solidFill>
                  <a:srgbClr val="000000"/>
                </a:solidFill>
                <a:latin typeface="Arial"/>
                <a:ea typeface="Arial"/>
                <a:cs typeface="Arial"/>
                <a:sym typeface="Arial"/>
              </a:rPr>
              <a:t>… DEADLOCK!</a:t>
            </a:r>
            <a:endParaRPr sz="1400" b="1">
              <a:solidFill>
                <a:srgbClr val="000000"/>
              </a:solidFill>
              <a:latin typeface="Arial"/>
              <a:ea typeface="Arial"/>
              <a:cs typeface="Arial"/>
              <a:sym typeface="Arial"/>
            </a:endParaRPr>
          </a:p>
        </p:txBody>
      </p:sp>
      <p:cxnSp>
        <p:nvCxnSpPr>
          <p:cNvPr id="1655" name="Google Shape;1655;p136"/>
          <p:cNvCxnSpPr/>
          <p:nvPr/>
        </p:nvCxnSpPr>
        <p:spPr>
          <a:xfrm>
            <a:off x="2439820" y="3690910"/>
            <a:ext cx="4162603" cy="0"/>
          </a:xfrm>
          <a:prstGeom prst="straightConnector1">
            <a:avLst/>
          </a:prstGeom>
          <a:noFill/>
          <a:ln w="38100" cap="flat" cmpd="sng">
            <a:solidFill>
              <a:srgbClr val="7F7F7F"/>
            </a:solidFill>
            <a:prstDash val="solid"/>
            <a:round/>
            <a:headEnd type="none" w="sm" len="sm"/>
            <a:tailEnd type="triangle" w="med" len="med"/>
          </a:ln>
        </p:spPr>
      </p:cxnSp>
      <p:sp>
        <p:nvSpPr>
          <p:cNvPr id="1656" name="Google Shape;1656;p136"/>
          <p:cNvSpPr txBox="1"/>
          <p:nvPr/>
        </p:nvSpPr>
        <p:spPr>
          <a:xfrm>
            <a:off x="2152048" y="2897444"/>
            <a:ext cx="360996"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C00000"/>
                </a:solidFill>
                <a:latin typeface="Arial"/>
                <a:ea typeface="Arial"/>
                <a:cs typeface="Arial"/>
                <a:sym typeface="Arial"/>
              </a:rPr>
              <a:t>T</a:t>
            </a:r>
            <a:r>
              <a:rPr lang="en" sz="1400" b="1" baseline="-25000">
                <a:solidFill>
                  <a:srgbClr val="C00000"/>
                </a:solidFill>
                <a:latin typeface="Arial"/>
                <a:ea typeface="Arial"/>
                <a:cs typeface="Arial"/>
                <a:sym typeface="Arial"/>
              </a:rPr>
              <a:t>1</a:t>
            </a:r>
            <a:endParaRPr sz="1400" b="1" baseline="-25000">
              <a:solidFill>
                <a:srgbClr val="C00000"/>
              </a:solidFill>
              <a:latin typeface="Arial"/>
              <a:ea typeface="Arial"/>
              <a:cs typeface="Arial"/>
              <a:sym typeface="Arial"/>
            </a:endParaRPr>
          </a:p>
        </p:txBody>
      </p:sp>
      <p:sp>
        <p:nvSpPr>
          <p:cNvPr id="1657" name="Google Shape;1657;p136"/>
          <p:cNvSpPr txBox="1"/>
          <p:nvPr/>
        </p:nvSpPr>
        <p:spPr>
          <a:xfrm>
            <a:off x="2152048" y="3257450"/>
            <a:ext cx="360996"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0070C0"/>
                </a:solidFill>
                <a:latin typeface="Arial"/>
                <a:ea typeface="Arial"/>
                <a:cs typeface="Arial"/>
                <a:sym typeface="Arial"/>
              </a:rPr>
              <a:t>T</a:t>
            </a:r>
            <a:r>
              <a:rPr lang="en" sz="1400" b="1" baseline="-25000">
                <a:solidFill>
                  <a:srgbClr val="0070C0"/>
                </a:solidFill>
                <a:latin typeface="Arial"/>
                <a:ea typeface="Arial"/>
                <a:cs typeface="Arial"/>
                <a:sym typeface="Arial"/>
              </a:rPr>
              <a:t>2</a:t>
            </a:r>
            <a:endParaRPr/>
          </a:p>
        </p:txBody>
      </p:sp>
      <p:sp>
        <p:nvSpPr>
          <p:cNvPr id="1658" name="Google Shape;1658;p136"/>
          <p:cNvSpPr txBox="1"/>
          <p:nvPr/>
        </p:nvSpPr>
        <p:spPr>
          <a:xfrm>
            <a:off x="5513177" y="2937928"/>
            <a:ext cx="500458" cy="276999"/>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b="1" i="1">
                <a:solidFill>
                  <a:srgbClr val="000000"/>
                </a:solidFill>
                <a:latin typeface="Arial"/>
                <a:ea typeface="Arial"/>
                <a:cs typeface="Arial"/>
                <a:sym typeface="Arial"/>
              </a:rPr>
              <a:t>X(B)</a:t>
            </a:r>
            <a:endParaRPr sz="1200" b="1" i="1">
              <a:solidFill>
                <a:srgbClr val="000000"/>
              </a:solidFill>
              <a:latin typeface="Arial"/>
              <a:ea typeface="Arial"/>
              <a:cs typeface="Arial"/>
              <a:sym typeface="Arial"/>
            </a:endParaRPr>
          </a:p>
        </p:txBody>
      </p:sp>
      <p:sp>
        <p:nvSpPr>
          <p:cNvPr id="1659" name="Google Shape;1659;p136"/>
          <p:cNvSpPr txBox="1"/>
          <p:nvPr/>
        </p:nvSpPr>
        <p:spPr>
          <a:xfrm>
            <a:off x="4435213" y="3293503"/>
            <a:ext cx="500458" cy="276999"/>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b="1" i="1">
                <a:solidFill>
                  <a:srgbClr val="000000"/>
                </a:solidFill>
                <a:latin typeface="Arial"/>
                <a:ea typeface="Arial"/>
                <a:cs typeface="Arial"/>
                <a:sym typeface="Arial"/>
              </a:rPr>
              <a:t>X(A)</a:t>
            </a:r>
            <a:endParaRPr sz="1200" b="1" i="1">
              <a:solidFill>
                <a:srgbClr val="000000"/>
              </a:solidFill>
              <a:latin typeface="Arial"/>
              <a:ea typeface="Arial"/>
              <a:cs typeface="Arial"/>
              <a:sym typeface="Arial"/>
            </a:endParaRPr>
          </a:p>
        </p:txBody>
      </p:sp>
      <p:sp>
        <p:nvSpPr>
          <p:cNvPr id="1660" name="Google Shape;1660;p136"/>
          <p:cNvSpPr txBox="1"/>
          <p:nvPr/>
        </p:nvSpPr>
        <p:spPr>
          <a:xfrm>
            <a:off x="3451534" y="3293503"/>
            <a:ext cx="500458" cy="276999"/>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b="1" i="1">
                <a:solidFill>
                  <a:srgbClr val="000000"/>
                </a:solidFill>
                <a:latin typeface="Arial"/>
                <a:ea typeface="Arial"/>
                <a:cs typeface="Arial"/>
                <a:sym typeface="Arial"/>
              </a:rPr>
              <a:t>S(B)</a:t>
            </a:r>
            <a:endParaRPr sz="1200" b="1" i="1">
              <a:solidFill>
                <a:srgbClr val="000000"/>
              </a:solidFill>
              <a:latin typeface="Arial"/>
              <a:ea typeface="Arial"/>
              <a:cs typeface="Arial"/>
              <a:sym typeface="Arial"/>
            </a:endParaRPr>
          </a:p>
        </p:txBody>
      </p:sp>
      <p:sp>
        <p:nvSpPr>
          <p:cNvPr id="1661" name="Google Shape;1661;p136"/>
          <p:cNvSpPr txBox="1"/>
          <p:nvPr/>
        </p:nvSpPr>
        <p:spPr>
          <a:xfrm>
            <a:off x="3935679" y="3293503"/>
            <a:ext cx="500458" cy="276999"/>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R(B)``</a:t>
            </a:r>
            <a:endParaRPr sz="1200">
              <a:solidFill>
                <a:srgbClr val="000000"/>
              </a:solidFill>
              <a:latin typeface="Arial"/>
              <a:ea typeface="Arial"/>
              <a:cs typeface="Arial"/>
              <a:sym typeface="Arial"/>
            </a:endParaRPr>
          </a:p>
        </p:txBody>
      </p:sp>
      <p:sp>
        <p:nvSpPr>
          <p:cNvPr id="1662" name="Google Shape;1662;p136"/>
          <p:cNvSpPr txBox="1"/>
          <p:nvPr/>
        </p:nvSpPr>
        <p:spPr>
          <a:xfrm>
            <a:off x="2523707" y="2938522"/>
            <a:ext cx="500458" cy="276999"/>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b="1" i="1">
                <a:solidFill>
                  <a:srgbClr val="000000"/>
                </a:solidFill>
                <a:latin typeface="Arial"/>
                <a:ea typeface="Arial"/>
                <a:cs typeface="Arial"/>
                <a:sym typeface="Arial"/>
              </a:rPr>
              <a:t>S(A)</a:t>
            </a:r>
            <a:endParaRPr sz="1200" b="1" i="1">
              <a:solidFill>
                <a:srgbClr val="000000"/>
              </a:solidFill>
              <a:latin typeface="Arial"/>
              <a:ea typeface="Arial"/>
              <a:cs typeface="Arial"/>
              <a:sym typeface="Arial"/>
            </a:endParaRPr>
          </a:p>
        </p:txBody>
      </p:sp>
      <p:sp>
        <p:nvSpPr>
          <p:cNvPr id="1663" name="Google Shape;1663;p136"/>
          <p:cNvSpPr txBox="1"/>
          <p:nvPr/>
        </p:nvSpPr>
        <p:spPr>
          <a:xfrm>
            <a:off x="3002929" y="2938522"/>
            <a:ext cx="500458" cy="276999"/>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R(A)</a:t>
            </a:r>
            <a:endParaRPr sz="1200">
              <a:solidFill>
                <a:srgbClr val="000000"/>
              </a:solidFill>
              <a:latin typeface="Arial"/>
              <a:ea typeface="Arial"/>
              <a:cs typeface="Arial"/>
              <a:sym typeface="Arial"/>
            </a:endParaRPr>
          </a:p>
        </p:txBody>
      </p:sp>
      <p:sp>
        <p:nvSpPr>
          <p:cNvPr id="1664" name="Google Shape;1664;p136"/>
          <p:cNvSpPr txBox="1"/>
          <p:nvPr/>
        </p:nvSpPr>
        <p:spPr>
          <a:xfrm>
            <a:off x="7180063" y="2437317"/>
            <a:ext cx="1422919" cy="259108"/>
          </a:xfrm>
          <a:prstGeom prst="rect">
            <a:avLst/>
          </a:prstGeom>
          <a:noFill/>
          <a:ln>
            <a:noFill/>
          </a:ln>
        </p:spPr>
        <p:txBody>
          <a:bodyPr spcFirstLastPara="1" wrap="square" lIns="54275" tIns="26650" rIns="54275" bIns="26650" anchor="t" anchorCtr="0">
            <a:noAutofit/>
          </a:bodyPr>
          <a:lstStyle/>
          <a:p>
            <a:pPr>
              <a:lnSpc>
                <a:spcPct val="90000"/>
              </a:lnSpc>
              <a:spcBef>
                <a:spcPts val="0"/>
              </a:spcBef>
              <a:spcAft>
                <a:spcPts val="0"/>
              </a:spcAft>
              <a:buClr>
                <a:srgbClr val="000000"/>
              </a:buClr>
              <a:buSzPts val="1100"/>
            </a:pPr>
            <a:r>
              <a:rPr lang="en" sz="1100">
                <a:solidFill>
                  <a:schemeClr val="dk1"/>
                </a:solidFill>
                <a:latin typeface="Arial"/>
                <a:ea typeface="Arial"/>
                <a:cs typeface="Arial"/>
                <a:sym typeface="Arial"/>
              </a:rPr>
              <a:t>Waits-for graph:</a:t>
            </a:r>
            <a:endParaRPr sz="1100">
              <a:solidFill>
                <a:schemeClr val="dk1"/>
              </a:solidFill>
              <a:latin typeface="Arial"/>
              <a:ea typeface="Arial"/>
              <a:cs typeface="Arial"/>
              <a:sym typeface="Arial"/>
            </a:endParaRPr>
          </a:p>
        </p:txBody>
      </p:sp>
      <p:sp>
        <p:nvSpPr>
          <p:cNvPr id="1665" name="Google Shape;1665;p136"/>
          <p:cNvSpPr txBox="1"/>
          <p:nvPr/>
        </p:nvSpPr>
        <p:spPr>
          <a:xfrm>
            <a:off x="7268487" y="2894077"/>
            <a:ext cx="360996"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C00000"/>
                </a:solidFill>
                <a:latin typeface="Arial"/>
                <a:ea typeface="Arial"/>
                <a:cs typeface="Arial"/>
                <a:sym typeface="Arial"/>
              </a:rPr>
              <a:t>T</a:t>
            </a:r>
            <a:r>
              <a:rPr lang="en" sz="1400" b="1" baseline="-25000">
                <a:solidFill>
                  <a:srgbClr val="C00000"/>
                </a:solidFill>
                <a:latin typeface="Arial"/>
                <a:ea typeface="Arial"/>
                <a:cs typeface="Arial"/>
                <a:sym typeface="Arial"/>
              </a:rPr>
              <a:t>1</a:t>
            </a:r>
            <a:endParaRPr sz="1400" b="1" baseline="-25000">
              <a:solidFill>
                <a:srgbClr val="C00000"/>
              </a:solidFill>
              <a:latin typeface="Arial"/>
              <a:ea typeface="Arial"/>
              <a:cs typeface="Arial"/>
              <a:sym typeface="Arial"/>
            </a:endParaRPr>
          </a:p>
        </p:txBody>
      </p:sp>
      <p:sp>
        <p:nvSpPr>
          <p:cNvPr id="1666" name="Google Shape;1666;p136"/>
          <p:cNvSpPr txBox="1"/>
          <p:nvPr/>
        </p:nvSpPr>
        <p:spPr>
          <a:xfrm>
            <a:off x="8544270" y="2886419"/>
            <a:ext cx="360996" cy="307777"/>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rgbClr val="0070C0"/>
                </a:solidFill>
                <a:latin typeface="Arial"/>
                <a:ea typeface="Arial"/>
                <a:cs typeface="Arial"/>
                <a:sym typeface="Arial"/>
              </a:rPr>
              <a:t>T</a:t>
            </a:r>
            <a:r>
              <a:rPr lang="en" sz="1400" b="1" baseline="-25000">
                <a:solidFill>
                  <a:srgbClr val="0070C0"/>
                </a:solidFill>
                <a:latin typeface="Arial"/>
                <a:ea typeface="Arial"/>
                <a:cs typeface="Arial"/>
                <a:sym typeface="Arial"/>
              </a:rPr>
              <a:t>2</a:t>
            </a:r>
            <a:endParaRPr/>
          </a:p>
        </p:txBody>
      </p:sp>
      <p:cxnSp>
        <p:nvCxnSpPr>
          <p:cNvPr id="1667" name="Google Shape;1667;p136"/>
          <p:cNvCxnSpPr/>
          <p:nvPr/>
        </p:nvCxnSpPr>
        <p:spPr>
          <a:xfrm rot="10800000">
            <a:off x="7528613" y="3220019"/>
            <a:ext cx="1015656" cy="0"/>
          </a:xfrm>
          <a:prstGeom prst="straightConnector1">
            <a:avLst/>
          </a:prstGeom>
          <a:noFill/>
          <a:ln w="38100" cap="flat" cmpd="sng">
            <a:solidFill>
              <a:schemeClr val="dk1"/>
            </a:solidFill>
            <a:prstDash val="solid"/>
            <a:round/>
            <a:headEnd type="none" w="sm" len="sm"/>
            <a:tailEnd type="stealth" w="med" len="med"/>
          </a:ln>
        </p:spPr>
      </p:cxnSp>
      <p:sp>
        <p:nvSpPr>
          <p:cNvPr id="1668" name="Google Shape;1668;p136"/>
          <p:cNvSpPr txBox="1"/>
          <p:nvPr/>
        </p:nvSpPr>
        <p:spPr>
          <a:xfrm>
            <a:off x="4933786" y="3293502"/>
            <a:ext cx="535724" cy="276999"/>
          </a:xfrm>
          <a:prstGeom prst="rect">
            <a:avLst/>
          </a:prstGeom>
          <a:solidFill>
            <a:srgbClr val="0070C0">
              <a:alpha val="20000"/>
            </a:srgbClr>
          </a:solid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W(A)</a:t>
            </a:r>
            <a:endParaRPr sz="1200">
              <a:solidFill>
                <a:srgbClr val="000000"/>
              </a:solidFill>
              <a:latin typeface="Arial"/>
              <a:ea typeface="Arial"/>
              <a:cs typeface="Arial"/>
              <a:sym typeface="Arial"/>
            </a:endParaRPr>
          </a:p>
        </p:txBody>
      </p:sp>
      <p:sp>
        <p:nvSpPr>
          <p:cNvPr id="1669" name="Google Shape;1669;p136"/>
          <p:cNvSpPr txBox="1"/>
          <p:nvPr/>
        </p:nvSpPr>
        <p:spPr>
          <a:xfrm>
            <a:off x="6008812" y="2943022"/>
            <a:ext cx="535724" cy="276999"/>
          </a:xfrm>
          <a:prstGeom prst="rect">
            <a:avLst/>
          </a:prstGeom>
          <a:solidFill>
            <a:srgbClr val="C00000">
              <a:alpha val="20000"/>
            </a:srgbClr>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W(B)</a:t>
            </a:r>
            <a:endParaRPr sz="1200">
              <a:solidFill>
                <a:srgbClr val="000000"/>
              </a:solidFill>
              <a:latin typeface="Arial"/>
              <a:ea typeface="Arial"/>
              <a:cs typeface="Arial"/>
              <a:sym typeface="Arial"/>
            </a:endParaRPr>
          </a:p>
        </p:txBody>
      </p:sp>
      <p:sp>
        <p:nvSpPr>
          <p:cNvPr id="1670" name="Google Shape;1670;p136"/>
          <p:cNvSpPr txBox="1"/>
          <p:nvPr/>
        </p:nvSpPr>
        <p:spPr>
          <a:xfrm>
            <a:off x="7444364" y="3597421"/>
            <a:ext cx="1180198" cy="523220"/>
          </a:xfrm>
          <a:prstGeom prst="rect">
            <a:avLst/>
          </a:prstGeom>
          <a:solidFill>
            <a:srgbClr val="FBE4D4"/>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Cycle = DEADLOCK</a:t>
            </a:r>
            <a:endParaRPr sz="1400" b="1">
              <a:solidFill>
                <a:srgbClr val="000000"/>
              </a:solidFill>
              <a:latin typeface="Arial"/>
              <a:ea typeface="Arial"/>
              <a:cs typeface="Arial"/>
              <a:sym typeface="Arial"/>
            </a:endParaRPr>
          </a:p>
        </p:txBody>
      </p:sp>
      <p:sp>
        <p:nvSpPr>
          <p:cNvPr id="1671" name="Google Shape;1671;p136"/>
          <p:cNvSpPr/>
          <p:nvPr/>
        </p:nvSpPr>
        <p:spPr>
          <a:xfrm>
            <a:off x="4882986" y="3215520"/>
            <a:ext cx="651674" cy="416680"/>
          </a:xfrm>
          <a:prstGeom prst="rect">
            <a:avLst/>
          </a:prstGeom>
          <a:solidFill>
            <a:schemeClr val="lt1">
              <a:alpha val="94901"/>
            </a:schemeClr>
          </a:solidFill>
          <a:ln>
            <a:noFill/>
          </a:ln>
        </p:spPr>
        <p:txBody>
          <a:bodyPr spcFirstLastPara="1" wrap="square" lIns="91425" tIns="45700" rIns="91425" bIns="45700" anchor="ctr" anchorCtr="0">
            <a:noAutofit/>
          </a:bodyPr>
          <a:lstStyle/>
          <a:p>
            <a:pPr algn="ctr">
              <a:spcBef>
                <a:spcPts val="0"/>
              </a:spcBef>
              <a:spcAft>
                <a:spcPts val="0"/>
              </a:spcAft>
            </a:pPr>
            <a:r>
              <a:rPr lang="en" sz="500" b="1" i="1">
                <a:solidFill>
                  <a:schemeClr val="dk1"/>
                </a:solidFill>
                <a:latin typeface="Arial"/>
                <a:ea typeface="Arial"/>
                <a:cs typeface="Arial"/>
                <a:sym typeface="Arial"/>
              </a:rPr>
              <a:t>Waiting…</a:t>
            </a:r>
            <a:endParaRPr sz="500" b="1" i="1">
              <a:solidFill>
                <a:schemeClr val="dk1"/>
              </a:solidFill>
              <a:latin typeface="Arial"/>
              <a:ea typeface="Arial"/>
              <a:cs typeface="Arial"/>
              <a:sym typeface="Arial"/>
            </a:endParaRPr>
          </a:p>
        </p:txBody>
      </p:sp>
      <p:sp>
        <p:nvSpPr>
          <p:cNvPr id="1672" name="Google Shape;1672;p136"/>
          <p:cNvSpPr/>
          <p:nvPr/>
        </p:nvSpPr>
        <p:spPr>
          <a:xfrm>
            <a:off x="5950747" y="2868086"/>
            <a:ext cx="651674" cy="416680"/>
          </a:xfrm>
          <a:prstGeom prst="rect">
            <a:avLst/>
          </a:prstGeom>
          <a:solidFill>
            <a:schemeClr val="lt1">
              <a:alpha val="94901"/>
            </a:schemeClr>
          </a:solidFill>
          <a:ln>
            <a:noFill/>
          </a:ln>
        </p:spPr>
        <p:txBody>
          <a:bodyPr spcFirstLastPara="1" wrap="square" lIns="91425" tIns="45700" rIns="91425" bIns="45700" anchor="ctr" anchorCtr="0">
            <a:noAutofit/>
          </a:bodyPr>
          <a:lstStyle/>
          <a:p>
            <a:pPr algn="ctr">
              <a:spcBef>
                <a:spcPts val="0"/>
              </a:spcBef>
              <a:spcAft>
                <a:spcPts val="0"/>
              </a:spcAft>
            </a:pPr>
            <a:r>
              <a:rPr lang="en" sz="500" b="1" i="1">
                <a:solidFill>
                  <a:schemeClr val="dk1"/>
                </a:solidFill>
                <a:latin typeface="Arial"/>
                <a:ea typeface="Arial"/>
                <a:cs typeface="Arial"/>
                <a:sym typeface="Arial"/>
              </a:rPr>
              <a:t>Waiting…</a:t>
            </a:r>
            <a:endParaRPr sz="500" b="1" i="1">
              <a:solidFill>
                <a:schemeClr val="dk1"/>
              </a:solidFill>
              <a:latin typeface="Arial"/>
              <a:ea typeface="Arial"/>
              <a:cs typeface="Arial"/>
              <a:sym typeface="Arial"/>
            </a:endParaRPr>
          </a:p>
        </p:txBody>
      </p:sp>
      <p:cxnSp>
        <p:nvCxnSpPr>
          <p:cNvPr id="1673" name="Google Shape;1673;p136"/>
          <p:cNvCxnSpPr/>
          <p:nvPr/>
        </p:nvCxnSpPr>
        <p:spPr>
          <a:xfrm>
            <a:off x="4898225" y="3220020"/>
            <a:ext cx="0" cy="412181"/>
          </a:xfrm>
          <a:prstGeom prst="straightConnector1">
            <a:avLst/>
          </a:prstGeom>
          <a:noFill/>
          <a:ln w="31750" cap="flat" cmpd="sng">
            <a:solidFill>
              <a:srgbClr val="7F7F7F"/>
            </a:solidFill>
            <a:prstDash val="dash"/>
            <a:round/>
            <a:headEnd type="none" w="sm" len="sm"/>
            <a:tailEnd type="none" w="sm" len="sm"/>
          </a:ln>
        </p:spPr>
      </p:cxnSp>
      <p:cxnSp>
        <p:nvCxnSpPr>
          <p:cNvPr id="1674" name="Google Shape;1674;p136"/>
          <p:cNvCxnSpPr/>
          <p:nvPr/>
        </p:nvCxnSpPr>
        <p:spPr>
          <a:xfrm>
            <a:off x="5971818" y="2873166"/>
            <a:ext cx="0" cy="412181"/>
          </a:xfrm>
          <a:prstGeom prst="straightConnector1">
            <a:avLst/>
          </a:prstGeom>
          <a:noFill/>
          <a:ln w="31750" cap="flat" cmpd="sng">
            <a:solidFill>
              <a:srgbClr val="7F7F7F"/>
            </a:solidFill>
            <a:prstDash val="dash"/>
            <a:round/>
            <a:headEnd type="none" w="sm" len="sm"/>
            <a:tailEnd type="none" w="sm" len="sm"/>
          </a:ln>
        </p:spPr>
      </p:cxnSp>
    </p:spTree>
    <p:extLst>
      <p:ext uri="{BB962C8B-B14F-4D97-AF65-F5344CB8AC3E}">
        <p14:creationId xmlns:p14="http://schemas.microsoft.com/office/powerpoint/2010/main" val="1730978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6"/>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Transactions: Basic Definition</a:t>
            </a:r>
            <a:endParaRPr sz="2800" b="1">
              <a:solidFill>
                <a:srgbClr val="666666"/>
              </a:solidFill>
              <a:latin typeface="Montserrat"/>
              <a:ea typeface="Montserrat"/>
              <a:cs typeface="Montserrat"/>
              <a:sym typeface="Montserrat"/>
            </a:endParaRPr>
          </a:p>
        </p:txBody>
      </p:sp>
      <p:sp>
        <p:nvSpPr>
          <p:cNvPr id="321" name="Google Shape;321;p46"/>
          <p:cNvSpPr/>
          <p:nvPr/>
        </p:nvSpPr>
        <p:spPr>
          <a:xfrm>
            <a:off x="1444614" y="2539216"/>
            <a:ext cx="4212203" cy="1200329"/>
          </a:xfrm>
          <a:prstGeom prst="rect">
            <a:avLst/>
          </a:prstGeom>
          <a:solidFill>
            <a:srgbClr val="D5E5F2"/>
          </a:solidFill>
          <a:ln w="9525" cap="flat" cmpd="sng">
            <a:solidFill>
              <a:srgbClr val="CFE2F3"/>
            </a:solidFill>
            <a:prstDash val="solid"/>
            <a:round/>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800">
                <a:solidFill>
                  <a:srgbClr val="666666"/>
                </a:solidFill>
                <a:latin typeface="Roboto"/>
                <a:ea typeface="Roboto"/>
                <a:cs typeface="Roboto"/>
                <a:sym typeface="Roboto"/>
              </a:rPr>
              <a:t>A </a:t>
            </a:r>
            <a:r>
              <a:rPr lang="en" sz="1800" u="sng">
                <a:solidFill>
                  <a:srgbClr val="666666"/>
                </a:solidFill>
                <a:latin typeface="Roboto"/>
                <a:ea typeface="Roboto"/>
                <a:cs typeface="Roboto"/>
                <a:sym typeface="Roboto"/>
              </a:rPr>
              <a:t>transaction (“TXN”) </a:t>
            </a:r>
            <a:r>
              <a:rPr lang="en" sz="1800">
                <a:solidFill>
                  <a:srgbClr val="666666"/>
                </a:solidFill>
                <a:latin typeface="Roboto"/>
                <a:ea typeface="Roboto"/>
                <a:cs typeface="Roboto"/>
                <a:sym typeface="Roboto"/>
              </a:rPr>
              <a:t>is a sequence of one or more </a:t>
            </a:r>
            <a:r>
              <a:rPr lang="en" sz="1800" i="1">
                <a:solidFill>
                  <a:srgbClr val="666666"/>
                </a:solidFill>
                <a:latin typeface="Roboto"/>
                <a:ea typeface="Roboto"/>
                <a:cs typeface="Roboto"/>
                <a:sym typeface="Roboto"/>
              </a:rPr>
              <a:t>operations</a:t>
            </a:r>
            <a:r>
              <a:rPr lang="en" sz="1800">
                <a:solidFill>
                  <a:srgbClr val="666666"/>
                </a:solidFill>
                <a:latin typeface="Roboto"/>
                <a:ea typeface="Roboto"/>
                <a:cs typeface="Roboto"/>
                <a:sym typeface="Roboto"/>
              </a:rPr>
              <a:t> (reads or writes) which reflects </a:t>
            </a:r>
            <a:r>
              <a:rPr lang="en" sz="1800" i="1">
                <a:solidFill>
                  <a:srgbClr val="666666"/>
                </a:solidFill>
                <a:latin typeface="Roboto"/>
                <a:ea typeface="Roboto"/>
                <a:cs typeface="Roboto"/>
                <a:sym typeface="Roboto"/>
              </a:rPr>
              <a:t>a single real-world transition</a:t>
            </a:r>
            <a:r>
              <a:rPr lang="en" sz="1800">
                <a:solidFill>
                  <a:srgbClr val="666666"/>
                </a:solidFill>
                <a:latin typeface="Roboto"/>
                <a:ea typeface="Roboto"/>
                <a:cs typeface="Roboto"/>
                <a:sym typeface="Roboto"/>
              </a:rPr>
              <a:t>.</a:t>
            </a:r>
            <a:endParaRPr sz="1800">
              <a:solidFill>
                <a:srgbClr val="666666"/>
              </a:solidFill>
              <a:latin typeface="Roboto"/>
              <a:ea typeface="Roboto"/>
              <a:cs typeface="Roboto"/>
              <a:sym typeface="Roboto"/>
            </a:endParaRPr>
          </a:p>
        </p:txBody>
      </p:sp>
      <p:sp>
        <p:nvSpPr>
          <p:cNvPr id="322" name="Google Shape;322;p46"/>
          <p:cNvSpPr/>
          <p:nvPr/>
        </p:nvSpPr>
        <p:spPr>
          <a:xfrm>
            <a:off x="2928064" y="4163103"/>
            <a:ext cx="4036408" cy="11697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START TRANSACTION</a:t>
            </a:r>
            <a:endParaRPr sz="1400">
              <a:solidFill>
                <a:srgbClr val="000000"/>
              </a:solidFill>
              <a:latin typeface="Arial"/>
              <a:ea typeface="Arial"/>
              <a:cs typeface="Arial"/>
              <a:sym typeface="Arial"/>
            </a:endParaRPr>
          </a:p>
          <a:p>
            <a:pPr>
              <a:spcBef>
                <a:spcPts val="0"/>
              </a:spcBef>
              <a:spcAft>
                <a:spcPts val="0"/>
              </a:spcAft>
            </a:pP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UPDATE</a:t>
            </a:r>
            <a:r>
              <a:rPr lang="en" sz="1400">
                <a:solidFill>
                  <a:srgbClr val="000000"/>
                </a:solidFill>
                <a:latin typeface="Arial"/>
                <a:ea typeface="Arial"/>
                <a:cs typeface="Arial"/>
                <a:sym typeface="Arial"/>
              </a:rPr>
              <a:t> Product</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SET</a:t>
            </a:r>
            <a:r>
              <a:rPr lang="en" sz="1400">
                <a:solidFill>
                  <a:srgbClr val="000000"/>
                </a:solidFill>
                <a:latin typeface="Arial"/>
                <a:ea typeface="Arial"/>
                <a:cs typeface="Arial"/>
                <a:sym typeface="Arial"/>
              </a:rPr>
              <a:t> Price = Price – 1.99</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pname = ‘Gizmo’</a:t>
            </a:r>
            <a:endParaRPr/>
          </a:p>
          <a:p>
            <a:pPr>
              <a:spcBef>
                <a:spcPts val="0"/>
              </a:spcBef>
              <a:spcAft>
                <a:spcPts val="0"/>
              </a:spcAft>
            </a:pPr>
            <a:r>
              <a:rPr lang="en" sz="1400">
                <a:solidFill>
                  <a:schemeClr val="accent2"/>
                </a:solidFill>
                <a:latin typeface="Arial"/>
                <a:ea typeface="Arial"/>
                <a:cs typeface="Arial"/>
                <a:sym typeface="Arial"/>
              </a:rPr>
              <a:t>COMMIT</a:t>
            </a:r>
            <a:endParaRPr sz="1400">
              <a:solidFill>
                <a:srgbClr val="000000"/>
              </a:solidFill>
              <a:latin typeface="Arial"/>
              <a:ea typeface="Arial"/>
              <a:cs typeface="Arial"/>
              <a:sym typeface="Arial"/>
            </a:endParaRPr>
          </a:p>
        </p:txBody>
      </p:sp>
      <p:sp>
        <p:nvSpPr>
          <p:cNvPr id="323" name="Google Shape;323;p46"/>
          <p:cNvSpPr txBox="1"/>
          <p:nvPr/>
        </p:nvSpPr>
        <p:spPr>
          <a:xfrm>
            <a:off x="5930798" y="2539214"/>
            <a:ext cx="1981558" cy="75713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b="1" dirty="0">
                <a:solidFill>
                  <a:srgbClr val="000000"/>
                </a:solidFill>
                <a:latin typeface="Arial"/>
                <a:ea typeface="Arial"/>
                <a:cs typeface="Arial"/>
                <a:sym typeface="Arial"/>
              </a:rPr>
              <a:t>TXN either happened completely or not at all</a:t>
            </a:r>
            <a:endParaRPr sz="1400" b="1"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47673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678"/>
        <p:cNvGrpSpPr/>
        <p:nvPr/>
      </p:nvGrpSpPr>
      <p:grpSpPr>
        <a:xfrm>
          <a:off x="0" y="0"/>
          <a:ext cx="0" cy="0"/>
          <a:chOff x="0" y="0"/>
          <a:chExt cx="0" cy="0"/>
        </a:xfrm>
      </p:grpSpPr>
      <p:sp>
        <p:nvSpPr>
          <p:cNvPr id="1679" name="Google Shape;1679;p137"/>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Deadlocks</a:t>
            </a:r>
            <a:endParaRPr sz="2800" b="1">
              <a:solidFill>
                <a:srgbClr val="666666"/>
              </a:solidFill>
              <a:latin typeface="Montserrat"/>
              <a:ea typeface="Montserrat"/>
              <a:cs typeface="Montserrat"/>
              <a:sym typeface="Montserrat"/>
            </a:endParaRPr>
          </a:p>
        </p:txBody>
      </p:sp>
      <p:sp>
        <p:nvSpPr>
          <p:cNvPr id="1681" name="Google Shape;1681;p137"/>
          <p:cNvSpPr txBox="1"/>
          <p:nvPr/>
        </p:nvSpPr>
        <p:spPr>
          <a:xfrm>
            <a:off x="1417320" y="2226469"/>
            <a:ext cx="6309360" cy="3263504"/>
          </a:xfrm>
          <a:prstGeom prst="rect">
            <a:avLst/>
          </a:prstGeom>
          <a:noFill/>
          <a:ln>
            <a:noFill/>
          </a:ln>
        </p:spPr>
        <p:txBody>
          <a:bodyPr spcFirstLastPara="1" wrap="square" lIns="54275" tIns="26650" rIns="54275" bIns="26650" anchor="t" anchorCtr="0">
            <a:noAutofit/>
          </a:bodyPr>
          <a:lstStyle/>
          <a:p>
            <a:pPr marL="228600" indent="-101600">
              <a:spcBef>
                <a:spcPts val="0"/>
              </a:spcBef>
              <a:spcAft>
                <a:spcPts val="0"/>
              </a:spcAft>
              <a:buClr>
                <a:srgbClr val="000000"/>
              </a:buClr>
              <a:buSzPts val="2000"/>
            </a:pPr>
            <a:endParaRPr sz="2000" b="1" dirty="0">
              <a:solidFill>
                <a:srgbClr val="666666"/>
              </a:solidFill>
              <a:latin typeface="Arial"/>
              <a:ea typeface="Arial"/>
              <a:cs typeface="Arial"/>
              <a:sym typeface="Arial"/>
            </a:endParaRPr>
          </a:p>
          <a:p>
            <a:pPr>
              <a:spcBef>
                <a:spcPts val="0"/>
              </a:spcBef>
              <a:spcAft>
                <a:spcPts val="0"/>
              </a:spcAft>
            </a:pPr>
            <a:r>
              <a:rPr lang="en" sz="2000" b="1" dirty="0">
                <a:solidFill>
                  <a:srgbClr val="666666"/>
                </a:solidFill>
                <a:latin typeface="Arial"/>
                <a:ea typeface="Arial"/>
                <a:cs typeface="Arial"/>
                <a:sym typeface="Arial"/>
              </a:rPr>
              <a:t>Deadlock</a:t>
            </a:r>
            <a:r>
              <a:rPr lang="en" sz="2000" dirty="0">
                <a:solidFill>
                  <a:srgbClr val="666666"/>
                </a:solidFill>
                <a:latin typeface="Arial"/>
                <a:ea typeface="Arial"/>
                <a:cs typeface="Arial"/>
                <a:sym typeface="Arial"/>
              </a:rPr>
              <a:t>: Cycle of transactions waiting for locks to be released by each other.</a:t>
            </a:r>
            <a:endParaRPr dirty="0">
              <a:solidFill>
                <a:srgbClr val="666666"/>
              </a:solidFill>
            </a:endParaRPr>
          </a:p>
          <a:p>
            <a:pPr marL="228600" indent="-101600">
              <a:spcBef>
                <a:spcPts val="0"/>
              </a:spcBef>
              <a:spcAft>
                <a:spcPts val="0"/>
              </a:spcAft>
              <a:buClr>
                <a:srgbClr val="000000"/>
              </a:buClr>
              <a:buSzPts val="2000"/>
            </a:pPr>
            <a:endParaRPr sz="2000" dirty="0">
              <a:solidFill>
                <a:srgbClr val="666666"/>
              </a:solidFill>
              <a:latin typeface="Arial"/>
              <a:ea typeface="Arial"/>
              <a:cs typeface="Arial"/>
              <a:sym typeface="Arial"/>
            </a:endParaRPr>
          </a:p>
          <a:p>
            <a:pPr>
              <a:spcBef>
                <a:spcPts val="0"/>
              </a:spcBef>
              <a:spcAft>
                <a:spcPts val="0"/>
              </a:spcAft>
            </a:pPr>
            <a:r>
              <a:rPr lang="en" sz="2000" dirty="0">
                <a:solidFill>
                  <a:srgbClr val="666666"/>
                </a:solidFill>
                <a:latin typeface="Arial"/>
                <a:ea typeface="Arial"/>
                <a:cs typeface="Arial"/>
                <a:sym typeface="Arial"/>
              </a:rPr>
              <a:t>Two ways of dealing with deadlocks:</a:t>
            </a:r>
            <a:endParaRPr dirty="0">
              <a:solidFill>
                <a:srgbClr val="666666"/>
              </a:solidFill>
            </a:endParaRPr>
          </a:p>
          <a:p>
            <a:pPr marL="228600" lvl="1">
              <a:spcBef>
                <a:spcPts val="0"/>
              </a:spcBef>
              <a:spcAft>
                <a:spcPts val="0"/>
              </a:spcAft>
              <a:buClr>
                <a:srgbClr val="666666"/>
              </a:buClr>
              <a:buSzPts val="1350"/>
            </a:pPr>
            <a:endParaRPr lang="en" sz="2400" dirty="0">
              <a:solidFill>
                <a:srgbClr val="666666"/>
              </a:solidFill>
              <a:latin typeface="Arial"/>
              <a:ea typeface="Arial"/>
              <a:cs typeface="Arial"/>
              <a:sym typeface="Arial"/>
            </a:endParaRPr>
          </a:p>
          <a:p>
            <a:pPr marL="228600" lvl="1">
              <a:spcBef>
                <a:spcPts val="0"/>
              </a:spcBef>
              <a:spcAft>
                <a:spcPts val="0"/>
              </a:spcAft>
              <a:buClr>
                <a:srgbClr val="666666"/>
              </a:buClr>
              <a:buSzPts val="1350"/>
            </a:pPr>
            <a:r>
              <a:rPr lang="en" sz="1800" dirty="0">
                <a:solidFill>
                  <a:srgbClr val="666666"/>
                </a:solidFill>
                <a:latin typeface="Arial"/>
                <a:ea typeface="Arial"/>
                <a:cs typeface="Arial"/>
                <a:sym typeface="Arial"/>
              </a:rPr>
              <a:t>Deadlock prevention</a:t>
            </a:r>
            <a:endParaRPr dirty="0">
              <a:solidFill>
                <a:srgbClr val="666666"/>
              </a:solidFill>
            </a:endParaRPr>
          </a:p>
          <a:p>
            <a:pPr lvl="1" indent="-142875">
              <a:spcBef>
                <a:spcPts val="0"/>
              </a:spcBef>
              <a:spcAft>
                <a:spcPts val="0"/>
              </a:spcAft>
              <a:buClr>
                <a:srgbClr val="000000"/>
              </a:buClr>
              <a:buSzPts val="1350"/>
            </a:pPr>
            <a:endParaRPr sz="1800" dirty="0">
              <a:solidFill>
                <a:srgbClr val="666666"/>
              </a:solidFill>
              <a:latin typeface="Arial"/>
              <a:ea typeface="Arial"/>
              <a:cs typeface="Arial"/>
              <a:sym typeface="Arial"/>
            </a:endParaRPr>
          </a:p>
          <a:p>
            <a:pPr marL="228600" lvl="1">
              <a:spcBef>
                <a:spcPts val="0"/>
              </a:spcBef>
              <a:spcAft>
                <a:spcPts val="0"/>
              </a:spcAft>
              <a:buClr>
                <a:srgbClr val="666666"/>
              </a:buClr>
              <a:buSzPts val="1350"/>
            </a:pPr>
            <a:r>
              <a:rPr lang="en" sz="1800" dirty="0">
                <a:solidFill>
                  <a:srgbClr val="666666"/>
                </a:solidFill>
                <a:latin typeface="Arial"/>
                <a:ea typeface="Arial"/>
                <a:cs typeface="Arial"/>
                <a:sym typeface="Arial"/>
              </a:rPr>
              <a:t>Deadlock detection</a:t>
            </a:r>
            <a:endParaRPr dirty="0">
              <a:solidFill>
                <a:srgbClr val="666666"/>
              </a:solidFill>
            </a:endParaRPr>
          </a:p>
          <a:p>
            <a:pPr>
              <a:spcBef>
                <a:spcPts val="0"/>
              </a:spcBef>
              <a:spcAft>
                <a:spcPts val="0"/>
              </a:spcAft>
              <a:buClr>
                <a:srgbClr val="000000"/>
              </a:buClr>
              <a:buSzPts val="2000"/>
            </a:pPr>
            <a:endParaRPr sz="2000" dirty="0">
              <a:solidFill>
                <a:srgbClr val="666666"/>
              </a:solidFill>
              <a:latin typeface="Arial"/>
              <a:ea typeface="Arial"/>
              <a:cs typeface="Arial"/>
              <a:sym typeface="Arial"/>
            </a:endParaRPr>
          </a:p>
        </p:txBody>
      </p:sp>
    </p:spTree>
    <p:extLst>
      <p:ext uri="{BB962C8B-B14F-4D97-AF65-F5344CB8AC3E}">
        <p14:creationId xmlns:p14="http://schemas.microsoft.com/office/powerpoint/2010/main" val="9602697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sp>
        <p:nvSpPr>
          <p:cNvPr id="1686" name="Google Shape;1686;p138"/>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Deadlock Prevention</a:t>
            </a:r>
            <a:endParaRPr sz="2800" b="1" dirty="0">
              <a:solidFill>
                <a:srgbClr val="666666"/>
              </a:solidFill>
              <a:latin typeface="Montserrat"/>
              <a:ea typeface="Montserrat"/>
              <a:cs typeface="Montserrat"/>
              <a:sym typeface="Montserrat"/>
            </a:endParaRPr>
          </a:p>
        </p:txBody>
      </p:sp>
      <p:sp>
        <p:nvSpPr>
          <p:cNvPr id="1688" name="Google Shape;1688;p138"/>
          <p:cNvSpPr txBox="1"/>
          <p:nvPr/>
        </p:nvSpPr>
        <p:spPr>
          <a:xfrm>
            <a:off x="1310400" y="2226475"/>
            <a:ext cx="6523200" cy="3227700"/>
          </a:xfrm>
          <a:prstGeom prst="rect">
            <a:avLst/>
          </a:prstGeom>
          <a:noFill/>
          <a:ln>
            <a:noFill/>
          </a:ln>
        </p:spPr>
        <p:txBody>
          <a:bodyPr spcFirstLastPara="1" wrap="square" lIns="54275" tIns="26650" rIns="54275" bIns="26650" anchor="t" anchorCtr="0">
            <a:noAutofit/>
          </a:bodyPr>
          <a:lstStyle/>
          <a:p>
            <a:pPr>
              <a:spcBef>
                <a:spcPts val="0"/>
              </a:spcBef>
              <a:spcAft>
                <a:spcPts val="0"/>
              </a:spcAft>
            </a:pPr>
            <a:r>
              <a:rPr lang="en-US" sz="1800" b="1" dirty="0">
                <a:solidFill>
                  <a:srgbClr val="666666"/>
                </a:solidFill>
                <a:latin typeface="Arial"/>
                <a:ea typeface="Arial"/>
                <a:cs typeface="Arial"/>
                <a:sym typeface="Arial"/>
              </a:rPr>
              <a:t>Conservative 2 Phase Locking</a:t>
            </a:r>
            <a:r>
              <a:rPr lang="en-US" sz="1800" b="1" dirty="0">
                <a:solidFill>
                  <a:srgbClr val="666666"/>
                </a:solidFill>
                <a:latin typeface="Arial"/>
                <a:ea typeface="Arial"/>
                <a:cs typeface="Arial"/>
                <a:sym typeface="Wingdings" pitchFamily="2" charset="2"/>
              </a:rPr>
              <a:t> (C2PL)</a:t>
            </a:r>
          </a:p>
          <a:p>
            <a:pPr marL="285750" indent="-285750">
              <a:spcBef>
                <a:spcPts val="0"/>
              </a:spcBef>
              <a:spcAft>
                <a:spcPts val="0"/>
              </a:spcAft>
              <a:buFont typeface="Arial" panose="020B0604020202020204" pitchFamily="34" charset="0"/>
              <a:buChar char="•"/>
            </a:pPr>
            <a:r>
              <a:rPr lang="en-US" sz="1800" dirty="0">
                <a:solidFill>
                  <a:srgbClr val="666666"/>
                </a:solidFill>
                <a:latin typeface="Arial"/>
                <a:ea typeface="Arial"/>
                <a:cs typeface="Arial"/>
                <a:sym typeface="Wingdings" pitchFamily="2" charset="2"/>
              </a:rPr>
              <a:t>Obtains all locks before the transaction begins</a:t>
            </a:r>
          </a:p>
          <a:p>
            <a:pPr marL="285750" indent="-285750">
              <a:spcBef>
                <a:spcPts val="0"/>
              </a:spcBef>
              <a:spcAft>
                <a:spcPts val="0"/>
              </a:spcAft>
              <a:buFont typeface="Arial" panose="020B0604020202020204" pitchFamily="34" charset="0"/>
              <a:buChar char="•"/>
            </a:pPr>
            <a:r>
              <a:rPr lang="en-US" sz="1800" dirty="0">
                <a:solidFill>
                  <a:srgbClr val="666666"/>
                </a:solidFill>
                <a:latin typeface="Arial"/>
                <a:ea typeface="Arial"/>
                <a:cs typeface="Arial"/>
                <a:sym typeface="Wingdings" pitchFamily="2" charset="2"/>
              </a:rPr>
              <a:t>If cannot obtain ALL locks, release and try again</a:t>
            </a:r>
          </a:p>
          <a:p>
            <a:pPr marL="285750" indent="-285750">
              <a:spcBef>
                <a:spcPts val="0"/>
              </a:spcBef>
              <a:spcAft>
                <a:spcPts val="0"/>
              </a:spcAft>
              <a:buFont typeface="Arial" panose="020B0604020202020204" pitchFamily="34" charset="0"/>
              <a:buChar char="•"/>
            </a:pPr>
            <a:endParaRPr lang="en-US" sz="1800" dirty="0">
              <a:solidFill>
                <a:srgbClr val="666666"/>
              </a:solidFill>
              <a:latin typeface="Arial"/>
              <a:ea typeface="Arial"/>
              <a:cs typeface="Arial"/>
              <a:sym typeface="Wingdings" pitchFamily="2" charset="2"/>
            </a:endParaRPr>
          </a:p>
          <a:p>
            <a:pPr marL="285750" indent="-285750">
              <a:spcBef>
                <a:spcPts val="0"/>
              </a:spcBef>
              <a:spcAft>
                <a:spcPts val="0"/>
              </a:spcAft>
              <a:buFont typeface="Arial" panose="020B0604020202020204" pitchFamily="34" charset="0"/>
              <a:buChar char="•"/>
            </a:pPr>
            <a:r>
              <a:rPr lang="en-US" sz="1800" dirty="0">
                <a:solidFill>
                  <a:srgbClr val="666666"/>
                </a:solidFill>
                <a:latin typeface="Arial"/>
                <a:ea typeface="Arial"/>
                <a:cs typeface="Arial"/>
                <a:sym typeface="Wingdings" pitchFamily="2" charset="2"/>
              </a:rPr>
              <a:t>Ensures that no deadlocks occurs</a:t>
            </a:r>
          </a:p>
          <a:p>
            <a:pPr marL="285750" indent="-285750">
              <a:spcBef>
                <a:spcPts val="0"/>
              </a:spcBef>
              <a:spcAft>
                <a:spcPts val="0"/>
              </a:spcAft>
              <a:buFont typeface="Arial" panose="020B0604020202020204" pitchFamily="34" charset="0"/>
              <a:buChar char="•"/>
            </a:pPr>
            <a:r>
              <a:rPr lang="en-US" sz="1800" dirty="0">
                <a:solidFill>
                  <a:srgbClr val="666666"/>
                </a:solidFill>
                <a:latin typeface="Arial"/>
                <a:ea typeface="Arial"/>
                <a:cs typeface="Arial"/>
                <a:sym typeface="Wingdings" pitchFamily="2" charset="2"/>
              </a:rPr>
              <a:t>BUT: can degrade performance</a:t>
            </a:r>
            <a:endParaRPr sz="1800" dirty="0">
              <a:solidFill>
                <a:srgbClr val="666666"/>
              </a:solidFill>
              <a:latin typeface="Arial"/>
              <a:ea typeface="Arial"/>
              <a:cs typeface="Arial"/>
              <a:sym typeface="Arial"/>
            </a:endParaRPr>
          </a:p>
        </p:txBody>
      </p:sp>
    </p:spTree>
    <p:extLst>
      <p:ext uri="{BB962C8B-B14F-4D97-AF65-F5344CB8AC3E}">
        <p14:creationId xmlns:p14="http://schemas.microsoft.com/office/powerpoint/2010/main" val="331851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8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sp>
        <p:nvSpPr>
          <p:cNvPr id="1686" name="Google Shape;1686;p138"/>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Deadlock Detection</a:t>
            </a:r>
            <a:endParaRPr sz="2800" b="1">
              <a:solidFill>
                <a:srgbClr val="666666"/>
              </a:solidFill>
              <a:latin typeface="Montserrat"/>
              <a:ea typeface="Montserrat"/>
              <a:cs typeface="Montserrat"/>
              <a:sym typeface="Montserrat"/>
            </a:endParaRPr>
          </a:p>
        </p:txBody>
      </p:sp>
      <p:sp>
        <p:nvSpPr>
          <p:cNvPr id="1688" name="Google Shape;1688;p138"/>
          <p:cNvSpPr txBox="1"/>
          <p:nvPr/>
        </p:nvSpPr>
        <p:spPr>
          <a:xfrm>
            <a:off x="1310400" y="2226475"/>
            <a:ext cx="6523200" cy="3227700"/>
          </a:xfrm>
          <a:prstGeom prst="rect">
            <a:avLst/>
          </a:prstGeom>
          <a:noFill/>
          <a:ln>
            <a:noFill/>
          </a:ln>
        </p:spPr>
        <p:txBody>
          <a:bodyPr spcFirstLastPara="1" wrap="square" lIns="54275" tIns="26650" rIns="54275" bIns="26650" anchor="t" anchorCtr="0">
            <a:noAutofit/>
          </a:bodyPr>
          <a:lstStyle/>
          <a:p>
            <a:pPr>
              <a:spcBef>
                <a:spcPts val="0"/>
              </a:spcBef>
              <a:spcAft>
                <a:spcPts val="0"/>
              </a:spcAft>
            </a:pPr>
            <a:r>
              <a:rPr lang="en" sz="1800" dirty="0">
                <a:solidFill>
                  <a:srgbClr val="666666"/>
                </a:solidFill>
                <a:latin typeface="Arial"/>
                <a:ea typeface="Arial"/>
                <a:cs typeface="Arial"/>
                <a:sym typeface="Arial"/>
              </a:rPr>
              <a:t>Create the </a:t>
            </a:r>
            <a:r>
              <a:rPr lang="en" sz="1800" b="1" dirty="0">
                <a:solidFill>
                  <a:srgbClr val="666666"/>
                </a:solidFill>
                <a:latin typeface="Arial"/>
                <a:ea typeface="Arial"/>
                <a:cs typeface="Arial"/>
                <a:sym typeface="Arial"/>
              </a:rPr>
              <a:t>waits-for graph</a:t>
            </a:r>
            <a:r>
              <a:rPr lang="en" sz="1800" dirty="0">
                <a:solidFill>
                  <a:srgbClr val="666666"/>
                </a:solidFill>
                <a:latin typeface="Arial"/>
                <a:ea typeface="Arial"/>
                <a:cs typeface="Arial"/>
                <a:sym typeface="Arial"/>
              </a:rPr>
              <a:t>:</a:t>
            </a:r>
            <a:endParaRPr dirty="0">
              <a:solidFill>
                <a:srgbClr val="666666"/>
              </a:solidFill>
            </a:endParaRPr>
          </a:p>
          <a:p>
            <a:pPr marL="228600" lvl="1" indent="-142875">
              <a:spcBef>
                <a:spcPts val="0"/>
              </a:spcBef>
              <a:spcAft>
                <a:spcPts val="0"/>
              </a:spcAft>
              <a:buClr>
                <a:srgbClr val="000000"/>
              </a:buClr>
              <a:buSzPts val="1350"/>
            </a:pPr>
            <a:endParaRPr sz="1800" dirty="0">
              <a:solidFill>
                <a:srgbClr val="666666"/>
              </a:solidFill>
              <a:latin typeface="Arial"/>
              <a:ea typeface="Arial"/>
              <a:cs typeface="Arial"/>
              <a:sym typeface="Arial"/>
            </a:endParaRPr>
          </a:p>
          <a:p>
            <a:pPr lvl="1" indent="-228600">
              <a:spcBef>
                <a:spcPts val="0"/>
              </a:spcBef>
              <a:spcAft>
                <a:spcPts val="0"/>
              </a:spcAft>
              <a:buClr>
                <a:srgbClr val="666666"/>
              </a:buClr>
              <a:buSzPts val="1200"/>
              <a:buFont typeface="Arial"/>
              <a:buChar char="•"/>
            </a:pPr>
            <a:r>
              <a:rPr lang="en" sz="1600" dirty="0">
                <a:solidFill>
                  <a:srgbClr val="666666"/>
                </a:solidFill>
                <a:latin typeface="Arial"/>
                <a:ea typeface="Arial"/>
                <a:cs typeface="Arial"/>
                <a:sym typeface="Arial"/>
              </a:rPr>
              <a:t>Nodes are transactions</a:t>
            </a:r>
            <a:endParaRPr dirty="0">
              <a:solidFill>
                <a:srgbClr val="666666"/>
              </a:solidFill>
            </a:endParaRPr>
          </a:p>
          <a:p>
            <a:pPr lvl="1" indent="-152400">
              <a:spcBef>
                <a:spcPts val="0"/>
              </a:spcBef>
              <a:spcAft>
                <a:spcPts val="0"/>
              </a:spcAft>
              <a:buClr>
                <a:srgbClr val="000000"/>
              </a:buClr>
              <a:buSzPts val="1200"/>
            </a:pPr>
            <a:endParaRPr sz="1600" dirty="0">
              <a:solidFill>
                <a:srgbClr val="666666"/>
              </a:solidFill>
              <a:latin typeface="Arial"/>
              <a:ea typeface="Arial"/>
              <a:cs typeface="Arial"/>
              <a:sym typeface="Arial"/>
            </a:endParaRPr>
          </a:p>
          <a:p>
            <a:pPr lvl="1" indent="-228600">
              <a:spcBef>
                <a:spcPts val="0"/>
              </a:spcBef>
              <a:spcAft>
                <a:spcPts val="0"/>
              </a:spcAft>
              <a:buClr>
                <a:srgbClr val="666666"/>
              </a:buClr>
              <a:buSzPts val="1200"/>
              <a:buFont typeface="Arial"/>
              <a:buChar char="•"/>
            </a:pPr>
            <a:r>
              <a:rPr lang="en" sz="1600" dirty="0">
                <a:solidFill>
                  <a:srgbClr val="666666"/>
                </a:solidFill>
                <a:latin typeface="Arial"/>
                <a:ea typeface="Arial"/>
                <a:cs typeface="Arial"/>
                <a:sym typeface="Arial"/>
              </a:rPr>
              <a:t>There is an edge from </a:t>
            </a:r>
            <a:r>
              <a:rPr lang="en" sz="1600" dirty="0" err="1">
                <a:solidFill>
                  <a:srgbClr val="666666"/>
                </a:solidFill>
                <a:latin typeface="Arial"/>
                <a:ea typeface="Arial"/>
                <a:cs typeface="Arial"/>
                <a:sym typeface="Arial"/>
              </a:rPr>
              <a:t>T</a:t>
            </a:r>
            <a:r>
              <a:rPr lang="en" sz="1600" baseline="-25000" dirty="0" err="1">
                <a:solidFill>
                  <a:srgbClr val="666666"/>
                </a:solidFill>
                <a:latin typeface="Arial"/>
                <a:ea typeface="Arial"/>
                <a:cs typeface="Arial"/>
                <a:sym typeface="Arial"/>
              </a:rPr>
              <a:t>i</a:t>
            </a:r>
            <a:r>
              <a:rPr lang="en" sz="1600" dirty="0">
                <a:solidFill>
                  <a:srgbClr val="666666"/>
                </a:solidFill>
                <a:latin typeface="Arial"/>
                <a:ea typeface="Arial"/>
                <a:cs typeface="Arial"/>
                <a:sym typeface="Arial"/>
              </a:rPr>
              <a:t> → </a:t>
            </a:r>
            <a:r>
              <a:rPr lang="en" sz="1600" dirty="0" err="1">
                <a:solidFill>
                  <a:srgbClr val="666666"/>
                </a:solidFill>
                <a:latin typeface="Arial"/>
                <a:ea typeface="Arial"/>
                <a:cs typeface="Arial"/>
                <a:sym typeface="Arial"/>
              </a:rPr>
              <a:t>T</a:t>
            </a:r>
            <a:r>
              <a:rPr lang="en" sz="1600" baseline="-25000" dirty="0" err="1">
                <a:solidFill>
                  <a:srgbClr val="666666"/>
                </a:solidFill>
                <a:latin typeface="Arial"/>
                <a:ea typeface="Arial"/>
                <a:cs typeface="Arial"/>
                <a:sym typeface="Arial"/>
              </a:rPr>
              <a:t>j</a:t>
            </a:r>
            <a:r>
              <a:rPr lang="en" sz="1600" dirty="0">
                <a:solidFill>
                  <a:srgbClr val="666666"/>
                </a:solidFill>
                <a:latin typeface="Arial"/>
                <a:ea typeface="Arial"/>
                <a:cs typeface="Arial"/>
                <a:sym typeface="Arial"/>
              </a:rPr>
              <a:t> if </a:t>
            </a:r>
            <a:r>
              <a:rPr lang="en" sz="1600" dirty="0" err="1">
                <a:solidFill>
                  <a:srgbClr val="666666"/>
                </a:solidFill>
                <a:latin typeface="Arial"/>
                <a:ea typeface="Arial"/>
                <a:cs typeface="Arial"/>
                <a:sym typeface="Arial"/>
              </a:rPr>
              <a:t>T</a:t>
            </a:r>
            <a:r>
              <a:rPr lang="en" sz="1600" baseline="-25000" dirty="0" err="1">
                <a:solidFill>
                  <a:srgbClr val="666666"/>
                </a:solidFill>
                <a:latin typeface="Arial"/>
                <a:ea typeface="Arial"/>
                <a:cs typeface="Arial"/>
                <a:sym typeface="Arial"/>
              </a:rPr>
              <a:t>i</a:t>
            </a:r>
            <a:r>
              <a:rPr lang="en" sz="1600" dirty="0">
                <a:solidFill>
                  <a:srgbClr val="666666"/>
                </a:solidFill>
                <a:latin typeface="Arial"/>
                <a:ea typeface="Arial"/>
                <a:cs typeface="Arial"/>
                <a:sym typeface="Arial"/>
              </a:rPr>
              <a:t> is </a:t>
            </a:r>
            <a:r>
              <a:rPr lang="en" sz="1600" i="1" dirty="0">
                <a:solidFill>
                  <a:srgbClr val="666666"/>
                </a:solidFill>
                <a:latin typeface="Arial"/>
                <a:ea typeface="Arial"/>
                <a:cs typeface="Arial"/>
                <a:sym typeface="Arial"/>
              </a:rPr>
              <a:t>waiting for </a:t>
            </a:r>
            <a:r>
              <a:rPr lang="en" sz="1600" i="1" dirty="0" err="1">
                <a:solidFill>
                  <a:srgbClr val="666666"/>
                </a:solidFill>
                <a:latin typeface="Arial"/>
                <a:ea typeface="Arial"/>
                <a:cs typeface="Arial"/>
                <a:sym typeface="Arial"/>
              </a:rPr>
              <a:t>T</a:t>
            </a:r>
            <a:r>
              <a:rPr lang="en" sz="1600" i="1" baseline="-25000" dirty="0" err="1">
                <a:solidFill>
                  <a:srgbClr val="666666"/>
                </a:solidFill>
                <a:latin typeface="Arial"/>
                <a:ea typeface="Arial"/>
                <a:cs typeface="Arial"/>
                <a:sym typeface="Arial"/>
              </a:rPr>
              <a:t>j</a:t>
            </a:r>
            <a:r>
              <a:rPr lang="en" sz="1600" i="1" dirty="0">
                <a:solidFill>
                  <a:srgbClr val="666666"/>
                </a:solidFill>
                <a:latin typeface="Arial"/>
                <a:ea typeface="Arial"/>
                <a:cs typeface="Arial"/>
                <a:sym typeface="Arial"/>
              </a:rPr>
              <a:t> to release a lock</a:t>
            </a:r>
            <a:endParaRPr sz="1600" i="1" dirty="0">
              <a:solidFill>
                <a:srgbClr val="666666"/>
              </a:solidFill>
              <a:latin typeface="Arial"/>
              <a:ea typeface="Arial"/>
              <a:cs typeface="Arial"/>
              <a:sym typeface="Arial"/>
            </a:endParaRPr>
          </a:p>
          <a:p>
            <a:pPr marL="457200">
              <a:spcBef>
                <a:spcPts val="0"/>
              </a:spcBef>
              <a:spcAft>
                <a:spcPts val="0"/>
              </a:spcAft>
            </a:pPr>
            <a:endParaRPr sz="1600" i="1" dirty="0">
              <a:solidFill>
                <a:srgbClr val="666666"/>
              </a:solidFill>
            </a:endParaRPr>
          </a:p>
          <a:p>
            <a:pPr marL="228600" indent="-114300">
              <a:spcBef>
                <a:spcPts val="0"/>
              </a:spcBef>
              <a:spcAft>
                <a:spcPts val="0"/>
              </a:spcAft>
              <a:buClr>
                <a:srgbClr val="000000"/>
              </a:buClr>
              <a:buSzPts val="1800"/>
            </a:pPr>
            <a:endParaRPr sz="1800" dirty="0">
              <a:solidFill>
                <a:srgbClr val="666666"/>
              </a:solidFill>
              <a:latin typeface="Arial"/>
              <a:ea typeface="Arial"/>
              <a:cs typeface="Arial"/>
              <a:sym typeface="Arial"/>
            </a:endParaRPr>
          </a:p>
          <a:p>
            <a:pPr>
              <a:spcBef>
                <a:spcPts val="0"/>
              </a:spcBef>
              <a:spcAft>
                <a:spcPts val="0"/>
              </a:spcAft>
            </a:pPr>
            <a:r>
              <a:rPr lang="en" sz="1800" dirty="0">
                <a:solidFill>
                  <a:srgbClr val="666666"/>
                </a:solidFill>
                <a:latin typeface="Arial"/>
                <a:ea typeface="Arial"/>
                <a:cs typeface="Arial"/>
                <a:sym typeface="Arial"/>
              </a:rPr>
              <a:t>Periodically check for (</a:t>
            </a:r>
            <a:r>
              <a:rPr lang="en" sz="1800" b="1" i="1" dirty="0">
                <a:solidFill>
                  <a:srgbClr val="666666"/>
                </a:solidFill>
                <a:latin typeface="Arial"/>
                <a:ea typeface="Arial"/>
                <a:cs typeface="Arial"/>
                <a:sym typeface="Arial"/>
              </a:rPr>
              <a:t>and break</a:t>
            </a:r>
            <a:r>
              <a:rPr lang="en" sz="1800" dirty="0">
                <a:solidFill>
                  <a:srgbClr val="666666"/>
                </a:solidFill>
                <a:latin typeface="Arial"/>
                <a:ea typeface="Arial"/>
                <a:cs typeface="Arial"/>
                <a:sym typeface="Arial"/>
              </a:rPr>
              <a:t>) cycles in the waits-for graph</a:t>
            </a:r>
            <a:endParaRPr sz="1800" dirty="0">
              <a:solidFill>
                <a:srgbClr val="666666"/>
              </a:solidFill>
              <a:latin typeface="Arial"/>
              <a:ea typeface="Arial"/>
              <a:cs typeface="Arial"/>
              <a:sym typeface="Arial"/>
            </a:endParaRPr>
          </a:p>
        </p:txBody>
      </p:sp>
    </p:spTree>
    <p:extLst>
      <p:ext uri="{BB962C8B-B14F-4D97-AF65-F5344CB8AC3E}">
        <p14:creationId xmlns:p14="http://schemas.microsoft.com/office/powerpoint/2010/main" val="341198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692"/>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957BB360-389B-634E-A1AE-5EE3D672FBA7}"/>
              </a:ext>
            </a:extLst>
          </p:cNvPr>
          <p:cNvGraphicFramePr>
            <a:graphicFrameLocks noGrp="1"/>
          </p:cNvGraphicFramePr>
          <p:nvPr>
            <p:extLst>
              <p:ext uri="{D42A27DB-BD31-4B8C-83A1-F6EECF244321}">
                <p14:modId xmlns:p14="http://schemas.microsoft.com/office/powerpoint/2010/main" val="687250530"/>
              </p:ext>
            </p:extLst>
          </p:nvPr>
        </p:nvGraphicFramePr>
        <p:xfrm>
          <a:off x="1884138" y="1176225"/>
          <a:ext cx="6488600" cy="203200"/>
        </p:xfrm>
        <a:graphic>
          <a:graphicData uri="http://schemas.openxmlformats.org/drawingml/2006/table">
            <a:tbl>
              <a:tblPr>
                <a:tableStyleId>{5C22544A-7EE6-4342-B048-85BDC9FD1C3A}</a:tableStyleId>
              </a:tblPr>
              <a:tblGrid>
                <a:gridCol w="648860">
                  <a:extLst>
                    <a:ext uri="{9D8B030D-6E8A-4147-A177-3AD203B41FA5}">
                      <a16:colId xmlns:a16="http://schemas.microsoft.com/office/drawing/2014/main" val="1180339646"/>
                    </a:ext>
                  </a:extLst>
                </a:gridCol>
                <a:gridCol w="648860">
                  <a:extLst>
                    <a:ext uri="{9D8B030D-6E8A-4147-A177-3AD203B41FA5}">
                      <a16:colId xmlns:a16="http://schemas.microsoft.com/office/drawing/2014/main" val="2916527276"/>
                    </a:ext>
                  </a:extLst>
                </a:gridCol>
                <a:gridCol w="648860">
                  <a:extLst>
                    <a:ext uri="{9D8B030D-6E8A-4147-A177-3AD203B41FA5}">
                      <a16:colId xmlns:a16="http://schemas.microsoft.com/office/drawing/2014/main" val="1243650980"/>
                    </a:ext>
                  </a:extLst>
                </a:gridCol>
                <a:gridCol w="648860">
                  <a:extLst>
                    <a:ext uri="{9D8B030D-6E8A-4147-A177-3AD203B41FA5}">
                      <a16:colId xmlns:a16="http://schemas.microsoft.com/office/drawing/2014/main" val="2151366910"/>
                    </a:ext>
                  </a:extLst>
                </a:gridCol>
                <a:gridCol w="648860">
                  <a:extLst>
                    <a:ext uri="{9D8B030D-6E8A-4147-A177-3AD203B41FA5}">
                      <a16:colId xmlns:a16="http://schemas.microsoft.com/office/drawing/2014/main" val="3533843249"/>
                    </a:ext>
                  </a:extLst>
                </a:gridCol>
                <a:gridCol w="648860">
                  <a:extLst>
                    <a:ext uri="{9D8B030D-6E8A-4147-A177-3AD203B41FA5}">
                      <a16:colId xmlns:a16="http://schemas.microsoft.com/office/drawing/2014/main" val="2568320704"/>
                    </a:ext>
                  </a:extLst>
                </a:gridCol>
                <a:gridCol w="648860">
                  <a:extLst>
                    <a:ext uri="{9D8B030D-6E8A-4147-A177-3AD203B41FA5}">
                      <a16:colId xmlns:a16="http://schemas.microsoft.com/office/drawing/2014/main" val="2367966917"/>
                    </a:ext>
                  </a:extLst>
                </a:gridCol>
                <a:gridCol w="648860">
                  <a:extLst>
                    <a:ext uri="{9D8B030D-6E8A-4147-A177-3AD203B41FA5}">
                      <a16:colId xmlns:a16="http://schemas.microsoft.com/office/drawing/2014/main" val="2446419587"/>
                    </a:ext>
                  </a:extLst>
                </a:gridCol>
                <a:gridCol w="648860">
                  <a:extLst>
                    <a:ext uri="{9D8B030D-6E8A-4147-A177-3AD203B41FA5}">
                      <a16:colId xmlns:a16="http://schemas.microsoft.com/office/drawing/2014/main" val="1940626779"/>
                    </a:ext>
                  </a:extLst>
                </a:gridCol>
                <a:gridCol w="648860">
                  <a:extLst>
                    <a:ext uri="{9D8B030D-6E8A-4147-A177-3AD203B41FA5}">
                      <a16:colId xmlns:a16="http://schemas.microsoft.com/office/drawing/2014/main" val="755256529"/>
                    </a:ext>
                  </a:extLst>
                </a:gridCol>
              </a:tblGrid>
              <a:tr h="203200">
                <a:tc>
                  <a:txBody>
                    <a:bodyPr/>
                    <a:lstStyle/>
                    <a:p>
                      <a:pPr algn="l" fontAlgn="b"/>
                      <a:r>
                        <a:rPr lang="en-US" sz="1200" u="none" strike="noStrike">
                          <a:effectLst/>
                        </a:rPr>
                        <a:t>w1(A)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r2(A)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w1(B)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w3(C)</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r2(C)</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r4(B)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w2(D)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w4(E)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r5(D)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w5(E)</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3118575"/>
                  </a:ext>
                </a:extLst>
              </a:tr>
            </a:tbl>
          </a:graphicData>
        </a:graphic>
      </p:graphicFrame>
      <p:sp>
        <p:nvSpPr>
          <p:cNvPr id="1693" name="Google Shape;1693;p139"/>
          <p:cNvSpPr txBox="1"/>
          <p:nvPr/>
        </p:nvSpPr>
        <p:spPr>
          <a:xfrm>
            <a:off x="-1450" y="11601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Schedule S1</a:t>
            </a:r>
            <a:endParaRPr sz="1000">
              <a:solidFill>
                <a:srgbClr val="666666"/>
              </a:solidFill>
            </a:endParaRPr>
          </a:p>
        </p:txBody>
      </p:sp>
      <p:sp>
        <p:nvSpPr>
          <p:cNvPr id="1694" name="Google Shape;1694;p139"/>
          <p:cNvSpPr/>
          <p:nvPr/>
        </p:nvSpPr>
        <p:spPr>
          <a:xfrm>
            <a:off x="36875" y="1475750"/>
            <a:ext cx="1391400" cy="3225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endParaRPr sz="1400">
              <a:solidFill>
                <a:srgbClr val="000000"/>
              </a:solidFill>
              <a:latin typeface="Arial"/>
              <a:ea typeface="Arial"/>
              <a:cs typeface="Arial"/>
              <a:sym typeface="Arial"/>
            </a:endParaRPr>
          </a:p>
        </p:txBody>
      </p:sp>
      <p:sp>
        <p:nvSpPr>
          <p:cNvPr id="1695" name="Google Shape;1695;p139"/>
          <p:cNvSpPr txBox="1"/>
          <p:nvPr/>
        </p:nvSpPr>
        <p:spPr>
          <a:xfrm>
            <a:off x="-1450" y="1475750"/>
            <a:ext cx="1614600" cy="2154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Execute with 2PL</a:t>
            </a:r>
            <a:endParaRPr sz="1000">
              <a:solidFill>
                <a:srgbClr val="666666"/>
              </a:solidFill>
            </a:endParaRPr>
          </a:p>
          <a:p>
            <a:pPr>
              <a:spcBef>
                <a:spcPts val="0"/>
              </a:spcBef>
              <a:spcAft>
                <a:spcPts val="0"/>
              </a:spcAft>
            </a:pPr>
            <a:endParaRPr sz="1000">
              <a:solidFill>
                <a:srgbClr val="666666"/>
              </a:solidFill>
            </a:endParaRPr>
          </a:p>
        </p:txBody>
      </p:sp>
      <p:sp>
        <p:nvSpPr>
          <p:cNvPr id="1696" name="Google Shape;1696;p139"/>
          <p:cNvSpPr txBox="1"/>
          <p:nvPr/>
        </p:nvSpPr>
        <p:spPr>
          <a:xfrm>
            <a:off x="1884150" y="1723425"/>
            <a:ext cx="553200" cy="2154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b="1" dirty="0">
                <a:solidFill>
                  <a:srgbClr val="666666"/>
                </a:solidFill>
              </a:rPr>
              <a:t>T1</a:t>
            </a:r>
            <a:endParaRPr sz="1000" b="1" dirty="0">
              <a:solidFill>
                <a:srgbClr val="666666"/>
              </a:solidFill>
            </a:endParaRPr>
          </a:p>
        </p:txBody>
      </p:sp>
      <p:sp>
        <p:nvSpPr>
          <p:cNvPr id="1697" name="Google Shape;1697;p139"/>
          <p:cNvSpPr txBox="1"/>
          <p:nvPr/>
        </p:nvSpPr>
        <p:spPr>
          <a:xfrm>
            <a:off x="2680975" y="1700775"/>
            <a:ext cx="5532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b="1">
                <a:solidFill>
                  <a:srgbClr val="666666"/>
                </a:solidFill>
              </a:rPr>
              <a:t>T2</a:t>
            </a:r>
            <a:endParaRPr sz="1000" b="1">
              <a:solidFill>
                <a:srgbClr val="666666"/>
              </a:solidFill>
            </a:endParaRPr>
          </a:p>
        </p:txBody>
      </p:sp>
      <p:sp>
        <p:nvSpPr>
          <p:cNvPr id="1698" name="Google Shape;1698;p139"/>
          <p:cNvSpPr txBox="1"/>
          <p:nvPr/>
        </p:nvSpPr>
        <p:spPr>
          <a:xfrm>
            <a:off x="4109375" y="1700775"/>
            <a:ext cx="5532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b="1">
                <a:solidFill>
                  <a:srgbClr val="666666"/>
                </a:solidFill>
              </a:rPr>
              <a:t>T4</a:t>
            </a:r>
            <a:endParaRPr sz="1000" b="1">
              <a:solidFill>
                <a:srgbClr val="666666"/>
              </a:solidFill>
            </a:endParaRPr>
          </a:p>
        </p:txBody>
      </p:sp>
      <p:sp>
        <p:nvSpPr>
          <p:cNvPr id="1699" name="Google Shape;1699;p139"/>
          <p:cNvSpPr txBox="1"/>
          <p:nvPr/>
        </p:nvSpPr>
        <p:spPr>
          <a:xfrm>
            <a:off x="3427750" y="1700775"/>
            <a:ext cx="5532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b="1">
                <a:solidFill>
                  <a:srgbClr val="666666"/>
                </a:solidFill>
              </a:rPr>
              <a:t>T3</a:t>
            </a:r>
            <a:endParaRPr sz="1000" b="1">
              <a:solidFill>
                <a:srgbClr val="666666"/>
              </a:solidFill>
            </a:endParaRPr>
          </a:p>
        </p:txBody>
      </p:sp>
      <p:sp>
        <p:nvSpPr>
          <p:cNvPr id="1700" name="Google Shape;1700;p139"/>
          <p:cNvSpPr txBox="1"/>
          <p:nvPr/>
        </p:nvSpPr>
        <p:spPr>
          <a:xfrm>
            <a:off x="4791000" y="1700775"/>
            <a:ext cx="5532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b="1">
                <a:solidFill>
                  <a:srgbClr val="666666"/>
                </a:solidFill>
              </a:rPr>
              <a:t>T5</a:t>
            </a:r>
            <a:endParaRPr sz="1000" b="1">
              <a:solidFill>
                <a:srgbClr val="666666"/>
              </a:solidFill>
            </a:endParaRPr>
          </a:p>
        </p:txBody>
      </p:sp>
      <p:sp>
        <p:nvSpPr>
          <p:cNvPr id="1702" name="Google Shape;1702;p139"/>
          <p:cNvSpPr txBox="1"/>
          <p:nvPr/>
        </p:nvSpPr>
        <p:spPr>
          <a:xfrm>
            <a:off x="3275150" y="8553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u="sng">
                <a:solidFill>
                  <a:srgbClr val="666666"/>
                </a:solidFill>
              </a:rPr>
              <a:t>Example with 5 Transactions (2PL)</a:t>
            </a:r>
            <a:endParaRPr sz="1000" u="sng">
              <a:solidFill>
                <a:srgbClr val="666666"/>
              </a:solidFill>
            </a:endParaRPr>
          </a:p>
        </p:txBody>
      </p:sp>
      <p:cxnSp>
        <p:nvCxnSpPr>
          <p:cNvPr id="1704" name="Google Shape;1704;p139"/>
          <p:cNvCxnSpPr>
            <a:cxnSpLocks/>
          </p:cNvCxnSpPr>
          <p:nvPr/>
        </p:nvCxnSpPr>
        <p:spPr>
          <a:xfrm flipV="1">
            <a:off x="2846550" y="1379425"/>
            <a:ext cx="3533468" cy="420200"/>
          </a:xfrm>
          <a:prstGeom prst="straightConnector1">
            <a:avLst/>
          </a:prstGeom>
          <a:noFill/>
          <a:ln w="9525" cap="flat" cmpd="sng">
            <a:solidFill>
              <a:schemeClr val="dk2"/>
            </a:solidFill>
            <a:prstDash val="dot"/>
            <a:round/>
            <a:headEnd type="none" w="med" len="med"/>
            <a:tailEnd type="triangle" w="med" len="med"/>
          </a:ln>
        </p:spPr>
      </p:cxnSp>
      <p:cxnSp>
        <p:nvCxnSpPr>
          <p:cNvPr id="1705" name="Google Shape;1705;p139"/>
          <p:cNvCxnSpPr>
            <a:cxnSpLocks/>
          </p:cNvCxnSpPr>
          <p:nvPr/>
        </p:nvCxnSpPr>
        <p:spPr>
          <a:xfrm flipV="1">
            <a:off x="3617675" y="1379425"/>
            <a:ext cx="871198" cy="420200"/>
          </a:xfrm>
          <a:prstGeom prst="straightConnector1">
            <a:avLst/>
          </a:prstGeom>
          <a:noFill/>
          <a:ln w="9525" cap="flat" cmpd="sng">
            <a:solidFill>
              <a:schemeClr val="dk2"/>
            </a:solidFill>
            <a:prstDash val="dot"/>
            <a:round/>
            <a:headEnd type="none" w="med" len="med"/>
            <a:tailEnd type="triangle" w="med" len="med"/>
          </a:ln>
        </p:spPr>
      </p:cxnSp>
      <p:cxnSp>
        <p:nvCxnSpPr>
          <p:cNvPr id="1706" name="Google Shape;1706;p139"/>
          <p:cNvCxnSpPr>
            <a:cxnSpLocks/>
          </p:cNvCxnSpPr>
          <p:nvPr/>
        </p:nvCxnSpPr>
        <p:spPr>
          <a:xfrm flipV="1">
            <a:off x="4276950" y="1379425"/>
            <a:ext cx="2830432" cy="400075"/>
          </a:xfrm>
          <a:prstGeom prst="straightConnector1">
            <a:avLst/>
          </a:prstGeom>
          <a:noFill/>
          <a:ln w="9525" cap="flat" cmpd="sng">
            <a:solidFill>
              <a:schemeClr val="dk2"/>
            </a:solidFill>
            <a:prstDash val="dot"/>
            <a:round/>
            <a:headEnd type="none" w="med" len="med"/>
            <a:tailEnd type="triangle" w="med" len="med"/>
          </a:ln>
        </p:spPr>
      </p:cxnSp>
      <p:cxnSp>
        <p:nvCxnSpPr>
          <p:cNvPr id="1707" name="Google Shape;1707;p139"/>
          <p:cNvCxnSpPr/>
          <p:nvPr/>
        </p:nvCxnSpPr>
        <p:spPr>
          <a:xfrm rot="10800000" flipH="1">
            <a:off x="5097038" y="1436300"/>
            <a:ext cx="3275700" cy="422700"/>
          </a:xfrm>
          <a:prstGeom prst="straightConnector1">
            <a:avLst/>
          </a:prstGeom>
          <a:noFill/>
          <a:ln w="9525" cap="flat" cmpd="sng">
            <a:solidFill>
              <a:schemeClr val="dk2"/>
            </a:solidFill>
            <a:prstDash val="dot"/>
            <a:round/>
            <a:headEnd type="none" w="med" len="med"/>
            <a:tailEnd type="triangle" w="med" len="med"/>
          </a:ln>
        </p:spPr>
      </p:cxnSp>
      <p:cxnSp>
        <p:nvCxnSpPr>
          <p:cNvPr id="29" name="Google Shape;1768;p140">
            <a:extLst>
              <a:ext uri="{FF2B5EF4-FFF2-40B4-BE49-F238E27FC236}">
                <a16:creationId xmlns:a16="http://schemas.microsoft.com/office/drawing/2014/main" id="{D8F94BAE-5BF3-4749-8D0B-F71EC75276E8}"/>
              </a:ext>
            </a:extLst>
          </p:cNvPr>
          <p:cNvCxnSpPr>
            <a:cxnSpLocks/>
          </p:cNvCxnSpPr>
          <p:nvPr/>
        </p:nvCxnSpPr>
        <p:spPr>
          <a:xfrm flipV="1">
            <a:off x="2160750" y="1379425"/>
            <a:ext cx="1663105" cy="344000"/>
          </a:xfrm>
          <a:prstGeom prst="straightConnector1">
            <a:avLst/>
          </a:prstGeom>
          <a:noFill/>
          <a:ln w="9525" cap="flat" cmpd="sng">
            <a:solidFill>
              <a:schemeClr val="dk2"/>
            </a:solidFill>
            <a:prstDash val="dot"/>
            <a:round/>
            <a:headEnd type="none" w="med" len="med"/>
            <a:tailEnd type="triangle" w="med" len="med"/>
          </a:ln>
        </p:spPr>
      </p:cxnSp>
      <p:sp>
        <p:nvSpPr>
          <p:cNvPr id="30" name="Google Shape;1752;p140">
            <a:extLst>
              <a:ext uri="{FF2B5EF4-FFF2-40B4-BE49-F238E27FC236}">
                <a16:creationId xmlns:a16="http://schemas.microsoft.com/office/drawing/2014/main" id="{DF786752-0EC1-FD47-9609-2A08E8BD756C}"/>
              </a:ext>
            </a:extLst>
          </p:cNvPr>
          <p:cNvSpPr/>
          <p:nvPr/>
        </p:nvSpPr>
        <p:spPr>
          <a:xfrm>
            <a:off x="6102525" y="3036200"/>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1" name="Google Shape;1753;p140">
            <a:extLst>
              <a:ext uri="{FF2B5EF4-FFF2-40B4-BE49-F238E27FC236}">
                <a16:creationId xmlns:a16="http://schemas.microsoft.com/office/drawing/2014/main" id="{699E7D0E-0AE1-D54F-BC73-8FB144D4B2F9}"/>
              </a:ext>
            </a:extLst>
          </p:cNvPr>
          <p:cNvSpPr txBox="1"/>
          <p:nvPr/>
        </p:nvSpPr>
        <p:spPr>
          <a:xfrm>
            <a:off x="6052725" y="3053250"/>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T1</a:t>
            </a:r>
            <a:endParaRPr sz="1000">
              <a:solidFill>
                <a:schemeClr val="bg1"/>
              </a:solidFill>
            </a:endParaRPr>
          </a:p>
        </p:txBody>
      </p:sp>
      <p:sp>
        <p:nvSpPr>
          <p:cNvPr id="32" name="Google Shape;1754;p140">
            <a:extLst>
              <a:ext uri="{FF2B5EF4-FFF2-40B4-BE49-F238E27FC236}">
                <a16:creationId xmlns:a16="http://schemas.microsoft.com/office/drawing/2014/main" id="{9DD3B921-A8A4-6C4A-8339-E78EE6938838}"/>
              </a:ext>
            </a:extLst>
          </p:cNvPr>
          <p:cNvSpPr/>
          <p:nvPr/>
        </p:nvSpPr>
        <p:spPr>
          <a:xfrm>
            <a:off x="6864525" y="2655200"/>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solidFill>
                <a:schemeClr val="bg1"/>
              </a:solidFill>
            </a:endParaRPr>
          </a:p>
        </p:txBody>
      </p:sp>
      <p:sp>
        <p:nvSpPr>
          <p:cNvPr id="33" name="Google Shape;1755;p140">
            <a:extLst>
              <a:ext uri="{FF2B5EF4-FFF2-40B4-BE49-F238E27FC236}">
                <a16:creationId xmlns:a16="http://schemas.microsoft.com/office/drawing/2014/main" id="{23687A8A-54C2-8641-8208-D17CC90BEA7E}"/>
              </a:ext>
            </a:extLst>
          </p:cNvPr>
          <p:cNvSpPr txBox="1"/>
          <p:nvPr/>
        </p:nvSpPr>
        <p:spPr>
          <a:xfrm>
            <a:off x="6895950" y="2672250"/>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T2</a:t>
            </a:r>
            <a:endParaRPr sz="1000">
              <a:solidFill>
                <a:schemeClr val="bg1"/>
              </a:solidFill>
            </a:endParaRPr>
          </a:p>
        </p:txBody>
      </p:sp>
      <p:sp>
        <p:nvSpPr>
          <p:cNvPr id="34" name="Google Shape;1756;p140">
            <a:extLst>
              <a:ext uri="{FF2B5EF4-FFF2-40B4-BE49-F238E27FC236}">
                <a16:creationId xmlns:a16="http://schemas.microsoft.com/office/drawing/2014/main" id="{FE8F4743-BD81-C943-BFE0-9D1D857063AF}"/>
              </a:ext>
            </a:extLst>
          </p:cNvPr>
          <p:cNvSpPr/>
          <p:nvPr/>
        </p:nvSpPr>
        <p:spPr>
          <a:xfrm>
            <a:off x="6864525" y="3417200"/>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solidFill>
                <a:schemeClr val="bg1"/>
              </a:solidFill>
            </a:endParaRPr>
          </a:p>
        </p:txBody>
      </p:sp>
      <p:sp>
        <p:nvSpPr>
          <p:cNvPr id="35" name="Google Shape;1757;p140">
            <a:extLst>
              <a:ext uri="{FF2B5EF4-FFF2-40B4-BE49-F238E27FC236}">
                <a16:creationId xmlns:a16="http://schemas.microsoft.com/office/drawing/2014/main" id="{3BF61AF9-AE9F-9046-8710-94240BB0A590}"/>
              </a:ext>
            </a:extLst>
          </p:cNvPr>
          <p:cNvSpPr txBox="1"/>
          <p:nvPr/>
        </p:nvSpPr>
        <p:spPr>
          <a:xfrm>
            <a:off x="6895950" y="3434250"/>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T3</a:t>
            </a:r>
            <a:endParaRPr sz="1000">
              <a:solidFill>
                <a:schemeClr val="bg1"/>
              </a:solidFill>
            </a:endParaRPr>
          </a:p>
        </p:txBody>
      </p:sp>
      <p:sp>
        <p:nvSpPr>
          <p:cNvPr id="36" name="Google Shape;1758;p140">
            <a:extLst>
              <a:ext uri="{FF2B5EF4-FFF2-40B4-BE49-F238E27FC236}">
                <a16:creationId xmlns:a16="http://schemas.microsoft.com/office/drawing/2014/main" id="{1E70882F-2385-244D-954D-48A28176A101}"/>
              </a:ext>
            </a:extLst>
          </p:cNvPr>
          <p:cNvSpPr/>
          <p:nvPr/>
        </p:nvSpPr>
        <p:spPr>
          <a:xfrm>
            <a:off x="7778925" y="2655200"/>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solidFill>
                <a:schemeClr val="bg1"/>
              </a:solidFill>
            </a:endParaRPr>
          </a:p>
        </p:txBody>
      </p:sp>
      <p:sp>
        <p:nvSpPr>
          <p:cNvPr id="37" name="Google Shape;1759;p140">
            <a:extLst>
              <a:ext uri="{FF2B5EF4-FFF2-40B4-BE49-F238E27FC236}">
                <a16:creationId xmlns:a16="http://schemas.microsoft.com/office/drawing/2014/main" id="{C1781C46-2E8F-8F46-85D1-1F56A9186245}"/>
              </a:ext>
            </a:extLst>
          </p:cNvPr>
          <p:cNvSpPr txBox="1"/>
          <p:nvPr/>
        </p:nvSpPr>
        <p:spPr>
          <a:xfrm>
            <a:off x="7810350" y="2672250"/>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T4</a:t>
            </a:r>
            <a:endParaRPr sz="1000">
              <a:solidFill>
                <a:schemeClr val="bg1"/>
              </a:solidFill>
            </a:endParaRPr>
          </a:p>
        </p:txBody>
      </p:sp>
      <p:sp>
        <p:nvSpPr>
          <p:cNvPr id="38" name="Google Shape;1760;p140">
            <a:extLst>
              <a:ext uri="{FF2B5EF4-FFF2-40B4-BE49-F238E27FC236}">
                <a16:creationId xmlns:a16="http://schemas.microsoft.com/office/drawing/2014/main" id="{9768A3E6-71FB-9645-95B3-8B0527E4DF63}"/>
              </a:ext>
            </a:extLst>
          </p:cNvPr>
          <p:cNvSpPr/>
          <p:nvPr/>
        </p:nvSpPr>
        <p:spPr>
          <a:xfrm>
            <a:off x="8540925" y="3036200"/>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solidFill>
                <a:schemeClr val="bg1"/>
              </a:solidFill>
            </a:endParaRPr>
          </a:p>
        </p:txBody>
      </p:sp>
      <p:sp>
        <p:nvSpPr>
          <p:cNvPr id="39" name="Google Shape;1761;p140">
            <a:extLst>
              <a:ext uri="{FF2B5EF4-FFF2-40B4-BE49-F238E27FC236}">
                <a16:creationId xmlns:a16="http://schemas.microsoft.com/office/drawing/2014/main" id="{70A7D6C8-D758-9047-9BFE-42ED35397CF3}"/>
              </a:ext>
            </a:extLst>
          </p:cNvPr>
          <p:cNvSpPr txBox="1"/>
          <p:nvPr/>
        </p:nvSpPr>
        <p:spPr>
          <a:xfrm>
            <a:off x="8572350" y="3053250"/>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T5</a:t>
            </a:r>
            <a:endParaRPr sz="1000">
              <a:solidFill>
                <a:schemeClr val="bg1"/>
              </a:solidFill>
            </a:endParaRPr>
          </a:p>
        </p:txBody>
      </p:sp>
      <p:sp>
        <p:nvSpPr>
          <p:cNvPr id="42" name="Google Shape;1764;p140">
            <a:extLst>
              <a:ext uri="{FF2B5EF4-FFF2-40B4-BE49-F238E27FC236}">
                <a16:creationId xmlns:a16="http://schemas.microsoft.com/office/drawing/2014/main" id="{BC4C3C2C-111D-6141-8AED-313255B67CFC}"/>
              </a:ext>
            </a:extLst>
          </p:cNvPr>
          <p:cNvSpPr txBox="1"/>
          <p:nvPr/>
        </p:nvSpPr>
        <p:spPr>
          <a:xfrm>
            <a:off x="7224225" y="3902150"/>
            <a:ext cx="1339200" cy="1536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r>
              <a:rPr lang="en" sz="1000">
                <a:solidFill>
                  <a:schemeClr val="bg1"/>
                </a:solidFill>
              </a:rPr>
              <a:t>Waits- For Graph</a:t>
            </a:r>
            <a:endParaRPr>
              <a:solidFill>
                <a:schemeClr val="bg1"/>
              </a:solidFill>
            </a:endParaRPr>
          </a:p>
        </p:txBody>
      </p:sp>
      <p:sp>
        <p:nvSpPr>
          <p:cNvPr id="43" name="Google Shape;1718;p139">
            <a:extLst>
              <a:ext uri="{FF2B5EF4-FFF2-40B4-BE49-F238E27FC236}">
                <a16:creationId xmlns:a16="http://schemas.microsoft.com/office/drawing/2014/main" id="{207BCE8A-EED1-C44F-B4A5-318D08211848}"/>
              </a:ext>
            </a:extLst>
          </p:cNvPr>
          <p:cNvSpPr txBox="1"/>
          <p:nvPr/>
        </p:nvSpPr>
        <p:spPr>
          <a:xfrm>
            <a:off x="7376625" y="3887100"/>
            <a:ext cx="1339200" cy="1536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r>
              <a:rPr lang="en" sz="1000" dirty="0">
                <a:solidFill>
                  <a:srgbClr val="666666"/>
                </a:solidFill>
              </a:rPr>
              <a:t>Waits- For Graph</a:t>
            </a:r>
            <a:endParaRPr dirty="0">
              <a:solidFill>
                <a:srgbClr val="666666"/>
              </a:solidFill>
            </a:endParaRPr>
          </a:p>
        </p:txBody>
      </p:sp>
    </p:spTree>
    <p:extLst>
      <p:ext uri="{BB962C8B-B14F-4D97-AF65-F5344CB8AC3E}">
        <p14:creationId xmlns:p14="http://schemas.microsoft.com/office/powerpoint/2010/main" val="398494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9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9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9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9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0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0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0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0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722"/>
        <p:cNvGrpSpPr/>
        <p:nvPr/>
      </p:nvGrpSpPr>
      <p:grpSpPr>
        <a:xfrm>
          <a:off x="0" y="0"/>
          <a:ext cx="0" cy="0"/>
          <a:chOff x="0" y="0"/>
          <a:chExt cx="0" cy="0"/>
        </a:xfrm>
      </p:grpSpPr>
      <p:sp>
        <p:nvSpPr>
          <p:cNvPr id="1723" name="Google Shape;1723;p140"/>
          <p:cNvSpPr txBox="1"/>
          <p:nvPr/>
        </p:nvSpPr>
        <p:spPr>
          <a:xfrm>
            <a:off x="-1450" y="11601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Schedule S1</a:t>
            </a:r>
            <a:endParaRPr sz="1000">
              <a:solidFill>
                <a:srgbClr val="666666"/>
              </a:solidFill>
            </a:endParaRPr>
          </a:p>
        </p:txBody>
      </p:sp>
      <p:sp>
        <p:nvSpPr>
          <p:cNvPr id="1724" name="Google Shape;1724;p140"/>
          <p:cNvSpPr/>
          <p:nvPr/>
        </p:nvSpPr>
        <p:spPr>
          <a:xfrm>
            <a:off x="36875" y="1475750"/>
            <a:ext cx="1391400" cy="3225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endParaRPr sz="1400">
              <a:solidFill>
                <a:srgbClr val="000000"/>
              </a:solidFill>
              <a:latin typeface="Arial"/>
              <a:ea typeface="Arial"/>
              <a:cs typeface="Arial"/>
              <a:sym typeface="Arial"/>
            </a:endParaRPr>
          </a:p>
        </p:txBody>
      </p:sp>
      <p:sp>
        <p:nvSpPr>
          <p:cNvPr id="1725" name="Google Shape;1725;p140"/>
          <p:cNvSpPr txBox="1"/>
          <p:nvPr/>
        </p:nvSpPr>
        <p:spPr>
          <a:xfrm>
            <a:off x="-1450" y="1475750"/>
            <a:ext cx="1614600" cy="2154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Execute with 2PL</a:t>
            </a:r>
            <a:endParaRPr sz="1000">
              <a:solidFill>
                <a:srgbClr val="666666"/>
              </a:solidFill>
            </a:endParaRPr>
          </a:p>
          <a:p>
            <a:pPr>
              <a:spcBef>
                <a:spcPts val="0"/>
              </a:spcBef>
              <a:spcAft>
                <a:spcPts val="0"/>
              </a:spcAft>
            </a:pPr>
            <a:endParaRPr sz="1000">
              <a:solidFill>
                <a:srgbClr val="666666"/>
              </a:solidFill>
            </a:endParaRPr>
          </a:p>
        </p:txBody>
      </p:sp>
      <p:sp>
        <p:nvSpPr>
          <p:cNvPr id="1729" name="Google Shape;1729;p140"/>
          <p:cNvSpPr txBox="1"/>
          <p:nvPr/>
        </p:nvSpPr>
        <p:spPr>
          <a:xfrm>
            <a:off x="1808175" y="2016450"/>
            <a:ext cx="553200" cy="3489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800">
                <a:solidFill>
                  <a:srgbClr val="666666"/>
                </a:solidFill>
              </a:rPr>
              <a:t>  X (A)</a:t>
            </a:r>
            <a:endParaRPr sz="800">
              <a:solidFill>
                <a:srgbClr val="666666"/>
              </a:solidFill>
            </a:endParaRPr>
          </a:p>
          <a:p>
            <a:pPr>
              <a:spcBef>
                <a:spcPts val="0"/>
              </a:spcBef>
              <a:spcAft>
                <a:spcPts val="0"/>
              </a:spcAft>
            </a:pPr>
            <a:r>
              <a:rPr lang="en" sz="800">
                <a:solidFill>
                  <a:srgbClr val="FF0000"/>
                </a:solidFill>
              </a:rPr>
              <a:t>  w1(A)</a:t>
            </a:r>
            <a:endParaRPr sz="800">
              <a:solidFill>
                <a:srgbClr val="FF0000"/>
              </a:solidFill>
            </a:endParaRPr>
          </a:p>
        </p:txBody>
      </p:sp>
      <p:sp>
        <p:nvSpPr>
          <p:cNvPr id="1732" name="Google Shape;1732;p140"/>
          <p:cNvSpPr txBox="1"/>
          <p:nvPr/>
        </p:nvSpPr>
        <p:spPr>
          <a:xfrm>
            <a:off x="2526750" y="2229725"/>
            <a:ext cx="672600" cy="3489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800" dirty="0">
                <a:solidFill>
                  <a:srgbClr val="666666"/>
                </a:solidFill>
              </a:rPr>
              <a:t>  Req S(A)</a:t>
            </a:r>
            <a:endParaRPr sz="800" dirty="0">
              <a:solidFill>
                <a:srgbClr val="666666"/>
              </a:solidFill>
            </a:endParaRPr>
          </a:p>
          <a:p>
            <a:pPr>
              <a:spcBef>
                <a:spcPts val="0"/>
              </a:spcBef>
              <a:spcAft>
                <a:spcPts val="0"/>
              </a:spcAft>
            </a:pPr>
            <a:endParaRPr sz="800" dirty="0">
              <a:solidFill>
                <a:srgbClr val="666666"/>
              </a:solidFill>
            </a:endParaRPr>
          </a:p>
        </p:txBody>
      </p:sp>
      <p:sp>
        <p:nvSpPr>
          <p:cNvPr id="1733" name="Google Shape;1733;p140"/>
          <p:cNvSpPr txBox="1"/>
          <p:nvPr/>
        </p:nvSpPr>
        <p:spPr>
          <a:xfrm>
            <a:off x="1764749" y="2458325"/>
            <a:ext cx="916225" cy="5340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800" dirty="0">
                <a:solidFill>
                  <a:srgbClr val="666666"/>
                </a:solidFill>
              </a:rPr>
              <a:t>   X (B)</a:t>
            </a:r>
            <a:endParaRPr sz="800" dirty="0">
              <a:solidFill>
                <a:srgbClr val="666666"/>
              </a:solidFill>
            </a:endParaRPr>
          </a:p>
          <a:p>
            <a:pPr>
              <a:spcBef>
                <a:spcPts val="0"/>
              </a:spcBef>
              <a:spcAft>
                <a:spcPts val="0"/>
              </a:spcAft>
            </a:pPr>
            <a:r>
              <a:rPr lang="en" sz="800" dirty="0">
                <a:solidFill>
                  <a:srgbClr val="FF0000"/>
                </a:solidFill>
              </a:rPr>
              <a:t>   w1(B)</a:t>
            </a:r>
            <a:endParaRPr sz="800" dirty="0">
              <a:solidFill>
                <a:srgbClr val="FF0000"/>
              </a:solidFill>
            </a:endParaRPr>
          </a:p>
          <a:p>
            <a:pPr>
              <a:spcBef>
                <a:spcPts val="0"/>
              </a:spcBef>
              <a:spcAft>
                <a:spcPts val="0"/>
              </a:spcAft>
            </a:pPr>
            <a:r>
              <a:rPr lang="en" sz="800" dirty="0">
                <a:solidFill>
                  <a:srgbClr val="666666"/>
                </a:solidFill>
              </a:rPr>
              <a:t>   </a:t>
            </a:r>
            <a:r>
              <a:rPr lang="en" sz="800" dirty="0" err="1">
                <a:solidFill>
                  <a:srgbClr val="666666"/>
                </a:solidFill>
              </a:rPr>
              <a:t>Unl</a:t>
            </a:r>
            <a:r>
              <a:rPr lang="en" sz="800" dirty="0">
                <a:solidFill>
                  <a:srgbClr val="666666"/>
                </a:solidFill>
              </a:rPr>
              <a:t> B, A</a:t>
            </a:r>
            <a:endParaRPr sz="800" dirty="0">
              <a:solidFill>
                <a:srgbClr val="666666"/>
              </a:solidFill>
            </a:endParaRPr>
          </a:p>
          <a:p>
            <a:pPr>
              <a:spcBef>
                <a:spcPts val="0"/>
              </a:spcBef>
              <a:spcAft>
                <a:spcPts val="0"/>
              </a:spcAft>
            </a:pPr>
            <a:endParaRPr sz="800" dirty="0">
              <a:solidFill>
                <a:srgbClr val="666666"/>
              </a:solidFill>
            </a:endParaRPr>
          </a:p>
        </p:txBody>
      </p:sp>
      <p:sp>
        <p:nvSpPr>
          <p:cNvPr id="1734" name="Google Shape;1734;p140"/>
          <p:cNvSpPr txBox="1"/>
          <p:nvPr/>
        </p:nvSpPr>
        <p:spPr>
          <a:xfrm>
            <a:off x="2526750" y="2839325"/>
            <a:ext cx="672600" cy="3489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800" dirty="0">
                <a:solidFill>
                  <a:srgbClr val="666666"/>
                </a:solidFill>
              </a:rPr>
              <a:t>  Get S(A)</a:t>
            </a:r>
            <a:endParaRPr sz="800" dirty="0">
              <a:solidFill>
                <a:srgbClr val="666666"/>
              </a:solidFill>
            </a:endParaRPr>
          </a:p>
          <a:p>
            <a:pPr>
              <a:spcBef>
                <a:spcPts val="0"/>
              </a:spcBef>
              <a:spcAft>
                <a:spcPts val="0"/>
              </a:spcAft>
            </a:pPr>
            <a:r>
              <a:rPr lang="en" sz="800" dirty="0">
                <a:solidFill>
                  <a:srgbClr val="0000FF"/>
                </a:solidFill>
              </a:rPr>
              <a:t>  r2(A)</a:t>
            </a:r>
            <a:endParaRPr sz="800" dirty="0">
              <a:solidFill>
                <a:srgbClr val="0000FF"/>
              </a:solidFill>
            </a:endParaRPr>
          </a:p>
          <a:p>
            <a:pPr>
              <a:spcBef>
                <a:spcPts val="0"/>
              </a:spcBef>
              <a:spcAft>
                <a:spcPts val="0"/>
              </a:spcAft>
            </a:pPr>
            <a:endParaRPr sz="800" dirty="0">
              <a:solidFill>
                <a:srgbClr val="666666"/>
              </a:solidFill>
            </a:endParaRPr>
          </a:p>
        </p:txBody>
      </p:sp>
      <p:sp>
        <p:nvSpPr>
          <p:cNvPr id="1735" name="Google Shape;1735;p140"/>
          <p:cNvSpPr txBox="1"/>
          <p:nvPr/>
        </p:nvSpPr>
        <p:spPr>
          <a:xfrm>
            <a:off x="3288750" y="3067925"/>
            <a:ext cx="672600" cy="3489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800">
                <a:solidFill>
                  <a:srgbClr val="666666"/>
                </a:solidFill>
              </a:rPr>
              <a:t>  X (C)</a:t>
            </a:r>
            <a:endParaRPr sz="800">
              <a:solidFill>
                <a:srgbClr val="666666"/>
              </a:solidFill>
            </a:endParaRPr>
          </a:p>
          <a:p>
            <a:pPr>
              <a:spcBef>
                <a:spcPts val="0"/>
              </a:spcBef>
              <a:spcAft>
                <a:spcPts val="0"/>
              </a:spcAft>
            </a:pPr>
            <a:r>
              <a:rPr lang="en" sz="800">
                <a:solidFill>
                  <a:srgbClr val="FF0000"/>
                </a:solidFill>
              </a:rPr>
              <a:t>  w3(C)</a:t>
            </a:r>
            <a:endParaRPr sz="800">
              <a:solidFill>
                <a:srgbClr val="FF0000"/>
              </a:solidFill>
            </a:endParaRPr>
          </a:p>
          <a:p>
            <a:pPr>
              <a:spcBef>
                <a:spcPts val="0"/>
              </a:spcBef>
              <a:spcAft>
                <a:spcPts val="0"/>
              </a:spcAft>
            </a:pPr>
            <a:r>
              <a:rPr lang="en" sz="800">
                <a:solidFill>
                  <a:srgbClr val="666666"/>
                </a:solidFill>
              </a:rPr>
              <a:t>  Unl C</a:t>
            </a:r>
            <a:endParaRPr sz="800">
              <a:solidFill>
                <a:srgbClr val="666666"/>
              </a:solidFill>
            </a:endParaRPr>
          </a:p>
          <a:p>
            <a:pPr>
              <a:spcBef>
                <a:spcPts val="0"/>
              </a:spcBef>
              <a:spcAft>
                <a:spcPts val="0"/>
              </a:spcAft>
            </a:pPr>
            <a:endParaRPr sz="800">
              <a:solidFill>
                <a:srgbClr val="666666"/>
              </a:solidFill>
            </a:endParaRPr>
          </a:p>
        </p:txBody>
      </p:sp>
      <p:sp>
        <p:nvSpPr>
          <p:cNvPr id="1736" name="Google Shape;1736;p140"/>
          <p:cNvSpPr txBox="1"/>
          <p:nvPr/>
        </p:nvSpPr>
        <p:spPr>
          <a:xfrm>
            <a:off x="2526750" y="3448925"/>
            <a:ext cx="672600" cy="3489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800">
                <a:solidFill>
                  <a:srgbClr val="666666"/>
                </a:solidFill>
              </a:rPr>
              <a:t>  S(C)</a:t>
            </a:r>
            <a:endParaRPr sz="800">
              <a:solidFill>
                <a:srgbClr val="666666"/>
              </a:solidFill>
            </a:endParaRPr>
          </a:p>
          <a:p>
            <a:pPr>
              <a:spcBef>
                <a:spcPts val="0"/>
              </a:spcBef>
              <a:spcAft>
                <a:spcPts val="0"/>
              </a:spcAft>
            </a:pPr>
            <a:r>
              <a:rPr lang="en" sz="800">
                <a:solidFill>
                  <a:srgbClr val="0000FF"/>
                </a:solidFill>
              </a:rPr>
              <a:t>  r2(C)</a:t>
            </a:r>
            <a:endParaRPr sz="800">
              <a:solidFill>
                <a:srgbClr val="0000FF"/>
              </a:solidFill>
            </a:endParaRPr>
          </a:p>
          <a:p>
            <a:pPr>
              <a:spcBef>
                <a:spcPts val="0"/>
              </a:spcBef>
              <a:spcAft>
                <a:spcPts val="0"/>
              </a:spcAft>
            </a:pPr>
            <a:r>
              <a:rPr lang="en" sz="800">
                <a:solidFill>
                  <a:srgbClr val="666666"/>
                </a:solidFill>
              </a:rPr>
              <a:t>  </a:t>
            </a:r>
            <a:endParaRPr sz="800">
              <a:solidFill>
                <a:srgbClr val="666666"/>
              </a:solidFill>
            </a:endParaRPr>
          </a:p>
        </p:txBody>
      </p:sp>
      <p:sp>
        <p:nvSpPr>
          <p:cNvPr id="1737" name="Google Shape;1737;p140"/>
          <p:cNvSpPr txBox="1"/>
          <p:nvPr/>
        </p:nvSpPr>
        <p:spPr>
          <a:xfrm>
            <a:off x="4039500" y="3759000"/>
            <a:ext cx="672600" cy="3489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800">
                <a:solidFill>
                  <a:srgbClr val="666666"/>
                </a:solidFill>
              </a:rPr>
              <a:t>  S(B)</a:t>
            </a:r>
            <a:endParaRPr sz="800">
              <a:solidFill>
                <a:srgbClr val="666666"/>
              </a:solidFill>
            </a:endParaRPr>
          </a:p>
          <a:p>
            <a:pPr>
              <a:spcBef>
                <a:spcPts val="0"/>
              </a:spcBef>
              <a:spcAft>
                <a:spcPts val="0"/>
              </a:spcAft>
            </a:pPr>
            <a:r>
              <a:rPr lang="en" sz="800">
                <a:solidFill>
                  <a:srgbClr val="0000FF"/>
                </a:solidFill>
              </a:rPr>
              <a:t>  r4(B)</a:t>
            </a:r>
            <a:endParaRPr sz="800">
              <a:solidFill>
                <a:srgbClr val="0000FF"/>
              </a:solidFill>
            </a:endParaRPr>
          </a:p>
          <a:p>
            <a:pPr>
              <a:spcBef>
                <a:spcPts val="0"/>
              </a:spcBef>
              <a:spcAft>
                <a:spcPts val="0"/>
              </a:spcAft>
            </a:pPr>
            <a:endParaRPr sz="800">
              <a:solidFill>
                <a:srgbClr val="666666"/>
              </a:solidFill>
            </a:endParaRPr>
          </a:p>
        </p:txBody>
      </p:sp>
      <p:sp>
        <p:nvSpPr>
          <p:cNvPr id="1738" name="Google Shape;1738;p140"/>
          <p:cNvSpPr txBox="1"/>
          <p:nvPr/>
        </p:nvSpPr>
        <p:spPr>
          <a:xfrm>
            <a:off x="2545075" y="4107900"/>
            <a:ext cx="743700" cy="3489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800">
                <a:solidFill>
                  <a:srgbClr val="666666"/>
                </a:solidFill>
              </a:rPr>
              <a:t> X(D)</a:t>
            </a:r>
            <a:endParaRPr sz="800">
              <a:solidFill>
                <a:srgbClr val="666666"/>
              </a:solidFill>
            </a:endParaRPr>
          </a:p>
          <a:p>
            <a:pPr>
              <a:spcBef>
                <a:spcPts val="0"/>
              </a:spcBef>
              <a:spcAft>
                <a:spcPts val="0"/>
              </a:spcAft>
            </a:pPr>
            <a:r>
              <a:rPr lang="en" sz="800">
                <a:solidFill>
                  <a:srgbClr val="FF0000"/>
                </a:solidFill>
              </a:rPr>
              <a:t> w2(D)</a:t>
            </a:r>
            <a:endParaRPr sz="800">
              <a:solidFill>
                <a:srgbClr val="FF0000"/>
              </a:solidFill>
            </a:endParaRPr>
          </a:p>
          <a:p>
            <a:pPr>
              <a:spcBef>
                <a:spcPts val="0"/>
              </a:spcBef>
              <a:spcAft>
                <a:spcPts val="0"/>
              </a:spcAft>
            </a:pPr>
            <a:r>
              <a:rPr lang="en" sz="800">
                <a:solidFill>
                  <a:srgbClr val="666666"/>
                </a:solidFill>
              </a:rPr>
              <a:t> Unl A, C, D</a:t>
            </a:r>
            <a:endParaRPr sz="800">
              <a:solidFill>
                <a:srgbClr val="666666"/>
              </a:solidFill>
            </a:endParaRPr>
          </a:p>
          <a:p>
            <a:pPr>
              <a:spcBef>
                <a:spcPts val="0"/>
              </a:spcBef>
              <a:spcAft>
                <a:spcPts val="0"/>
              </a:spcAft>
            </a:pPr>
            <a:r>
              <a:rPr lang="en" sz="800">
                <a:solidFill>
                  <a:srgbClr val="666666"/>
                </a:solidFill>
              </a:rPr>
              <a:t>  </a:t>
            </a:r>
            <a:endParaRPr sz="800">
              <a:solidFill>
                <a:srgbClr val="666666"/>
              </a:solidFill>
            </a:endParaRPr>
          </a:p>
        </p:txBody>
      </p:sp>
      <p:sp>
        <p:nvSpPr>
          <p:cNvPr id="1739" name="Google Shape;1739;p140"/>
          <p:cNvSpPr txBox="1"/>
          <p:nvPr/>
        </p:nvSpPr>
        <p:spPr>
          <a:xfrm>
            <a:off x="4057150" y="4589025"/>
            <a:ext cx="672600" cy="3489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800">
                <a:solidFill>
                  <a:srgbClr val="666666"/>
                </a:solidFill>
              </a:rPr>
              <a:t> X(E)</a:t>
            </a:r>
            <a:endParaRPr sz="800">
              <a:solidFill>
                <a:srgbClr val="666666"/>
              </a:solidFill>
            </a:endParaRPr>
          </a:p>
          <a:p>
            <a:pPr>
              <a:spcBef>
                <a:spcPts val="0"/>
              </a:spcBef>
              <a:spcAft>
                <a:spcPts val="0"/>
              </a:spcAft>
            </a:pPr>
            <a:r>
              <a:rPr lang="en" sz="800">
                <a:solidFill>
                  <a:srgbClr val="FF0000"/>
                </a:solidFill>
              </a:rPr>
              <a:t> w4(E)</a:t>
            </a:r>
            <a:endParaRPr sz="800">
              <a:solidFill>
                <a:srgbClr val="FF0000"/>
              </a:solidFill>
            </a:endParaRPr>
          </a:p>
          <a:p>
            <a:pPr>
              <a:spcBef>
                <a:spcPts val="0"/>
              </a:spcBef>
              <a:spcAft>
                <a:spcPts val="0"/>
              </a:spcAft>
            </a:pPr>
            <a:r>
              <a:rPr lang="en" sz="800">
                <a:solidFill>
                  <a:srgbClr val="666666"/>
                </a:solidFill>
              </a:rPr>
              <a:t> Unl B,E</a:t>
            </a:r>
            <a:endParaRPr sz="800">
              <a:solidFill>
                <a:srgbClr val="666666"/>
              </a:solidFill>
            </a:endParaRPr>
          </a:p>
          <a:p>
            <a:pPr>
              <a:spcBef>
                <a:spcPts val="0"/>
              </a:spcBef>
              <a:spcAft>
                <a:spcPts val="0"/>
              </a:spcAft>
            </a:pPr>
            <a:r>
              <a:rPr lang="en" sz="800">
                <a:solidFill>
                  <a:srgbClr val="666666"/>
                </a:solidFill>
              </a:rPr>
              <a:t>  </a:t>
            </a:r>
            <a:endParaRPr sz="800">
              <a:solidFill>
                <a:srgbClr val="666666"/>
              </a:solidFill>
            </a:endParaRPr>
          </a:p>
        </p:txBody>
      </p:sp>
      <p:sp>
        <p:nvSpPr>
          <p:cNvPr id="1740" name="Google Shape;1740;p140"/>
          <p:cNvSpPr txBox="1"/>
          <p:nvPr/>
        </p:nvSpPr>
        <p:spPr>
          <a:xfrm>
            <a:off x="4760575" y="5064100"/>
            <a:ext cx="672600" cy="3489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800" dirty="0">
                <a:solidFill>
                  <a:srgbClr val="666666"/>
                </a:solidFill>
              </a:rPr>
              <a:t> S(D)</a:t>
            </a:r>
            <a:endParaRPr sz="800" dirty="0">
              <a:solidFill>
                <a:srgbClr val="666666"/>
              </a:solidFill>
            </a:endParaRPr>
          </a:p>
          <a:p>
            <a:pPr>
              <a:spcBef>
                <a:spcPts val="0"/>
              </a:spcBef>
              <a:spcAft>
                <a:spcPts val="0"/>
              </a:spcAft>
            </a:pPr>
            <a:r>
              <a:rPr lang="en" sz="800" dirty="0">
                <a:solidFill>
                  <a:srgbClr val="0000FF"/>
                </a:solidFill>
              </a:rPr>
              <a:t> r5(D)</a:t>
            </a:r>
            <a:endParaRPr sz="800" dirty="0">
              <a:solidFill>
                <a:srgbClr val="0000FF"/>
              </a:solidFill>
            </a:endParaRPr>
          </a:p>
          <a:p>
            <a:pPr>
              <a:spcBef>
                <a:spcPts val="0"/>
              </a:spcBef>
              <a:spcAft>
                <a:spcPts val="0"/>
              </a:spcAft>
            </a:pPr>
            <a:r>
              <a:rPr lang="en" sz="800" dirty="0">
                <a:solidFill>
                  <a:srgbClr val="666666"/>
                </a:solidFill>
              </a:rPr>
              <a:t>   </a:t>
            </a:r>
            <a:endParaRPr sz="800" dirty="0">
              <a:solidFill>
                <a:srgbClr val="666666"/>
              </a:solidFill>
            </a:endParaRPr>
          </a:p>
        </p:txBody>
      </p:sp>
      <p:sp>
        <p:nvSpPr>
          <p:cNvPr id="1741" name="Google Shape;1741;p140"/>
          <p:cNvSpPr txBox="1"/>
          <p:nvPr/>
        </p:nvSpPr>
        <p:spPr>
          <a:xfrm>
            <a:off x="4760575" y="5368900"/>
            <a:ext cx="672600" cy="3489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800">
                <a:solidFill>
                  <a:srgbClr val="666666"/>
                </a:solidFill>
              </a:rPr>
              <a:t> X (E)</a:t>
            </a:r>
            <a:endParaRPr sz="800">
              <a:solidFill>
                <a:srgbClr val="666666"/>
              </a:solidFill>
            </a:endParaRPr>
          </a:p>
          <a:p>
            <a:pPr>
              <a:spcBef>
                <a:spcPts val="0"/>
              </a:spcBef>
              <a:spcAft>
                <a:spcPts val="0"/>
              </a:spcAft>
            </a:pPr>
            <a:r>
              <a:rPr lang="en" sz="800">
                <a:solidFill>
                  <a:srgbClr val="FF0000"/>
                </a:solidFill>
              </a:rPr>
              <a:t> w5(E)</a:t>
            </a:r>
            <a:endParaRPr sz="800">
              <a:solidFill>
                <a:srgbClr val="FF0000"/>
              </a:solidFill>
            </a:endParaRPr>
          </a:p>
          <a:p>
            <a:pPr>
              <a:spcBef>
                <a:spcPts val="0"/>
              </a:spcBef>
              <a:spcAft>
                <a:spcPts val="0"/>
              </a:spcAft>
            </a:pPr>
            <a:r>
              <a:rPr lang="en" sz="800">
                <a:solidFill>
                  <a:srgbClr val="666666"/>
                </a:solidFill>
              </a:rPr>
              <a:t> Unl D, E</a:t>
            </a:r>
            <a:endParaRPr sz="800">
              <a:solidFill>
                <a:srgbClr val="666666"/>
              </a:solidFill>
            </a:endParaRPr>
          </a:p>
          <a:p>
            <a:pPr>
              <a:spcBef>
                <a:spcPts val="0"/>
              </a:spcBef>
              <a:spcAft>
                <a:spcPts val="0"/>
              </a:spcAft>
            </a:pPr>
            <a:r>
              <a:rPr lang="en" sz="800">
                <a:solidFill>
                  <a:srgbClr val="666666"/>
                </a:solidFill>
              </a:rPr>
              <a:t>   </a:t>
            </a:r>
            <a:endParaRPr sz="800">
              <a:solidFill>
                <a:srgbClr val="666666"/>
              </a:solidFill>
            </a:endParaRPr>
          </a:p>
        </p:txBody>
      </p:sp>
      <p:sp>
        <p:nvSpPr>
          <p:cNvPr id="1742" name="Google Shape;1742;p140"/>
          <p:cNvSpPr txBox="1"/>
          <p:nvPr/>
        </p:nvSpPr>
        <p:spPr>
          <a:xfrm>
            <a:off x="150950" y="1998350"/>
            <a:ext cx="1277400" cy="2154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Step 0</a:t>
            </a:r>
            <a:endParaRPr sz="1000">
              <a:solidFill>
                <a:srgbClr val="666666"/>
              </a:solidFill>
            </a:endParaRPr>
          </a:p>
        </p:txBody>
      </p:sp>
      <p:sp>
        <p:nvSpPr>
          <p:cNvPr id="1743" name="Google Shape;1743;p140"/>
          <p:cNvSpPr txBox="1"/>
          <p:nvPr/>
        </p:nvSpPr>
        <p:spPr>
          <a:xfrm>
            <a:off x="150950" y="2226950"/>
            <a:ext cx="13914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Step 1</a:t>
            </a:r>
            <a:endParaRPr sz="1000">
              <a:solidFill>
                <a:srgbClr val="666666"/>
              </a:solidFill>
            </a:endParaRPr>
          </a:p>
        </p:txBody>
      </p:sp>
      <p:sp>
        <p:nvSpPr>
          <p:cNvPr id="1744" name="Google Shape;1744;p140"/>
          <p:cNvSpPr txBox="1"/>
          <p:nvPr/>
        </p:nvSpPr>
        <p:spPr>
          <a:xfrm>
            <a:off x="150950" y="2455550"/>
            <a:ext cx="12309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Step 2</a:t>
            </a:r>
            <a:endParaRPr sz="1000">
              <a:solidFill>
                <a:srgbClr val="666666"/>
              </a:solidFill>
            </a:endParaRPr>
          </a:p>
        </p:txBody>
      </p:sp>
      <p:sp>
        <p:nvSpPr>
          <p:cNvPr id="1745" name="Google Shape;1745;p140"/>
          <p:cNvSpPr txBox="1"/>
          <p:nvPr/>
        </p:nvSpPr>
        <p:spPr>
          <a:xfrm>
            <a:off x="150950" y="28365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Step 3</a:t>
            </a:r>
            <a:endParaRPr sz="1000">
              <a:solidFill>
                <a:srgbClr val="666666"/>
              </a:solidFill>
            </a:endParaRPr>
          </a:p>
        </p:txBody>
      </p:sp>
      <p:sp>
        <p:nvSpPr>
          <p:cNvPr id="1746" name="Google Shape;1746;p140"/>
          <p:cNvSpPr txBox="1"/>
          <p:nvPr/>
        </p:nvSpPr>
        <p:spPr>
          <a:xfrm>
            <a:off x="150950" y="30651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Step 4</a:t>
            </a:r>
            <a:endParaRPr sz="1000">
              <a:solidFill>
                <a:srgbClr val="666666"/>
              </a:solidFill>
            </a:endParaRPr>
          </a:p>
        </p:txBody>
      </p:sp>
      <p:sp>
        <p:nvSpPr>
          <p:cNvPr id="1747" name="Google Shape;1747;p140"/>
          <p:cNvSpPr txBox="1"/>
          <p:nvPr/>
        </p:nvSpPr>
        <p:spPr>
          <a:xfrm>
            <a:off x="150950" y="37509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Step 6</a:t>
            </a:r>
            <a:endParaRPr sz="1000">
              <a:solidFill>
                <a:srgbClr val="666666"/>
              </a:solidFill>
            </a:endParaRPr>
          </a:p>
        </p:txBody>
      </p:sp>
      <p:sp>
        <p:nvSpPr>
          <p:cNvPr id="1748" name="Google Shape;1748;p140"/>
          <p:cNvSpPr txBox="1"/>
          <p:nvPr/>
        </p:nvSpPr>
        <p:spPr>
          <a:xfrm>
            <a:off x="150950" y="40557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Step 7</a:t>
            </a:r>
            <a:endParaRPr sz="1000">
              <a:solidFill>
                <a:srgbClr val="666666"/>
              </a:solidFill>
            </a:endParaRPr>
          </a:p>
        </p:txBody>
      </p:sp>
      <p:sp>
        <p:nvSpPr>
          <p:cNvPr id="1749" name="Google Shape;1749;p140"/>
          <p:cNvSpPr txBox="1"/>
          <p:nvPr/>
        </p:nvSpPr>
        <p:spPr>
          <a:xfrm>
            <a:off x="150950" y="45891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Step 8</a:t>
            </a:r>
            <a:endParaRPr sz="1000">
              <a:solidFill>
                <a:srgbClr val="666666"/>
              </a:solidFill>
            </a:endParaRPr>
          </a:p>
        </p:txBody>
      </p:sp>
      <p:sp>
        <p:nvSpPr>
          <p:cNvPr id="1750" name="Google Shape;1750;p140"/>
          <p:cNvSpPr txBox="1"/>
          <p:nvPr/>
        </p:nvSpPr>
        <p:spPr>
          <a:xfrm>
            <a:off x="187675" y="50463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Step 9</a:t>
            </a:r>
            <a:endParaRPr sz="1000">
              <a:solidFill>
                <a:srgbClr val="666666"/>
              </a:solidFill>
            </a:endParaRPr>
          </a:p>
        </p:txBody>
      </p:sp>
      <p:sp>
        <p:nvSpPr>
          <p:cNvPr id="1751" name="Google Shape;1751;p140"/>
          <p:cNvSpPr txBox="1"/>
          <p:nvPr/>
        </p:nvSpPr>
        <p:spPr>
          <a:xfrm>
            <a:off x="187675" y="53511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Step 10</a:t>
            </a:r>
            <a:endParaRPr sz="1000">
              <a:solidFill>
                <a:srgbClr val="666666"/>
              </a:solidFill>
            </a:endParaRPr>
          </a:p>
        </p:txBody>
      </p:sp>
      <p:sp>
        <p:nvSpPr>
          <p:cNvPr id="1752" name="Google Shape;1752;p140"/>
          <p:cNvSpPr/>
          <p:nvPr/>
        </p:nvSpPr>
        <p:spPr>
          <a:xfrm>
            <a:off x="6102525" y="3036200"/>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1753" name="Google Shape;1753;p140"/>
          <p:cNvSpPr txBox="1"/>
          <p:nvPr/>
        </p:nvSpPr>
        <p:spPr>
          <a:xfrm>
            <a:off x="6052725" y="3053250"/>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T1</a:t>
            </a:r>
            <a:endParaRPr sz="1000">
              <a:solidFill>
                <a:schemeClr val="bg1"/>
              </a:solidFill>
            </a:endParaRPr>
          </a:p>
        </p:txBody>
      </p:sp>
      <p:sp>
        <p:nvSpPr>
          <p:cNvPr id="1754" name="Google Shape;1754;p140"/>
          <p:cNvSpPr/>
          <p:nvPr/>
        </p:nvSpPr>
        <p:spPr>
          <a:xfrm>
            <a:off x="6864525" y="2655200"/>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solidFill>
                <a:schemeClr val="bg1"/>
              </a:solidFill>
            </a:endParaRPr>
          </a:p>
        </p:txBody>
      </p:sp>
      <p:sp>
        <p:nvSpPr>
          <p:cNvPr id="1755" name="Google Shape;1755;p140"/>
          <p:cNvSpPr txBox="1"/>
          <p:nvPr/>
        </p:nvSpPr>
        <p:spPr>
          <a:xfrm>
            <a:off x="6895950" y="2672250"/>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T2</a:t>
            </a:r>
            <a:endParaRPr sz="1000">
              <a:solidFill>
                <a:schemeClr val="bg1"/>
              </a:solidFill>
            </a:endParaRPr>
          </a:p>
        </p:txBody>
      </p:sp>
      <p:sp>
        <p:nvSpPr>
          <p:cNvPr id="1756" name="Google Shape;1756;p140"/>
          <p:cNvSpPr/>
          <p:nvPr/>
        </p:nvSpPr>
        <p:spPr>
          <a:xfrm>
            <a:off x="6864525" y="3417200"/>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solidFill>
                <a:schemeClr val="bg1"/>
              </a:solidFill>
            </a:endParaRPr>
          </a:p>
        </p:txBody>
      </p:sp>
      <p:sp>
        <p:nvSpPr>
          <p:cNvPr id="1757" name="Google Shape;1757;p140"/>
          <p:cNvSpPr txBox="1"/>
          <p:nvPr/>
        </p:nvSpPr>
        <p:spPr>
          <a:xfrm>
            <a:off x="6895950" y="3434250"/>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T3</a:t>
            </a:r>
            <a:endParaRPr sz="1000">
              <a:solidFill>
                <a:schemeClr val="bg1"/>
              </a:solidFill>
            </a:endParaRPr>
          </a:p>
        </p:txBody>
      </p:sp>
      <p:sp>
        <p:nvSpPr>
          <p:cNvPr id="1758" name="Google Shape;1758;p140"/>
          <p:cNvSpPr/>
          <p:nvPr/>
        </p:nvSpPr>
        <p:spPr>
          <a:xfrm>
            <a:off x="7778925" y="2655200"/>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solidFill>
                <a:schemeClr val="bg1"/>
              </a:solidFill>
            </a:endParaRPr>
          </a:p>
        </p:txBody>
      </p:sp>
      <p:sp>
        <p:nvSpPr>
          <p:cNvPr id="1759" name="Google Shape;1759;p140"/>
          <p:cNvSpPr txBox="1"/>
          <p:nvPr/>
        </p:nvSpPr>
        <p:spPr>
          <a:xfrm>
            <a:off x="7810350" y="2672250"/>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T4</a:t>
            </a:r>
            <a:endParaRPr sz="1000">
              <a:solidFill>
                <a:schemeClr val="bg1"/>
              </a:solidFill>
            </a:endParaRPr>
          </a:p>
        </p:txBody>
      </p:sp>
      <p:sp>
        <p:nvSpPr>
          <p:cNvPr id="1760" name="Google Shape;1760;p140"/>
          <p:cNvSpPr/>
          <p:nvPr/>
        </p:nvSpPr>
        <p:spPr>
          <a:xfrm>
            <a:off x="8540925" y="3036200"/>
            <a:ext cx="359700" cy="322500"/>
          </a:xfrm>
          <a:prstGeom prst="ellipse">
            <a:avLst/>
          </a:prstGeom>
          <a:solidFill>
            <a:schemeClr val="lt2"/>
          </a:solidFill>
          <a:ln>
            <a:noFill/>
          </a:ln>
        </p:spPr>
        <p:txBody>
          <a:bodyPr spcFirstLastPara="1" wrap="square" lIns="91425" tIns="91425" rIns="91425" bIns="91425" anchor="ctr" anchorCtr="0">
            <a:noAutofit/>
          </a:bodyPr>
          <a:lstStyle/>
          <a:p>
            <a:pPr>
              <a:spcBef>
                <a:spcPts val="0"/>
              </a:spcBef>
              <a:spcAft>
                <a:spcPts val="0"/>
              </a:spcAft>
            </a:pPr>
            <a:endParaRPr>
              <a:solidFill>
                <a:schemeClr val="bg1"/>
              </a:solidFill>
            </a:endParaRPr>
          </a:p>
        </p:txBody>
      </p:sp>
      <p:sp>
        <p:nvSpPr>
          <p:cNvPr id="1761" name="Google Shape;1761;p140"/>
          <p:cNvSpPr txBox="1"/>
          <p:nvPr/>
        </p:nvSpPr>
        <p:spPr>
          <a:xfrm>
            <a:off x="8572350" y="3053250"/>
            <a:ext cx="4095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chemeClr val="bg1"/>
                </a:solidFill>
              </a:rPr>
              <a:t>T5</a:t>
            </a:r>
            <a:endParaRPr sz="1000">
              <a:solidFill>
                <a:schemeClr val="bg1"/>
              </a:solidFill>
            </a:endParaRPr>
          </a:p>
        </p:txBody>
      </p:sp>
      <p:cxnSp>
        <p:nvCxnSpPr>
          <p:cNvPr id="1762" name="Google Shape;1762;p140"/>
          <p:cNvCxnSpPr/>
          <p:nvPr/>
        </p:nvCxnSpPr>
        <p:spPr>
          <a:xfrm flipH="1">
            <a:off x="6430725" y="2778350"/>
            <a:ext cx="433800" cy="381000"/>
          </a:xfrm>
          <a:prstGeom prst="straightConnector1">
            <a:avLst/>
          </a:prstGeom>
          <a:noFill/>
          <a:ln w="9525" cap="flat" cmpd="sng">
            <a:solidFill>
              <a:schemeClr val="dk2"/>
            </a:solidFill>
            <a:prstDash val="solid"/>
            <a:round/>
            <a:headEnd type="none" w="med" len="med"/>
            <a:tailEnd type="triangle" w="med" len="med"/>
          </a:ln>
        </p:spPr>
      </p:cxnSp>
      <p:sp>
        <p:nvSpPr>
          <p:cNvPr id="1763" name="Google Shape;1763;p140"/>
          <p:cNvSpPr txBox="1"/>
          <p:nvPr/>
        </p:nvSpPr>
        <p:spPr>
          <a:xfrm>
            <a:off x="6102525" y="2672250"/>
            <a:ext cx="1442700" cy="4440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r>
              <a:rPr lang="en" sz="800" dirty="0">
                <a:solidFill>
                  <a:srgbClr val="666666"/>
                </a:solidFill>
              </a:rPr>
              <a:t>‘A’</a:t>
            </a:r>
            <a:endParaRPr sz="800" dirty="0">
              <a:solidFill>
                <a:srgbClr val="666666"/>
              </a:solidFill>
            </a:endParaRPr>
          </a:p>
          <a:p>
            <a:pPr>
              <a:spcBef>
                <a:spcPts val="0"/>
              </a:spcBef>
              <a:spcAft>
                <a:spcPts val="0"/>
              </a:spcAft>
            </a:pPr>
            <a:r>
              <a:rPr lang="en" sz="800" dirty="0">
                <a:solidFill>
                  <a:srgbClr val="666666"/>
                </a:solidFill>
              </a:rPr>
              <a:t>(Steps 1, 2)</a:t>
            </a:r>
            <a:endParaRPr sz="800" dirty="0">
              <a:solidFill>
                <a:srgbClr val="666666"/>
              </a:solidFill>
            </a:endParaRPr>
          </a:p>
        </p:txBody>
      </p:sp>
      <p:sp>
        <p:nvSpPr>
          <p:cNvPr id="1764" name="Google Shape;1764;p140"/>
          <p:cNvSpPr txBox="1"/>
          <p:nvPr/>
        </p:nvSpPr>
        <p:spPr>
          <a:xfrm>
            <a:off x="7224225" y="3902150"/>
            <a:ext cx="1339200" cy="1536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r>
              <a:rPr lang="en" sz="1000">
                <a:solidFill>
                  <a:schemeClr val="bg1"/>
                </a:solidFill>
              </a:rPr>
              <a:t>Waits- For Graph</a:t>
            </a:r>
            <a:endParaRPr>
              <a:solidFill>
                <a:schemeClr val="bg1"/>
              </a:solidFill>
            </a:endParaRPr>
          </a:p>
        </p:txBody>
      </p:sp>
      <p:sp>
        <p:nvSpPr>
          <p:cNvPr id="1766" name="Google Shape;1766;p140"/>
          <p:cNvSpPr txBox="1"/>
          <p:nvPr/>
        </p:nvSpPr>
        <p:spPr>
          <a:xfrm>
            <a:off x="3275150" y="855350"/>
            <a:ext cx="22197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u="sng">
                <a:solidFill>
                  <a:srgbClr val="666666"/>
                </a:solidFill>
              </a:rPr>
              <a:t>Example with 5 Transactions (2PL)</a:t>
            </a:r>
            <a:endParaRPr sz="1000" u="sng">
              <a:solidFill>
                <a:srgbClr val="666666"/>
              </a:solidFill>
            </a:endParaRPr>
          </a:p>
        </p:txBody>
      </p:sp>
      <p:sp>
        <p:nvSpPr>
          <p:cNvPr id="1767" name="Google Shape;1767;p140"/>
          <p:cNvSpPr txBox="1"/>
          <p:nvPr/>
        </p:nvSpPr>
        <p:spPr>
          <a:xfrm>
            <a:off x="150950" y="3432650"/>
            <a:ext cx="877800" cy="291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a:solidFill>
                  <a:srgbClr val="666666"/>
                </a:solidFill>
              </a:rPr>
              <a:t> Step 5</a:t>
            </a:r>
            <a:endParaRPr sz="1000">
              <a:solidFill>
                <a:srgbClr val="666666"/>
              </a:solidFill>
            </a:endParaRPr>
          </a:p>
        </p:txBody>
      </p:sp>
      <p:graphicFrame>
        <p:nvGraphicFramePr>
          <p:cNvPr id="52" name="Table 51">
            <a:extLst>
              <a:ext uri="{FF2B5EF4-FFF2-40B4-BE49-F238E27FC236}">
                <a16:creationId xmlns:a16="http://schemas.microsoft.com/office/drawing/2014/main" id="{951CE8FA-EBDC-4641-BF30-E3881E7F1529}"/>
              </a:ext>
            </a:extLst>
          </p:cNvPr>
          <p:cNvGraphicFramePr>
            <a:graphicFrameLocks noGrp="1"/>
          </p:cNvGraphicFramePr>
          <p:nvPr>
            <p:extLst>
              <p:ext uri="{D42A27DB-BD31-4B8C-83A1-F6EECF244321}">
                <p14:modId xmlns:p14="http://schemas.microsoft.com/office/powerpoint/2010/main" val="924076553"/>
              </p:ext>
            </p:extLst>
          </p:nvPr>
        </p:nvGraphicFramePr>
        <p:xfrm>
          <a:off x="1884138" y="1176225"/>
          <a:ext cx="6488600" cy="203200"/>
        </p:xfrm>
        <a:graphic>
          <a:graphicData uri="http://schemas.openxmlformats.org/drawingml/2006/table">
            <a:tbl>
              <a:tblPr>
                <a:tableStyleId>{5C22544A-7EE6-4342-B048-85BDC9FD1C3A}</a:tableStyleId>
              </a:tblPr>
              <a:tblGrid>
                <a:gridCol w="648860">
                  <a:extLst>
                    <a:ext uri="{9D8B030D-6E8A-4147-A177-3AD203B41FA5}">
                      <a16:colId xmlns:a16="http://schemas.microsoft.com/office/drawing/2014/main" val="1180339646"/>
                    </a:ext>
                  </a:extLst>
                </a:gridCol>
                <a:gridCol w="648860">
                  <a:extLst>
                    <a:ext uri="{9D8B030D-6E8A-4147-A177-3AD203B41FA5}">
                      <a16:colId xmlns:a16="http://schemas.microsoft.com/office/drawing/2014/main" val="2916527276"/>
                    </a:ext>
                  </a:extLst>
                </a:gridCol>
                <a:gridCol w="648860">
                  <a:extLst>
                    <a:ext uri="{9D8B030D-6E8A-4147-A177-3AD203B41FA5}">
                      <a16:colId xmlns:a16="http://schemas.microsoft.com/office/drawing/2014/main" val="1243650980"/>
                    </a:ext>
                  </a:extLst>
                </a:gridCol>
                <a:gridCol w="648860">
                  <a:extLst>
                    <a:ext uri="{9D8B030D-6E8A-4147-A177-3AD203B41FA5}">
                      <a16:colId xmlns:a16="http://schemas.microsoft.com/office/drawing/2014/main" val="2151366910"/>
                    </a:ext>
                  </a:extLst>
                </a:gridCol>
                <a:gridCol w="648860">
                  <a:extLst>
                    <a:ext uri="{9D8B030D-6E8A-4147-A177-3AD203B41FA5}">
                      <a16:colId xmlns:a16="http://schemas.microsoft.com/office/drawing/2014/main" val="3533843249"/>
                    </a:ext>
                  </a:extLst>
                </a:gridCol>
                <a:gridCol w="648860">
                  <a:extLst>
                    <a:ext uri="{9D8B030D-6E8A-4147-A177-3AD203B41FA5}">
                      <a16:colId xmlns:a16="http://schemas.microsoft.com/office/drawing/2014/main" val="2568320704"/>
                    </a:ext>
                  </a:extLst>
                </a:gridCol>
                <a:gridCol w="648860">
                  <a:extLst>
                    <a:ext uri="{9D8B030D-6E8A-4147-A177-3AD203B41FA5}">
                      <a16:colId xmlns:a16="http://schemas.microsoft.com/office/drawing/2014/main" val="2367966917"/>
                    </a:ext>
                  </a:extLst>
                </a:gridCol>
                <a:gridCol w="648860">
                  <a:extLst>
                    <a:ext uri="{9D8B030D-6E8A-4147-A177-3AD203B41FA5}">
                      <a16:colId xmlns:a16="http://schemas.microsoft.com/office/drawing/2014/main" val="2446419587"/>
                    </a:ext>
                  </a:extLst>
                </a:gridCol>
                <a:gridCol w="648860">
                  <a:extLst>
                    <a:ext uri="{9D8B030D-6E8A-4147-A177-3AD203B41FA5}">
                      <a16:colId xmlns:a16="http://schemas.microsoft.com/office/drawing/2014/main" val="1940626779"/>
                    </a:ext>
                  </a:extLst>
                </a:gridCol>
                <a:gridCol w="648860">
                  <a:extLst>
                    <a:ext uri="{9D8B030D-6E8A-4147-A177-3AD203B41FA5}">
                      <a16:colId xmlns:a16="http://schemas.microsoft.com/office/drawing/2014/main" val="755256529"/>
                    </a:ext>
                  </a:extLst>
                </a:gridCol>
              </a:tblGrid>
              <a:tr h="203200">
                <a:tc>
                  <a:txBody>
                    <a:bodyPr/>
                    <a:lstStyle/>
                    <a:p>
                      <a:pPr algn="l" fontAlgn="b"/>
                      <a:r>
                        <a:rPr lang="en-US" sz="1200" u="none" strike="noStrike">
                          <a:effectLst/>
                        </a:rPr>
                        <a:t>w1(A)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r2(A)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w1(B)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w3(C)</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r2(C)</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r4(B)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w2(D)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w4(E)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r5(D)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w5(E)</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3118575"/>
                  </a:ext>
                </a:extLst>
              </a:tr>
            </a:tbl>
          </a:graphicData>
        </a:graphic>
      </p:graphicFrame>
      <p:sp>
        <p:nvSpPr>
          <p:cNvPr id="54" name="Google Shape;1718;p139">
            <a:extLst>
              <a:ext uri="{FF2B5EF4-FFF2-40B4-BE49-F238E27FC236}">
                <a16:creationId xmlns:a16="http://schemas.microsoft.com/office/drawing/2014/main" id="{604472EC-0B4A-3B42-B075-E3123C6500EE}"/>
              </a:ext>
            </a:extLst>
          </p:cNvPr>
          <p:cNvSpPr txBox="1"/>
          <p:nvPr/>
        </p:nvSpPr>
        <p:spPr>
          <a:xfrm>
            <a:off x="7376625" y="3887100"/>
            <a:ext cx="1339200" cy="1536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r>
              <a:rPr lang="en" sz="1000" dirty="0">
                <a:solidFill>
                  <a:srgbClr val="666666"/>
                </a:solidFill>
              </a:rPr>
              <a:t>Waits- For Graph</a:t>
            </a:r>
            <a:endParaRPr dirty="0">
              <a:solidFill>
                <a:srgbClr val="666666"/>
              </a:solidFill>
            </a:endParaRPr>
          </a:p>
        </p:txBody>
      </p:sp>
      <p:sp>
        <p:nvSpPr>
          <p:cNvPr id="55" name="Google Shape;1696;p139">
            <a:extLst>
              <a:ext uri="{FF2B5EF4-FFF2-40B4-BE49-F238E27FC236}">
                <a16:creationId xmlns:a16="http://schemas.microsoft.com/office/drawing/2014/main" id="{D705A007-8657-8145-9BF0-3F89B59840C1}"/>
              </a:ext>
            </a:extLst>
          </p:cNvPr>
          <p:cNvSpPr txBox="1"/>
          <p:nvPr/>
        </p:nvSpPr>
        <p:spPr>
          <a:xfrm>
            <a:off x="1884150" y="1723425"/>
            <a:ext cx="553200" cy="2154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b="1">
                <a:solidFill>
                  <a:srgbClr val="666666"/>
                </a:solidFill>
              </a:rPr>
              <a:t>T1</a:t>
            </a:r>
            <a:endParaRPr sz="1000" b="1">
              <a:solidFill>
                <a:srgbClr val="666666"/>
              </a:solidFill>
            </a:endParaRPr>
          </a:p>
        </p:txBody>
      </p:sp>
      <p:sp>
        <p:nvSpPr>
          <p:cNvPr id="56" name="Google Shape;1697;p139">
            <a:extLst>
              <a:ext uri="{FF2B5EF4-FFF2-40B4-BE49-F238E27FC236}">
                <a16:creationId xmlns:a16="http://schemas.microsoft.com/office/drawing/2014/main" id="{1EA7DBB5-0ECE-3942-94D7-35CAE49B5550}"/>
              </a:ext>
            </a:extLst>
          </p:cNvPr>
          <p:cNvSpPr txBox="1"/>
          <p:nvPr/>
        </p:nvSpPr>
        <p:spPr>
          <a:xfrm>
            <a:off x="2680975" y="1700775"/>
            <a:ext cx="5532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b="1">
                <a:solidFill>
                  <a:srgbClr val="666666"/>
                </a:solidFill>
              </a:rPr>
              <a:t>T2</a:t>
            </a:r>
            <a:endParaRPr sz="1000" b="1">
              <a:solidFill>
                <a:srgbClr val="666666"/>
              </a:solidFill>
            </a:endParaRPr>
          </a:p>
        </p:txBody>
      </p:sp>
      <p:sp>
        <p:nvSpPr>
          <p:cNvPr id="57" name="Google Shape;1698;p139">
            <a:extLst>
              <a:ext uri="{FF2B5EF4-FFF2-40B4-BE49-F238E27FC236}">
                <a16:creationId xmlns:a16="http://schemas.microsoft.com/office/drawing/2014/main" id="{A1DCF79B-FE54-5C4D-9B56-87F15BA85889}"/>
              </a:ext>
            </a:extLst>
          </p:cNvPr>
          <p:cNvSpPr txBox="1"/>
          <p:nvPr/>
        </p:nvSpPr>
        <p:spPr>
          <a:xfrm>
            <a:off x="4109375" y="1700775"/>
            <a:ext cx="5532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b="1">
                <a:solidFill>
                  <a:srgbClr val="666666"/>
                </a:solidFill>
              </a:rPr>
              <a:t>T4</a:t>
            </a:r>
            <a:endParaRPr sz="1000" b="1">
              <a:solidFill>
                <a:srgbClr val="666666"/>
              </a:solidFill>
            </a:endParaRPr>
          </a:p>
        </p:txBody>
      </p:sp>
      <p:sp>
        <p:nvSpPr>
          <p:cNvPr id="58" name="Google Shape;1699;p139">
            <a:extLst>
              <a:ext uri="{FF2B5EF4-FFF2-40B4-BE49-F238E27FC236}">
                <a16:creationId xmlns:a16="http://schemas.microsoft.com/office/drawing/2014/main" id="{59ED92EC-F28A-B146-8F96-893BE87FDAA2}"/>
              </a:ext>
            </a:extLst>
          </p:cNvPr>
          <p:cNvSpPr txBox="1"/>
          <p:nvPr/>
        </p:nvSpPr>
        <p:spPr>
          <a:xfrm>
            <a:off x="3427750" y="1700775"/>
            <a:ext cx="5532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b="1">
                <a:solidFill>
                  <a:srgbClr val="666666"/>
                </a:solidFill>
              </a:rPr>
              <a:t>T3</a:t>
            </a:r>
            <a:endParaRPr sz="1000" b="1">
              <a:solidFill>
                <a:srgbClr val="666666"/>
              </a:solidFill>
            </a:endParaRPr>
          </a:p>
        </p:txBody>
      </p:sp>
      <p:sp>
        <p:nvSpPr>
          <p:cNvPr id="59" name="Google Shape;1700;p139">
            <a:extLst>
              <a:ext uri="{FF2B5EF4-FFF2-40B4-BE49-F238E27FC236}">
                <a16:creationId xmlns:a16="http://schemas.microsoft.com/office/drawing/2014/main" id="{F72D7080-0DF2-3046-A7AB-44BD74CE4711}"/>
              </a:ext>
            </a:extLst>
          </p:cNvPr>
          <p:cNvSpPr txBox="1"/>
          <p:nvPr/>
        </p:nvSpPr>
        <p:spPr>
          <a:xfrm>
            <a:off x="4791000" y="1700775"/>
            <a:ext cx="553200" cy="2646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 sz="1000" b="1">
                <a:solidFill>
                  <a:srgbClr val="666666"/>
                </a:solidFill>
              </a:rPr>
              <a:t>T5</a:t>
            </a:r>
            <a:endParaRPr sz="1000" b="1">
              <a:solidFill>
                <a:srgbClr val="666666"/>
              </a:solidFill>
            </a:endParaRPr>
          </a:p>
        </p:txBody>
      </p:sp>
      <p:cxnSp>
        <p:nvCxnSpPr>
          <p:cNvPr id="60" name="Google Shape;1704;p139">
            <a:extLst>
              <a:ext uri="{FF2B5EF4-FFF2-40B4-BE49-F238E27FC236}">
                <a16:creationId xmlns:a16="http://schemas.microsoft.com/office/drawing/2014/main" id="{FC20A606-453E-454A-AABB-0135E0BB36DC}"/>
              </a:ext>
            </a:extLst>
          </p:cNvPr>
          <p:cNvCxnSpPr>
            <a:cxnSpLocks/>
          </p:cNvCxnSpPr>
          <p:nvPr/>
        </p:nvCxnSpPr>
        <p:spPr>
          <a:xfrm flipV="1">
            <a:off x="2846550" y="1379425"/>
            <a:ext cx="3533468" cy="420200"/>
          </a:xfrm>
          <a:prstGeom prst="straightConnector1">
            <a:avLst/>
          </a:prstGeom>
          <a:noFill/>
          <a:ln w="9525" cap="flat" cmpd="sng">
            <a:solidFill>
              <a:schemeClr val="dk2"/>
            </a:solidFill>
            <a:prstDash val="dot"/>
            <a:round/>
            <a:headEnd type="none" w="med" len="med"/>
            <a:tailEnd type="triangle" w="med" len="med"/>
          </a:ln>
        </p:spPr>
      </p:cxnSp>
      <p:cxnSp>
        <p:nvCxnSpPr>
          <p:cNvPr id="61" name="Google Shape;1705;p139">
            <a:extLst>
              <a:ext uri="{FF2B5EF4-FFF2-40B4-BE49-F238E27FC236}">
                <a16:creationId xmlns:a16="http://schemas.microsoft.com/office/drawing/2014/main" id="{3E1EB8A9-EB3F-A34A-8C0A-86FA25DAF1D8}"/>
              </a:ext>
            </a:extLst>
          </p:cNvPr>
          <p:cNvCxnSpPr>
            <a:cxnSpLocks/>
          </p:cNvCxnSpPr>
          <p:nvPr/>
        </p:nvCxnSpPr>
        <p:spPr>
          <a:xfrm flipV="1">
            <a:off x="3617675" y="1379425"/>
            <a:ext cx="871198" cy="420200"/>
          </a:xfrm>
          <a:prstGeom prst="straightConnector1">
            <a:avLst/>
          </a:prstGeom>
          <a:noFill/>
          <a:ln w="9525" cap="flat" cmpd="sng">
            <a:solidFill>
              <a:schemeClr val="dk2"/>
            </a:solidFill>
            <a:prstDash val="dot"/>
            <a:round/>
            <a:headEnd type="none" w="med" len="med"/>
            <a:tailEnd type="triangle" w="med" len="med"/>
          </a:ln>
        </p:spPr>
      </p:cxnSp>
      <p:cxnSp>
        <p:nvCxnSpPr>
          <p:cNvPr id="62" name="Google Shape;1706;p139">
            <a:extLst>
              <a:ext uri="{FF2B5EF4-FFF2-40B4-BE49-F238E27FC236}">
                <a16:creationId xmlns:a16="http://schemas.microsoft.com/office/drawing/2014/main" id="{CBF94A73-4057-6648-8591-CBD9E475DF91}"/>
              </a:ext>
            </a:extLst>
          </p:cNvPr>
          <p:cNvCxnSpPr>
            <a:cxnSpLocks/>
          </p:cNvCxnSpPr>
          <p:nvPr/>
        </p:nvCxnSpPr>
        <p:spPr>
          <a:xfrm flipV="1">
            <a:off x="4276950" y="1379425"/>
            <a:ext cx="2830432" cy="400075"/>
          </a:xfrm>
          <a:prstGeom prst="straightConnector1">
            <a:avLst/>
          </a:prstGeom>
          <a:noFill/>
          <a:ln w="9525" cap="flat" cmpd="sng">
            <a:solidFill>
              <a:schemeClr val="dk2"/>
            </a:solidFill>
            <a:prstDash val="dot"/>
            <a:round/>
            <a:headEnd type="none" w="med" len="med"/>
            <a:tailEnd type="triangle" w="med" len="med"/>
          </a:ln>
        </p:spPr>
      </p:cxnSp>
      <p:cxnSp>
        <p:nvCxnSpPr>
          <p:cNvPr id="63" name="Google Shape;1707;p139">
            <a:extLst>
              <a:ext uri="{FF2B5EF4-FFF2-40B4-BE49-F238E27FC236}">
                <a16:creationId xmlns:a16="http://schemas.microsoft.com/office/drawing/2014/main" id="{49D68B4E-E16C-A14B-B9BB-B73E778FEB36}"/>
              </a:ext>
            </a:extLst>
          </p:cNvPr>
          <p:cNvCxnSpPr/>
          <p:nvPr/>
        </p:nvCxnSpPr>
        <p:spPr>
          <a:xfrm rot="10800000" flipH="1">
            <a:off x="5097038" y="1436300"/>
            <a:ext cx="3275700" cy="422700"/>
          </a:xfrm>
          <a:prstGeom prst="straightConnector1">
            <a:avLst/>
          </a:prstGeom>
          <a:noFill/>
          <a:ln w="9525" cap="flat" cmpd="sng">
            <a:solidFill>
              <a:schemeClr val="dk2"/>
            </a:solidFill>
            <a:prstDash val="dot"/>
            <a:round/>
            <a:headEnd type="none" w="med" len="med"/>
            <a:tailEnd type="triangle" w="med" len="med"/>
          </a:ln>
        </p:spPr>
      </p:cxnSp>
      <p:cxnSp>
        <p:nvCxnSpPr>
          <p:cNvPr id="64" name="Google Shape;1768;p140">
            <a:extLst>
              <a:ext uri="{FF2B5EF4-FFF2-40B4-BE49-F238E27FC236}">
                <a16:creationId xmlns:a16="http://schemas.microsoft.com/office/drawing/2014/main" id="{6FE6573B-941A-7647-9E13-C43FB75F9EF8}"/>
              </a:ext>
            </a:extLst>
          </p:cNvPr>
          <p:cNvCxnSpPr>
            <a:cxnSpLocks/>
          </p:cNvCxnSpPr>
          <p:nvPr/>
        </p:nvCxnSpPr>
        <p:spPr>
          <a:xfrm flipV="1">
            <a:off x="2160750" y="1379425"/>
            <a:ext cx="1663105" cy="344000"/>
          </a:xfrm>
          <a:prstGeom prst="straightConnector1">
            <a:avLst/>
          </a:prstGeom>
          <a:noFill/>
          <a:ln w="9525" cap="flat" cmpd="sng">
            <a:solidFill>
              <a:schemeClr val="dk2"/>
            </a:solidFill>
            <a:prstDash val="dot"/>
            <a:round/>
            <a:headEnd type="none" w="med" len="med"/>
            <a:tailEnd type="triangle" w="med" len="med"/>
          </a:ln>
        </p:spPr>
      </p:cxnSp>
    </p:spTree>
    <p:extLst>
      <p:ext uri="{BB962C8B-B14F-4D97-AF65-F5344CB8AC3E}">
        <p14:creationId xmlns:p14="http://schemas.microsoft.com/office/powerpoint/2010/main" val="392044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6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xit" presetSubtype="0" fill="hold" nodeType="clickEffect">
                                  <p:stCondLst>
                                    <p:cond delay="0"/>
                                  </p:stCondLst>
                                  <p:childTnLst>
                                    <p:animEffect transition="out" filter="dissolve">
                                      <p:cBhvr>
                                        <p:cTn id="22" dur="10"/>
                                        <p:tgtEl>
                                          <p:spTgt spid="1762"/>
                                        </p:tgtEl>
                                      </p:cBhvr>
                                    </p:animEffect>
                                    <p:set>
                                      <p:cBhvr>
                                        <p:cTn id="23" dur="1" fill="hold">
                                          <p:stCondLst>
                                            <p:cond delay="9"/>
                                          </p:stCondLst>
                                        </p:cTn>
                                        <p:tgtEl>
                                          <p:spTgt spid="1762"/>
                                        </p:tgtEl>
                                        <p:attrNameLst>
                                          <p:attrName>style.visibility</p:attrName>
                                        </p:attrNameLst>
                                      </p:cBhvr>
                                      <p:to>
                                        <p:strVal val="hidden"/>
                                      </p:to>
                                    </p:set>
                                  </p:childTnLst>
                                </p:cTn>
                              </p:par>
                              <p:par>
                                <p:cTn id="24" presetID="9" presetClass="exit" presetSubtype="0" fill="hold" grpId="0" nodeType="withEffect">
                                  <p:stCondLst>
                                    <p:cond delay="0"/>
                                  </p:stCondLst>
                                  <p:childTnLst>
                                    <p:animEffect transition="out" filter="dissolve">
                                      <p:cBhvr>
                                        <p:cTn id="25" dur="10"/>
                                        <p:tgtEl>
                                          <p:spTgt spid="1763"/>
                                        </p:tgtEl>
                                      </p:cBhvr>
                                    </p:animEffect>
                                    <p:set>
                                      <p:cBhvr>
                                        <p:cTn id="26" dur="1" fill="hold">
                                          <p:stCondLst>
                                            <p:cond delay="9"/>
                                          </p:stCondLst>
                                        </p:cTn>
                                        <p:tgtEl>
                                          <p:spTgt spid="176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3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3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7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75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776"/>
        <p:cNvGrpSpPr/>
        <p:nvPr/>
      </p:nvGrpSpPr>
      <p:grpSpPr>
        <a:xfrm>
          <a:off x="0" y="0"/>
          <a:ext cx="0" cy="0"/>
          <a:chOff x="0" y="0"/>
          <a:chExt cx="0" cy="0"/>
        </a:xfrm>
      </p:grpSpPr>
      <p:sp>
        <p:nvSpPr>
          <p:cNvPr id="1777" name="Google Shape;1777;p141"/>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Summary</a:t>
            </a:r>
            <a:endParaRPr sz="2800" b="1">
              <a:solidFill>
                <a:srgbClr val="666666"/>
              </a:solidFill>
              <a:latin typeface="Montserrat"/>
              <a:ea typeface="Montserrat"/>
              <a:cs typeface="Montserrat"/>
              <a:sym typeface="Montserrat"/>
            </a:endParaRPr>
          </a:p>
        </p:txBody>
      </p:sp>
      <p:sp>
        <p:nvSpPr>
          <p:cNvPr id="1778" name="Google Shape;1778;p141"/>
          <p:cNvSpPr txBox="1"/>
          <p:nvPr/>
        </p:nvSpPr>
        <p:spPr>
          <a:xfrm>
            <a:off x="2217420" y="2247901"/>
            <a:ext cx="6309360" cy="2610803"/>
          </a:xfrm>
          <a:prstGeom prst="rect">
            <a:avLst/>
          </a:prstGeom>
          <a:noFill/>
          <a:ln>
            <a:noFill/>
          </a:ln>
        </p:spPr>
        <p:txBody>
          <a:bodyPr spcFirstLastPara="1" wrap="square" lIns="91425" tIns="45700" rIns="91425" bIns="45700" anchor="t" anchorCtr="0">
            <a:noAutofit/>
          </a:bodyPr>
          <a:lstStyle/>
          <a:p>
            <a:pPr>
              <a:spcBef>
                <a:spcPts val="600"/>
              </a:spcBef>
              <a:spcAft>
                <a:spcPts val="0"/>
              </a:spcAft>
            </a:pPr>
            <a:endParaRPr sz="1800">
              <a:solidFill>
                <a:srgbClr val="666666"/>
              </a:solidFill>
            </a:endParaRPr>
          </a:p>
          <a:p>
            <a:pPr>
              <a:spcBef>
                <a:spcPts val="600"/>
              </a:spcBef>
              <a:spcAft>
                <a:spcPts val="0"/>
              </a:spcAft>
            </a:pPr>
            <a:r>
              <a:rPr lang="en" sz="1800" b="1">
                <a:solidFill>
                  <a:srgbClr val="666666"/>
                </a:solidFill>
                <a:latin typeface="Arial"/>
                <a:ea typeface="Arial"/>
                <a:cs typeface="Arial"/>
                <a:sym typeface="Arial"/>
              </a:rPr>
              <a:t>Locking </a:t>
            </a:r>
            <a:r>
              <a:rPr lang="en" sz="1800">
                <a:solidFill>
                  <a:srgbClr val="666666"/>
                </a:solidFill>
                <a:latin typeface="Arial"/>
                <a:ea typeface="Arial"/>
                <a:cs typeface="Arial"/>
                <a:sym typeface="Arial"/>
              </a:rPr>
              <a:t>allows only conflict serializable schedules</a:t>
            </a:r>
            <a:endParaRPr>
              <a:solidFill>
                <a:srgbClr val="666666"/>
              </a:solidFill>
            </a:endParaRPr>
          </a:p>
          <a:p>
            <a:pPr lvl="1" indent="-228600">
              <a:spcBef>
                <a:spcPts val="600"/>
              </a:spcBef>
              <a:spcAft>
                <a:spcPts val="0"/>
              </a:spcAft>
              <a:buClr>
                <a:srgbClr val="666666"/>
              </a:buClr>
              <a:buSzPts val="1600"/>
              <a:buFont typeface="Arial"/>
              <a:buChar char="•"/>
            </a:pPr>
            <a:r>
              <a:rPr lang="en" sz="1600">
                <a:solidFill>
                  <a:srgbClr val="666666"/>
                </a:solidFill>
                <a:latin typeface="Arial"/>
                <a:ea typeface="Arial"/>
                <a:cs typeface="Arial"/>
                <a:sym typeface="Arial"/>
              </a:rPr>
              <a:t>If the schedule completes… (it may deadlock!)</a:t>
            </a:r>
            <a:endParaRPr sz="1600">
              <a:solidFill>
                <a:srgbClr val="666666"/>
              </a:solidFill>
              <a:latin typeface="Arial"/>
              <a:ea typeface="Arial"/>
              <a:cs typeface="Arial"/>
              <a:sym typeface="Arial"/>
            </a:endParaRPr>
          </a:p>
        </p:txBody>
      </p:sp>
    </p:spTree>
    <p:extLst>
      <p:ext uri="{BB962C8B-B14F-4D97-AF65-F5344CB8AC3E}">
        <p14:creationId xmlns:p14="http://schemas.microsoft.com/office/powerpoint/2010/main" val="616785181"/>
      </p:ext>
    </p:extLst>
  </p:cSld>
  <p:clrMapOvr>
    <a:masterClrMapping/>
  </p:clrMapOvr>
</p:sld>
</file>

<file path=ppt/theme/theme1.xml><?xml version="1.0" encoding="utf-8"?>
<a:theme xmlns:a="http://schemas.openxmlformats.org/drawingml/2006/main" name="10 September 2009">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altLang="en-US" sz="2200" b="0" i="0" u="none" strike="noStrike" cap="none" normalizeH="0" baseline="0">
            <a:ln>
              <a:noFill/>
            </a:ln>
            <a:solidFill>
              <a:schemeClr val="hlink"/>
            </a:solidFill>
            <a:effectLst/>
            <a:latin typeface="Arial" charset="0"/>
            <a:ea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altLang="en-US" sz="2200" b="0" i="0" u="none" strike="noStrike" cap="none" normalizeH="0" baseline="0">
            <a:ln>
              <a:noFill/>
            </a:ln>
            <a:solidFill>
              <a:schemeClr val="hlink"/>
            </a:solidFill>
            <a:effectLst/>
            <a:latin typeface="Arial" charset="0"/>
            <a:ea typeface="Arial" charset="0"/>
            <a:cs typeface="Arial"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1" id="{FDB87B49-0EF2-DC46-95E3-511AF0B037A3}" vid="{F79043B0-02B6-5E4C-A3AE-A0B2EB438A7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20241</TotalTime>
  <Words>6792</Words>
  <Application>Microsoft Macintosh PowerPoint</Application>
  <PresentationFormat>On-screen Show (4:3)</PresentationFormat>
  <Paragraphs>1245</Paragraphs>
  <Slides>95</Slides>
  <Notes>75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95</vt:i4>
      </vt:variant>
    </vt:vector>
  </HeadingPairs>
  <TitlesOfParts>
    <vt:vector size="101" baseType="lpstr">
      <vt:lpstr>Arial</vt:lpstr>
      <vt:lpstr>Calibri</vt:lpstr>
      <vt:lpstr>Montserrat</vt:lpstr>
      <vt:lpstr>Roboto</vt:lpstr>
      <vt:lpstr>Wingdings</vt:lpstr>
      <vt:lpstr>10 September 2009</vt:lpstr>
      <vt:lpstr>Computer Systems for Data Science Topic 3</vt:lpstr>
      <vt:lpstr>Transactions</vt:lpstr>
      <vt:lpstr>Motivating example: an ATM</vt:lpstr>
      <vt:lpstr>PowerPoint Presentation</vt:lpstr>
      <vt:lpstr>PowerPoint Presentation</vt:lpstr>
      <vt:lpstr>Transactions</vt:lpstr>
      <vt:lpstr>Example: monthly bank interest transaction</vt:lpstr>
      <vt:lpstr>Example: monthly bank interest transaction with crash</vt:lpstr>
      <vt:lpstr>Transactions: Basic Definition</vt:lpstr>
      <vt:lpstr>Transactions in SQL</vt:lpstr>
      <vt:lpstr>Motivation for Transactions</vt:lpstr>
      <vt:lpstr>Motivation -- Recovery &amp; Durability</vt:lpstr>
      <vt:lpstr>Protection against crashes / aborts</vt:lpstr>
      <vt:lpstr>Protection against crashes / aborts</vt:lpstr>
      <vt:lpstr>Motivation -- Concurrent execution</vt:lpstr>
      <vt:lpstr>Multiple users: single statements</vt:lpstr>
      <vt:lpstr>Multiple users: single statements</vt:lpstr>
      <vt:lpstr>Lecture 4</vt:lpstr>
      <vt:lpstr>Recap of lecture 3</vt:lpstr>
      <vt:lpstr>Today: deep dive on transactions</vt:lpstr>
      <vt:lpstr>Logistics</vt:lpstr>
      <vt:lpstr>ACID Atomicity, Consistency, Isolation, Durability</vt:lpstr>
      <vt:lpstr>Transaction Properties: ACID</vt:lpstr>
      <vt:lpstr>ACID: Atomicity</vt:lpstr>
      <vt:lpstr>ACID: Consistency</vt:lpstr>
      <vt:lpstr>ACID: Isolation</vt:lpstr>
      <vt:lpstr>ACID: Durability</vt:lpstr>
      <vt:lpstr>Challenges for ACID properties</vt:lpstr>
      <vt:lpstr>A Note: ACID is contentious!</vt:lpstr>
      <vt:lpstr>Atomicity and Durability via Logging</vt:lpstr>
      <vt:lpstr>Goal for this lecture: Ensuring Atomicity &amp; Durability</vt:lpstr>
      <vt:lpstr>Basic Idea: (Physical) Logging</vt:lpstr>
      <vt:lpstr>A picture of logging</vt:lpstr>
      <vt:lpstr>Why do we need logging for atomicity?</vt:lpstr>
      <vt:lpstr>Write-ahead Logging (WAL) Commit Protocol</vt:lpstr>
      <vt:lpstr>PowerPoint Presentation</vt:lpstr>
      <vt:lpstr>Write-Ahead Logging (WAL)</vt:lpstr>
      <vt:lpstr>Incorrect Commit Protocol #1</vt:lpstr>
      <vt:lpstr>Incorrect Commit Protocol #2</vt:lpstr>
      <vt:lpstr>Bank interest example: full run</vt:lpstr>
      <vt:lpstr>Bank interest example: with crash</vt:lpstr>
      <vt:lpstr>Bank interest example: with recovery</vt:lpstr>
      <vt:lpstr>A word on performance</vt:lpstr>
      <vt:lpstr>An example of why sequential writes matter</vt:lpstr>
      <vt:lpstr>Concurrency and Locking for Transactions</vt:lpstr>
      <vt:lpstr>Back to our bank example</vt:lpstr>
      <vt:lpstr>Big idea: locks</vt:lpstr>
      <vt:lpstr>Concurrency, Scheduling and Anomalies</vt:lpstr>
      <vt:lpstr>Concurrency: Isolation &amp; Consistency</vt:lpstr>
      <vt:lpstr>Example- consider two TXNs:</vt:lpstr>
      <vt:lpstr>Example </vt:lpstr>
      <vt:lpstr>Example- consider two TXNs:</vt:lpstr>
      <vt:lpstr>Example- consider two TXNs:</vt:lpstr>
      <vt:lpstr>Example- consider two TXNs:</vt:lpstr>
      <vt:lpstr>Interleaving &amp; Isolation</vt:lpstr>
      <vt:lpstr>Scheduling examples</vt:lpstr>
      <vt:lpstr>Scheduling examples</vt:lpstr>
      <vt:lpstr>Scheduling examples</vt:lpstr>
      <vt:lpstr>Scheduling examples</vt:lpstr>
      <vt:lpstr>Scheduling Definitions</vt:lpstr>
      <vt:lpstr>PowerPoint Presentation</vt:lpstr>
      <vt:lpstr>Conflicts and Anomalies</vt:lpstr>
      <vt:lpstr>General DB model:  Concurrency as Interleaving TXNs</vt:lpstr>
      <vt:lpstr>Conflict Types</vt:lpstr>
      <vt:lpstr>Classic Anomalies with Interleaved Execution</vt:lpstr>
      <vt:lpstr>Conflicts</vt:lpstr>
      <vt:lpstr>Note: Conflicts vs. Anomalies</vt:lpstr>
      <vt:lpstr>Conflict Serializability</vt:lpstr>
      <vt:lpstr>Conflict Serializability</vt:lpstr>
      <vt:lpstr>Example “Good” vs. “bad” schedules</vt:lpstr>
      <vt:lpstr>The Conflict Graph</vt:lpstr>
      <vt:lpstr>What can we say about “good” vs. “bad” conflict graphs?</vt:lpstr>
      <vt:lpstr>What can we say about “good” vs. “bad” conflict graphs?</vt:lpstr>
      <vt:lpstr>DAGs &amp; Topological Orderings</vt:lpstr>
      <vt:lpstr>Example: Project dependencies</vt:lpstr>
      <vt:lpstr>DAGs &amp; Topological Orderings</vt:lpstr>
      <vt:lpstr>DAGs &amp; Topological Orderings</vt:lpstr>
      <vt:lpstr>Connection to conflict serializability</vt:lpstr>
      <vt:lpstr>PowerPoint Presentation</vt:lpstr>
      <vt:lpstr>Summary</vt:lpstr>
      <vt:lpstr>2PL: A Simple Locking Algorithm</vt:lpstr>
      <vt:lpstr>Strict Two-Phase Locking (2PL)</vt:lpstr>
      <vt:lpstr>Strict Two-phase Locking (2PL) Protocol</vt:lpstr>
      <vt:lpstr>Picture of 2-Phase Locking (2PL)</vt:lpstr>
      <vt:lpstr>Strict 2PL</vt:lpstr>
      <vt:lpstr>Deadlock Detection</vt:lpstr>
      <vt:lpstr>Deadlock Detection</vt:lpstr>
      <vt:lpstr>Deadlock Detection: Example</vt:lpstr>
      <vt:lpstr>Deadlock Detection: Example</vt:lpstr>
      <vt:lpstr>Deadlocks</vt:lpstr>
      <vt:lpstr>Deadlock Prevention</vt:lpstr>
      <vt:lpstr>Deadlock Detection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for Data Science</dc:title>
  <dc:creator>Microsoft Office User</dc:creator>
  <cp:lastModifiedBy>Asaf Cidon</cp:lastModifiedBy>
  <cp:revision>341</cp:revision>
  <dcterms:created xsi:type="dcterms:W3CDTF">2016-01-17T07:38:39Z</dcterms:created>
  <dcterms:modified xsi:type="dcterms:W3CDTF">2020-02-17T01:26:28Z</dcterms:modified>
</cp:coreProperties>
</file>