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1"/>
  </p:notesMasterIdLst>
  <p:sldIdLst>
    <p:sldId id="260" r:id="rId2"/>
    <p:sldId id="548" r:id="rId3"/>
    <p:sldId id="533" r:id="rId4"/>
    <p:sldId id="547" r:id="rId5"/>
    <p:sldId id="535" r:id="rId6"/>
    <p:sldId id="560" r:id="rId7"/>
    <p:sldId id="561" r:id="rId8"/>
    <p:sldId id="536" r:id="rId9"/>
    <p:sldId id="537" r:id="rId10"/>
    <p:sldId id="538" r:id="rId11"/>
    <p:sldId id="540" r:id="rId12"/>
    <p:sldId id="541" r:id="rId13"/>
    <p:sldId id="542" r:id="rId14"/>
    <p:sldId id="566" r:id="rId15"/>
    <p:sldId id="1012" r:id="rId16"/>
    <p:sldId id="1013" r:id="rId17"/>
    <p:sldId id="1014" r:id="rId18"/>
    <p:sldId id="1015" r:id="rId19"/>
    <p:sldId id="1016" r:id="rId20"/>
    <p:sldId id="1017" r:id="rId21"/>
    <p:sldId id="569" r:id="rId22"/>
    <p:sldId id="570" r:id="rId23"/>
    <p:sldId id="334" r:id="rId24"/>
    <p:sldId id="562" r:id="rId25"/>
    <p:sldId id="571" r:id="rId26"/>
    <p:sldId id="581" r:id="rId27"/>
    <p:sldId id="383" r:id="rId28"/>
    <p:sldId id="580" r:id="rId29"/>
    <p:sldId id="384" r:id="rId30"/>
    <p:sldId id="386" r:id="rId31"/>
    <p:sldId id="557" r:id="rId32"/>
    <p:sldId id="574" r:id="rId33"/>
    <p:sldId id="582" r:id="rId34"/>
    <p:sldId id="554" r:id="rId35"/>
    <p:sldId id="612" r:id="rId36"/>
    <p:sldId id="345" r:id="rId37"/>
    <p:sldId id="611" r:id="rId38"/>
    <p:sldId id="347" r:id="rId39"/>
    <p:sldId id="348" r:id="rId40"/>
    <p:sldId id="513" r:id="rId41"/>
    <p:sldId id="514" r:id="rId42"/>
    <p:sldId id="515" r:id="rId43"/>
    <p:sldId id="613" r:id="rId44"/>
    <p:sldId id="516" r:id="rId45"/>
    <p:sldId id="517" r:id="rId46"/>
    <p:sldId id="518" r:id="rId47"/>
    <p:sldId id="519" r:id="rId48"/>
    <p:sldId id="614" r:id="rId49"/>
    <p:sldId id="521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2"/>
    <p:restoredTop sz="83242"/>
  </p:normalViewPr>
  <p:slideViewPr>
    <p:cSldViewPr snapToGrid="0">
      <p:cViewPr varScale="1">
        <p:scale>
          <a:sx n="104" d="100"/>
          <a:sy n="104" d="100"/>
        </p:scale>
        <p:origin x="8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C2C1A0-E9D2-D942-9EAB-02E98FD82753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8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05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EF5663-DAA9-CD41-94EC-84657270CB0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37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38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5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39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A3818-4A6C-5C48-BA1E-3EA5AEC95DF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8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2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1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6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E433D-065E-EF43-AB07-B1EBFF658B85}" type="slidenum">
              <a:rPr lang="en-US" sz="1300">
                <a:latin typeface="Times New Roman" charset="0"/>
              </a:rPr>
              <a:pPr/>
              <a:t>42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3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44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9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6CBDA4B-6955-264F-B998-AF90F01183C2}" type="slidenum">
              <a:rPr lang="en-US" sz="1300">
                <a:latin typeface="Times New Roman" charset="0"/>
              </a:rPr>
              <a:pPr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7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5B85AA-DE9C-8143-883E-5B22E4660A15}" type="slidenum">
              <a:rPr lang="en-US" sz="1300">
                <a:latin typeface="Times New Roman" charset="0"/>
              </a:rPr>
              <a:pPr/>
              <a:t>46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If there are several partitions, they need to wait for the partition to resolve before 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872495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1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Consensus requires majority, whereas 2PC requires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027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18F4B8-D85E-0341-A8C5-2B774E387782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6A01E5-43EF-C643-98B7-6630534BD438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5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Distributed File Systems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Distributed Databases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Two Phase Commit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EFC92A3-2E50-2E42-8EDF-C0B95FD9646B}"/>
              </a:ext>
            </a:extLst>
          </p:cNvPr>
          <p:cNvSpPr txBox="1">
            <a:spLocks/>
          </p:cNvSpPr>
          <p:nvPr/>
        </p:nvSpPr>
        <p:spPr bwMode="auto">
          <a:xfrm>
            <a:off x="234755" y="518199"/>
            <a:ext cx="77692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Adapted from Database System Concepts, 7</a:t>
            </a:r>
            <a:r>
              <a:rPr lang="en-US" baseline="30000" dirty="0"/>
              <a:t>th</a:t>
            </a:r>
            <a:r>
              <a:rPr lang="en-US" dirty="0"/>
              <a:t> edition, </a:t>
            </a:r>
            <a:r>
              <a:rPr lang="en-US" dirty="0" err="1"/>
              <a:t>Silberschatz</a:t>
            </a:r>
            <a:r>
              <a:rPr lang="en-US" dirty="0"/>
              <a:t>, </a:t>
            </a:r>
            <a:r>
              <a:rPr lang="en-US" dirty="0" err="1"/>
              <a:t>Korth</a:t>
            </a:r>
            <a:r>
              <a:rPr lang="en-US" dirty="0"/>
              <a:t> and Sudarshan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dirty="0">
                <a:latin typeface="Helvetica" charset="0"/>
              </a:rPr>
              <a:t>Disadvantage: all queries involving multiple tuples must be processed at all nodes</a:t>
            </a: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</a:rPr>
              <a:t> Similar to round robin: good for sequential access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Less evenly distributed than round robin (uniform random is not the same as round robin)</a:t>
            </a:r>
          </a:p>
          <a:p>
            <a:r>
              <a:rPr lang="en-US" dirty="0">
                <a:latin typeface="Helvetica" charset="0"/>
              </a:rPr>
              <a:t>Disadvantage: all queries involving multiple tuples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A258B2-C8D3-634B-957C-62F5CFB37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47602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056443"/>
            <a:ext cx="7741329" cy="5414026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66078A-C692-0C43-9465-59C388C26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287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Small Relations</a:t>
            </a: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030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not useful for small relations which fit into a single disk block or a small number of disk blocks</a:t>
            </a:r>
          </a:p>
          <a:p>
            <a:pPr lvl="1"/>
            <a:r>
              <a:rPr lang="en-US" dirty="0">
                <a:latin typeface="Helvetica" charset="0"/>
              </a:rPr>
              <a:t>Instead, assign the relation to a single node, or</a:t>
            </a:r>
          </a:p>
          <a:p>
            <a:pPr lvl="1"/>
            <a:r>
              <a:rPr lang="en-US" dirty="0">
                <a:latin typeface="Helvetica" charset="0"/>
              </a:rPr>
              <a:t>Replicate relation at all nodes</a:t>
            </a:r>
          </a:p>
          <a:p>
            <a:r>
              <a:rPr lang="en-US" dirty="0">
                <a:latin typeface="Helvetica" charset="0"/>
              </a:rPr>
              <a:t>For medium sized relations, choose how many nodes to partition across based on size of relation</a:t>
            </a:r>
          </a:p>
          <a:p>
            <a:r>
              <a:rPr lang="en-US" dirty="0">
                <a:latin typeface="Helvetica" charset="0"/>
              </a:rPr>
              <a:t>Large relations typically partitioned across all available nodes.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Data-distribution skew: </a:t>
            </a:r>
            <a:r>
              <a:rPr lang="en-US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Imbalance,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12294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Note that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</p:txBody>
      </p:sp>
    </p:spTree>
    <p:extLst>
      <p:ext uri="{BB962C8B-B14F-4D97-AF65-F5344CB8AC3E}">
        <p14:creationId xmlns:p14="http://schemas.microsoft.com/office/powerpoint/2010/main" val="368733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Lecture 8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1D1B28E-0855-1D43-A200-EAB54E3E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Key-value store and database example (</a:t>
            </a:r>
            <a:r>
              <a:rPr lang="en-US" b="1" dirty="0" err="1">
                <a:sym typeface="Wingdings" pitchFamily="2" charset="2"/>
              </a:rPr>
              <a:t>RocksDB</a:t>
            </a:r>
            <a:r>
              <a:rPr lang="en-US" b="1" dirty="0">
                <a:sym typeface="Wingdings" pitchFamily="2" charset="2"/>
              </a:rPr>
              <a:t> + </a:t>
            </a:r>
            <a:r>
              <a:rPr lang="en-US" b="1" dirty="0" err="1">
                <a:sym typeface="Wingdings" pitchFamily="2" charset="2"/>
              </a:rPr>
              <a:t>MyRocks</a:t>
            </a:r>
            <a:r>
              <a:rPr lang="en-US" b="1" dirty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Key-value stores</a:t>
            </a:r>
          </a:p>
          <a:p>
            <a:pPr lvl="2"/>
            <a:r>
              <a:rPr lang="en-US" dirty="0">
                <a:sym typeface="Wingdings" pitchFamily="2" charset="2"/>
              </a:rPr>
              <a:t>Much more limited interface than SQL (NoSQL)</a:t>
            </a:r>
          </a:p>
          <a:p>
            <a:pPr lvl="2"/>
            <a:r>
              <a:rPr lang="en-US" dirty="0">
                <a:sym typeface="Wingdings" pitchFamily="2" charset="2"/>
              </a:rPr>
              <a:t>Usually: get, put, update, delete, sometimes </a:t>
            </a:r>
            <a:r>
              <a:rPr lang="en-US" dirty="0" err="1">
                <a:sym typeface="Wingdings" pitchFamily="2" charset="2"/>
              </a:rPr>
              <a:t>get_range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multiget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Often SQL/ACID databases are built on top of key-value stores</a:t>
            </a:r>
          </a:p>
          <a:p>
            <a:pPr lvl="1"/>
            <a:r>
              <a:rPr lang="en-US" dirty="0" err="1">
                <a:sym typeface="Wingdings" pitchFamily="2" charset="2"/>
              </a:rPr>
              <a:t>RocksDB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Writes always go to memory: buffer writes to flash</a:t>
            </a:r>
          </a:p>
          <a:p>
            <a:pPr lvl="2"/>
            <a:r>
              <a:rPr lang="en-US" dirty="0">
                <a:sym typeface="Wingdings" pitchFamily="2" charset="2"/>
              </a:rPr>
              <a:t>Data on disk is stored in immutable files</a:t>
            </a:r>
          </a:p>
          <a:p>
            <a:pPr lvl="2"/>
            <a:r>
              <a:rPr lang="en-US" dirty="0">
                <a:sym typeface="Wingdings" pitchFamily="2" charset="2"/>
              </a:rPr>
              <a:t>Log-structure merge tree data structure compacts files, removes stale data (old/deleted key-value pairs)</a:t>
            </a:r>
          </a:p>
          <a:p>
            <a:pPr lvl="2"/>
            <a:r>
              <a:rPr lang="en-US" dirty="0">
                <a:sym typeface="Wingdings" pitchFamily="2" charset="2"/>
              </a:rPr>
              <a:t>Uses bloom filters</a:t>
            </a:r>
          </a:p>
          <a:p>
            <a:pPr lvl="2"/>
            <a:r>
              <a:rPr lang="en-US" dirty="0">
                <a:sym typeface="Wingdings" pitchFamily="2" charset="2"/>
              </a:rPr>
              <a:t>Multi-level index: outer index for each level (sparse index, in levels 1-N have distinct and sorted key-ranges), inner and dense index for each file</a:t>
            </a:r>
          </a:p>
          <a:p>
            <a:pPr lvl="1"/>
            <a:r>
              <a:rPr lang="en-US" dirty="0" err="1">
                <a:sym typeface="Wingdings" pitchFamily="2" charset="2"/>
              </a:rPr>
              <a:t>MyRocks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Implements ACID + SQL on </a:t>
            </a:r>
            <a:r>
              <a:rPr lang="en-US" dirty="0" err="1">
                <a:sym typeface="Wingdings" pitchFamily="2" charset="2"/>
              </a:rPr>
              <a:t>RocksDB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Uses lock table of </a:t>
            </a:r>
            <a:r>
              <a:rPr lang="en-US" dirty="0" err="1">
                <a:sym typeface="Wingdings" pitchFamily="2" charset="2"/>
              </a:rPr>
              <a:t>RocksDB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7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7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Partitioning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Partitioning trade off</a:t>
            </a:r>
          </a:p>
          <a:p>
            <a:pPr lvl="2"/>
            <a:r>
              <a:rPr lang="en-US" dirty="0">
                <a:sym typeface="Wingdings" pitchFamily="2" charset="2"/>
              </a:rPr>
              <a:t>More nodes involved in each query: execute queries faster</a:t>
            </a:r>
          </a:p>
          <a:p>
            <a:pPr lvl="2"/>
            <a:r>
              <a:rPr lang="en-US" dirty="0">
                <a:sym typeface="Wingdings" pitchFamily="2" charset="2"/>
              </a:rPr>
              <a:t>On the hand, requires more coordination, if one node fails can slow everything down</a:t>
            </a:r>
          </a:p>
          <a:p>
            <a:pPr lvl="1"/>
            <a:r>
              <a:rPr lang="en-US" dirty="0">
                <a:sym typeface="Wingdings" pitchFamily="2" charset="2"/>
              </a:rPr>
              <a:t>Round robin partitioning</a:t>
            </a:r>
          </a:p>
          <a:p>
            <a:pPr lvl="2"/>
            <a:r>
              <a:rPr lang="en-US" dirty="0">
                <a:sym typeface="Wingdings" pitchFamily="2" charset="2"/>
              </a:rPr>
              <a:t>Balances load</a:t>
            </a:r>
          </a:p>
          <a:p>
            <a:pPr lvl="2"/>
            <a:r>
              <a:rPr lang="en-US" dirty="0">
                <a:sym typeface="Wingdings" pitchFamily="2" charset="2"/>
              </a:rPr>
              <a:t>All nodes involved</a:t>
            </a:r>
          </a:p>
          <a:p>
            <a:pPr lvl="1"/>
            <a:r>
              <a:rPr lang="en-US" dirty="0">
                <a:sym typeface="Wingdings" pitchFamily="2" charset="2"/>
              </a:rPr>
              <a:t>Hash partitioning</a:t>
            </a:r>
          </a:p>
          <a:p>
            <a:pPr lvl="2"/>
            <a:r>
              <a:rPr lang="en-US" dirty="0">
                <a:sym typeface="Wingdings" pitchFamily="2" charset="2"/>
              </a:rPr>
              <a:t>Usually balances load</a:t>
            </a:r>
          </a:p>
          <a:p>
            <a:pPr lvl="2"/>
            <a:r>
              <a:rPr lang="en-US" dirty="0">
                <a:sym typeface="Wingdings" pitchFamily="2" charset="2"/>
              </a:rPr>
              <a:t>All nodes involved</a:t>
            </a:r>
          </a:p>
          <a:p>
            <a:pPr lvl="2"/>
            <a:r>
              <a:rPr lang="en-US" dirty="0">
                <a:sym typeface="Wingdings" pitchFamily="2" charset="2"/>
              </a:rPr>
              <a:t>Can be used in distributed settings (without a central coordinator)</a:t>
            </a:r>
          </a:p>
          <a:p>
            <a:pPr lvl="1"/>
            <a:r>
              <a:rPr lang="en-US" dirty="0">
                <a:sym typeface="Wingdings" pitchFamily="2" charset="2"/>
              </a:rPr>
              <a:t>Range partitioning</a:t>
            </a:r>
          </a:p>
          <a:p>
            <a:pPr lvl="2"/>
            <a:r>
              <a:rPr lang="en-US" dirty="0">
                <a:sym typeface="Wingdings" pitchFamily="2" charset="2"/>
              </a:rPr>
              <a:t>Can be skewed</a:t>
            </a:r>
          </a:p>
          <a:p>
            <a:pPr lvl="2"/>
            <a:r>
              <a:rPr lang="en-US" dirty="0">
                <a:sym typeface="Wingdings" pitchFamily="2" charset="2"/>
              </a:rPr>
              <a:t>Few nodes involved</a:t>
            </a:r>
          </a:p>
          <a:p>
            <a:r>
              <a:rPr lang="en-US" b="1" dirty="0">
                <a:sym typeface="Wingdings" pitchFamily="2" charset="2"/>
              </a:rPr>
              <a:t>Skew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Data skew	</a:t>
            </a:r>
          </a:p>
          <a:p>
            <a:pPr lvl="2"/>
            <a:r>
              <a:rPr lang="en-US" dirty="0">
                <a:sym typeface="Wingdings" pitchFamily="2" charset="2"/>
              </a:rPr>
              <a:t>Data is not distributed evenly (e.g., using range partitioning on attribute, and certain values are more likely than others)</a:t>
            </a:r>
          </a:p>
          <a:p>
            <a:pPr lvl="1"/>
            <a:r>
              <a:rPr lang="en-US" dirty="0">
                <a:sym typeface="Wingdings" pitchFamily="2" charset="2"/>
              </a:rPr>
              <a:t>Execution skew</a:t>
            </a:r>
          </a:p>
          <a:p>
            <a:pPr lvl="2"/>
            <a:r>
              <a:rPr lang="en-US" dirty="0">
                <a:sym typeface="Wingdings" pitchFamily="2" charset="2"/>
              </a:rPr>
              <a:t>Certain data is accessed more frequently by a workload (e.g., certain rows are more “popular”/”hot”)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42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master model</a:t>
            </a:r>
          </a:p>
          <a:p>
            <a:r>
              <a:rPr lang="en-US" dirty="0"/>
              <a:t>Distributed file systems</a:t>
            </a:r>
          </a:p>
          <a:p>
            <a:pPr lvl="1"/>
            <a:r>
              <a:rPr lang="en-US" dirty="0"/>
              <a:t>Highlight: Hadoop File System (HDFS)</a:t>
            </a:r>
          </a:p>
          <a:p>
            <a:r>
              <a:rPr lang="en-US" dirty="0"/>
              <a:t>Distributed transactions and databases</a:t>
            </a:r>
          </a:p>
          <a:p>
            <a:pPr lvl="1"/>
            <a:r>
              <a:rPr lang="en-US" dirty="0"/>
              <a:t>Two phase commit</a:t>
            </a:r>
          </a:p>
          <a:p>
            <a:pPr lvl="1"/>
            <a:r>
              <a:rPr lang="en-US" dirty="0"/>
              <a:t>Improvements of two phase commit</a:t>
            </a:r>
          </a:p>
          <a:p>
            <a:endParaRPr lang="en-US" dirty="0"/>
          </a:p>
          <a:p>
            <a:r>
              <a:rPr lang="en-US" dirty="0"/>
              <a:t>If we have time: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Programming model</a:t>
            </a:r>
          </a:p>
          <a:p>
            <a:pPr lvl="1"/>
            <a:r>
              <a:rPr lang="en-US" dirty="0"/>
              <a:t>Dealing with failures</a:t>
            </a:r>
          </a:p>
          <a:p>
            <a:r>
              <a:rPr lang="en-US" dirty="0"/>
              <a:t>Spark intro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2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  <a:p>
            <a:pPr lvl="1"/>
            <a:r>
              <a:rPr lang="en-US" dirty="0"/>
              <a:t>You still have time to take it until tomorrow at noon</a:t>
            </a:r>
          </a:p>
          <a:p>
            <a:r>
              <a:rPr lang="en-US" dirty="0"/>
              <a:t>Programming assignment #2</a:t>
            </a:r>
          </a:p>
          <a:p>
            <a:pPr lvl="1"/>
            <a:r>
              <a:rPr lang="en-US" dirty="0"/>
              <a:t>Should be available</a:t>
            </a:r>
          </a:p>
          <a:p>
            <a:pPr lvl="1"/>
            <a:r>
              <a:rPr lang="en-US" dirty="0"/>
              <a:t>Part 2 (streaming) is now optional</a:t>
            </a:r>
          </a:p>
          <a:p>
            <a:pPr lvl="2"/>
            <a:r>
              <a:rPr lang="en-US" dirty="0"/>
              <a:t>If you submit it, we will grade it, if not we won’t</a:t>
            </a:r>
          </a:p>
          <a:p>
            <a:pPr lvl="2"/>
            <a:r>
              <a:rPr lang="en-US" dirty="0"/>
              <a:t>Recommended if you can –- nice introduction to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Partitioning and Replication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Master node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1D1B28E-0855-1D43-A200-EAB54E3E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590409" cy="5367972"/>
          </a:xfrm>
        </p:spPr>
        <p:txBody>
          <a:bodyPr/>
          <a:lstStyle/>
          <a:p>
            <a:r>
              <a:rPr lang="en-IN" dirty="0"/>
              <a:t>Partition table typically stored at a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 node</a:t>
            </a:r>
          </a:p>
          <a:p>
            <a:r>
              <a:rPr lang="en-IN" dirty="0"/>
              <a:t>Two alternative designs: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IN" dirty="0"/>
              <a:t>Queries are sent first to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, which forwards them to appropriate node</a:t>
            </a:r>
          </a:p>
          <a:p>
            <a:pPr lvl="2"/>
            <a:r>
              <a:rPr lang="en-IN" dirty="0"/>
              <a:t>Disadvantage: need to communicate with master for each query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IN" dirty="0"/>
              <a:t>Master tells </a:t>
            </a:r>
            <a:r>
              <a:rPr lang="en-IN" b="1" dirty="0">
                <a:solidFill>
                  <a:srgbClr val="002060"/>
                </a:solidFill>
              </a:rPr>
              <a:t>client</a:t>
            </a:r>
            <a:r>
              <a:rPr lang="en-IN" dirty="0"/>
              <a:t> (the node asking the query) which nodes stores which key range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clients directly communicate with data nodes</a:t>
            </a:r>
          </a:p>
          <a:p>
            <a:pPr lvl="2"/>
            <a:r>
              <a:rPr lang="en-IN" dirty="0"/>
              <a:t>Advantage: do not need to talk to master for each query</a:t>
            </a:r>
          </a:p>
          <a:p>
            <a:pPr lvl="2"/>
            <a:r>
              <a:rPr lang="en-IN" dirty="0"/>
              <a:t>Disadvantages: what happens if a node dies and client has old information? Scalability</a:t>
            </a:r>
          </a:p>
          <a:p>
            <a:pPr lvl="1"/>
            <a:r>
              <a:rPr lang="en-IN" dirty="0"/>
              <a:t>Examples of systems that use a master node: Hadoop File System, Google File System, </a:t>
            </a:r>
            <a:r>
              <a:rPr lang="en-IN" dirty="0" err="1"/>
              <a:t>BigTable</a:t>
            </a:r>
            <a:r>
              <a:rPr lang="en-IN" dirty="0"/>
              <a:t> (precursor to </a:t>
            </a:r>
            <a:r>
              <a:rPr lang="en-IN" dirty="0" err="1"/>
              <a:t>BigQuery</a:t>
            </a:r>
            <a:r>
              <a:rPr lang="en-IN" dirty="0"/>
              <a:t>), HBase (open source version of </a:t>
            </a:r>
            <a:r>
              <a:rPr lang="en-IN" dirty="0" err="1"/>
              <a:t>BigTable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002060"/>
                </a:solidFill>
              </a:rPr>
              <a:t>Consistent hashing </a:t>
            </a:r>
            <a:r>
              <a:rPr lang="en-IN" dirty="0"/>
              <a:t>is an alternative fully-distributed scheme, without a master, uses a form of hash partitioning</a:t>
            </a:r>
          </a:p>
          <a:p>
            <a:pPr lvl="1"/>
            <a:r>
              <a:rPr lang="en-IN" dirty="0"/>
              <a:t>Without any master nodes, works in a completely peer-to-peer fashion</a:t>
            </a:r>
          </a:p>
          <a:p>
            <a:pPr lvl="1"/>
            <a:r>
              <a:rPr lang="en-IN" dirty="0"/>
              <a:t>Advantage: no single point of failure (master), scalability</a:t>
            </a:r>
          </a:p>
          <a:p>
            <a:pPr lvl="1"/>
            <a:r>
              <a:rPr lang="en-IN" dirty="0"/>
              <a:t>Disadvantage: typically requires more communication/coordination among nodes</a:t>
            </a:r>
          </a:p>
          <a:p>
            <a:pPr lvl="1"/>
            <a:r>
              <a:rPr lang="en-IN" dirty="0"/>
              <a:t>Examples of systems that use consistent hashing: Cassandra, DynamoDB</a:t>
            </a:r>
          </a:p>
        </p:txBody>
      </p:sp>
    </p:spTree>
    <p:extLst>
      <p:ext uri="{BB962C8B-B14F-4D97-AF65-F5344CB8AC3E}">
        <p14:creationId xmlns:p14="http://schemas.microsoft.com/office/powerpoint/2010/main" val="17041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Goal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availability</a:t>
            </a:r>
            <a:r>
              <a:rPr lang="en-IN" dirty="0"/>
              <a:t> despite failures</a:t>
            </a:r>
          </a:p>
          <a:p>
            <a:r>
              <a:rPr lang="en-IN" dirty="0"/>
              <a:t>Data replicated at 2, often 3 nodes</a:t>
            </a:r>
          </a:p>
          <a:p>
            <a:pPr lvl="1"/>
            <a:r>
              <a:rPr lang="en-IN" dirty="0"/>
              <a:t>Why 3?</a:t>
            </a:r>
          </a:p>
          <a:p>
            <a:r>
              <a:rPr lang="en-IN" dirty="0"/>
              <a:t>Unit of replication typically a partition (tablet)</a:t>
            </a:r>
          </a:p>
          <a:p>
            <a:r>
              <a:rPr lang="en-IN" dirty="0"/>
              <a:t>Requests for data at failed node automatically routed to a replica</a:t>
            </a:r>
          </a:p>
          <a:p>
            <a:r>
              <a:rPr lang="en-IN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140" y="3415874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32450" cy="5367972"/>
          </a:xfrm>
        </p:spPr>
        <p:txBody>
          <a:bodyPr/>
          <a:lstStyle/>
          <a:p>
            <a:r>
              <a:rPr lang="en-US" dirty="0"/>
              <a:t>Location of replicas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dirty="0"/>
              <a:t>Handles machine failures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en-US" dirty="0"/>
              <a:t>Reduces latency if copy available locally on a machine</a:t>
            </a:r>
          </a:p>
          <a:p>
            <a:pPr lvl="2"/>
            <a:r>
              <a:rPr lang="en-US" dirty="0"/>
              <a:t>Replication within/across racks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across data centers</a:t>
            </a:r>
          </a:p>
          <a:p>
            <a:pPr lvl="2"/>
            <a:r>
              <a:rPr lang="en-US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3889047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Replicas must be kept consistent on update</a:t>
            </a:r>
          </a:p>
          <a:p>
            <a:pPr lvl="1"/>
            <a:r>
              <a:rPr lang="en-US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dirty="0"/>
              <a:t>Special concurrency control and atomic commit mechanisms to ensure consistency</a:t>
            </a:r>
          </a:p>
          <a:p>
            <a:r>
              <a:rPr lang="en-IN" b="1" dirty="0">
                <a:solidFill>
                  <a:srgbClr val="002060"/>
                </a:solidFill>
              </a:rPr>
              <a:t>Master replica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primary copy</a:t>
            </a:r>
            <a:r>
              <a:rPr lang="en-IN" dirty="0"/>
              <a:t>) scheme</a:t>
            </a:r>
          </a:p>
          <a:p>
            <a:pPr lvl="1"/>
            <a:r>
              <a:rPr lang="en-IN" dirty="0"/>
              <a:t>All updates are sent to master, and then replicated to other nodes</a:t>
            </a:r>
          </a:p>
          <a:p>
            <a:pPr lvl="1"/>
            <a:r>
              <a:rPr lang="en-IN" dirty="0"/>
              <a:t>Reads are performed at master</a:t>
            </a:r>
          </a:p>
          <a:p>
            <a:pPr lvl="1"/>
            <a:r>
              <a:rPr lang="en-IN" dirty="0"/>
              <a:t>But what if master fails? Who takes over?  How do other nodes know who is the new master?</a:t>
            </a:r>
          </a:p>
        </p:txBody>
      </p:sp>
    </p:spTree>
    <p:extLst>
      <p:ext uri="{BB962C8B-B14F-4D97-AF65-F5344CB8AC3E}">
        <p14:creationId xmlns:p14="http://schemas.microsoft.com/office/powerpoint/2010/main" val="2409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23573" cy="5367972"/>
          </a:xfrm>
        </p:spPr>
        <p:txBody>
          <a:bodyPr/>
          <a:lstStyle/>
          <a:p>
            <a:r>
              <a:rPr lang="en-IN" i="1" dirty="0"/>
              <a:t>Two-phase commit </a:t>
            </a:r>
          </a:p>
          <a:p>
            <a:pPr lvl="1"/>
            <a:r>
              <a:rPr lang="en-IN" dirty="0"/>
              <a:t>Coming up!</a:t>
            </a:r>
          </a:p>
          <a:p>
            <a:pPr lvl="1"/>
            <a:r>
              <a:rPr lang="en-IN" dirty="0"/>
              <a:t>Assumes all replicas are available</a:t>
            </a:r>
          </a:p>
          <a:p>
            <a:r>
              <a:rPr lang="en-IN" i="1" dirty="0"/>
              <a:t>Consensus protocols</a:t>
            </a:r>
          </a:p>
          <a:p>
            <a:pPr lvl="1"/>
            <a:r>
              <a:rPr lang="en-IN" dirty="0"/>
              <a:t>Protocol followed by a set of replicas to agree on what updates to perform in what order</a:t>
            </a:r>
          </a:p>
          <a:p>
            <a:pPr lvl="1"/>
            <a:r>
              <a:rPr lang="en-IN" b="1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15190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Distributed File Systems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b="1" dirty="0"/>
              <a:t>Hadoop File System (HDFS)</a:t>
            </a:r>
            <a:endParaRPr lang="en-US" dirty="0"/>
          </a:p>
          <a:p>
            <a:r>
              <a:rPr lang="en-US" dirty="0"/>
              <a:t>Google File System (GFS)</a:t>
            </a:r>
          </a:p>
          <a:p>
            <a:r>
              <a:rPr lang="en-US" dirty="0"/>
              <a:t>And older ones like CODA</a:t>
            </a:r>
          </a:p>
          <a:p>
            <a:r>
              <a:rPr lang="en-US" dirty="0"/>
              <a:t>And more recent ones such as Google Colossus</a:t>
            </a:r>
          </a:p>
          <a:p>
            <a:r>
              <a:rPr lang="en-US" dirty="0"/>
              <a:t>Basic architecture:</a:t>
            </a:r>
          </a:p>
          <a:p>
            <a:pPr lvl="1"/>
            <a:r>
              <a:rPr lang="en-US" dirty="0"/>
              <a:t>Master: responsible for metadata</a:t>
            </a:r>
          </a:p>
          <a:p>
            <a:pPr lvl="1"/>
            <a:r>
              <a:rPr lang="en-US" dirty="0"/>
              <a:t>Chunk servers: responsible for reading and writing large chunks of data</a:t>
            </a:r>
          </a:p>
          <a:p>
            <a:pPr lvl="1"/>
            <a:r>
              <a:rPr lang="en-US" dirty="0"/>
              <a:t>Chunks replicated on 3 machines, master responsible for managing replicas</a:t>
            </a:r>
          </a:p>
          <a:p>
            <a:pPr lvl="1"/>
            <a:r>
              <a:rPr lang="en-US" dirty="0"/>
              <a:t>Replication is in GFS/HDFS is within a single data center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437424" y="1102497"/>
            <a:ext cx="3538228" cy="53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Client: sends filename to </a:t>
            </a:r>
            <a:r>
              <a:rPr lang="en-US" kern="0" dirty="0" err="1"/>
              <a:t>NameNode</a:t>
            </a:r>
            <a:endParaRPr lang="en-US" kern="0" dirty="0"/>
          </a:p>
          <a:p>
            <a:r>
              <a:rPr lang="en-US" kern="0" dirty="0" err="1"/>
              <a:t>NameNode</a:t>
            </a:r>
            <a:r>
              <a:rPr lang="en-US" kern="0" dirty="0"/>
              <a:t> (the master)</a:t>
            </a:r>
          </a:p>
          <a:p>
            <a:pPr lvl="1"/>
            <a:r>
              <a:rPr lang="en-US" sz="1800" kern="0" dirty="0"/>
              <a:t>Maps a filename to list of Block IDs</a:t>
            </a:r>
          </a:p>
          <a:p>
            <a:pPr lvl="1"/>
            <a:r>
              <a:rPr lang="en-US" sz="1800" kern="0" dirty="0"/>
              <a:t>Maps each Block ID to </a:t>
            </a:r>
            <a:r>
              <a:rPr lang="en-US" sz="1800" kern="0" dirty="0" err="1"/>
              <a:t>DataNodes</a:t>
            </a:r>
            <a:r>
              <a:rPr lang="en-US" sz="1800" kern="0" dirty="0"/>
              <a:t> containing a replica of the block</a:t>
            </a:r>
          </a:p>
          <a:p>
            <a:pPr lvl="1"/>
            <a:r>
              <a:rPr lang="en-US" sz="1800" kern="0" dirty="0"/>
              <a:t>Returns list of </a:t>
            </a:r>
            <a:r>
              <a:rPr lang="en-US" sz="1800" kern="0" dirty="0" err="1"/>
              <a:t>BlockIDs</a:t>
            </a:r>
            <a:r>
              <a:rPr lang="en-US" sz="1800" kern="0" dirty="0"/>
              <a:t> along with locations of their replicas </a:t>
            </a:r>
          </a:p>
          <a:p>
            <a:r>
              <a:rPr lang="en-US" kern="0" dirty="0" err="1"/>
              <a:t>DataNode</a:t>
            </a:r>
            <a:r>
              <a:rPr lang="en-US" kern="0" dirty="0"/>
              <a:t>: </a:t>
            </a:r>
          </a:p>
          <a:p>
            <a:pPr lvl="1"/>
            <a:r>
              <a:rPr lang="en-US" sz="1800" kern="0" dirty="0"/>
              <a:t>Maps a Block ID to a physical location on disk</a:t>
            </a:r>
          </a:p>
          <a:p>
            <a:pPr lvl="1"/>
            <a:r>
              <a:rPr lang="en-US" sz="1800" kern="0" dirty="0"/>
              <a:t>Sends data back to client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9911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Distributed File System (HDFS)</a:t>
            </a:r>
          </a:p>
          <a:p>
            <a:r>
              <a:rPr lang="en-US" dirty="0"/>
              <a:t>Modeled after Google File System (GFS)</a:t>
            </a:r>
          </a:p>
          <a:p>
            <a:r>
              <a:rPr lang="en-US" dirty="0"/>
              <a:t>Single Namespace (e.g., single directory structure) for entire cluster</a:t>
            </a:r>
          </a:p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Write-once-read-many access model</a:t>
            </a:r>
          </a:p>
          <a:p>
            <a:pPr lvl="1"/>
            <a:r>
              <a:rPr lang="en-US" dirty="0"/>
              <a:t>Client can only append to existing files 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(e.g., 3)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  <a:p>
            <a:pPr lvl="2"/>
            <a:r>
              <a:rPr lang="en-US" dirty="0" err="1"/>
              <a:t>NameNode</a:t>
            </a:r>
            <a:r>
              <a:rPr lang="en-US" dirty="0"/>
              <a:t> is not on the critical path 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273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75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HDFS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dirty="0"/>
              <a:t>Central master becomes bottleneck</a:t>
            </a:r>
          </a:p>
          <a:p>
            <a:pPr lvl="1"/>
            <a:r>
              <a:rPr lang="en-US" dirty="0"/>
              <a:t>Keep directory information in memory to avoid expensive storage reads/writes</a:t>
            </a:r>
          </a:p>
          <a:p>
            <a:pPr lvl="1"/>
            <a:r>
              <a:rPr lang="en-US" dirty="0"/>
              <a:t>Memory size limits number of files</a:t>
            </a:r>
          </a:p>
          <a:p>
            <a:pPr lvl="1"/>
            <a:r>
              <a:rPr lang="en-US" dirty="0"/>
              <a:t>What happens if it fails?</a:t>
            </a:r>
          </a:p>
          <a:p>
            <a:r>
              <a:rPr lang="en-US" dirty="0"/>
              <a:t>File system directory overheads per file</a:t>
            </a:r>
          </a:p>
          <a:p>
            <a:pPr lvl="1"/>
            <a:r>
              <a:rPr lang="en-US" dirty="0"/>
              <a:t>Not appropriate for storing very large number of objects</a:t>
            </a:r>
          </a:p>
          <a:p>
            <a:r>
              <a:rPr lang="en-US" dirty="0"/>
              <a:t>File systems do not provide consistency guarantees</a:t>
            </a:r>
          </a:p>
          <a:p>
            <a:pPr lvl="1"/>
            <a:r>
              <a:rPr lang="en-US" dirty="0"/>
              <a:t>File systems cache blocks locally</a:t>
            </a:r>
          </a:p>
          <a:p>
            <a:pPr lvl="1"/>
            <a:r>
              <a:rPr lang="en-US" dirty="0"/>
              <a:t>Ideal for write-once and append only data</a:t>
            </a:r>
          </a:p>
          <a:p>
            <a:pPr lvl="1"/>
            <a:r>
              <a:rPr lang="en-US" dirty="0"/>
              <a:t>Can be used as underlying storage for a data storage system</a:t>
            </a:r>
          </a:p>
          <a:p>
            <a:pPr lvl="2"/>
            <a:r>
              <a:rPr lang="en-US" dirty="0"/>
              <a:t>E.g., </a:t>
            </a:r>
            <a:r>
              <a:rPr lang="en-US" b="1" dirty="0" err="1"/>
              <a:t>BigQuery</a:t>
            </a:r>
            <a:r>
              <a:rPr lang="en-US" b="1" dirty="0"/>
              <a:t>/</a:t>
            </a:r>
            <a:r>
              <a:rPr lang="en-US" b="1" dirty="0" err="1"/>
              <a:t>BigTable</a:t>
            </a:r>
            <a:r>
              <a:rPr lang="en-US" dirty="0"/>
              <a:t> uses GFS/Colossus underneath, </a:t>
            </a:r>
            <a:r>
              <a:rPr lang="en-US" b="1" dirty="0" err="1"/>
              <a:t>Hbase</a:t>
            </a:r>
            <a:r>
              <a:rPr lang="en-US" b="1" dirty="0"/>
              <a:t>/Spark</a:t>
            </a:r>
            <a:r>
              <a:rPr lang="en-US" dirty="0"/>
              <a:t> uses HDFS underneath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 vs.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data storage implementations:</a:t>
            </a:r>
          </a:p>
          <a:p>
            <a:r>
              <a:rPr lang="en-US" dirty="0"/>
              <a:t>May have limited support for relational model (no schema, or flexible schema)</a:t>
            </a:r>
          </a:p>
          <a:p>
            <a:r>
              <a:rPr lang="en-US" dirty="0"/>
              <a:t>But usually do provide flexible schema and other features</a:t>
            </a:r>
          </a:p>
          <a:p>
            <a:pPr lvl="1"/>
            <a:r>
              <a:rPr lang="en-US" dirty="0"/>
              <a:t>Structured objects e.g. using JSON</a:t>
            </a:r>
          </a:p>
          <a:p>
            <a:pPr lvl="1"/>
            <a:r>
              <a:rPr lang="en-US" dirty="0"/>
              <a:t>Multiple versions of data items </a:t>
            </a:r>
          </a:p>
          <a:p>
            <a:r>
              <a:rPr lang="en-US" dirty="0"/>
              <a:t>Often provide no support or limited support for transactions</a:t>
            </a:r>
          </a:p>
          <a:p>
            <a:pPr lvl="1"/>
            <a:r>
              <a:rPr lang="en-US" dirty="0"/>
              <a:t>But some do!</a:t>
            </a:r>
          </a:p>
          <a:p>
            <a:r>
              <a:rPr lang="en-US" dirty="0"/>
              <a:t>Provide only lowest layer (similar to the file system layer)</a:t>
            </a:r>
          </a:p>
          <a:p>
            <a:r>
              <a:rPr lang="en-US" dirty="0"/>
              <a:t>Often have KV store on top of them, and relational DB on top of the KV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E28-4991-49BA-A3B8-55F88E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Geographically Distributed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DEB-1B66-44DC-8F1D-68307DF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102497"/>
            <a:ext cx="7741328" cy="5367972"/>
          </a:xfrm>
        </p:spPr>
        <p:txBody>
          <a:bodyPr/>
          <a:lstStyle/>
          <a:p>
            <a:r>
              <a:rPr lang="en-IN" dirty="0"/>
              <a:t>Many storage systems today support geographical distribution of storage</a:t>
            </a:r>
          </a:p>
          <a:p>
            <a:pPr lvl="1"/>
            <a:r>
              <a:rPr lang="en-IN" dirty="0"/>
              <a:t>Motivations: Fault tolerance, latency (close to user), governmental regulations</a:t>
            </a:r>
          </a:p>
          <a:p>
            <a:r>
              <a:rPr lang="en-IN" dirty="0"/>
              <a:t>Latency of replication across geographically distributed data centers much higher than within data center</a:t>
            </a:r>
          </a:p>
          <a:p>
            <a:pPr lvl="1"/>
            <a:r>
              <a:rPr lang="en-IN" dirty="0"/>
              <a:t>Some key-value stores support </a:t>
            </a:r>
            <a:r>
              <a:rPr lang="en-IN" b="1" dirty="0">
                <a:solidFill>
                  <a:srgbClr val="002060"/>
                </a:solidFill>
              </a:rPr>
              <a:t>synchronous replication</a:t>
            </a:r>
          </a:p>
          <a:p>
            <a:pPr lvl="2"/>
            <a:r>
              <a:rPr lang="en-IN" dirty="0"/>
              <a:t> Must wait for replicas to be updated before committing an update</a:t>
            </a:r>
          </a:p>
          <a:p>
            <a:pPr lvl="1"/>
            <a:r>
              <a:rPr lang="en-IN" dirty="0"/>
              <a:t>Others support </a:t>
            </a:r>
            <a:r>
              <a:rPr lang="en-IN" b="1" dirty="0">
                <a:solidFill>
                  <a:srgbClr val="002060"/>
                </a:solidFill>
              </a:rPr>
              <a:t>asynchronous replication</a:t>
            </a:r>
          </a:p>
          <a:p>
            <a:pPr lvl="2"/>
            <a:r>
              <a:rPr lang="en-IN" dirty="0"/>
              <a:t>update is committed in one data center, but sent subsequently (in a fault-tolerant way) to remote data centers</a:t>
            </a:r>
          </a:p>
          <a:p>
            <a:pPr lvl="2"/>
            <a:r>
              <a:rPr lang="en-IN" dirty="0"/>
              <a:t>Must deal with small risk of data loss if data center fails.</a:t>
            </a:r>
          </a:p>
        </p:txBody>
      </p:sp>
    </p:spTree>
    <p:extLst>
      <p:ext uri="{BB962C8B-B14F-4D97-AF65-F5344CB8AC3E}">
        <p14:creationId xmlns:p14="http://schemas.microsoft.com/office/powerpoint/2010/main" val="24505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Distributed Databases and Transactions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59366" y="994299"/>
            <a:ext cx="7676766" cy="5396271"/>
          </a:xfrm>
        </p:spPr>
        <p:txBody>
          <a:bodyPr/>
          <a:lstStyle/>
          <a:p>
            <a:r>
              <a:rPr lang="en-US" dirty="0"/>
              <a:t>Divide data amongst many cheap databases (MySQL/</a:t>
            </a:r>
            <a:r>
              <a:rPr lang="en-US" dirty="0" err="1"/>
              <a:t>MyRocks</a:t>
            </a:r>
            <a:r>
              <a:rPr lang="en-US" dirty="0"/>
              <a:t>/PostgreSQL)</a:t>
            </a:r>
          </a:p>
          <a:p>
            <a:r>
              <a:rPr lang="en-US" dirty="0"/>
              <a:t>Manage parallel access in the application</a:t>
            </a:r>
          </a:p>
          <a:p>
            <a:pPr lvl="1"/>
            <a:r>
              <a:rPr lang="en-US" dirty="0"/>
              <a:t>Partition tables map keys to nodes</a:t>
            </a:r>
          </a:p>
          <a:p>
            <a:pPr lvl="1"/>
            <a:r>
              <a:rPr lang="en-US" dirty="0"/>
              <a:t>Application decides where to route storage or lookup requests</a:t>
            </a:r>
          </a:p>
          <a:p>
            <a:r>
              <a:rPr lang="en-US" dirty="0"/>
              <a:t>Scales well for both reads and writes: used widely in data center settings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Not transparent</a:t>
            </a:r>
          </a:p>
          <a:p>
            <a:pPr lvl="2"/>
            <a:r>
              <a:rPr lang="en-US" dirty="0"/>
              <a:t>application needs to be partition-aware</a:t>
            </a:r>
          </a:p>
          <a:p>
            <a:pPr lvl="2"/>
            <a:r>
              <a:rPr lang="en-US" dirty="0"/>
              <a:t>AND application needs to deal with replication</a:t>
            </a:r>
          </a:p>
          <a:p>
            <a:pPr lvl="1"/>
            <a:r>
              <a:rPr lang="en-US" dirty="0"/>
              <a:t>(Not a true parallel database, since parallel queries and transactions spanning nodes are not supported)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926CA7-0481-D64E-B360-36943F0A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r>
              <a:rPr lang="en-US" dirty="0"/>
              <a:t>Approach 1: </a:t>
            </a:r>
            <a:r>
              <a:rPr lang="en-US" dirty="0" err="1"/>
              <a:t>Sharding</a:t>
            </a:r>
            <a:r>
              <a:rPr lang="en-US" dirty="0"/>
              <a:t> (AKA “shared-nothing” architecture)</a:t>
            </a:r>
          </a:p>
        </p:txBody>
      </p:sp>
    </p:spTree>
    <p:extLst>
      <p:ext uri="{BB962C8B-B14F-4D97-AF65-F5344CB8AC3E}">
        <p14:creationId xmlns:p14="http://schemas.microsoft.com/office/powerpoint/2010/main" val="159928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2: 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1797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18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5436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coordinator</a:t>
            </a:r>
            <a:r>
              <a:rPr lang="en-US" sz="1700" dirty="0">
                <a:latin typeface="Helvetica" charset="0"/>
              </a:rPr>
              <a:t> is 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Distributing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subtransactions</a:t>
            </a:r>
            <a:r>
              <a:rPr lang="en-US" sz="1700" dirty="0">
                <a:latin typeface="Helvetica" charset="0"/>
                <a:ea typeface="ＭＳ Ｐゴシック" charset="0"/>
              </a:rPr>
              <a:t> at appropriate sites for execution.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 for the node it belongs to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72" y="4044099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2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6341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Loss of messages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networking protocols such as TCP-IP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7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700" dirty="0">
                <a:latin typeface="Helvetica" charset="0"/>
              </a:rPr>
              <a:t>Network partitioning and site failures are generally indistinguishable</a:t>
            </a:r>
            <a:r>
              <a:rPr lang="en-US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296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92069" cy="550481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Cannot have transaction committed at one site and aborted at another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Why?</a:t>
            </a:r>
          </a:p>
          <a:p>
            <a:r>
              <a:rPr lang="en-US" sz="1700" b="1" dirty="0">
                <a:latin typeface="Helvetica" charset="0"/>
              </a:rPr>
              <a:t>The </a:t>
            </a:r>
            <a:r>
              <a:rPr lang="en-US" sz="1700" b="1" i="1" dirty="0">
                <a:latin typeface="Helvetica" charset="0"/>
              </a:rPr>
              <a:t>two-phase commit </a:t>
            </a:r>
            <a:r>
              <a:rPr lang="en-US" sz="1700" b="1" dirty="0">
                <a:latin typeface="Helvetica" charset="0"/>
              </a:rPr>
              <a:t>(2PC) protocol is widely used </a:t>
            </a:r>
          </a:p>
          <a:p>
            <a:r>
              <a:rPr lang="en-US" sz="1700" i="1" dirty="0">
                <a:latin typeface="Helvetica" charset="0"/>
              </a:rPr>
              <a:t>Consensus protocols </a:t>
            </a:r>
            <a:r>
              <a:rPr lang="en-US" sz="1700" dirty="0">
                <a:latin typeface="Helvetica" charset="0"/>
              </a:rPr>
              <a:t>solve a more general problem, but can be used for atomic commit</a:t>
            </a:r>
          </a:p>
          <a:p>
            <a:r>
              <a:rPr lang="en-US" sz="1700" dirty="0">
                <a:latin typeface="Helvetica" charset="0"/>
              </a:rPr>
              <a:t>We assume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model – failed sites simply stop working, and do not cause any other harm, such as sending incorrect messages to other sites (they do not become “malicious”)</a:t>
            </a:r>
          </a:p>
          <a:p>
            <a:pPr lvl="1"/>
            <a:r>
              <a:rPr lang="en-US" sz="1500" dirty="0">
                <a:latin typeface="Helvetica" charset="0"/>
              </a:rPr>
              <a:t>This is the assumption in many distributed systems, but not all</a:t>
            </a:r>
          </a:p>
          <a:p>
            <a:pPr lvl="1"/>
            <a:r>
              <a:rPr lang="en-US" sz="1500" dirty="0">
                <a:latin typeface="Helvetica" charset="0"/>
              </a:rPr>
              <a:t>For example, Blockchains assume that each node can be malicious (</a:t>
            </a:r>
            <a:r>
              <a:rPr lang="en-US" sz="1500" b="1" dirty="0">
                <a:solidFill>
                  <a:srgbClr val="002060"/>
                </a:solidFill>
                <a:latin typeface="Helvetica" charset="0"/>
              </a:rPr>
              <a:t>Byzantine failure model</a:t>
            </a:r>
            <a:r>
              <a:rPr lang="en-US" sz="1500" dirty="0">
                <a:latin typeface="Helvetica" charset="0"/>
              </a:rPr>
              <a:t>)</a:t>
            </a:r>
          </a:p>
          <a:p>
            <a:pPr lvl="1"/>
            <a:r>
              <a:rPr lang="en-US" sz="1500" dirty="0">
                <a:latin typeface="Helvetica" charset="0"/>
              </a:rPr>
              <a:t>Generally a reasonable assumption when all the nodes reside under the same organization, with no conflicting interests</a:t>
            </a:r>
          </a:p>
        </p:txBody>
      </p:sp>
    </p:spTree>
    <p:extLst>
      <p:ext uri="{BB962C8B-B14F-4D97-AF65-F5344CB8AC3E}">
        <p14:creationId xmlns:p14="http://schemas.microsoft.com/office/powerpoint/2010/main" val="33461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Parallel/Distributed Data Storage History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dirty="0"/>
              <a:t>1980/1990s</a:t>
            </a:r>
          </a:p>
          <a:p>
            <a:pPr lvl="1"/>
            <a:r>
              <a:rPr lang="en-US" dirty="0"/>
              <a:t>Distributed database systems with tens of nodes</a:t>
            </a:r>
          </a:p>
          <a:p>
            <a:r>
              <a:rPr lang="en-US" dirty="0"/>
              <a:t>2000s: </a:t>
            </a:r>
          </a:p>
          <a:p>
            <a:pPr lvl="1"/>
            <a:r>
              <a:rPr lang="en-US" dirty="0"/>
              <a:t>Distributed file systems with 1000s of nodes</a:t>
            </a:r>
          </a:p>
          <a:p>
            <a:pPr lvl="2"/>
            <a:r>
              <a:rPr lang="en-US" dirty="0"/>
              <a:t>Millions of Large objects (100’s of megabytes)</a:t>
            </a:r>
          </a:p>
          <a:p>
            <a:pPr lvl="2"/>
            <a:r>
              <a:rPr lang="en-US" dirty="0"/>
              <a:t>Web logs, images, videos, …</a:t>
            </a:r>
          </a:p>
          <a:p>
            <a:pPr lvl="2"/>
            <a:r>
              <a:rPr lang="en-US" dirty="0"/>
              <a:t>Typically create/append only</a:t>
            </a:r>
          </a:p>
          <a:p>
            <a:pPr lvl="1"/>
            <a:r>
              <a:rPr lang="en-US" dirty="0"/>
              <a:t>Distributed data storage systems with 1000s of nodes</a:t>
            </a:r>
          </a:p>
          <a:p>
            <a:pPr lvl="2"/>
            <a:r>
              <a:rPr lang="en-US" dirty="0"/>
              <a:t>Billions to trillions of smaller (kilobyte to megabyte) objects</a:t>
            </a:r>
          </a:p>
          <a:p>
            <a:pPr lvl="2"/>
            <a:r>
              <a:rPr lang="en-US" dirty="0"/>
              <a:t>Social media posts, email, online purchases, …</a:t>
            </a:r>
          </a:p>
          <a:p>
            <a:pPr lvl="2"/>
            <a:r>
              <a:rPr lang="en-US" dirty="0"/>
              <a:t>Inserts, updates, deletes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Key-value stores</a:t>
            </a:r>
          </a:p>
          <a:p>
            <a:r>
              <a:rPr lang="en-US" dirty="0"/>
              <a:t>2010s: Distributed database systems with 1000s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Execution of the protocol is initiated by any coordinator.</a:t>
            </a:r>
          </a:p>
          <a:p>
            <a:r>
              <a:rPr lang="en-US" sz="1700" dirty="0">
                <a:latin typeface="Helvetica" charset="0"/>
              </a:rPr>
              <a:t>The protocol involves all the local sites at which the transaction executed</a:t>
            </a:r>
          </a:p>
          <a:p>
            <a:r>
              <a:rPr lang="en-US" sz="1700" dirty="0">
                <a:latin typeface="Helvetica" charset="0"/>
              </a:rPr>
              <a:t>Protocol has two phases</a:t>
            </a:r>
          </a:p>
          <a:p>
            <a:r>
              <a:rPr lang="en-US" sz="1700" dirty="0">
                <a:latin typeface="Helvetica" charset="0"/>
              </a:rPr>
              <a:t>Let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be a transaction initiated at site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,</a:t>
            </a:r>
            <a:r>
              <a:rPr lang="en-US" sz="1700" dirty="0">
                <a:latin typeface="Helvetica" charset="0"/>
              </a:rPr>
              <a:t> and let the transaction coordinator at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be </a:t>
            </a:r>
            <a:r>
              <a:rPr lang="en-US" sz="1700" i="1" dirty="0" err="1">
                <a:latin typeface="Helvetica" charset="0"/>
              </a:rPr>
              <a:t>C</a:t>
            </a:r>
            <a:r>
              <a:rPr lang="en-US" sz="1700" i="1" baseline="-25000" dirty="0" err="1">
                <a:latin typeface="Helvetica" charset="0"/>
              </a:rPr>
              <a:t>i</a:t>
            </a:r>
            <a:endParaRPr lang="en-US" sz="17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36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92069" cy="524953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Coordinator asks all participants to 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to commit transaction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sends 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executed</a:t>
            </a:r>
          </a:p>
          <a:p>
            <a:r>
              <a:rPr lang="en-US" sz="1700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endParaRPr lang="en-US" sz="1700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 (i.e., execute the transaction locally)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</a:p>
          <a:p>
            <a:pPr marL="457200" lvl="1" indent="0">
              <a:buSzPct val="85000"/>
              <a:buNone/>
            </a:pPr>
            <a:r>
              <a:rPr lang="en-US" sz="1700" i="1" baseline="-25000" dirty="0">
                <a:latin typeface="Helvetica" charset="0"/>
                <a:ea typeface="ＭＳ Ｐゴシック" charset="0"/>
              </a:rPr>
              <a:t>       </a:t>
            </a:r>
            <a:r>
              <a:rPr lang="en-US" sz="1700" dirty="0">
                <a:latin typeface="Helvetica" charset="0"/>
                <a:ea typeface="ＭＳ Ｐゴシック" charset="0"/>
              </a:rPr>
              <a:t>Transaction is now in ready state at the site</a:t>
            </a:r>
            <a:endParaRPr lang="en-US" sz="1700" i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71968" cy="3969375"/>
          </a:xfrm>
        </p:spPr>
        <p:txBody>
          <a:bodyPr/>
          <a:lstStyle/>
          <a:p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can be committed if </a:t>
            </a:r>
            <a:r>
              <a:rPr lang="en-US" sz="1700" i="1" dirty="0">
                <a:latin typeface="Helvetica" charset="0"/>
              </a:rPr>
              <a:t>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received a 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message from all the participating sites: otherwise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must be aborted.</a:t>
            </a:r>
          </a:p>
          <a:p>
            <a:r>
              <a:rPr lang="en-US" sz="1700" dirty="0">
                <a:latin typeface="Helvetica" charset="0"/>
              </a:rPr>
              <a:t>Coordinator adds a decision record,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or &lt;a</a:t>
            </a:r>
            <a:r>
              <a:rPr lang="en-US" sz="1700" b="1" dirty="0">
                <a:latin typeface="Helvetica" charset="0"/>
              </a:rPr>
              <a:t>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to the log and forces record onto stable storage. Once the record is in stable storage it is irrevocable (even if failures occur)</a:t>
            </a:r>
          </a:p>
          <a:p>
            <a:r>
              <a:rPr lang="en-US" sz="1700" dirty="0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 sz="1700" dirty="0">
                <a:latin typeface="Helvetica" charset="0"/>
              </a:rPr>
              <a:t>Participants take appropriate action locally.</a:t>
            </a:r>
          </a:p>
          <a:p>
            <a:pPr lvl="1"/>
            <a:r>
              <a:rPr lang="en-US" sz="1500" dirty="0">
                <a:latin typeface="Helvetica" charset="0"/>
              </a:rPr>
              <a:t>If the transaction was committed, they can commit locally</a:t>
            </a:r>
          </a:p>
          <a:p>
            <a:pPr lvl="1"/>
            <a:r>
              <a:rPr lang="en-US" sz="1500" dirty="0">
                <a:latin typeface="Helvetica" charset="0"/>
              </a:rPr>
              <a:t>If it was aborted, they need to undo the transaction based on their local logs</a:t>
            </a:r>
          </a:p>
        </p:txBody>
      </p:sp>
    </p:spTree>
    <p:extLst>
      <p:ext uri="{BB962C8B-B14F-4D97-AF65-F5344CB8AC3E}">
        <p14:creationId xmlns:p14="http://schemas.microsoft.com/office/powerpoint/2010/main" val="159884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idx="1"/>
          </p:nvPr>
        </p:nvSpPr>
        <p:spPr>
          <a:xfrm>
            <a:off x="768350" y="1285377"/>
            <a:ext cx="7665436" cy="4822815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When site </a:t>
            </a:r>
            <a:r>
              <a:rPr lang="en-US" sz="1700" i="1" dirty="0" err="1">
                <a:latin typeface="Helvetica" charset="0"/>
              </a:rPr>
              <a:t>S</a:t>
            </a:r>
            <a:r>
              <a:rPr lang="en-US" sz="1700" i="1" baseline="-25000" dirty="0" err="1">
                <a:latin typeface="Helvetica" charset="0"/>
              </a:rPr>
              <a:t>k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recovers, it examines its log to determine the fate of transactions active at the time of the failure.</a:t>
            </a:r>
          </a:p>
          <a:p>
            <a:r>
              <a:rPr lang="en-US" sz="1700" dirty="0">
                <a:latin typeface="Helvetica" charset="0"/>
              </a:rPr>
              <a:t>Log contain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redo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pPr lvl="1"/>
            <a:r>
              <a:rPr lang="en-US" sz="1500" dirty="0">
                <a:latin typeface="Helvetica" charset="0"/>
              </a:rPr>
              <a:t>Uses the WAL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abort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undo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pPr lvl="1"/>
            <a:r>
              <a:rPr lang="en-US" sz="1500" dirty="0">
                <a:latin typeface="Helvetica" charset="0"/>
              </a:rPr>
              <a:t>Uses the WAL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must consult 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to determine the fate of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aborted,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</a:t>
            </a:r>
            <a:r>
              <a:rPr lang="en-US" sz="1700" dirty="0" err="1">
                <a:latin typeface="Helvetica" charset="0"/>
              </a:rPr>
              <a:t>S</a:t>
            </a:r>
            <a:r>
              <a:rPr lang="en-US" sz="1700" baseline="-25000" dirty="0" err="1">
                <a:latin typeface="Helvetica" charset="0"/>
              </a:rPr>
              <a:t>k</a:t>
            </a:r>
            <a:r>
              <a:rPr lang="en-US" sz="1700" dirty="0">
                <a:latin typeface="Helvetica" charset="0"/>
              </a:rPr>
              <a:t> failed before responding to the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C</a:t>
            </a:r>
            <a:r>
              <a:rPr lang="en-US" sz="1700" baseline="-25000" dirty="0">
                <a:latin typeface="Helvetica" charset="0"/>
              </a:rPr>
              <a:t>i </a:t>
            </a:r>
            <a:endParaRPr lang="en-US" sz="1700" dirty="0"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46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90434" cy="4810623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1700" dirty="0">
                <a:latin typeface="Helvetica" charset="0"/>
              </a:rPr>
              <a:t>If coordinator fails while the commit protocol for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is executing then participating sites must decide on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s fate: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  <a:p>
            <a:pPr marL="381000" indent="-381000"/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Blocking problem</a:t>
            </a:r>
            <a:r>
              <a:rPr lang="en-US" sz="1700" dirty="0">
                <a:latin typeface="Helvetica" charset="0"/>
              </a:rPr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24005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97569"/>
            <a:ext cx="7802626" cy="4737471"/>
          </a:xfrm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1700" dirty="0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 sz="1700" dirty="0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15667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6939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46924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transactions </a:t>
            </a:r>
            <a:r>
              <a:rPr lang="en-US" sz="1700" dirty="0">
                <a:latin typeface="Helvetica" charset="0"/>
              </a:rPr>
              <a:t>have a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but neither a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&lt;</a:t>
            </a:r>
            <a:r>
              <a:rPr lang="en-US" sz="1700" b="1" dirty="0">
                <a:latin typeface="Helvetica" charset="0"/>
              </a:rPr>
              <a:t>commit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nor an &lt;</a:t>
            </a:r>
            <a:r>
              <a:rPr lang="en-US" sz="1700" b="1" dirty="0">
                <a:latin typeface="Helvetica" charset="0"/>
              </a:rPr>
              <a:t>abort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log record.</a:t>
            </a:r>
          </a:p>
          <a:p>
            <a:r>
              <a:rPr lang="en-US" sz="1700" dirty="0">
                <a:latin typeface="Helvetica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1700" dirty="0">
                <a:latin typeface="Helvetica" charset="0"/>
              </a:rPr>
              <a:t>Recovery algorithms can note lock information in the log.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</a:t>
            </a:r>
            <a:r>
              <a:rPr lang="en-US" sz="1700" i="1" dirty="0">
                <a:latin typeface="Helvetica" charset="0"/>
                <a:ea typeface="ＭＳ Ｐゴシック" charset="0"/>
              </a:rPr>
              <a:t> L</a:t>
            </a:r>
            <a:r>
              <a:rPr lang="en-US" sz="1700" dirty="0">
                <a:latin typeface="Helvetica" charset="0"/>
                <a:ea typeface="ＭＳ Ｐゴシック" charset="0"/>
              </a:rPr>
              <a:t>&gt;</a:t>
            </a:r>
          </a:p>
          <a:p>
            <a:pPr lvl="2"/>
            <a:r>
              <a:rPr lang="en-US" sz="1500" i="1" dirty="0">
                <a:latin typeface="Helvetica" charset="0"/>
                <a:ea typeface="ＭＳ Ｐゴシック" charset="0"/>
              </a:rPr>
              <a:t>L</a:t>
            </a:r>
            <a:r>
              <a:rPr lang="en-US" sz="15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500" i="1" dirty="0">
                <a:latin typeface="Helvetica" charset="0"/>
                <a:ea typeface="ＭＳ Ｐゴシック" charset="0"/>
              </a:rPr>
              <a:t>T</a:t>
            </a:r>
            <a:r>
              <a:rPr lang="en-US" sz="15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&gt; log record are reacquired.</a:t>
            </a:r>
          </a:p>
          <a:p>
            <a:r>
              <a:rPr lang="en-US" sz="17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184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During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75649"/>
            <a:ext cx="7745335" cy="5367972"/>
          </a:xfrm>
        </p:spPr>
        <p:txBody>
          <a:bodyPr/>
          <a:lstStyle/>
          <a:p>
            <a:r>
              <a:rPr lang="en-IN" sz="1700" dirty="0"/>
              <a:t>Blocking problem of 2PC is a serious concern</a:t>
            </a:r>
          </a:p>
          <a:p>
            <a:pPr lvl="1"/>
            <a:r>
              <a:rPr lang="en-IN" sz="1500" b="1" dirty="0"/>
              <a:t>Any</a:t>
            </a:r>
            <a:r>
              <a:rPr lang="en-IN" sz="1500" dirty="0"/>
              <a:t> participant that fails or is delayed will block all other nodes!</a:t>
            </a:r>
          </a:p>
          <a:p>
            <a:r>
              <a:rPr lang="en-IN" sz="1700" dirty="0"/>
              <a:t>Idea: involve multiple nodes in decision process, so failure of a few nodes does not cause blocking as long as majority don’t fail</a:t>
            </a:r>
          </a:p>
          <a:p>
            <a:r>
              <a:rPr lang="en-US" sz="1700" dirty="0"/>
              <a:t>More general form: </a:t>
            </a:r>
            <a:r>
              <a:rPr lang="en-US" sz="1700" b="1" dirty="0">
                <a:solidFill>
                  <a:srgbClr val="002060"/>
                </a:solidFill>
              </a:rPr>
              <a:t>distributed consensus problem</a:t>
            </a:r>
          </a:p>
          <a:p>
            <a:pPr lvl="1"/>
            <a:r>
              <a:rPr lang="en-US" sz="1700" dirty="0"/>
              <a:t> A set of </a:t>
            </a:r>
            <a:r>
              <a:rPr lang="en-US" sz="1700" i="1" dirty="0"/>
              <a:t>n </a:t>
            </a:r>
            <a:r>
              <a:rPr lang="en-US" sz="1700" dirty="0"/>
              <a:t>nodes need to agree on a decision</a:t>
            </a:r>
          </a:p>
          <a:p>
            <a:pPr lvl="1"/>
            <a:r>
              <a:rPr lang="en-US" sz="1700" dirty="0"/>
              <a:t>Inputs to make the decision are provided to all the nodes, and then each node votes on the decision</a:t>
            </a:r>
          </a:p>
          <a:p>
            <a:pPr lvl="1"/>
            <a:r>
              <a:rPr lang="en-US" sz="1700" dirty="0"/>
              <a:t>The decision should be made in such a way that all nodes will “learn” the same value for the even if some nodes fail during the execution of the</a:t>
            </a:r>
            <a:br>
              <a:rPr lang="en-US" sz="1700" dirty="0"/>
            </a:br>
            <a:r>
              <a:rPr lang="en-US" sz="1700" dirty="0"/>
              <a:t>protocol, or there are network partitions. </a:t>
            </a:r>
          </a:p>
          <a:p>
            <a:pPr lvl="1"/>
            <a:r>
              <a:rPr lang="en-US" sz="1700" dirty="0"/>
              <a:t>Further, the distributed consensus protocol should not block, as long as a </a:t>
            </a:r>
            <a:r>
              <a:rPr lang="en-US" sz="1700" b="1" dirty="0">
                <a:solidFill>
                  <a:srgbClr val="002060"/>
                </a:solidFill>
              </a:rPr>
              <a:t>majority</a:t>
            </a:r>
            <a:r>
              <a:rPr lang="en-US" sz="1700" dirty="0"/>
              <a:t> of the nodes participating remain alive and can communicate with each other </a:t>
            </a:r>
          </a:p>
          <a:p>
            <a:r>
              <a:rPr lang="en-US" sz="1700" dirty="0"/>
              <a:t>Several consensus protocols, Paxos and Raft are popular</a:t>
            </a:r>
          </a:p>
        </p:txBody>
      </p:sp>
    </p:spTree>
    <p:extLst>
      <p:ext uri="{BB962C8B-B14F-4D97-AF65-F5344CB8AC3E}">
        <p14:creationId xmlns:p14="http://schemas.microsoft.com/office/powerpoint/2010/main" val="16814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4112" cy="5367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coordinator fails before informing all consensus participants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Choose a new coordinator, which follows 2PC protocol for failed coordinator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 commit/abort decision was made as long as a majority of consensus participants are accessible, decision can be found without blocking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consensus process fails (e.g., split vote), restart the consensus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Split vote can happen if a coordinator send decision to some participants and then fails, and new coordinator send a different decision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three phase commit </a:t>
            </a:r>
            <a:r>
              <a:rPr lang="en-US" sz="1700" dirty="0">
                <a:latin typeface="Helvetica" charset="0"/>
              </a:rPr>
              <a:t>protocol is an extension of 3PC which avoids blocking under certain assumptions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Ideas are similar to distributed consensus.</a:t>
            </a:r>
          </a:p>
          <a:p>
            <a:pPr lvl="1">
              <a:lnSpc>
                <a:spcPct val="90000"/>
              </a:lnSpc>
            </a:pPr>
            <a:endParaRPr lang="en-US" sz="1700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Consensus is also used to ensure consistency of replicas of a data item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Helvetica" charset="0"/>
              </a:rPr>
              <a:t>For example, can be used to protect against failure of master nodes (e.g., the </a:t>
            </a:r>
            <a:r>
              <a:rPr lang="en-US" sz="1500" dirty="0" err="1">
                <a:latin typeface="Helvetica" charset="0"/>
              </a:rPr>
              <a:t>NameNode</a:t>
            </a:r>
            <a:r>
              <a:rPr lang="en-US" sz="1500" dirty="0">
                <a:latin typeface="Helvetica" charset="0"/>
              </a:rPr>
              <a:t> in HDFS)</a:t>
            </a:r>
          </a:p>
        </p:txBody>
      </p:sp>
    </p:spTree>
    <p:extLst>
      <p:ext uri="{BB962C8B-B14F-4D97-AF65-F5344CB8AC3E}">
        <p14:creationId xmlns:p14="http://schemas.microsoft.com/office/powerpoint/2010/main" val="13141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Reduce the time required to retrieve data from disk by partitioning the relations on </a:t>
            </a:r>
            <a:r>
              <a:rPr lang="en-US" i="1" dirty="0">
                <a:latin typeface="Helvetica" charset="0"/>
              </a:rPr>
              <a:t>multiple disks</a:t>
            </a:r>
            <a:r>
              <a:rPr lang="en-US" dirty="0">
                <a:latin typeface="Helvetica" charset="0"/>
              </a:rPr>
              <a:t>, on </a:t>
            </a:r>
            <a:r>
              <a:rPr lang="en-US" i="1" dirty="0">
                <a:latin typeface="Helvetica" charset="0"/>
              </a:rPr>
              <a:t>multiple </a:t>
            </a:r>
            <a:r>
              <a:rPr lang="en-US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 (computers)</a:t>
            </a:r>
          </a:p>
          <a:p>
            <a:pPr lvl="1"/>
            <a:r>
              <a:rPr lang="en-US" dirty="0">
                <a:latin typeface="Helvetica" charset="0"/>
              </a:rPr>
              <a:t>Our description focuses on parallelism across nodes</a:t>
            </a:r>
          </a:p>
          <a:p>
            <a:pPr lvl="1"/>
            <a:r>
              <a:rPr lang="en-US" dirty="0">
                <a:latin typeface="Helvetica" charset="0"/>
              </a:rPr>
              <a:t>Same techniques can be used across disks on a node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dirty="0">
                <a:latin typeface="Helvetica" charset="0"/>
              </a:rPr>
              <a:t>– tuples of a relation are divided among many nodes such that some subset of relation resides on each node.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Contrast with </a:t>
            </a:r>
            <a:r>
              <a:rPr lang="en-US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dirty="0">
                <a:latin typeface="Helvetica" charset="0"/>
                <a:ea typeface="ＭＳ Ｐゴシック" charset="0"/>
              </a:rPr>
              <a:t>, e.g.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A,B,C,D</a:t>
            </a:r>
            <a:r>
              <a:rPr lang="en-US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i="1" dirty="0">
                <a:latin typeface="Helvetica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into r1(</a:t>
            </a:r>
            <a:r>
              <a:rPr lang="en-US" i="1" dirty="0">
                <a:latin typeface="Helvetica" charset="0"/>
                <a:ea typeface="ＭＳ Ｐゴシック" charset="0"/>
              </a:rPr>
              <a:t>A,B</a:t>
            </a:r>
            <a:r>
              <a:rPr lang="en-US" dirty="0">
                <a:latin typeface="Helvetica" charset="0"/>
                <a:ea typeface="ＭＳ Ｐゴシック" charset="0"/>
              </a:rPr>
              <a:t>) and r2(</a:t>
            </a:r>
            <a:r>
              <a:rPr lang="en-US" i="1" dirty="0">
                <a:latin typeface="Helvetica" charset="0"/>
                <a:ea typeface="ＭＳ Ｐゴシック" charset="0"/>
              </a:rPr>
              <a:t>A,C,D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techniques (number of nodes =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Send the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mod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.  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with range 0…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376" y="1424574"/>
            <a:ext cx="6032060" cy="3932667"/>
          </a:xfrm>
        </p:spPr>
      </p:pic>
    </p:spTree>
    <p:extLst>
      <p:ext uri="{BB962C8B-B14F-4D97-AF65-F5344CB8AC3E}">
        <p14:creationId xmlns:p14="http://schemas.microsoft.com/office/powerpoint/2010/main" val="20670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Helvetica" charset="0"/>
              </a:rPr>
              <a:t>Partitioning techniques (cont.):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  <a:r>
              <a:rPr lang="en-US" b="1" dirty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i="1" dirty="0" err="1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dirty="0">
                <a:latin typeface="Helvetica" charset="0"/>
                <a:ea typeface="ＭＳ Ｐゴシック" charset="0"/>
              </a:rPr>
              <a:t>]  is chosen.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be the partitioning attribute value of a tuple. Tuples such that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I </a:t>
            </a:r>
            <a:r>
              <a:rPr lang="en-US" dirty="0">
                <a:latin typeface="Helvetica" charset="0"/>
                <a:ea typeface="ＭＳ Ｐゴシック" charset="0"/>
              </a:rPr>
              <a:t>+ 1.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&lt;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-1.</a:t>
            </a:r>
          </a:p>
          <a:p>
            <a:pPr lvl="1">
              <a:buFont typeface="Monotype Sort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 tuple with value 20 will go to node2.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4132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sz="1600" dirty="0">
                <a:latin typeface="Helvetica" charset="0"/>
              </a:rPr>
              <a:t>       </a:t>
            </a:r>
            <a:r>
              <a:rPr lang="en-US" sz="1600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sz="1600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sz="1600" dirty="0">
                <a:latin typeface="Helvetica" charset="0"/>
              </a:rPr>
              <a:t>              lies  within a specified range – </a:t>
            </a:r>
            <a:r>
              <a:rPr lang="en-US" sz="1600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sz="1600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Do above evaluation for each of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Round robin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Hash partitioning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Range partitioning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75304</TotalTime>
  <Words>4071</Words>
  <Application>Microsoft Macintosh PowerPoint</Application>
  <PresentationFormat>On-screen Show (4:3)</PresentationFormat>
  <Paragraphs>443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Helvetica</vt:lpstr>
      <vt:lpstr>Monotype Sorts</vt:lpstr>
      <vt:lpstr>Times New Roman</vt:lpstr>
      <vt:lpstr>Webdings</vt:lpstr>
      <vt:lpstr>Wingdings</vt:lpstr>
      <vt:lpstr>10 September 2009</vt:lpstr>
      <vt:lpstr>Computer Systems for Data Science Topic 5</vt:lpstr>
      <vt:lpstr>Partitioning and Replication</vt:lpstr>
      <vt:lpstr>Introduction</vt:lpstr>
      <vt:lpstr>Parallel/Distributed Data Storage History</vt:lpstr>
      <vt:lpstr>Storage Parallelism</vt:lpstr>
      <vt:lpstr>Storage Parallelism</vt:lpstr>
      <vt:lpstr>Range Partitioning</vt:lpstr>
      <vt:lpstr>Storage Parallelism (Cont.)</vt:lpstr>
      <vt:lpstr>Comparison of Partitioning Techniques</vt:lpstr>
      <vt:lpstr>Comparison of Partitioning Techniques</vt:lpstr>
      <vt:lpstr>Comparison of Partitioning Techniques</vt:lpstr>
      <vt:lpstr>Handling Small Relations</vt:lpstr>
      <vt:lpstr>Types of Skew</vt:lpstr>
      <vt:lpstr>Types of Skew (Cont.)</vt:lpstr>
      <vt:lpstr>Lecture 8</vt:lpstr>
      <vt:lpstr>Recap of lecture 7</vt:lpstr>
      <vt:lpstr>Recap of lecture 7 (continued)</vt:lpstr>
      <vt:lpstr>Today: Distributed systems</vt:lpstr>
      <vt:lpstr>Logistics</vt:lpstr>
      <vt:lpstr>Master node</vt:lpstr>
      <vt:lpstr>Routing of Queries</vt:lpstr>
      <vt:lpstr>Replication</vt:lpstr>
      <vt:lpstr>Basics: Data Replication</vt:lpstr>
      <vt:lpstr>Updates and Consistency of Replicas</vt:lpstr>
      <vt:lpstr>Protocols to Update Replicas</vt:lpstr>
      <vt:lpstr>Distributed File Systems</vt:lpstr>
      <vt:lpstr>Distributed File Systems</vt:lpstr>
      <vt:lpstr>Hadoop File System (HDFS)</vt:lpstr>
      <vt:lpstr>Hadoop Distributed File System</vt:lpstr>
      <vt:lpstr>Limitations of HDFS</vt:lpstr>
      <vt:lpstr>Distributed File Systems vs. Databases</vt:lpstr>
      <vt:lpstr>Geographically Distributed Storage</vt:lpstr>
      <vt:lpstr>Distributed Databases and Transactions</vt:lpstr>
      <vt:lpstr>Approach 1: Sharding (AKA “shared-nothing” architecture)</vt:lpstr>
      <vt:lpstr>Approach 2: Distributed Transactions</vt:lpstr>
      <vt:lpstr>Distributed Transactions</vt:lpstr>
      <vt:lpstr>Distributed Transactions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Avoiding Blocking During Consensus</vt:lpstr>
      <vt:lpstr>Using Consensus to Avoid Blocking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583</cp:revision>
  <dcterms:created xsi:type="dcterms:W3CDTF">2016-01-17T07:38:39Z</dcterms:created>
  <dcterms:modified xsi:type="dcterms:W3CDTF">2020-04-05T17:13:40Z</dcterms:modified>
</cp:coreProperties>
</file>