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0"/>
  </p:notesMasterIdLst>
  <p:sldIdLst>
    <p:sldId id="260" r:id="rId2"/>
    <p:sldId id="261" r:id="rId3"/>
    <p:sldId id="262" r:id="rId4"/>
    <p:sldId id="267" r:id="rId5"/>
    <p:sldId id="265" r:id="rId6"/>
    <p:sldId id="263" r:id="rId7"/>
    <p:sldId id="266" r:id="rId8"/>
    <p:sldId id="269" r:id="rId9"/>
    <p:sldId id="276" r:id="rId10"/>
    <p:sldId id="277" r:id="rId11"/>
    <p:sldId id="271" r:id="rId12"/>
    <p:sldId id="270" r:id="rId13"/>
    <p:sldId id="272" r:id="rId14"/>
    <p:sldId id="273" r:id="rId15"/>
    <p:sldId id="274" r:id="rId16"/>
    <p:sldId id="275" r:id="rId17"/>
    <p:sldId id="279" r:id="rId18"/>
    <p:sldId id="268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301" r:id="rId28"/>
    <p:sldId id="287" r:id="rId29"/>
    <p:sldId id="288" r:id="rId30"/>
    <p:sldId id="292" r:id="rId31"/>
    <p:sldId id="294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9"/>
    <p:restoredTop sz="83242"/>
  </p:normalViewPr>
  <p:slideViewPr>
    <p:cSldViewPr snapToGrid="0">
      <p:cViewPr varScale="1">
        <p:scale>
          <a:sx n="104" d="100"/>
          <a:sy n="104" d="100"/>
        </p:scale>
        <p:origin x="72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0D0FA92-B565-2044-B967-E13B4F52EE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D23D121-213F-244A-8EEF-358FE47850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23BE481C-E989-964A-9721-83BCFB376A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DC7D9EF1-D8BC-094E-B42E-9DDFC70199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1831BC09-EE1D-5849-8341-663782846A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ED85DB90-798C-3E4A-93FA-67F5E2CA2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fld id="{AE917BB9-09E5-DE4E-B48C-09DF1DE9D2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focus on the third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17BB9-09E5-DE4E-B48C-09DF1DE9D25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09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lanet image.jpg">
            <a:extLst>
              <a:ext uri="{FF2B5EF4-FFF2-40B4-BE49-F238E27FC236}">
                <a16:creationId xmlns:a16="http://schemas.microsoft.com/office/drawing/2014/main" id="{5A52A264-4892-EF4A-BCAF-616AFDC1DBC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"/>
          <a:stretch>
            <a:fillRect/>
          </a:stretch>
        </p:blipFill>
        <p:spPr bwMode="auto">
          <a:xfrm>
            <a:off x="274638" y="3665538"/>
            <a:ext cx="85931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>
            <a:extLst>
              <a:ext uri="{FF2B5EF4-FFF2-40B4-BE49-F238E27FC236}">
                <a16:creationId xmlns:a16="http://schemas.microsoft.com/office/drawing/2014/main" id="{C39D1E06-B8DB-8045-A675-A83CBAFDEB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0E4C619D-D7A2-3F4F-ADAE-2361CCC104E3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75BF76D6-CBEF-4D4F-BDFF-37A4036D0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9CEA6E6-134F-B048-9602-490AB9999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BB53DC6-25CE-F74A-8891-B586F8B87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C06D1877-70CE-404D-AA1E-74EA572B2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354E56B0-2F69-B748-8475-B295DC669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69A2EBF6-7D1A-F742-A12F-D61D23FC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758951E1-AC0D-A34E-9C8F-1C39C2DF9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44 w 2880"/>
                <a:gd name="T5" fmla="*/ 288 h 288"/>
                <a:gd name="T6" fmla="*/ 2802 w 2880"/>
                <a:gd name="T7" fmla="*/ 256 h 288"/>
                <a:gd name="T8" fmla="*/ 2626 w 2880"/>
                <a:gd name="T9" fmla="*/ 134 h 288"/>
                <a:gd name="T10" fmla="*/ 2400 w 2880"/>
                <a:gd name="T11" fmla="*/ 46 h 288"/>
                <a:gd name="T12" fmla="*/ 2202 w 2880"/>
                <a:gd name="T13" fmla="*/ 10 h 288"/>
                <a:gd name="T14" fmla="*/ 2086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195DFE33-16B6-1643-AA81-D05AAC520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0 h 290"/>
                <a:gd name="T4" fmla="*/ 3154 w 3194"/>
                <a:gd name="T5" fmla="*/ 292 h 290"/>
                <a:gd name="T6" fmla="*/ 3148 w 3194"/>
                <a:gd name="T7" fmla="*/ 258 h 290"/>
                <a:gd name="T8" fmla="*/ 3120 w 3194"/>
                <a:gd name="T9" fmla="*/ 148 h 290"/>
                <a:gd name="T10" fmla="*/ 3079 w 3194"/>
                <a:gd name="T11" fmla="*/ 34 h 290"/>
                <a:gd name="T12" fmla="*/ 306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0247FC4A-4FA7-3841-A88B-395D08B9A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63 w 3194"/>
                <a:gd name="T5" fmla="*/ 0 h 290"/>
                <a:gd name="T6" fmla="*/ 261 w 3194"/>
                <a:gd name="T7" fmla="*/ 156 h 290"/>
                <a:gd name="T8" fmla="*/ 259 w 3194"/>
                <a:gd name="T9" fmla="*/ 254 h 290"/>
                <a:gd name="T10" fmla="*/ 258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3D6D3AA9-58C8-514B-99B6-BDD7D62AF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2"/>
              <a:buNone/>
              <a:defRPr sz="13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026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8C3CA9-9272-DE45-85F5-C9ADF26606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68A13-E848-AB4F-86C5-4042CE73E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54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B2105B-D5B5-3141-B685-447DAE8567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320A7-B4B4-6543-90E8-1E9B5871EF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9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DC937E-9A07-EE49-83E1-94384BB704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21027-4487-C04D-8858-2B2EE73736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0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392C73E-1D84-B447-A84C-06057B6DBB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46164-32F3-CA4E-8EB0-AA37F0990C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4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17638"/>
            <a:ext cx="4267200" cy="493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417638"/>
            <a:ext cx="4267200" cy="493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F5D230-1C1D-1345-A4FC-9D01B43E57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4535A-A764-4348-929D-64D40D38FE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20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790A876-7DCC-8741-ADFA-EE8CCC28DF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6E472-F8C8-0D4B-996B-0967A62D26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7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50232F6-1C73-BD4B-A674-55890C8EF1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30A3E-1D0A-494D-8AFC-8732F875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2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6C7AE3E-5C9C-3D40-A008-BF0D20352A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9B44E-950D-C04E-A3A4-AA2935D12F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4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4D5DE0-2EBF-9D49-839B-9A1B5E52B9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F6CE9-EC4C-7247-B7F8-FEB76C371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60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656FA0-45F1-2B4D-B844-1472F87CF6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311E8-9F8F-9543-A3C9-A000B0BE5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95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F38083-4983-1B45-B908-8D96D8033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17638"/>
            <a:ext cx="86868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4099" name="Line 3">
            <a:extLst>
              <a:ext uri="{FF2B5EF4-FFF2-40B4-BE49-F238E27FC236}">
                <a16:creationId xmlns:a16="http://schemas.microsoft.com/office/drawing/2014/main" id="{32D6C3A7-DABE-7D4F-8B57-B973414988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8" y="368300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DADEBC8-F2D0-8544-97B4-262BD8629B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92075" y="6537325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</a:defRPr>
            </a:lvl1pPr>
          </a:lstStyle>
          <a:p>
            <a:fld id="{EE556C48-728A-764A-9FD6-2910453A151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A82574DB-F656-8042-A6E4-D1E21277F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Computer Systems for Data Science</a:t>
            </a:r>
            <a:br>
              <a:rPr lang="en-US" altLang="en-US" sz="2800" dirty="0"/>
            </a:br>
            <a:r>
              <a:rPr lang="en-US" altLang="en-US" sz="2800" dirty="0"/>
              <a:t>Topic 7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2E3D9897-95B1-E543-91F6-2B57F1ECCF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77863" y="2597150"/>
            <a:ext cx="7769225" cy="703263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1800" b="1" dirty="0"/>
              <a:t>Caching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cache accesses (by key):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Cache (size 4):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(leftmost item is the next to be evicted)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19530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C507F7-6E4A-9E4E-B883-281D249B6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4199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C90E9-2305-BD44-884A-8CF6F58A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86438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3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cache accesses (by key):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Cache (size 4):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19530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C507F7-6E4A-9E4E-B883-281D249B63B1}"/>
              </a:ext>
            </a:extLst>
          </p:cNvPr>
          <p:cNvGraphicFramePr>
            <a:graphicFrameLocks noGrp="1"/>
          </p:cNvGraphicFramePr>
          <p:nvPr/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C90E9-2305-BD44-884A-8CF6F58A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55211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86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cache accesses (by key):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Cache (size 4):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12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19530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C507F7-6E4A-9E4E-B883-281D249B63B1}"/>
              </a:ext>
            </a:extLst>
          </p:cNvPr>
          <p:cNvGraphicFramePr>
            <a:graphicFrameLocks noGrp="1"/>
          </p:cNvGraphicFramePr>
          <p:nvPr/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C90E9-2305-BD44-884A-8CF6F58A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26907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44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cache accesses (by key):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Cache (size 4):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13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19530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C507F7-6E4A-9E4E-B883-281D249B6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36371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C90E9-2305-BD44-884A-8CF6F58A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68861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E0F51B-909B-D04B-B136-E992EEFF1C76}"/>
              </a:ext>
            </a:extLst>
          </p:cNvPr>
          <p:cNvSpPr txBox="1"/>
          <p:nvPr/>
        </p:nvSpPr>
        <p:spPr>
          <a:xfrm>
            <a:off x="4040659" y="3027294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evicted</a:t>
            </a:r>
          </a:p>
        </p:txBody>
      </p:sp>
    </p:spTree>
    <p:extLst>
      <p:ext uri="{BB962C8B-B14F-4D97-AF65-F5344CB8AC3E}">
        <p14:creationId xmlns:p14="http://schemas.microsoft.com/office/powerpoint/2010/main" val="70133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cache accesses (by key):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Cache (size 4):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14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19530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C507F7-6E4A-9E4E-B883-281D249B6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3572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C90E9-2305-BD44-884A-8CF6F58A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26716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E0F51B-909B-D04B-B136-E992EEFF1C76}"/>
              </a:ext>
            </a:extLst>
          </p:cNvPr>
          <p:cNvSpPr txBox="1"/>
          <p:nvPr/>
        </p:nvSpPr>
        <p:spPr>
          <a:xfrm>
            <a:off x="4609072" y="3027294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evicted</a:t>
            </a:r>
          </a:p>
        </p:txBody>
      </p:sp>
    </p:spTree>
    <p:extLst>
      <p:ext uri="{BB962C8B-B14F-4D97-AF65-F5344CB8AC3E}">
        <p14:creationId xmlns:p14="http://schemas.microsoft.com/office/powerpoint/2010/main" val="2736815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cache accesses (by key):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15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19530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C90E9-2305-BD44-884A-8CF6F58A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374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1A1B03E-666D-E94F-97F6-BC0B66C7531D}"/>
              </a:ext>
            </a:extLst>
          </p:cNvPr>
          <p:cNvSpPr txBox="1"/>
          <p:nvPr/>
        </p:nvSpPr>
        <p:spPr>
          <a:xfrm>
            <a:off x="3422823" y="4399950"/>
            <a:ext cx="2445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# misses: 10</a:t>
            </a:r>
          </a:p>
        </p:txBody>
      </p:sp>
    </p:spTree>
    <p:extLst>
      <p:ext uri="{BB962C8B-B14F-4D97-AF65-F5344CB8AC3E}">
        <p14:creationId xmlns:p14="http://schemas.microsoft.com/office/powerpoint/2010/main" val="413714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2120-49DC-4E4D-8A51-BF912364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(Least Recently Used)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592E-FA86-9249-90AF-B2AD4F3E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Evict the object that was </a:t>
            </a:r>
            <a:r>
              <a:rPr lang="en-US" b="1" dirty="0"/>
              <a:t>last accessed </a:t>
            </a:r>
            <a:r>
              <a:rPr lang="en-US" dirty="0"/>
              <a:t>from the cache</a:t>
            </a:r>
          </a:p>
          <a:p>
            <a:r>
              <a:rPr lang="en-US" dirty="0"/>
              <a:t>Idea: recently accessed item likely to be accessed again in the future</a:t>
            </a:r>
          </a:p>
          <a:p>
            <a:r>
              <a:rPr lang="en-US" dirty="0"/>
              <a:t>How is LRU different than FIFO?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The default eviction policy, works reasonably well for many workloads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Sounds simple, but can be expensive to implement</a:t>
            </a:r>
          </a:p>
          <a:p>
            <a:pPr lvl="1"/>
            <a:r>
              <a:rPr lang="en-US" dirty="0"/>
              <a:t>Need to track the last access time of each item, and find item with the oldest access item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26D3A-31FC-6646-ACD2-24DA2E821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75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17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26281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30600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02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18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79725"/>
              </p:ext>
            </p:extLst>
          </p:nvPr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24982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38821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19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19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31143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74954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2F459B-3067-3846-B04D-68C84DCFE77F}"/>
              </a:ext>
            </a:extLst>
          </p:cNvPr>
          <p:cNvSpPr txBox="1"/>
          <p:nvPr/>
        </p:nvSpPr>
        <p:spPr>
          <a:xfrm>
            <a:off x="1033120" y="4450322"/>
            <a:ext cx="6231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rearrange cache order even if item is hit</a:t>
            </a:r>
          </a:p>
        </p:txBody>
      </p:sp>
    </p:spTree>
    <p:extLst>
      <p:ext uri="{BB962C8B-B14F-4D97-AF65-F5344CB8AC3E}">
        <p14:creationId xmlns:p14="http://schemas.microsoft.com/office/powerpoint/2010/main" val="134020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D12B-0DF5-4A4D-8ECC-561394C2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2768-8248-9744-9BF0-2D28113F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systems we discussed use caching</a:t>
            </a:r>
          </a:p>
          <a:p>
            <a:pPr lvl="1"/>
            <a:r>
              <a:rPr lang="en-US" dirty="0"/>
              <a:t>Databases cache frequently accessed keys in memory</a:t>
            </a:r>
          </a:p>
          <a:p>
            <a:pPr lvl="1"/>
            <a:r>
              <a:rPr lang="en-US" dirty="0"/>
              <a:t>Spark RDDs are a cache</a:t>
            </a:r>
          </a:p>
          <a:p>
            <a:pPr lvl="1"/>
            <a:r>
              <a:rPr lang="en-US" dirty="0"/>
              <a:t>Computers use memory as a cache</a:t>
            </a:r>
          </a:p>
          <a:p>
            <a:pPr lvl="1"/>
            <a:r>
              <a:rPr lang="en-US" dirty="0"/>
              <a:t>The file system has a cache, called a page cache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Big data systems even use dedicated cache servers (key-value caches)</a:t>
            </a:r>
          </a:p>
          <a:p>
            <a:pPr lvl="1"/>
            <a:r>
              <a:rPr lang="en-US" dirty="0"/>
              <a:t>All data is stored in memory (does not use disk)</a:t>
            </a:r>
          </a:p>
          <a:p>
            <a:pPr lvl="1"/>
            <a:r>
              <a:rPr lang="en-US" dirty="0"/>
              <a:t>Before going to database, check key-value cache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Memcached</a:t>
            </a:r>
          </a:p>
          <a:p>
            <a:pPr lvl="2"/>
            <a:r>
              <a:rPr lang="en-US" dirty="0"/>
              <a:t>Redis</a:t>
            </a:r>
          </a:p>
          <a:p>
            <a:pPr lvl="2"/>
            <a:r>
              <a:rPr lang="en-US" dirty="0"/>
              <a:t>Amazon </a:t>
            </a:r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46AC2-0C0E-5C43-A1C7-942807C14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9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83576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54235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8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21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70311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281624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B5E68D-6B67-6940-BA93-6BF8782A9CD2}"/>
              </a:ext>
            </a:extLst>
          </p:cNvPr>
          <p:cNvSpPr txBox="1"/>
          <p:nvPr/>
        </p:nvSpPr>
        <p:spPr>
          <a:xfrm>
            <a:off x="3727500" y="2998113"/>
            <a:ext cx="1596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is evicted</a:t>
            </a:r>
          </a:p>
        </p:txBody>
      </p:sp>
    </p:spTree>
    <p:extLst>
      <p:ext uri="{BB962C8B-B14F-4D97-AF65-F5344CB8AC3E}">
        <p14:creationId xmlns:p14="http://schemas.microsoft.com/office/powerpoint/2010/main" val="4218586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22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96651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80272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217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23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75804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33760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89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24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59623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95445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FC66E25-130B-2E48-A5B0-BF34AA59917C}"/>
              </a:ext>
            </a:extLst>
          </p:cNvPr>
          <p:cNvSpPr txBox="1"/>
          <p:nvPr/>
        </p:nvSpPr>
        <p:spPr>
          <a:xfrm>
            <a:off x="5383305" y="2998113"/>
            <a:ext cx="1596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is evicted</a:t>
            </a:r>
          </a:p>
        </p:txBody>
      </p:sp>
    </p:spTree>
    <p:extLst>
      <p:ext uri="{BB962C8B-B14F-4D97-AF65-F5344CB8AC3E}">
        <p14:creationId xmlns:p14="http://schemas.microsoft.com/office/powerpoint/2010/main" val="4245909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07523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69308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FC66E25-130B-2E48-A5B0-BF34AA59917C}"/>
              </a:ext>
            </a:extLst>
          </p:cNvPr>
          <p:cNvSpPr txBox="1"/>
          <p:nvPr/>
        </p:nvSpPr>
        <p:spPr>
          <a:xfrm>
            <a:off x="5977042" y="3027294"/>
            <a:ext cx="1596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is evicted</a:t>
            </a:r>
          </a:p>
        </p:txBody>
      </p:sp>
    </p:spTree>
    <p:extLst>
      <p:ext uri="{BB962C8B-B14F-4D97-AF65-F5344CB8AC3E}">
        <p14:creationId xmlns:p14="http://schemas.microsoft.com/office/powerpoint/2010/main" val="3341656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26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1598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73539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FC66E25-130B-2E48-A5B0-BF34AA59917C}"/>
              </a:ext>
            </a:extLst>
          </p:cNvPr>
          <p:cNvSpPr txBox="1"/>
          <p:nvPr/>
        </p:nvSpPr>
        <p:spPr>
          <a:xfrm>
            <a:off x="5977042" y="3027294"/>
            <a:ext cx="1596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evicted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B3378-CC09-B646-BE49-1187AF33BB4A}"/>
              </a:ext>
            </a:extLst>
          </p:cNvPr>
          <p:cNvSpPr txBox="1"/>
          <p:nvPr/>
        </p:nvSpPr>
        <p:spPr>
          <a:xfrm>
            <a:off x="2367650" y="4876359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 8 misses</a:t>
            </a:r>
          </a:p>
          <a:p>
            <a:r>
              <a:rPr lang="en-US" dirty="0"/>
              <a:t>Better than FIFO, but not optimal…</a:t>
            </a:r>
          </a:p>
        </p:txBody>
      </p:sp>
    </p:spTree>
    <p:extLst>
      <p:ext uri="{BB962C8B-B14F-4D97-AF65-F5344CB8AC3E}">
        <p14:creationId xmlns:p14="http://schemas.microsoft.com/office/powerpoint/2010/main" val="109792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2120-49DC-4E4D-8A51-BF912364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592E-FA86-9249-90AF-B2AD4F3E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LRU is expensive to fully implement</a:t>
            </a:r>
          </a:p>
          <a:p>
            <a:pPr lvl="1"/>
            <a:r>
              <a:rPr lang="en-US" dirty="0"/>
              <a:t>Need to update a list of items at every read</a:t>
            </a:r>
          </a:p>
          <a:p>
            <a:pPr lvl="1"/>
            <a:r>
              <a:rPr lang="en-US" dirty="0"/>
              <a:t>Maintaining cache ranking of all items can be expensive</a:t>
            </a:r>
          </a:p>
          <a:p>
            <a:r>
              <a:rPr lang="en-US" dirty="0"/>
              <a:t>In practice, many caches use approximations of LRU</a:t>
            </a:r>
          </a:p>
          <a:p>
            <a:r>
              <a:rPr lang="en-US" dirty="0"/>
              <a:t>Sampled LRU</a:t>
            </a:r>
          </a:p>
          <a:p>
            <a:pPr lvl="1"/>
            <a:r>
              <a:rPr lang="en-US" dirty="0"/>
              <a:t>Instead of maintaining full ranking of all items (in a list), every time a new item is accessed, simply update its access time</a:t>
            </a:r>
          </a:p>
          <a:p>
            <a:pPr lvl="1"/>
            <a:r>
              <a:rPr lang="en-US" dirty="0"/>
              <a:t>At eviction time, sample N items, and pick the one with the oldest access time</a:t>
            </a:r>
          </a:p>
          <a:p>
            <a:pPr lvl="1"/>
            <a:r>
              <a:rPr lang="en-US" dirty="0"/>
              <a:t>When N is large enough (e.g., 50/100 or more) this approximates LRU very well</a:t>
            </a:r>
          </a:p>
          <a:p>
            <a:r>
              <a:rPr lang="en-US" dirty="0"/>
              <a:t>CLOCK</a:t>
            </a:r>
          </a:p>
          <a:p>
            <a:pPr lvl="1"/>
            <a:r>
              <a:rPr lang="en-US" dirty="0"/>
              <a:t>Maintain 1 bit per item in the cache (can be 0 or 1)</a:t>
            </a:r>
          </a:p>
          <a:p>
            <a:pPr lvl="1"/>
            <a:r>
              <a:rPr lang="en-US" dirty="0"/>
              <a:t>When an item is accessed set bit to 1</a:t>
            </a:r>
          </a:p>
          <a:p>
            <a:pPr lvl="1"/>
            <a:r>
              <a:rPr lang="en-US" dirty="0"/>
              <a:t>Occasionally use a clock “hand” that decrements bits to 0 one by one</a:t>
            </a:r>
          </a:p>
          <a:p>
            <a:pPr lvl="1"/>
            <a:r>
              <a:rPr lang="en-US" dirty="0"/>
              <a:t>At eviction time, evict next item that has a bit 0</a:t>
            </a:r>
          </a:p>
          <a:p>
            <a:pPr lvl="1"/>
            <a:r>
              <a:rPr lang="en-US" dirty="0"/>
              <a:t>This is the algorithm originally used to cache memory pages in the 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26D3A-31FC-6646-ACD2-24DA2E821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5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2120-49DC-4E4D-8A51-BF912364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LFU (Least Frequently Used)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592E-FA86-9249-90AF-B2AD4F3E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Evict the object that was </a:t>
            </a:r>
            <a:r>
              <a:rPr lang="en-US" b="1" dirty="0"/>
              <a:t>accessed the fewest total time </a:t>
            </a:r>
            <a:r>
              <a:rPr lang="en-US" dirty="0"/>
              <a:t>from the cache</a:t>
            </a:r>
          </a:p>
          <a:p>
            <a:pPr lvl="1"/>
            <a:r>
              <a:rPr lang="en-US" dirty="0"/>
              <a:t>Usually # of times over a period time (i.e., frequency)</a:t>
            </a:r>
          </a:p>
          <a:p>
            <a:r>
              <a:rPr lang="en-US" dirty="0"/>
              <a:t>Idea: items that were accessed many times likely to be accessed again in the future</a:t>
            </a:r>
          </a:p>
          <a:p>
            <a:r>
              <a:rPr lang="en-US" dirty="0"/>
              <a:t>How is LFU different than LRU?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Works well for workloads that have a relatively static number of popular items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Does not work well if new items become popular</a:t>
            </a:r>
          </a:p>
          <a:p>
            <a:pPr lvl="1"/>
            <a:r>
              <a:rPr lang="en-US" dirty="0"/>
              <a:t>Can be difficult to implement: need to track item frequency for all keys, find the one with the lowest frequency</a:t>
            </a:r>
          </a:p>
          <a:p>
            <a:pPr lvl="2"/>
            <a:r>
              <a:rPr lang="en-US" dirty="0"/>
              <a:t>To fully implement, also need to track frequencies of evicted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26D3A-31FC-6646-ACD2-24DA2E821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01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accesses: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29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38162"/>
              </p:ext>
            </p:extLst>
          </p:nvPr>
        </p:nvGraphicFramePr>
        <p:xfrm>
          <a:off x="2367650" y="3759485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56250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E9542E-50B1-804C-A78B-24888DE50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24475"/>
              </p:ext>
            </p:extLst>
          </p:nvPr>
        </p:nvGraphicFramePr>
        <p:xfrm>
          <a:off x="2367650" y="4311618"/>
          <a:ext cx="20313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29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1684-6E14-424D-AF03-31918BF5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questions for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691B4-30FB-C24C-A9B3-E889C814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Assignment: where do you put the data?</a:t>
            </a:r>
          </a:p>
          <a:p>
            <a:pPr lvl="1"/>
            <a:r>
              <a:rPr lang="en-US" dirty="0"/>
              <a:t>In memory?</a:t>
            </a:r>
          </a:p>
          <a:p>
            <a:pPr lvl="2"/>
            <a:r>
              <a:rPr lang="en-US" dirty="0"/>
              <a:t>Where?</a:t>
            </a:r>
          </a:p>
          <a:p>
            <a:pPr lvl="1"/>
            <a:r>
              <a:rPr lang="en-US" dirty="0"/>
              <a:t>On disk?</a:t>
            </a:r>
          </a:p>
          <a:p>
            <a:pPr lvl="2"/>
            <a:r>
              <a:rPr lang="en-US" dirty="0"/>
              <a:t>Where?</a:t>
            </a:r>
          </a:p>
          <a:p>
            <a:r>
              <a:rPr lang="en-US" dirty="0"/>
              <a:t>Consistency: what happens when data is updated/deleted?</a:t>
            </a:r>
          </a:p>
          <a:p>
            <a:r>
              <a:rPr lang="en-US" b="1" dirty="0"/>
              <a:t>Eviction: who do you kick out?</a:t>
            </a:r>
          </a:p>
          <a:p>
            <a:pPr lvl="1"/>
            <a:r>
              <a:rPr lang="en-US" b="1" dirty="0"/>
              <a:t>In other words: what do you do when memory is full?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02CBC-12B8-3B43-A597-4506A4F2C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04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accesses: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30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/>
        </p:nvGraphicFramePr>
        <p:xfrm>
          <a:off x="2367650" y="3759485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88421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E9542E-50B1-804C-A78B-24888DE50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2544"/>
              </p:ext>
            </p:extLst>
          </p:nvPr>
        </p:nvGraphicFramePr>
        <p:xfrm>
          <a:off x="2367650" y="4311618"/>
          <a:ext cx="20313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812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accesses: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31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/>
        </p:nvGraphicFramePr>
        <p:xfrm>
          <a:off x="2367650" y="3759485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5827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E9542E-50B1-804C-A78B-24888DE50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10450"/>
              </p:ext>
            </p:extLst>
          </p:nvPr>
        </p:nvGraphicFramePr>
        <p:xfrm>
          <a:off x="2367650" y="4311618"/>
          <a:ext cx="20313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957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accesses: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32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83520"/>
              </p:ext>
            </p:extLst>
          </p:nvPr>
        </p:nvGraphicFramePr>
        <p:xfrm>
          <a:off x="2367650" y="3759485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27429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E9542E-50B1-804C-A78B-24888DE50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5873"/>
              </p:ext>
            </p:extLst>
          </p:nvPr>
        </p:nvGraphicFramePr>
        <p:xfrm>
          <a:off x="2367650" y="4311618"/>
          <a:ext cx="20313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14CCF5-5301-8942-98A2-026BBE1F4655}"/>
              </a:ext>
            </a:extLst>
          </p:cNvPr>
          <p:cNvSpPr txBox="1"/>
          <p:nvPr/>
        </p:nvSpPr>
        <p:spPr>
          <a:xfrm>
            <a:off x="2982712" y="2998113"/>
            <a:ext cx="3764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Evict 3/4 (randomly chose 3)</a:t>
            </a:r>
          </a:p>
        </p:txBody>
      </p:sp>
    </p:spTree>
    <p:extLst>
      <p:ext uri="{BB962C8B-B14F-4D97-AF65-F5344CB8AC3E}">
        <p14:creationId xmlns:p14="http://schemas.microsoft.com/office/powerpoint/2010/main" val="732094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accesses: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33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/>
        </p:nvGraphicFramePr>
        <p:xfrm>
          <a:off x="2367650" y="3759485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03184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E9542E-50B1-804C-A78B-24888DE50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72920"/>
              </p:ext>
            </p:extLst>
          </p:nvPr>
        </p:nvGraphicFramePr>
        <p:xfrm>
          <a:off x="2367650" y="4311618"/>
          <a:ext cx="20313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159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accesses: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34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/>
        </p:nvGraphicFramePr>
        <p:xfrm>
          <a:off x="2367650" y="3759485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702441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E9542E-50B1-804C-A78B-24888DE50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20465"/>
              </p:ext>
            </p:extLst>
          </p:nvPr>
        </p:nvGraphicFramePr>
        <p:xfrm>
          <a:off x="2367650" y="4311618"/>
          <a:ext cx="20313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202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accesses: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35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14986"/>
              </p:ext>
            </p:extLst>
          </p:nvPr>
        </p:nvGraphicFramePr>
        <p:xfrm>
          <a:off x="2367650" y="3759485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22983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E9542E-50B1-804C-A78B-24888DE50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89886"/>
              </p:ext>
            </p:extLst>
          </p:nvPr>
        </p:nvGraphicFramePr>
        <p:xfrm>
          <a:off x="2367650" y="4311618"/>
          <a:ext cx="20313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14CCF5-5301-8942-98A2-026BBE1F4655}"/>
              </a:ext>
            </a:extLst>
          </p:cNvPr>
          <p:cNvSpPr txBox="1"/>
          <p:nvPr/>
        </p:nvSpPr>
        <p:spPr>
          <a:xfrm>
            <a:off x="4255458" y="3004291"/>
            <a:ext cx="3764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Evict 4/5 (randomly chose 5)</a:t>
            </a:r>
          </a:p>
        </p:txBody>
      </p:sp>
    </p:spTree>
    <p:extLst>
      <p:ext uri="{BB962C8B-B14F-4D97-AF65-F5344CB8AC3E}">
        <p14:creationId xmlns:p14="http://schemas.microsoft.com/office/powerpoint/2010/main" val="749915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accesses: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36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/>
        </p:nvGraphicFramePr>
        <p:xfrm>
          <a:off x="2367650" y="3759485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30620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E9542E-50B1-804C-A78B-24888DE50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42842"/>
              </p:ext>
            </p:extLst>
          </p:nvPr>
        </p:nvGraphicFramePr>
        <p:xfrm>
          <a:off x="2367650" y="4311618"/>
          <a:ext cx="20313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279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accesses: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37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27104"/>
              </p:ext>
            </p:extLst>
          </p:nvPr>
        </p:nvGraphicFramePr>
        <p:xfrm>
          <a:off x="2367650" y="3759485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89403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E9542E-50B1-804C-A78B-24888DE500C8}"/>
              </a:ext>
            </a:extLst>
          </p:cNvPr>
          <p:cNvGraphicFramePr>
            <a:graphicFrameLocks noGrp="1"/>
          </p:cNvGraphicFramePr>
          <p:nvPr/>
        </p:nvGraphicFramePr>
        <p:xfrm>
          <a:off x="2367650" y="4311618"/>
          <a:ext cx="20313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1BE4E5-B6A3-0344-BC21-D5E8EE7A4AFA}"/>
              </a:ext>
            </a:extLst>
          </p:cNvPr>
          <p:cNvSpPr txBox="1"/>
          <p:nvPr/>
        </p:nvSpPr>
        <p:spPr>
          <a:xfrm>
            <a:off x="4922723" y="3027294"/>
            <a:ext cx="3764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Evict 3/4 (randomly chose 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5CE1D-4845-3F4A-8F30-4E3C1E10992B}"/>
              </a:ext>
            </a:extLst>
          </p:cNvPr>
          <p:cNvSpPr txBox="1"/>
          <p:nvPr/>
        </p:nvSpPr>
        <p:spPr>
          <a:xfrm>
            <a:off x="2875621" y="5303167"/>
            <a:ext cx="2052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misses: 7</a:t>
            </a:r>
          </a:p>
        </p:txBody>
      </p:sp>
    </p:spTree>
    <p:extLst>
      <p:ext uri="{BB962C8B-B14F-4D97-AF65-F5344CB8AC3E}">
        <p14:creationId xmlns:p14="http://schemas.microsoft.com/office/powerpoint/2010/main" val="899546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30BF-3DCC-1A40-B874-C312D4A8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LRU/LFU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E05A-B76E-EA46-8B00-4781893A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LRU prioritizes recent accesses, while LFU prioritizes frequently accessed items</a:t>
            </a:r>
          </a:p>
          <a:p>
            <a:r>
              <a:rPr lang="en-US" dirty="0"/>
              <a:t>Recency vs. frequency are both important features, each works better for different workloads</a:t>
            </a:r>
          </a:p>
          <a:p>
            <a:r>
              <a:rPr lang="en-US" dirty="0"/>
              <a:t>Many hybrid frequency and recency algorithms</a:t>
            </a:r>
          </a:p>
          <a:p>
            <a:r>
              <a:rPr lang="en-US" dirty="0"/>
              <a:t>For example, Segmented LRU</a:t>
            </a:r>
          </a:p>
          <a:p>
            <a:pPr lvl="1"/>
            <a:r>
              <a:rPr lang="en-US" dirty="0"/>
              <a:t>The first time an object is inserted into the cache, insert it into the middle of the cache (not the head)</a:t>
            </a:r>
          </a:p>
          <a:p>
            <a:pPr lvl="1"/>
            <a:r>
              <a:rPr lang="en-US" dirty="0"/>
              <a:t>Afterwards, at every access insert it to the top of the cache</a:t>
            </a:r>
          </a:p>
          <a:p>
            <a:pPr lvl="1"/>
            <a:r>
              <a:rPr lang="en-US" dirty="0"/>
              <a:t>Mostly behaves like LRU, but penalizes objects that might be accessed recently but just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81C9-EB56-8E4D-BEAE-96AB820E7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5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6E7C-33D2-5646-836E-97EDBBA6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OPT/Optimal (</a:t>
            </a:r>
            <a:r>
              <a:rPr lang="en-US" dirty="0" err="1"/>
              <a:t>Belady’s</a:t>
            </a:r>
            <a:r>
              <a:rPr lang="en-US" dirty="0"/>
              <a:t>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5B0B-2C6D-164D-9FE6-589148A4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one of the algorithms we surveyed earlier can perform better (or worse) on certain workloads</a:t>
            </a:r>
          </a:p>
          <a:p>
            <a:r>
              <a:rPr lang="en-US" dirty="0"/>
              <a:t>The Optimal algorithm (invented by </a:t>
            </a:r>
            <a:r>
              <a:rPr lang="en-US" dirty="0" err="1"/>
              <a:t>Belady</a:t>
            </a:r>
            <a:r>
              <a:rPr lang="en-US" dirty="0"/>
              <a:t>) is the optimal eviction algorithm</a:t>
            </a:r>
          </a:p>
          <a:p>
            <a:pPr lvl="1"/>
            <a:r>
              <a:rPr lang="en-US" dirty="0"/>
              <a:t>Assumes it knows the future</a:t>
            </a:r>
          </a:p>
          <a:p>
            <a:pPr lvl="1"/>
            <a:r>
              <a:rPr lang="en-US" dirty="0"/>
              <a:t>Evicts page that won’t be accessed for the longest time in the future</a:t>
            </a:r>
          </a:p>
          <a:p>
            <a:r>
              <a:rPr lang="en-US" dirty="0"/>
              <a:t>This is not an algorithm that can be used in practice (since it needs to know the future!)</a:t>
            </a:r>
          </a:p>
          <a:p>
            <a:pPr lvl="1"/>
            <a:r>
              <a:rPr lang="en-US" dirty="0"/>
              <a:t>But can be used to evaluate how far off LRU/LFU/etc. are from the optimal for a given workload</a:t>
            </a:r>
          </a:p>
          <a:p>
            <a:pPr lvl="1"/>
            <a:r>
              <a:rPr lang="en-US" dirty="0"/>
              <a:t>Some recent work uses OPT to train machine learning eviction policies (“Learning Relaxed </a:t>
            </a:r>
            <a:r>
              <a:rPr lang="en-US" dirty="0" err="1"/>
              <a:t>Belady</a:t>
            </a:r>
            <a:r>
              <a:rPr lang="en-US" dirty="0"/>
              <a:t>”, Song et al.)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17665-6111-024E-BAED-FF61EB9013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93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C8AD-BDB4-484F-901F-CFB193E4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Eviction Policy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0C4B-4A42-F04E-993F-00606D12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has fixed size (C)</a:t>
            </a:r>
          </a:p>
          <a:p>
            <a:pPr lvl="1"/>
            <a:r>
              <a:rPr lang="en-US" dirty="0"/>
              <a:t>Each item has the same size (1)</a:t>
            </a:r>
          </a:p>
          <a:p>
            <a:pPr lvl="1"/>
            <a:r>
              <a:rPr lang="en-US" dirty="0"/>
              <a:t>Each item has a unique key</a:t>
            </a:r>
          </a:p>
          <a:p>
            <a:r>
              <a:rPr lang="en-US" dirty="0"/>
              <a:t>Cache is full</a:t>
            </a:r>
          </a:p>
          <a:p>
            <a:r>
              <a:rPr lang="en-US" dirty="0"/>
              <a:t>Requests come in</a:t>
            </a:r>
          </a:p>
          <a:p>
            <a:pPr lvl="1"/>
            <a:r>
              <a:rPr lang="en-US" dirty="0"/>
              <a:t>If the request is for an item that exists in the cache, it is read</a:t>
            </a:r>
          </a:p>
          <a:p>
            <a:pPr lvl="1"/>
            <a:r>
              <a:rPr lang="en-US" dirty="0"/>
              <a:t>If the request is for an item that does not exist in the cache, it is fetched (from a second storage system, e.g., a database), and another item is evicted to make room for it</a:t>
            </a:r>
          </a:p>
          <a:p>
            <a:r>
              <a:rPr lang="en-US" dirty="0"/>
              <a:t>Eviction policy decides which object to evict when a new item is inserted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EFF60-9118-7544-A3CC-B5B477EE19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24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40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/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/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047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41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9931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30824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971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42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14414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51014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21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43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33108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85216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188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44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11875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64129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304FC9-7766-3D4C-9907-DF9F7D55D4F9}"/>
              </a:ext>
            </a:extLst>
          </p:cNvPr>
          <p:cNvSpPr txBox="1"/>
          <p:nvPr/>
        </p:nvSpPr>
        <p:spPr>
          <a:xfrm>
            <a:off x="3032139" y="2966869"/>
            <a:ext cx="45496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Evict 4 (furthest away in the future)</a:t>
            </a:r>
          </a:p>
        </p:txBody>
      </p:sp>
    </p:spTree>
    <p:extLst>
      <p:ext uri="{BB962C8B-B14F-4D97-AF65-F5344CB8AC3E}">
        <p14:creationId xmlns:p14="http://schemas.microsoft.com/office/powerpoint/2010/main" val="2079148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45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482271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89726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814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46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43188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9117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73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47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20766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D7573-25BB-1D4A-A876-070B18389BCB}"/>
              </a:ext>
            </a:extLst>
          </p:cNvPr>
          <p:cNvGraphicFramePr>
            <a:graphicFrameLocks noGrp="1"/>
          </p:cNvGraphicFramePr>
          <p:nvPr/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6C276-3C7D-C54F-AEA5-BE4D367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77377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A16D61-F7C3-7547-A3FB-A7FC2309BCB3}"/>
              </a:ext>
            </a:extLst>
          </p:cNvPr>
          <p:cNvSpPr txBox="1"/>
          <p:nvPr/>
        </p:nvSpPr>
        <p:spPr>
          <a:xfrm>
            <a:off x="2124184" y="4872483"/>
            <a:ext cx="4580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misses: 6 (this is the optimal!)</a:t>
            </a:r>
          </a:p>
        </p:txBody>
      </p:sp>
    </p:spTree>
    <p:extLst>
      <p:ext uri="{BB962C8B-B14F-4D97-AF65-F5344CB8AC3E}">
        <p14:creationId xmlns:p14="http://schemas.microsoft.com/office/powerpoint/2010/main" val="1540061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C8AD-BDB4-484F-901F-CFB193E4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policies 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0C4B-4A42-F04E-993F-00606D12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eviction policies we surveyed are used by real systems</a:t>
            </a:r>
          </a:p>
          <a:p>
            <a:pPr lvl="1"/>
            <a:r>
              <a:rPr lang="en-US" dirty="0"/>
              <a:t>Except for OPT!</a:t>
            </a:r>
          </a:p>
          <a:p>
            <a:r>
              <a:rPr lang="en-US" dirty="0"/>
              <a:t>LRU and its approximations are the most common</a:t>
            </a:r>
          </a:p>
          <a:p>
            <a:r>
              <a:rPr lang="en-US" dirty="0"/>
              <a:t>Complications:</a:t>
            </a:r>
          </a:p>
          <a:p>
            <a:pPr lvl="1"/>
            <a:r>
              <a:rPr lang="en-US" dirty="0"/>
              <a:t>We assumed all items are the same size</a:t>
            </a:r>
          </a:p>
          <a:p>
            <a:pPr lvl="1"/>
            <a:r>
              <a:rPr lang="en-US" dirty="0"/>
              <a:t>Things get more complicated when items can have different sizes</a:t>
            </a:r>
          </a:p>
          <a:p>
            <a:pPr lvl="2"/>
            <a:r>
              <a:rPr lang="en-US" dirty="0"/>
              <a:t>E.g., Bigger items might cause the eviction of many small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EFF60-9118-7544-A3CC-B5B477EE19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80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D6BD-2502-C64D-BE73-8BBFB920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613A6-7B8E-D543-A729-044F956A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goal might be total latency or throughput (usually latency)</a:t>
            </a:r>
          </a:p>
          <a:p>
            <a:pPr lvl="1"/>
            <a:r>
              <a:rPr lang="en-US" dirty="0"/>
              <a:t>E.g., what’s the performance of the total system given a certain eviction policy</a:t>
            </a:r>
          </a:p>
          <a:p>
            <a:r>
              <a:rPr lang="en-US" dirty="0"/>
              <a:t>Typically average latency is equivalent to cache hit rate</a:t>
            </a:r>
          </a:p>
          <a:p>
            <a:pPr lvl="1"/>
            <a:r>
              <a:rPr lang="en-US" dirty="0"/>
              <a:t>Over time window, percentage of read requests whose objects existed in the cache</a:t>
            </a:r>
          </a:p>
          <a:p>
            <a:endParaRPr lang="en-US" dirty="0"/>
          </a:p>
          <a:p>
            <a:r>
              <a:rPr lang="en-US" dirty="0"/>
              <a:t>Example (includes the network latency): </a:t>
            </a:r>
          </a:p>
          <a:p>
            <a:pPr lvl="1"/>
            <a:r>
              <a:rPr lang="en-US" dirty="0"/>
              <a:t>Average latency to flash database: 5 millisecond</a:t>
            </a:r>
          </a:p>
          <a:p>
            <a:pPr lvl="1"/>
            <a:r>
              <a:rPr lang="en-US" dirty="0"/>
              <a:t>Average latency to in-memory key-value cache: 100 microseconds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Average latency (in microseconds) when cache hit rate is 98%:</a:t>
            </a:r>
          </a:p>
          <a:p>
            <a:pPr lvl="2"/>
            <a:r>
              <a:rPr lang="en-US" dirty="0"/>
              <a:t>0.98 * 100 + 0.02 * 5000 = 198 microseconds</a:t>
            </a:r>
          </a:p>
          <a:p>
            <a:pPr lvl="1"/>
            <a:r>
              <a:rPr lang="en-US" dirty="0"/>
              <a:t>Average latency (in microseconds) when cache hit rate is 99%:</a:t>
            </a:r>
          </a:p>
          <a:p>
            <a:pPr lvl="2"/>
            <a:r>
              <a:rPr lang="en-US" dirty="0"/>
              <a:t>0.99 * 100 + 0.01 * 5000 = 149 microseconds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1% cache hit rate increase improves latency by 33%!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991E8-B3A2-2D48-BF24-D9CEAD7A07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0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30BF-3DCC-1A40-B874-C312D4A8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eviction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E05A-B76E-EA46-8B00-4781893A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FIFO (first in first out)</a:t>
            </a:r>
          </a:p>
          <a:p>
            <a:r>
              <a:rPr lang="en-US" dirty="0"/>
              <a:t>LRU (least recently used)</a:t>
            </a:r>
          </a:p>
          <a:p>
            <a:r>
              <a:rPr lang="en-US" dirty="0"/>
              <a:t>CLOCK (approximates LRU)</a:t>
            </a:r>
          </a:p>
          <a:p>
            <a:r>
              <a:rPr lang="en-US" dirty="0"/>
              <a:t>LFU (least frequently used)</a:t>
            </a:r>
          </a:p>
          <a:p>
            <a:r>
              <a:rPr lang="en-US" dirty="0"/>
              <a:t>OPT (</a:t>
            </a:r>
            <a:r>
              <a:rPr lang="en-US" dirty="0" err="1"/>
              <a:t>Belady’s</a:t>
            </a:r>
            <a:r>
              <a:rPr lang="en-US" dirty="0"/>
              <a:t> algorithm: knows the future)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81C9-EB56-8E4D-BEAE-96AB820E7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95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30BF-3DCC-1A40-B874-C312D4A8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(First In First 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E05A-B76E-EA46-8B00-4781893A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Evict the item that was </a:t>
            </a:r>
            <a:r>
              <a:rPr lang="en-US" b="1" dirty="0"/>
              <a:t>last inserted</a:t>
            </a:r>
            <a:r>
              <a:rPr lang="en-US" dirty="0"/>
              <a:t> into the cache</a:t>
            </a:r>
          </a:p>
          <a:p>
            <a:r>
              <a:rPr lang="en-US" dirty="0"/>
              <a:t>Idea: the item that was last inserted is the oldest, and hence the least relevant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Simple and easy to implement</a:t>
            </a:r>
          </a:p>
          <a:p>
            <a:pPr lvl="1"/>
            <a:r>
              <a:rPr lang="en-US" dirty="0"/>
              <a:t>Can be implemented as a list, where new item are inserted to the tail of the list, and items are evicted from the head</a:t>
            </a:r>
          </a:p>
          <a:p>
            <a:r>
              <a:rPr lang="en-US" dirty="0"/>
              <a:t>Why might it work?</a:t>
            </a:r>
          </a:p>
          <a:p>
            <a:pPr lvl="1"/>
            <a:r>
              <a:rPr lang="en-US" dirty="0"/>
              <a:t>Sometimes the item that was brought in the cache last is old and is not read anymore</a:t>
            </a:r>
          </a:p>
          <a:p>
            <a:r>
              <a:rPr lang="en-US" dirty="0"/>
              <a:t>Why might it not work?</a:t>
            </a:r>
          </a:p>
          <a:p>
            <a:pPr lvl="1"/>
            <a:r>
              <a:rPr lang="en-US" dirty="0"/>
              <a:t>Because maybe an old item is actually a popular item that is accessed frequently</a:t>
            </a:r>
          </a:p>
          <a:p>
            <a:r>
              <a:rPr lang="en-US" dirty="0"/>
              <a:t>In general, usually suffers from a low hit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81C9-EB56-8E4D-BEAE-96AB820E7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5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cache accesses (by key):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Cache (size 4):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(leftmost item is the next to be evicted)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89951"/>
              </p:ext>
            </p:extLst>
          </p:nvPr>
        </p:nvGraphicFramePr>
        <p:xfrm>
          <a:off x="1477963" y="19530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C507F7-6E4A-9E4E-B883-281D249B6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30879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C90E9-2305-BD44-884A-8CF6F58A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33411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8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F71-CED5-7E4B-852E-EEC0912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434E-DD95-374B-A66B-6F8EA0FA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cache accesses (by key):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Cache (size 4):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(leftmost item is the next to be evicted)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9BDA-B0E5-B849-A729-4A2A7454B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CE7CA-DBD7-1149-B502-B7CADC33705E}"/>
              </a:ext>
            </a:extLst>
          </p:cNvPr>
          <p:cNvGraphicFramePr>
            <a:graphicFrameLocks noGrp="1"/>
          </p:cNvGraphicFramePr>
          <p:nvPr/>
        </p:nvGraphicFramePr>
        <p:xfrm>
          <a:off x="1477963" y="19530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C507F7-6E4A-9E4E-B883-281D249B6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12091"/>
              </p:ext>
            </p:extLst>
          </p:nvPr>
        </p:nvGraphicFramePr>
        <p:xfrm>
          <a:off x="2367650" y="3796556"/>
          <a:ext cx="2031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39">
                  <a:extLst>
                    <a:ext uri="{9D8B030D-6E8A-4147-A177-3AD203B41FA5}">
                      <a16:colId xmlns:a16="http://schemas.microsoft.com/office/drawing/2014/main" val="3881623079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81769263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2370111217"/>
                    </a:ext>
                  </a:extLst>
                </a:gridCol>
                <a:gridCol w="507839">
                  <a:extLst>
                    <a:ext uri="{9D8B030D-6E8A-4147-A177-3AD203B41FA5}">
                      <a16:colId xmlns:a16="http://schemas.microsoft.com/office/drawing/2014/main" val="48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6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C90E9-2305-BD44-884A-8CF6F58A1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857865"/>
              </p:ext>
            </p:extLst>
          </p:nvPr>
        </p:nvGraphicFramePr>
        <p:xfrm>
          <a:off x="1477959" y="2505185"/>
          <a:ext cx="60959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30">
                  <a:extLst>
                    <a:ext uri="{9D8B030D-6E8A-4147-A177-3AD203B41FA5}">
                      <a16:colId xmlns:a16="http://schemas.microsoft.com/office/drawing/2014/main" val="354111004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52547448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03564362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12746521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31271399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605667503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2443199871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3122036705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597827292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1388842544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079819818"/>
                    </a:ext>
                  </a:extLst>
                </a:gridCol>
                <a:gridCol w="512915">
                  <a:extLst>
                    <a:ext uri="{9D8B030D-6E8A-4147-A177-3AD203B41FA5}">
                      <a16:colId xmlns:a16="http://schemas.microsoft.com/office/drawing/2014/main" val="4146262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254420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1" id="{FDB87B49-0EF2-DC46-95E3-511AF0B037A3}" vid="{F79043B0-02B6-5E4C-A3AE-A0B2EB438A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46579</TotalTime>
  <Words>2354</Words>
  <Application>Microsoft Macintosh PowerPoint</Application>
  <PresentationFormat>On-screen Show (4:3)</PresentationFormat>
  <Paragraphs>1170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Wingdings</vt:lpstr>
      <vt:lpstr>10 September 2009</vt:lpstr>
      <vt:lpstr>Computer Systems for Data Science Topic 7</vt:lpstr>
      <vt:lpstr>Motivation</vt:lpstr>
      <vt:lpstr>Important questions for caching</vt:lpstr>
      <vt:lpstr>Standard Eviction Policy Model</vt:lpstr>
      <vt:lpstr>Metric for success</vt:lpstr>
      <vt:lpstr>Common eviction policies</vt:lpstr>
      <vt:lpstr>FIFO (First In First Out)</vt:lpstr>
      <vt:lpstr>FIFO example</vt:lpstr>
      <vt:lpstr>FIFO example</vt:lpstr>
      <vt:lpstr>FIFO example</vt:lpstr>
      <vt:lpstr>FIFO example</vt:lpstr>
      <vt:lpstr>FIFO example</vt:lpstr>
      <vt:lpstr>FIFO example</vt:lpstr>
      <vt:lpstr>FIFO example</vt:lpstr>
      <vt:lpstr>FIFO example</vt:lpstr>
      <vt:lpstr>LRU (Least Recently Used)</vt:lpstr>
      <vt:lpstr>LRU example</vt:lpstr>
      <vt:lpstr>LRU example</vt:lpstr>
      <vt:lpstr>LRU example</vt:lpstr>
      <vt:lpstr>LRU example</vt:lpstr>
      <vt:lpstr>LRU example</vt:lpstr>
      <vt:lpstr>LRU example</vt:lpstr>
      <vt:lpstr>LRU example</vt:lpstr>
      <vt:lpstr>LRU example</vt:lpstr>
      <vt:lpstr>LRU example</vt:lpstr>
      <vt:lpstr>LRU example</vt:lpstr>
      <vt:lpstr>LRU Approximations</vt:lpstr>
      <vt:lpstr>LFU (Least Frequently Used)</vt:lpstr>
      <vt:lpstr>LFU example</vt:lpstr>
      <vt:lpstr>LFU example</vt:lpstr>
      <vt:lpstr>LFU example</vt:lpstr>
      <vt:lpstr>LFU example</vt:lpstr>
      <vt:lpstr>LFU example</vt:lpstr>
      <vt:lpstr>LFU example</vt:lpstr>
      <vt:lpstr>LFU example</vt:lpstr>
      <vt:lpstr>LFU example</vt:lpstr>
      <vt:lpstr>LFU example</vt:lpstr>
      <vt:lpstr>LRU/LFU combinations</vt:lpstr>
      <vt:lpstr>OPT/Optimal (Belady’s Algorithm)</vt:lpstr>
      <vt:lpstr>OPT example</vt:lpstr>
      <vt:lpstr>OPT example</vt:lpstr>
      <vt:lpstr>OPT example</vt:lpstr>
      <vt:lpstr>OPT example</vt:lpstr>
      <vt:lpstr>OPT example</vt:lpstr>
      <vt:lpstr>OPT example</vt:lpstr>
      <vt:lpstr>OPT example</vt:lpstr>
      <vt:lpstr>OPT example</vt:lpstr>
      <vt:lpstr>Eviction policies in the real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for Data Science</dc:title>
  <dc:creator>Microsoft Office User</dc:creator>
  <cp:lastModifiedBy>Asaf Cidon</cp:lastModifiedBy>
  <cp:revision>613</cp:revision>
  <dcterms:created xsi:type="dcterms:W3CDTF">2016-01-17T07:38:39Z</dcterms:created>
  <dcterms:modified xsi:type="dcterms:W3CDTF">2020-04-19T17:54:04Z</dcterms:modified>
</cp:coreProperties>
</file>