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28"/>
  </p:notesMasterIdLst>
  <p:sldIdLst>
    <p:sldId id="260" r:id="rId2"/>
    <p:sldId id="321" r:id="rId3"/>
    <p:sldId id="323" r:id="rId4"/>
    <p:sldId id="419" r:id="rId5"/>
    <p:sldId id="322" r:id="rId6"/>
    <p:sldId id="324" r:id="rId7"/>
    <p:sldId id="327" r:id="rId8"/>
    <p:sldId id="402" r:id="rId9"/>
    <p:sldId id="403" r:id="rId10"/>
    <p:sldId id="404" r:id="rId11"/>
    <p:sldId id="406" r:id="rId12"/>
    <p:sldId id="407" r:id="rId13"/>
    <p:sldId id="409" r:id="rId14"/>
    <p:sldId id="410" r:id="rId15"/>
    <p:sldId id="411" r:id="rId16"/>
    <p:sldId id="412" r:id="rId17"/>
    <p:sldId id="413" r:id="rId18"/>
    <p:sldId id="414" r:id="rId19"/>
    <p:sldId id="415" r:id="rId20"/>
    <p:sldId id="416" r:id="rId21"/>
    <p:sldId id="417" r:id="rId22"/>
    <p:sldId id="418" r:id="rId23"/>
    <p:sldId id="420" r:id="rId24"/>
    <p:sldId id="422" r:id="rId25"/>
    <p:sldId id="424" r:id="rId26"/>
    <p:sldId id="423" r:id="rId27"/>
  </p:sldIdLst>
  <p:sldSz cx="9144000" cy="6858000" type="screen4x3"/>
  <p:notesSz cx="7315200" cy="9601200"/>
  <p:defaultTextStyle>
    <a:defPPr>
      <a:defRPr lang="en-US"/>
    </a:defPPr>
    <a:lvl1pPr algn="l" rtl="0" eaLnBrk="0" fontAlgn="base" hangingPunct="0">
      <a:spcBef>
        <a:spcPct val="0"/>
      </a:spcBef>
      <a:spcAft>
        <a:spcPct val="0"/>
      </a:spcAft>
      <a:defRPr sz="2200" kern="1200">
        <a:solidFill>
          <a:schemeClr val="hlink"/>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2200" kern="1200">
        <a:solidFill>
          <a:schemeClr val="hlink"/>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2200" kern="1200">
        <a:solidFill>
          <a:schemeClr val="hlink"/>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2200" kern="1200">
        <a:solidFill>
          <a:schemeClr val="hlink"/>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2200" kern="1200">
        <a:solidFill>
          <a:schemeClr val="hlink"/>
        </a:solidFill>
        <a:latin typeface="Arial" panose="020B0604020202020204" pitchFamily="34" charset="0"/>
        <a:ea typeface="+mn-ea"/>
        <a:cs typeface="Arial" panose="020B0604020202020204" pitchFamily="34" charset="0"/>
      </a:defRPr>
    </a:lvl5pPr>
    <a:lvl6pPr marL="2286000" algn="l" defTabSz="914400" rtl="0" eaLnBrk="1" latinLnBrk="0" hangingPunct="1">
      <a:defRPr sz="2200" kern="1200">
        <a:solidFill>
          <a:schemeClr val="hlink"/>
        </a:solidFill>
        <a:latin typeface="Arial" panose="020B0604020202020204" pitchFamily="34" charset="0"/>
        <a:ea typeface="+mn-ea"/>
        <a:cs typeface="Arial" panose="020B0604020202020204" pitchFamily="34" charset="0"/>
      </a:defRPr>
    </a:lvl6pPr>
    <a:lvl7pPr marL="2743200" algn="l" defTabSz="914400" rtl="0" eaLnBrk="1" latinLnBrk="0" hangingPunct="1">
      <a:defRPr sz="2200" kern="1200">
        <a:solidFill>
          <a:schemeClr val="hlink"/>
        </a:solidFill>
        <a:latin typeface="Arial" panose="020B0604020202020204" pitchFamily="34" charset="0"/>
        <a:ea typeface="+mn-ea"/>
        <a:cs typeface="Arial" panose="020B0604020202020204" pitchFamily="34" charset="0"/>
      </a:defRPr>
    </a:lvl7pPr>
    <a:lvl8pPr marL="3200400" algn="l" defTabSz="914400" rtl="0" eaLnBrk="1" latinLnBrk="0" hangingPunct="1">
      <a:defRPr sz="2200" kern="1200">
        <a:solidFill>
          <a:schemeClr val="hlink"/>
        </a:solidFill>
        <a:latin typeface="Arial" panose="020B0604020202020204" pitchFamily="34" charset="0"/>
        <a:ea typeface="+mn-ea"/>
        <a:cs typeface="Arial" panose="020B0604020202020204" pitchFamily="34" charset="0"/>
      </a:defRPr>
    </a:lvl8pPr>
    <a:lvl9pPr marL="3657600" algn="l" defTabSz="914400" rtl="0" eaLnBrk="1" latinLnBrk="0" hangingPunct="1">
      <a:defRPr sz="2200" kern="1200">
        <a:solidFill>
          <a:schemeClr val="hlink"/>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69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90"/>
    <p:restoredTop sz="83242"/>
  </p:normalViewPr>
  <p:slideViewPr>
    <p:cSldViewPr snapToGrid="0">
      <p:cViewPr varScale="1">
        <p:scale>
          <a:sx n="79" d="100"/>
          <a:sy n="79" d="100"/>
        </p:scale>
        <p:origin x="216" y="7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57607" cy="57607"/>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0D0FA92-B565-2044-B967-E13B4F52EEF0}"/>
              </a:ext>
            </a:extLst>
          </p:cNvPr>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9048" tIns="49524" rIns="99048" bIns="49524" numCol="1" anchor="t" anchorCtr="0" compatLnSpc="1">
            <a:prstTxWarp prst="textNoShape">
              <a:avLst/>
            </a:prstTxWarp>
          </a:bodyPr>
          <a:lstStyle>
            <a:lvl1pPr defTabSz="990600" eaLnBrk="1" hangingPunct="1">
              <a:defRPr sz="1300">
                <a:solidFill>
                  <a:schemeClr val="tx1"/>
                </a:solidFill>
              </a:defRPr>
            </a:lvl1pPr>
          </a:lstStyle>
          <a:p>
            <a:endParaRPr lang="en-US" altLang="en-US"/>
          </a:p>
        </p:txBody>
      </p:sp>
      <p:sp>
        <p:nvSpPr>
          <p:cNvPr id="21507" name="Rectangle 3">
            <a:extLst>
              <a:ext uri="{FF2B5EF4-FFF2-40B4-BE49-F238E27FC236}">
                <a16:creationId xmlns:a16="http://schemas.microsoft.com/office/drawing/2014/main" id="{FD23D121-213F-244A-8EEF-358FE4785087}"/>
              </a:ext>
            </a:extLst>
          </p:cNvPr>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9048" tIns="49524" rIns="99048" bIns="49524" numCol="1" anchor="t" anchorCtr="0" compatLnSpc="1">
            <a:prstTxWarp prst="textNoShape">
              <a:avLst/>
            </a:prstTxWarp>
          </a:bodyPr>
          <a:lstStyle>
            <a:lvl1pPr algn="r" defTabSz="990600" eaLnBrk="1" hangingPunct="1">
              <a:defRPr sz="1300">
                <a:solidFill>
                  <a:schemeClr val="tx1"/>
                </a:solidFill>
              </a:defRPr>
            </a:lvl1pPr>
          </a:lstStyle>
          <a:p>
            <a:endParaRPr lang="en-US" altLang="en-US"/>
          </a:p>
        </p:txBody>
      </p:sp>
      <p:sp>
        <p:nvSpPr>
          <p:cNvPr id="21508" name="Rectangle 4">
            <a:extLst>
              <a:ext uri="{FF2B5EF4-FFF2-40B4-BE49-F238E27FC236}">
                <a16:creationId xmlns:a16="http://schemas.microsoft.com/office/drawing/2014/main" id="{23BE481C-E989-964A-9721-83BCFB376A59}"/>
              </a:ext>
            </a:extLst>
          </p:cNvPr>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21509" name="Rectangle 5">
            <a:extLst>
              <a:ext uri="{FF2B5EF4-FFF2-40B4-BE49-F238E27FC236}">
                <a16:creationId xmlns:a16="http://schemas.microsoft.com/office/drawing/2014/main" id="{DC7D9EF1-D8BC-094E-B42E-9DDFC7019946}"/>
              </a:ext>
            </a:extLst>
          </p:cNvPr>
          <p:cNvSpPr>
            <a:spLocks noGrp="1" noChangeArrowheads="1"/>
          </p:cNvSpPr>
          <p:nvPr>
            <p:ph type="body" sz="quarter" idx="3"/>
          </p:nvPr>
        </p:nvSpPr>
        <p:spPr bwMode="auto">
          <a:xfrm>
            <a:off x="731838" y="4559300"/>
            <a:ext cx="5851525"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9048" tIns="49524" rIns="99048" bIns="49524"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1510" name="Rectangle 6">
            <a:extLst>
              <a:ext uri="{FF2B5EF4-FFF2-40B4-BE49-F238E27FC236}">
                <a16:creationId xmlns:a16="http://schemas.microsoft.com/office/drawing/2014/main" id="{1831BC09-EE1D-5849-8341-663782846A9D}"/>
              </a:ext>
            </a:extLst>
          </p:cNvPr>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9048" tIns="49524" rIns="99048" bIns="49524" numCol="1" anchor="b" anchorCtr="0" compatLnSpc="1">
            <a:prstTxWarp prst="textNoShape">
              <a:avLst/>
            </a:prstTxWarp>
          </a:bodyPr>
          <a:lstStyle>
            <a:lvl1pPr defTabSz="990600" eaLnBrk="1" hangingPunct="1">
              <a:defRPr sz="1300">
                <a:solidFill>
                  <a:schemeClr val="tx1"/>
                </a:solidFill>
              </a:defRPr>
            </a:lvl1pPr>
          </a:lstStyle>
          <a:p>
            <a:endParaRPr lang="en-US" altLang="en-US"/>
          </a:p>
        </p:txBody>
      </p:sp>
      <p:sp>
        <p:nvSpPr>
          <p:cNvPr id="21511" name="Rectangle 7">
            <a:extLst>
              <a:ext uri="{FF2B5EF4-FFF2-40B4-BE49-F238E27FC236}">
                <a16:creationId xmlns:a16="http://schemas.microsoft.com/office/drawing/2014/main" id="{ED85DB90-798C-3E4A-93FA-67F5E2CA2479}"/>
              </a:ext>
            </a:extLst>
          </p:cNvPr>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9048" tIns="49524" rIns="99048" bIns="49524" numCol="1" anchor="b" anchorCtr="0" compatLnSpc="1">
            <a:prstTxWarp prst="textNoShape">
              <a:avLst/>
            </a:prstTxWarp>
          </a:bodyPr>
          <a:lstStyle>
            <a:lvl1pPr algn="r" defTabSz="990600" eaLnBrk="1" hangingPunct="1">
              <a:defRPr sz="1300">
                <a:solidFill>
                  <a:schemeClr val="tx1"/>
                </a:solidFill>
              </a:defRPr>
            </a:lvl1pPr>
          </a:lstStyle>
          <a:p>
            <a:fld id="{AE917BB9-09E5-DE4E-B48C-09DF1DE9D25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US" dirty="0"/>
              <a:t>Similar idea to hashing, except we have a way to decrypt</a:t>
            </a:r>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10</a:t>
            </a:fld>
            <a:endParaRPr lang="en-US" altLang="en-US"/>
          </a:p>
        </p:txBody>
      </p:sp>
    </p:spTree>
    <p:extLst>
      <p:ext uri="{BB962C8B-B14F-4D97-AF65-F5344CB8AC3E}">
        <p14:creationId xmlns:p14="http://schemas.microsoft.com/office/powerpoint/2010/main" val="40344625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6" descr="planet image.jpg">
            <a:extLst>
              <a:ext uri="{FF2B5EF4-FFF2-40B4-BE49-F238E27FC236}">
                <a16:creationId xmlns:a16="http://schemas.microsoft.com/office/drawing/2014/main" id="{5A52A264-4892-EF4A-BCAF-616AFDC1DBC4}"/>
              </a:ext>
            </a:extLst>
          </p:cNvPr>
          <p:cNvPicPr>
            <a:picLocks/>
          </p:cNvPicPr>
          <p:nvPr/>
        </p:nvPicPr>
        <p:blipFill>
          <a:blip r:embed="rId2">
            <a:extLst>
              <a:ext uri="{28A0092B-C50C-407E-A947-70E740481C1C}">
                <a14:useLocalDpi xmlns:a14="http://schemas.microsoft.com/office/drawing/2010/main" val="0"/>
              </a:ext>
            </a:extLst>
          </a:blip>
          <a:srcRect b="410"/>
          <a:stretch>
            <a:fillRect/>
          </a:stretch>
        </p:blipFill>
        <p:spPr bwMode="auto">
          <a:xfrm>
            <a:off x="274638" y="3665538"/>
            <a:ext cx="8593137"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5">
            <a:extLst>
              <a:ext uri="{FF2B5EF4-FFF2-40B4-BE49-F238E27FC236}">
                <a16:creationId xmlns:a16="http://schemas.microsoft.com/office/drawing/2014/main" id="{C39D1E06-B8DB-8045-A675-A83CBAFDEBC4}"/>
              </a:ext>
            </a:extLst>
          </p:cNvPr>
          <p:cNvSpPr>
            <a:spLocks noChangeShapeType="1"/>
          </p:cNvSpPr>
          <p:nvPr/>
        </p:nvSpPr>
        <p:spPr bwMode="auto">
          <a:xfrm flipV="1">
            <a:off x="274638" y="1050925"/>
            <a:ext cx="8594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lnSpc>
                <a:spcPct val="90000"/>
              </a:lnSpc>
              <a:defRPr/>
            </a:pPr>
            <a:endParaRPr lang="en-US">
              <a:latin typeface="Arial" charset="0"/>
              <a:ea typeface="Arial" charset="0"/>
              <a:cs typeface="Arial" charset="0"/>
            </a:endParaRPr>
          </a:p>
        </p:txBody>
      </p:sp>
      <p:grpSp>
        <p:nvGrpSpPr>
          <p:cNvPr id="6" name="Group 8">
            <a:extLst>
              <a:ext uri="{FF2B5EF4-FFF2-40B4-BE49-F238E27FC236}">
                <a16:creationId xmlns:a16="http://schemas.microsoft.com/office/drawing/2014/main" id="{0E4C619D-D7A2-3F4F-ADAE-2361CCC104E3}"/>
              </a:ext>
            </a:extLst>
          </p:cNvPr>
          <p:cNvGrpSpPr>
            <a:grpSpLocks/>
          </p:cNvGrpSpPr>
          <p:nvPr/>
        </p:nvGrpSpPr>
        <p:grpSpPr bwMode="auto">
          <a:xfrm>
            <a:off x="274638" y="3665538"/>
            <a:ext cx="8594725" cy="2233612"/>
            <a:chOff x="160" y="2308"/>
            <a:chExt cx="5437" cy="1399"/>
          </a:xfrm>
        </p:grpSpPr>
        <p:sp>
          <p:nvSpPr>
            <p:cNvPr id="7" name="Rectangle 9">
              <a:extLst>
                <a:ext uri="{FF2B5EF4-FFF2-40B4-BE49-F238E27FC236}">
                  <a16:creationId xmlns:a16="http://schemas.microsoft.com/office/drawing/2014/main" id="{75BF76D6-CBEF-4D4F-BDFF-37A4036D01F3}"/>
                </a:ext>
              </a:extLst>
            </p:cNvPr>
            <p:cNvSpPr>
              <a:spLocks noChangeArrowheads="1"/>
            </p:cNvSpPr>
            <p:nvPr/>
          </p:nvSpPr>
          <p:spPr bwMode="auto">
            <a:xfrm>
              <a:off x="160" y="2308"/>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sp>
          <p:nvSpPr>
            <p:cNvPr id="8" name="Rectangle 10">
              <a:extLst>
                <a:ext uri="{FF2B5EF4-FFF2-40B4-BE49-F238E27FC236}">
                  <a16:creationId xmlns:a16="http://schemas.microsoft.com/office/drawing/2014/main" id="{79CEA6E6-134F-B048-9602-490AB9999841}"/>
                </a:ext>
              </a:extLst>
            </p:cNvPr>
            <p:cNvSpPr>
              <a:spLocks noChangeArrowheads="1"/>
            </p:cNvSpPr>
            <p:nvPr/>
          </p:nvSpPr>
          <p:spPr bwMode="auto">
            <a:xfrm>
              <a:off x="160" y="2862"/>
              <a:ext cx="858" cy="289"/>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sp>
          <p:nvSpPr>
            <p:cNvPr id="9" name="Rectangle 11">
              <a:extLst>
                <a:ext uri="{FF2B5EF4-FFF2-40B4-BE49-F238E27FC236}">
                  <a16:creationId xmlns:a16="http://schemas.microsoft.com/office/drawing/2014/main" id="{1BB53DC6-25CE-F74A-8891-B586F8B87ACC}"/>
                </a:ext>
              </a:extLst>
            </p:cNvPr>
            <p:cNvSpPr>
              <a:spLocks noChangeArrowheads="1"/>
            </p:cNvSpPr>
            <p:nvPr/>
          </p:nvSpPr>
          <p:spPr bwMode="auto">
            <a:xfrm>
              <a:off x="160" y="3419"/>
              <a:ext cx="269"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sp>
          <p:nvSpPr>
            <p:cNvPr id="10" name="Rectangle 12">
              <a:extLst>
                <a:ext uri="{FF2B5EF4-FFF2-40B4-BE49-F238E27FC236}">
                  <a16:creationId xmlns:a16="http://schemas.microsoft.com/office/drawing/2014/main" id="{C06D1877-70CE-404D-AA1E-74EA572B2FD6}"/>
                </a:ext>
              </a:extLst>
            </p:cNvPr>
            <p:cNvSpPr>
              <a:spLocks noChangeArrowheads="1"/>
            </p:cNvSpPr>
            <p:nvPr/>
          </p:nvSpPr>
          <p:spPr bwMode="auto">
            <a:xfrm>
              <a:off x="4739" y="2308"/>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sp>
          <p:nvSpPr>
            <p:cNvPr id="11" name="Rectangle 13">
              <a:extLst>
                <a:ext uri="{FF2B5EF4-FFF2-40B4-BE49-F238E27FC236}">
                  <a16:creationId xmlns:a16="http://schemas.microsoft.com/office/drawing/2014/main" id="{354E56B0-2F69-B748-8475-B295DC66944E}"/>
                </a:ext>
              </a:extLst>
            </p:cNvPr>
            <p:cNvSpPr>
              <a:spLocks noChangeArrowheads="1"/>
            </p:cNvSpPr>
            <p:nvPr/>
          </p:nvSpPr>
          <p:spPr bwMode="auto">
            <a:xfrm>
              <a:off x="4739" y="2862"/>
              <a:ext cx="858" cy="289"/>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sp>
          <p:nvSpPr>
            <p:cNvPr id="12" name="Rectangle 14">
              <a:extLst>
                <a:ext uri="{FF2B5EF4-FFF2-40B4-BE49-F238E27FC236}">
                  <a16:creationId xmlns:a16="http://schemas.microsoft.com/office/drawing/2014/main" id="{69A2EBF6-7D1A-F742-A12F-D61D23FCCC06}"/>
                </a:ext>
              </a:extLst>
            </p:cNvPr>
            <p:cNvSpPr>
              <a:spLocks noChangeArrowheads="1"/>
            </p:cNvSpPr>
            <p:nvPr/>
          </p:nvSpPr>
          <p:spPr bwMode="auto">
            <a:xfrm>
              <a:off x="5328" y="3419"/>
              <a:ext cx="269"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sp>
          <p:nvSpPr>
            <p:cNvPr id="13" name="Freeform 15">
              <a:extLst>
                <a:ext uri="{FF2B5EF4-FFF2-40B4-BE49-F238E27FC236}">
                  <a16:creationId xmlns:a16="http://schemas.microsoft.com/office/drawing/2014/main" id="{758951E1-AC0D-A34E-9C8F-1C39C2DF9A84}"/>
                </a:ext>
              </a:extLst>
            </p:cNvPr>
            <p:cNvSpPr>
              <a:spLocks/>
            </p:cNvSpPr>
            <p:nvPr/>
          </p:nvSpPr>
          <p:spPr bwMode="auto">
            <a:xfrm>
              <a:off x="1305" y="2308"/>
              <a:ext cx="2862" cy="288"/>
            </a:xfrm>
            <a:custGeom>
              <a:avLst/>
              <a:gdLst>
                <a:gd name="T0" fmla="*/ 0 w 2880"/>
                <a:gd name="T1" fmla="*/ 0 h 288"/>
                <a:gd name="T2" fmla="*/ 0 w 2880"/>
                <a:gd name="T3" fmla="*/ 288 h 288"/>
                <a:gd name="T4" fmla="*/ 2844 w 2880"/>
                <a:gd name="T5" fmla="*/ 288 h 288"/>
                <a:gd name="T6" fmla="*/ 2802 w 2880"/>
                <a:gd name="T7" fmla="*/ 256 h 288"/>
                <a:gd name="T8" fmla="*/ 2626 w 2880"/>
                <a:gd name="T9" fmla="*/ 134 h 288"/>
                <a:gd name="T10" fmla="*/ 2400 w 2880"/>
                <a:gd name="T11" fmla="*/ 46 h 288"/>
                <a:gd name="T12" fmla="*/ 2202 w 2880"/>
                <a:gd name="T13" fmla="*/ 10 h 288"/>
                <a:gd name="T14" fmla="*/ 2086 w 2880"/>
                <a:gd name="T15" fmla="*/ 0 h 288"/>
                <a:gd name="T16" fmla="*/ 0 w 2880"/>
                <a:gd name="T17" fmla="*/ 0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80" h="288">
                  <a:moveTo>
                    <a:pt x="0" y="0"/>
                  </a:moveTo>
                  <a:lnTo>
                    <a:pt x="0" y="288"/>
                  </a:lnTo>
                  <a:lnTo>
                    <a:pt x="2880" y="288"/>
                  </a:lnTo>
                  <a:lnTo>
                    <a:pt x="2838" y="256"/>
                  </a:lnTo>
                  <a:cubicBezTo>
                    <a:pt x="2838" y="256"/>
                    <a:pt x="2728" y="169"/>
                    <a:pt x="2660" y="134"/>
                  </a:cubicBezTo>
                  <a:cubicBezTo>
                    <a:pt x="2592" y="99"/>
                    <a:pt x="2502" y="67"/>
                    <a:pt x="2430" y="46"/>
                  </a:cubicBezTo>
                  <a:cubicBezTo>
                    <a:pt x="2358" y="25"/>
                    <a:pt x="2283" y="18"/>
                    <a:pt x="2230" y="10"/>
                  </a:cubicBezTo>
                  <a:lnTo>
                    <a:pt x="2112" y="0"/>
                  </a:lnTo>
                  <a:lnTo>
                    <a:pt x="0" y="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4" name="Freeform 16">
              <a:extLst>
                <a:ext uri="{FF2B5EF4-FFF2-40B4-BE49-F238E27FC236}">
                  <a16:creationId xmlns:a16="http://schemas.microsoft.com/office/drawing/2014/main" id="{195DFE33-16B6-1643-AA81-D05AAC5200B9}"/>
                </a:ext>
              </a:extLst>
            </p:cNvPr>
            <p:cNvSpPr>
              <a:spLocks/>
            </p:cNvSpPr>
            <p:nvPr/>
          </p:nvSpPr>
          <p:spPr bwMode="auto">
            <a:xfrm>
              <a:off x="1305" y="2862"/>
              <a:ext cx="3174" cy="291"/>
            </a:xfrm>
            <a:custGeom>
              <a:avLst/>
              <a:gdLst>
                <a:gd name="T0" fmla="*/ 0 w 3194"/>
                <a:gd name="T1" fmla="*/ 0 h 290"/>
                <a:gd name="T2" fmla="*/ 0 w 3194"/>
                <a:gd name="T3" fmla="*/ 290 h 290"/>
                <a:gd name="T4" fmla="*/ 3154 w 3194"/>
                <a:gd name="T5" fmla="*/ 292 h 290"/>
                <a:gd name="T6" fmla="*/ 3148 w 3194"/>
                <a:gd name="T7" fmla="*/ 258 h 290"/>
                <a:gd name="T8" fmla="*/ 3120 w 3194"/>
                <a:gd name="T9" fmla="*/ 148 h 290"/>
                <a:gd name="T10" fmla="*/ 3079 w 3194"/>
                <a:gd name="T11" fmla="*/ 34 h 290"/>
                <a:gd name="T12" fmla="*/ 3064 w 3194"/>
                <a:gd name="T13" fmla="*/ 2 h 290"/>
                <a:gd name="T14" fmla="*/ 0 w 3194"/>
                <a:gd name="T15" fmla="*/ 0 h 2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94" h="290">
                  <a:moveTo>
                    <a:pt x="0" y="0"/>
                  </a:moveTo>
                  <a:lnTo>
                    <a:pt x="0" y="288"/>
                  </a:lnTo>
                  <a:lnTo>
                    <a:pt x="3194" y="290"/>
                  </a:lnTo>
                  <a:lnTo>
                    <a:pt x="3188" y="256"/>
                  </a:lnTo>
                  <a:cubicBezTo>
                    <a:pt x="3182" y="232"/>
                    <a:pt x="3172" y="183"/>
                    <a:pt x="3160" y="146"/>
                  </a:cubicBezTo>
                  <a:cubicBezTo>
                    <a:pt x="3146" y="103"/>
                    <a:pt x="3128" y="58"/>
                    <a:pt x="3118" y="34"/>
                  </a:cubicBezTo>
                  <a:lnTo>
                    <a:pt x="3102" y="2"/>
                  </a:lnTo>
                  <a:lnTo>
                    <a:pt x="0" y="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5" name="Freeform 17">
              <a:extLst>
                <a:ext uri="{FF2B5EF4-FFF2-40B4-BE49-F238E27FC236}">
                  <a16:creationId xmlns:a16="http://schemas.microsoft.com/office/drawing/2014/main" id="{0247FC4A-4FA7-3841-A88B-395D08B9AF54}"/>
                </a:ext>
              </a:extLst>
            </p:cNvPr>
            <p:cNvSpPr>
              <a:spLocks/>
            </p:cNvSpPr>
            <p:nvPr/>
          </p:nvSpPr>
          <p:spPr bwMode="auto">
            <a:xfrm>
              <a:off x="3595" y="3417"/>
              <a:ext cx="916" cy="290"/>
            </a:xfrm>
            <a:custGeom>
              <a:avLst/>
              <a:gdLst>
                <a:gd name="T0" fmla="*/ 0 w 3194"/>
                <a:gd name="T1" fmla="*/ 290 h 290"/>
                <a:gd name="T2" fmla="*/ 0 w 3194"/>
                <a:gd name="T3" fmla="*/ 2 h 290"/>
                <a:gd name="T4" fmla="*/ 263 w 3194"/>
                <a:gd name="T5" fmla="*/ 0 h 290"/>
                <a:gd name="T6" fmla="*/ 261 w 3194"/>
                <a:gd name="T7" fmla="*/ 156 h 290"/>
                <a:gd name="T8" fmla="*/ 259 w 3194"/>
                <a:gd name="T9" fmla="*/ 254 h 290"/>
                <a:gd name="T10" fmla="*/ 258 w 3194"/>
                <a:gd name="T11" fmla="*/ 290 h 290"/>
                <a:gd name="T12" fmla="*/ 0 w 3194"/>
                <a:gd name="T13" fmla="*/ 290 h 2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4" h="290">
                  <a:moveTo>
                    <a:pt x="0" y="290"/>
                  </a:moveTo>
                  <a:lnTo>
                    <a:pt x="0" y="2"/>
                  </a:lnTo>
                  <a:lnTo>
                    <a:pt x="3194" y="0"/>
                  </a:lnTo>
                  <a:lnTo>
                    <a:pt x="3176" y="156"/>
                  </a:lnTo>
                  <a:cubicBezTo>
                    <a:pt x="3169" y="198"/>
                    <a:pt x="3162" y="232"/>
                    <a:pt x="3150" y="254"/>
                  </a:cubicBezTo>
                  <a:lnTo>
                    <a:pt x="3140" y="290"/>
                  </a:lnTo>
                  <a:lnTo>
                    <a:pt x="0" y="29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6" name="Rectangle 18">
              <a:extLst>
                <a:ext uri="{FF2B5EF4-FFF2-40B4-BE49-F238E27FC236}">
                  <a16:creationId xmlns:a16="http://schemas.microsoft.com/office/drawing/2014/main" id="{3D6D3AA9-58C8-514B-99B6-BDD7D62AF5AC}"/>
                </a:ext>
              </a:extLst>
            </p:cNvPr>
            <p:cNvSpPr>
              <a:spLocks noChangeArrowheads="1"/>
            </p:cNvSpPr>
            <p:nvPr/>
          </p:nvSpPr>
          <p:spPr bwMode="auto">
            <a:xfrm>
              <a:off x="1877" y="3419"/>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grpSp>
      <p:sp>
        <p:nvSpPr>
          <p:cNvPr id="5123" name="Rectangle 3"/>
          <p:cNvSpPr>
            <a:spLocks noGrp="1" noChangeArrowheads="1"/>
          </p:cNvSpPr>
          <p:nvPr>
            <p:ph type="ctrTitle"/>
          </p:nvPr>
        </p:nvSpPr>
        <p:spPr>
          <a:xfrm>
            <a:off x="139700" y="1417638"/>
            <a:ext cx="8729663" cy="2011362"/>
          </a:xfrm>
        </p:spPr>
        <p:txBody>
          <a:bodyPr anchor="b"/>
          <a:lstStyle>
            <a:lvl1pPr>
              <a:defRPr sz="3500">
                <a:solidFill>
                  <a:schemeClr val="tx1"/>
                </a:solidFill>
              </a:defRPr>
            </a:lvl1pPr>
          </a:lstStyle>
          <a:p>
            <a:pPr lvl="0"/>
            <a:r>
              <a:rPr lang="en-US" altLang="en-US" noProof="0"/>
              <a:t>Click to edit Master title style</a:t>
            </a:r>
          </a:p>
        </p:txBody>
      </p:sp>
      <p:sp>
        <p:nvSpPr>
          <p:cNvPr id="5124" name="Rectangle 4"/>
          <p:cNvSpPr>
            <a:spLocks noGrp="1" noChangeArrowheads="1"/>
          </p:cNvSpPr>
          <p:nvPr>
            <p:ph type="subTitle" idx="1"/>
          </p:nvPr>
        </p:nvSpPr>
        <p:spPr>
          <a:xfrm>
            <a:off x="182563" y="528638"/>
            <a:ext cx="7769225" cy="530225"/>
          </a:xfrm>
        </p:spPr>
        <p:txBody>
          <a:bodyPr anchor="b"/>
          <a:lstStyle>
            <a:lvl1pPr marL="0" indent="0">
              <a:buFont typeface="Wingdings" charset="2"/>
              <a:buNone/>
              <a:defRPr sz="1300"/>
            </a:lvl1pPr>
          </a:lstStyle>
          <a:p>
            <a:pPr lvl="0"/>
            <a:r>
              <a:rPr lang="en-US" altLang="en-US" noProof="0"/>
              <a:t>Click to edit Master subtitle style</a:t>
            </a:r>
          </a:p>
        </p:txBody>
      </p:sp>
    </p:spTree>
    <p:extLst>
      <p:ext uri="{BB962C8B-B14F-4D97-AF65-F5344CB8AC3E}">
        <p14:creationId xmlns:p14="http://schemas.microsoft.com/office/powerpoint/2010/main" val="1410264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438C3CA9-9272-DE45-85F5-C9ADF2660642}"/>
              </a:ext>
            </a:extLst>
          </p:cNvPr>
          <p:cNvSpPr>
            <a:spLocks noGrp="1" noChangeArrowheads="1"/>
          </p:cNvSpPr>
          <p:nvPr>
            <p:ph type="sldNum" sz="quarter" idx="10"/>
          </p:nvPr>
        </p:nvSpPr>
        <p:spPr>
          <a:ln/>
        </p:spPr>
        <p:txBody>
          <a:bodyPr/>
          <a:lstStyle>
            <a:lvl1pPr>
              <a:defRPr/>
            </a:lvl1pPr>
          </a:lstStyle>
          <a:p>
            <a:fld id="{CB068A13-E848-AB4F-86C5-4042CE73E702}" type="slidenum">
              <a:rPr lang="en-US" altLang="en-US"/>
              <a:pPr/>
              <a:t>‹#›</a:t>
            </a:fld>
            <a:endParaRPr lang="en-US" altLang="en-US"/>
          </a:p>
        </p:txBody>
      </p:sp>
    </p:spTree>
    <p:extLst>
      <p:ext uri="{BB962C8B-B14F-4D97-AF65-F5344CB8AC3E}">
        <p14:creationId xmlns:p14="http://schemas.microsoft.com/office/powerpoint/2010/main" val="2447541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593725"/>
            <a:ext cx="2171700" cy="57610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2563" y="593725"/>
            <a:ext cx="6362700" cy="57610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07B2105B-D5B5-3141-B685-447DAE856798}"/>
              </a:ext>
            </a:extLst>
          </p:cNvPr>
          <p:cNvSpPr>
            <a:spLocks noGrp="1" noChangeArrowheads="1"/>
          </p:cNvSpPr>
          <p:nvPr>
            <p:ph type="sldNum" sz="quarter" idx="10"/>
          </p:nvPr>
        </p:nvSpPr>
        <p:spPr>
          <a:ln/>
        </p:spPr>
        <p:txBody>
          <a:bodyPr/>
          <a:lstStyle>
            <a:lvl1pPr>
              <a:defRPr/>
            </a:lvl1pPr>
          </a:lstStyle>
          <a:p>
            <a:fld id="{459320A7-B4B4-6543-90E8-1E9B5871EF3F}" type="slidenum">
              <a:rPr lang="en-US" altLang="en-US"/>
              <a:pPr/>
              <a:t>‹#›</a:t>
            </a:fld>
            <a:endParaRPr lang="en-US" altLang="en-US"/>
          </a:p>
        </p:txBody>
      </p:sp>
    </p:spTree>
    <p:extLst>
      <p:ext uri="{BB962C8B-B14F-4D97-AF65-F5344CB8AC3E}">
        <p14:creationId xmlns:p14="http://schemas.microsoft.com/office/powerpoint/2010/main" val="464391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7EDC937E-9A07-EE49-83E1-94384BB7048D}"/>
              </a:ext>
            </a:extLst>
          </p:cNvPr>
          <p:cNvSpPr>
            <a:spLocks noGrp="1" noChangeArrowheads="1"/>
          </p:cNvSpPr>
          <p:nvPr>
            <p:ph type="sldNum" sz="quarter" idx="10"/>
          </p:nvPr>
        </p:nvSpPr>
        <p:spPr>
          <a:ln/>
        </p:spPr>
        <p:txBody>
          <a:bodyPr/>
          <a:lstStyle>
            <a:lvl1pPr>
              <a:defRPr/>
            </a:lvl1pPr>
          </a:lstStyle>
          <a:p>
            <a:fld id="{8A521027-4487-C04D-8858-2B2EE73736E3}" type="slidenum">
              <a:rPr lang="en-US" altLang="en-US"/>
              <a:pPr/>
              <a:t>‹#›</a:t>
            </a:fld>
            <a:endParaRPr lang="en-US" altLang="en-US"/>
          </a:p>
        </p:txBody>
      </p:sp>
    </p:spTree>
    <p:extLst>
      <p:ext uri="{BB962C8B-B14F-4D97-AF65-F5344CB8AC3E}">
        <p14:creationId xmlns:p14="http://schemas.microsoft.com/office/powerpoint/2010/main" val="3650072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5">
            <a:extLst>
              <a:ext uri="{FF2B5EF4-FFF2-40B4-BE49-F238E27FC236}">
                <a16:creationId xmlns:a16="http://schemas.microsoft.com/office/drawing/2014/main" id="{7392C73E-1D84-B447-A84C-06057B6DBB7A}"/>
              </a:ext>
            </a:extLst>
          </p:cNvPr>
          <p:cNvSpPr>
            <a:spLocks noGrp="1" noChangeArrowheads="1"/>
          </p:cNvSpPr>
          <p:nvPr>
            <p:ph type="sldNum" sz="quarter" idx="10"/>
          </p:nvPr>
        </p:nvSpPr>
        <p:spPr>
          <a:ln/>
        </p:spPr>
        <p:txBody>
          <a:bodyPr/>
          <a:lstStyle>
            <a:lvl1pPr>
              <a:defRPr/>
            </a:lvl1pPr>
          </a:lstStyle>
          <a:p>
            <a:fld id="{A7546164-32F3-CA4E-8EB0-AA37F0990C4A}" type="slidenum">
              <a:rPr lang="en-US" altLang="en-US"/>
              <a:pPr/>
              <a:t>‹#›</a:t>
            </a:fld>
            <a:endParaRPr lang="en-US" altLang="en-US"/>
          </a:p>
        </p:txBody>
      </p:sp>
    </p:spTree>
    <p:extLst>
      <p:ext uri="{BB962C8B-B14F-4D97-AF65-F5344CB8AC3E}">
        <p14:creationId xmlns:p14="http://schemas.microsoft.com/office/powerpoint/2010/main" val="3367045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563" y="1417638"/>
            <a:ext cx="4267200" cy="4937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2163" y="1417638"/>
            <a:ext cx="4267200" cy="4937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54F5D230-1C1D-1345-A4FC-9D01B43E575B}"/>
              </a:ext>
            </a:extLst>
          </p:cNvPr>
          <p:cNvSpPr>
            <a:spLocks noGrp="1" noChangeArrowheads="1"/>
          </p:cNvSpPr>
          <p:nvPr>
            <p:ph type="sldNum" sz="quarter" idx="10"/>
          </p:nvPr>
        </p:nvSpPr>
        <p:spPr>
          <a:ln/>
        </p:spPr>
        <p:txBody>
          <a:bodyPr/>
          <a:lstStyle>
            <a:lvl1pPr>
              <a:defRPr/>
            </a:lvl1pPr>
          </a:lstStyle>
          <a:p>
            <a:fld id="{36A4535A-A764-4348-929D-64D40D38FEE4}" type="slidenum">
              <a:rPr lang="en-US" altLang="en-US"/>
              <a:pPr/>
              <a:t>‹#›</a:t>
            </a:fld>
            <a:endParaRPr lang="en-US" altLang="en-US"/>
          </a:p>
        </p:txBody>
      </p:sp>
    </p:spTree>
    <p:extLst>
      <p:ext uri="{BB962C8B-B14F-4D97-AF65-F5344CB8AC3E}">
        <p14:creationId xmlns:p14="http://schemas.microsoft.com/office/powerpoint/2010/main" val="1628206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1790A876-7DCC-8741-ADFA-EE8CCC28DF9E}"/>
              </a:ext>
            </a:extLst>
          </p:cNvPr>
          <p:cNvSpPr>
            <a:spLocks noGrp="1" noChangeArrowheads="1"/>
          </p:cNvSpPr>
          <p:nvPr>
            <p:ph type="sldNum" sz="quarter" idx="10"/>
          </p:nvPr>
        </p:nvSpPr>
        <p:spPr>
          <a:ln/>
        </p:spPr>
        <p:txBody>
          <a:bodyPr/>
          <a:lstStyle>
            <a:lvl1pPr>
              <a:defRPr/>
            </a:lvl1pPr>
          </a:lstStyle>
          <a:p>
            <a:fld id="{B086E472-F8C8-0D4B-996B-0967A62D2674}" type="slidenum">
              <a:rPr lang="en-US" altLang="en-US"/>
              <a:pPr/>
              <a:t>‹#›</a:t>
            </a:fld>
            <a:endParaRPr lang="en-US" altLang="en-US"/>
          </a:p>
        </p:txBody>
      </p:sp>
    </p:spTree>
    <p:extLst>
      <p:ext uri="{BB962C8B-B14F-4D97-AF65-F5344CB8AC3E}">
        <p14:creationId xmlns:p14="http://schemas.microsoft.com/office/powerpoint/2010/main" val="633736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050232F6-1C73-BD4B-A674-55890C8EF117}"/>
              </a:ext>
            </a:extLst>
          </p:cNvPr>
          <p:cNvSpPr>
            <a:spLocks noGrp="1" noChangeArrowheads="1"/>
          </p:cNvSpPr>
          <p:nvPr>
            <p:ph type="sldNum" sz="quarter" idx="10"/>
          </p:nvPr>
        </p:nvSpPr>
        <p:spPr>
          <a:ln/>
        </p:spPr>
        <p:txBody>
          <a:bodyPr/>
          <a:lstStyle>
            <a:lvl1pPr>
              <a:defRPr/>
            </a:lvl1pPr>
          </a:lstStyle>
          <a:p>
            <a:fld id="{DB630A3E-1D0A-494D-8AFC-8732F87514AE}" type="slidenum">
              <a:rPr lang="en-US" altLang="en-US"/>
              <a:pPr/>
              <a:t>‹#›</a:t>
            </a:fld>
            <a:endParaRPr lang="en-US" altLang="en-US"/>
          </a:p>
        </p:txBody>
      </p:sp>
    </p:spTree>
    <p:extLst>
      <p:ext uri="{BB962C8B-B14F-4D97-AF65-F5344CB8AC3E}">
        <p14:creationId xmlns:p14="http://schemas.microsoft.com/office/powerpoint/2010/main" val="3661218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46C7AE3E-5C9C-3D40-A008-BF0D20352A69}"/>
              </a:ext>
            </a:extLst>
          </p:cNvPr>
          <p:cNvSpPr>
            <a:spLocks noGrp="1" noChangeArrowheads="1"/>
          </p:cNvSpPr>
          <p:nvPr>
            <p:ph type="sldNum" sz="quarter" idx="10"/>
          </p:nvPr>
        </p:nvSpPr>
        <p:spPr>
          <a:ln/>
        </p:spPr>
        <p:txBody>
          <a:bodyPr/>
          <a:lstStyle>
            <a:lvl1pPr>
              <a:defRPr/>
            </a:lvl1pPr>
          </a:lstStyle>
          <a:p>
            <a:fld id="{2419B44E-950D-C04E-A3A4-AA2935D12F43}" type="slidenum">
              <a:rPr lang="en-US" altLang="en-US"/>
              <a:pPr/>
              <a:t>‹#›</a:t>
            </a:fld>
            <a:endParaRPr lang="en-US" altLang="en-US"/>
          </a:p>
        </p:txBody>
      </p:sp>
    </p:spTree>
    <p:extLst>
      <p:ext uri="{BB962C8B-B14F-4D97-AF65-F5344CB8AC3E}">
        <p14:creationId xmlns:p14="http://schemas.microsoft.com/office/powerpoint/2010/main" val="303841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954D5DE0-2EBF-9D49-839B-9A1B5E52B9B1}"/>
              </a:ext>
            </a:extLst>
          </p:cNvPr>
          <p:cNvSpPr>
            <a:spLocks noGrp="1" noChangeArrowheads="1"/>
          </p:cNvSpPr>
          <p:nvPr>
            <p:ph type="sldNum" sz="quarter" idx="10"/>
          </p:nvPr>
        </p:nvSpPr>
        <p:spPr>
          <a:ln/>
        </p:spPr>
        <p:txBody>
          <a:bodyPr/>
          <a:lstStyle>
            <a:lvl1pPr>
              <a:defRPr/>
            </a:lvl1pPr>
          </a:lstStyle>
          <a:p>
            <a:fld id="{B76F6CE9-EC4C-7247-B7F8-FEB76C37144E}" type="slidenum">
              <a:rPr lang="en-US" altLang="en-US"/>
              <a:pPr/>
              <a:t>‹#›</a:t>
            </a:fld>
            <a:endParaRPr lang="en-US" altLang="en-US"/>
          </a:p>
        </p:txBody>
      </p:sp>
    </p:spTree>
    <p:extLst>
      <p:ext uri="{BB962C8B-B14F-4D97-AF65-F5344CB8AC3E}">
        <p14:creationId xmlns:p14="http://schemas.microsoft.com/office/powerpoint/2010/main" val="3562604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CA656FA0-45F1-2B4D-B844-1472F87CF6D9}"/>
              </a:ext>
            </a:extLst>
          </p:cNvPr>
          <p:cNvSpPr>
            <a:spLocks noGrp="1" noChangeArrowheads="1"/>
          </p:cNvSpPr>
          <p:nvPr>
            <p:ph type="sldNum" sz="quarter" idx="10"/>
          </p:nvPr>
        </p:nvSpPr>
        <p:spPr>
          <a:ln/>
        </p:spPr>
        <p:txBody>
          <a:bodyPr/>
          <a:lstStyle>
            <a:lvl1pPr>
              <a:defRPr/>
            </a:lvl1pPr>
          </a:lstStyle>
          <a:p>
            <a:fld id="{572311E8-9F8F-9543-A3C9-A000B0BE542F}" type="slidenum">
              <a:rPr lang="en-US" altLang="en-US"/>
              <a:pPr/>
              <a:t>‹#›</a:t>
            </a:fld>
            <a:endParaRPr lang="en-US" altLang="en-US"/>
          </a:p>
        </p:txBody>
      </p:sp>
    </p:spTree>
    <p:extLst>
      <p:ext uri="{BB962C8B-B14F-4D97-AF65-F5344CB8AC3E}">
        <p14:creationId xmlns:p14="http://schemas.microsoft.com/office/powerpoint/2010/main" val="2035958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EF38083-4983-1B45-B908-8D96D80333DC}"/>
              </a:ext>
            </a:extLst>
          </p:cNvPr>
          <p:cNvSpPr>
            <a:spLocks noGrp="1" noChangeArrowheads="1"/>
          </p:cNvSpPr>
          <p:nvPr>
            <p:ph type="body" idx="1"/>
          </p:nvPr>
        </p:nvSpPr>
        <p:spPr bwMode="auto">
          <a:xfrm>
            <a:off x="182563" y="1417638"/>
            <a:ext cx="8686800" cy="493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4099" name="Line 3">
            <a:extLst>
              <a:ext uri="{FF2B5EF4-FFF2-40B4-BE49-F238E27FC236}">
                <a16:creationId xmlns:a16="http://schemas.microsoft.com/office/drawing/2014/main" id="{32D6C3A7-DABE-7D4F-8B57-B9734149881C}"/>
              </a:ext>
            </a:extLst>
          </p:cNvPr>
          <p:cNvSpPr>
            <a:spLocks noChangeShapeType="1"/>
          </p:cNvSpPr>
          <p:nvPr/>
        </p:nvSpPr>
        <p:spPr bwMode="auto">
          <a:xfrm flipV="1">
            <a:off x="274638" y="368300"/>
            <a:ext cx="8594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lnSpc>
                <a:spcPct val="90000"/>
              </a:lnSpc>
              <a:defRPr/>
            </a:pPr>
            <a:endParaRPr lang="en-US">
              <a:latin typeface="Arial" charset="0"/>
              <a:ea typeface="Arial" charset="0"/>
              <a:cs typeface="Arial" charset="0"/>
            </a:endParaRPr>
          </a:p>
        </p:txBody>
      </p:sp>
      <p:sp>
        <p:nvSpPr>
          <p:cNvPr id="4101" name="Rectangle 5">
            <a:extLst>
              <a:ext uri="{FF2B5EF4-FFF2-40B4-BE49-F238E27FC236}">
                <a16:creationId xmlns:a16="http://schemas.microsoft.com/office/drawing/2014/main" id="{0DADEBC8-F2D0-8544-97B4-262BD8629BCB}"/>
              </a:ext>
            </a:extLst>
          </p:cNvPr>
          <p:cNvSpPr>
            <a:spLocks noGrp="1" noChangeArrowheads="1"/>
          </p:cNvSpPr>
          <p:nvPr>
            <p:ph type="sldNum" sz="quarter" idx="4"/>
          </p:nvPr>
        </p:nvSpPr>
        <p:spPr bwMode="black">
          <a:xfrm>
            <a:off x="92075" y="6537325"/>
            <a:ext cx="366713"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2075" tIns="46038" rIns="92075" bIns="46038" numCol="1" anchor="t" anchorCtr="0" compatLnSpc="1">
            <a:prstTxWarp prst="textNoShape">
              <a:avLst/>
            </a:prstTxWarp>
          </a:bodyPr>
          <a:lstStyle>
            <a:lvl1pPr eaLnBrk="1" hangingPunct="1">
              <a:defRPr sz="1000">
                <a:solidFill>
                  <a:schemeClr val="tx1"/>
                </a:solidFill>
              </a:defRPr>
            </a:lvl1pPr>
          </a:lstStyle>
          <a:p>
            <a:fld id="{EE556C48-728A-764A-9FD6-2910453A1512}" type="slidenum">
              <a:rPr lang="en-US" altLang="en-US"/>
              <a:pPr/>
              <a:t>‹#›</a:t>
            </a:fld>
            <a:endParaRPr lang="en-US" altLang="en-US"/>
          </a:p>
        </p:txBody>
      </p:sp>
      <p:sp>
        <p:nvSpPr>
          <p:cNvPr id="4104" name="Rectangle 8">
            <a:extLst>
              <a:ext uri="{FF2B5EF4-FFF2-40B4-BE49-F238E27FC236}">
                <a16:creationId xmlns:a16="http://schemas.microsoft.com/office/drawing/2014/main" id="{A82574DB-F656-8042-A6E4-D1E21277FD91}"/>
              </a:ext>
            </a:extLst>
          </p:cNvPr>
          <p:cNvSpPr>
            <a:spLocks noGrp="1" noChangeArrowheads="1"/>
          </p:cNvSpPr>
          <p:nvPr>
            <p:ph type="title"/>
          </p:nvPr>
        </p:nvSpPr>
        <p:spPr bwMode="auto">
          <a:xfrm>
            <a:off x="182563" y="593725"/>
            <a:ext cx="868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Tree>
  </p:cSld>
  <p:clrMap bg1="lt1" tx1="dk1" bg2="lt2" tx2="dk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0" fontAlgn="base" hangingPunct="0">
        <a:lnSpc>
          <a:spcPct val="90000"/>
        </a:lnSpc>
        <a:spcBef>
          <a:spcPct val="0"/>
        </a:spcBef>
        <a:spcAft>
          <a:spcPct val="0"/>
        </a:spcAft>
        <a:defRPr sz="2200" kern="1200">
          <a:solidFill>
            <a:schemeClr val="hlink"/>
          </a:solidFill>
          <a:latin typeface="+mj-lt"/>
          <a:ea typeface="+mj-ea"/>
          <a:cs typeface="+mj-cs"/>
        </a:defRPr>
      </a:lvl1pPr>
      <a:lvl2pPr algn="l" rtl="0" eaLnBrk="0" fontAlgn="base" hangingPunct="0">
        <a:lnSpc>
          <a:spcPct val="90000"/>
        </a:lnSpc>
        <a:spcBef>
          <a:spcPct val="0"/>
        </a:spcBef>
        <a:spcAft>
          <a:spcPct val="0"/>
        </a:spcAft>
        <a:defRPr sz="2200">
          <a:solidFill>
            <a:schemeClr val="hlink"/>
          </a:solidFill>
          <a:latin typeface="Arial" charset="0"/>
        </a:defRPr>
      </a:lvl2pPr>
      <a:lvl3pPr algn="l" rtl="0" eaLnBrk="0" fontAlgn="base" hangingPunct="0">
        <a:lnSpc>
          <a:spcPct val="90000"/>
        </a:lnSpc>
        <a:spcBef>
          <a:spcPct val="0"/>
        </a:spcBef>
        <a:spcAft>
          <a:spcPct val="0"/>
        </a:spcAft>
        <a:defRPr sz="2200">
          <a:solidFill>
            <a:schemeClr val="hlink"/>
          </a:solidFill>
          <a:latin typeface="Arial" charset="0"/>
        </a:defRPr>
      </a:lvl3pPr>
      <a:lvl4pPr algn="l" rtl="0" eaLnBrk="0" fontAlgn="base" hangingPunct="0">
        <a:lnSpc>
          <a:spcPct val="90000"/>
        </a:lnSpc>
        <a:spcBef>
          <a:spcPct val="0"/>
        </a:spcBef>
        <a:spcAft>
          <a:spcPct val="0"/>
        </a:spcAft>
        <a:defRPr sz="2200">
          <a:solidFill>
            <a:schemeClr val="hlink"/>
          </a:solidFill>
          <a:latin typeface="Arial" charset="0"/>
        </a:defRPr>
      </a:lvl4pPr>
      <a:lvl5pPr algn="l" rtl="0" eaLnBrk="0" fontAlgn="base" hangingPunct="0">
        <a:lnSpc>
          <a:spcPct val="90000"/>
        </a:lnSpc>
        <a:spcBef>
          <a:spcPct val="0"/>
        </a:spcBef>
        <a:spcAft>
          <a:spcPct val="0"/>
        </a:spcAft>
        <a:defRPr sz="2200">
          <a:solidFill>
            <a:schemeClr val="hlink"/>
          </a:solidFill>
          <a:latin typeface="Arial" charset="0"/>
        </a:defRPr>
      </a:lvl5pPr>
      <a:lvl6pPr marL="457200" algn="l" rtl="0" fontAlgn="base">
        <a:lnSpc>
          <a:spcPct val="90000"/>
        </a:lnSpc>
        <a:spcBef>
          <a:spcPct val="0"/>
        </a:spcBef>
        <a:spcAft>
          <a:spcPct val="0"/>
        </a:spcAft>
        <a:defRPr sz="2200">
          <a:solidFill>
            <a:schemeClr val="hlink"/>
          </a:solidFill>
          <a:latin typeface="Arial" charset="0"/>
        </a:defRPr>
      </a:lvl6pPr>
      <a:lvl7pPr marL="914400" algn="l" rtl="0" fontAlgn="base">
        <a:lnSpc>
          <a:spcPct val="90000"/>
        </a:lnSpc>
        <a:spcBef>
          <a:spcPct val="0"/>
        </a:spcBef>
        <a:spcAft>
          <a:spcPct val="0"/>
        </a:spcAft>
        <a:defRPr sz="2200">
          <a:solidFill>
            <a:schemeClr val="hlink"/>
          </a:solidFill>
          <a:latin typeface="Arial" charset="0"/>
        </a:defRPr>
      </a:lvl7pPr>
      <a:lvl8pPr marL="1371600" algn="l" rtl="0" fontAlgn="base">
        <a:lnSpc>
          <a:spcPct val="90000"/>
        </a:lnSpc>
        <a:spcBef>
          <a:spcPct val="0"/>
        </a:spcBef>
        <a:spcAft>
          <a:spcPct val="0"/>
        </a:spcAft>
        <a:defRPr sz="2200">
          <a:solidFill>
            <a:schemeClr val="hlink"/>
          </a:solidFill>
          <a:latin typeface="Arial" charset="0"/>
        </a:defRPr>
      </a:lvl8pPr>
      <a:lvl9pPr marL="1828800" algn="l" rtl="0" fontAlgn="base">
        <a:lnSpc>
          <a:spcPct val="90000"/>
        </a:lnSpc>
        <a:spcBef>
          <a:spcPct val="0"/>
        </a:spcBef>
        <a:spcAft>
          <a:spcPct val="0"/>
        </a:spcAft>
        <a:defRPr sz="2200">
          <a:solidFill>
            <a:schemeClr val="hlink"/>
          </a:solidFill>
          <a:latin typeface="Arial" charset="0"/>
        </a:defRPr>
      </a:lvl9pPr>
    </p:titleStyle>
    <p:bodyStyle>
      <a:lvl1pPr marL="173038" indent="-173038" algn="l" rtl="0" eaLnBrk="0" fontAlgn="base" hangingPunct="0">
        <a:spcBef>
          <a:spcPct val="50000"/>
        </a:spcBef>
        <a:spcAft>
          <a:spcPct val="0"/>
        </a:spcAft>
        <a:buClr>
          <a:schemeClr val="accent1"/>
        </a:buClr>
        <a:buFont typeface="Wingdings" pitchFamily="2" charset="2"/>
        <a:buChar char="§"/>
        <a:defRPr kern="1200">
          <a:solidFill>
            <a:schemeClr val="tx1"/>
          </a:solidFill>
          <a:latin typeface="+mn-lt"/>
          <a:ea typeface="+mn-ea"/>
          <a:cs typeface="+mn-cs"/>
        </a:defRPr>
      </a:lvl1pPr>
      <a:lvl2pPr marL="509588" indent="-163513" algn="l" rtl="0" eaLnBrk="0" fontAlgn="base" hangingPunct="0">
        <a:spcBef>
          <a:spcPct val="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2pPr>
      <a:lvl3pPr marL="855663" indent="-173038" algn="l" rtl="0" eaLnBrk="0" fontAlgn="base" hangingPunct="0">
        <a:spcBef>
          <a:spcPct val="0"/>
        </a:spcBef>
        <a:spcAft>
          <a:spcPct val="0"/>
        </a:spcAft>
        <a:buClr>
          <a:schemeClr val="accent1"/>
        </a:buClr>
        <a:buChar char="•"/>
        <a:defRPr sz="1400" kern="1200">
          <a:solidFill>
            <a:schemeClr val="tx1"/>
          </a:solidFill>
          <a:latin typeface="+mn-lt"/>
          <a:ea typeface="+mn-ea"/>
          <a:cs typeface="+mn-cs"/>
        </a:defRPr>
      </a:lvl3pPr>
      <a:lvl4pPr marL="1203325" indent="-173038" algn="l" rtl="0" eaLnBrk="0" fontAlgn="base" hangingPunct="0">
        <a:spcBef>
          <a:spcPct val="20000"/>
        </a:spcBef>
        <a:spcAft>
          <a:spcPct val="0"/>
        </a:spcAft>
        <a:buClr>
          <a:schemeClr val="bg1"/>
        </a:buClr>
        <a:defRPr sz="1600" kern="1200">
          <a:solidFill>
            <a:schemeClr val="bg1"/>
          </a:solidFill>
          <a:latin typeface="+mn-lt"/>
          <a:ea typeface="+mn-ea"/>
          <a:cs typeface="+mn-cs"/>
        </a:defRPr>
      </a:lvl4pPr>
      <a:lvl5pPr marL="1539875" indent="-163513" algn="l" rtl="0" eaLnBrk="0" fontAlgn="base" hangingPunct="0">
        <a:spcBef>
          <a:spcPct val="20000"/>
        </a:spcBef>
        <a:spcAft>
          <a:spcPct val="0"/>
        </a:spcAft>
        <a:buClr>
          <a:schemeClr val="bg1"/>
        </a:buClr>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 xmlns:ma14="http://schemas.microsoft.com/office/mac/drawingml/2011/main" val="1"/>
            </a:ext>
          </a:extLst>
        </p:spPr>
        <p:txBody>
          <a:bodyPr/>
          <a:lstStyle/>
          <a:p>
            <a:pPr algn="ctr" eaLnBrk="1" hangingPunct="1">
              <a:defRPr/>
            </a:pPr>
            <a:r>
              <a:rPr lang="en-US" altLang="en-US" sz="2800" dirty="0"/>
              <a:t>Computer Systems for Data Science</a:t>
            </a:r>
            <a:br>
              <a:rPr lang="en-US" altLang="en-US" sz="2800" dirty="0"/>
            </a:br>
            <a:r>
              <a:rPr lang="en-US" altLang="en-US" sz="2800" dirty="0"/>
              <a:t>Topic 9</a:t>
            </a:r>
          </a:p>
        </p:txBody>
      </p:sp>
      <p:sp>
        <p:nvSpPr>
          <p:cNvPr id="15365" name="Rectangle 5">
            <a:extLst>
              <a:ext uri="{FF2B5EF4-FFF2-40B4-BE49-F238E27FC236}">
                <a16:creationId xmlns:a16="http://schemas.microsoft.com/office/drawing/2014/main" id="{2E3D9897-95B1-E543-91F6-2B57F1ECCF25}"/>
              </a:ext>
            </a:extLst>
          </p:cNvPr>
          <p:cNvSpPr>
            <a:spLocks noGrp="1" noChangeArrowheads="1"/>
          </p:cNvSpPr>
          <p:nvPr>
            <p:ph type="subTitle" idx="1"/>
          </p:nvPr>
        </p:nvSpPr>
        <p:spPr>
          <a:xfrm>
            <a:off x="677863" y="2597150"/>
            <a:ext cx="7769225" cy="703263"/>
          </a:xfrm>
          <a:extLst>
            <a:ext uri="{FAA26D3D-D897-4be2-8F04-BA451C77F1D7}">
              <ma14:placeholderFlag xmlns="" xmlns:ma14="http://schemas.microsoft.com/office/mac/drawingml/2011/main" val="1"/>
            </a:ext>
          </a:extLst>
        </p:spPr>
        <p:txBody>
          <a:bodyPr/>
          <a:lstStyle/>
          <a:p>
            <a:pPr algn="ctr" eaLnBrk="1" hangingPunct="1">
              <a:spcBef>
                <a:spcPct val="20000"/>
              </a:spcBef>
              <a:defRPr/>
            </a:pPr>
            <a:r>
              <a:rPr lang="en-US" altLang="en-US" sz="1800" b="1" dirty="0"/>
              <a:t>Data Security</a:t>
            </a:r>
          </a:p>
          <a:p>
            <a:pPr algn="ctr" eaLnBrk="1" hangingPunct="1">
              <a:spcBef>
                <a:spcPct val="20000"/>
              </a:spcBef>
              <a:defRPr/>
            </a:pPr>
            <a:r>
              <a:rPr lang="en-US" altLang="en-US" sz="1800" b="1" dirty="0"/>
              <a:t>Compliance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CD30C-7FE6-6C4D-AC77-FDC42D51EF17}"/>
              </a:ext>
            </a:extLst>
          </p:cNvPr>
          <p:cNvSpPr>
            <a:spLocks noGrp="1"/>
          </p:cNvSpPr>
          <p:nvPr>
            <p:ph type="title"/>
          </p:nvPr>
        </p:nvSpPr>
        <p:spPr/>
        <p:txBody>
          <a:bodyPr/>
          <a:lstStyle/>
          <a:p>
            <a:r>
              <a:rPr lang="en-US" dirty="0"/>
              <a:t>Symmetric encryption</a:t>
            </a:r>
          </a:p>
        </p:txBody>
      </p:sp>
      <p:sp>
        <p:nvSpPr>
          <p:cNvPr id="3" name="Content Placeholder 2">
            <a:extLst>
              <a:ext uri="{FF2B5EF4-FFF2-40B4-BE49-F238E27FC236}">
                <a16:creationId xmlns:a16="http://schemas.microsoft.com/office/drawing/2014/main" id="{C072A634-2110-4D46-AA42-CA05689C35F3}"/>
              </a:ext>
            </a:extLst>
          </p:cNvPr>
          <p:cNvSpPr>
            <a:spLocks noGrp="1"/>
          </p:cNvSpPr>
          <p:nvPr>
            <p:ph idx="1"/>
          </p:nvPr>
        </p:nvSpPr>
        <p:spPr/>
        <p:txBody>
          <a:bodyPr/>
          <a:lstStyle/>
          <a:p>
            <a:r>
              <a:rPr lang="en-US" dirty="0"/>
              <a:t>Encryption function E(</a:t>
            </a:r>
            <a:r>
              <a:rPr lang="en-US" dirty="0" err="1"/>
              <a:t>x,k</a:t>
            </a:r>
            <a:r>
              <a:rPr lang="en-US" dirty="0"/>
              <a:t>)=y produces an output that appears to be totally random</a:t>
            </a:r>
          </a:p>
          <a:p>
            <a:pPr lvl="1"/>
            <a:r>
              <a:rPr lang="en-US" dirty="0"/>
              <a:t>x is unencrypted data (plaintext), k is key</a:t>
            </a:r>
          </a:p>
          <a:p>
            <a:r>
              <a:rPr lang="en-US" dirty="0"/>
              <a:t>Decryption function D(</a:t>
            </a:r>
            <a:r>
              <a:rPr lang="en-US" dirty="0" err="1"/>
              <a:t>y,k</a:t>
            </a:r>
            <a:r>
              <a:rPr lang="en-US" dirty="0"/>
              <a:t>)=x</a:t>
            </a:r>
          </a:p>
          <a:p>
            <a:pPr lvl="1"/>
            <a:r>
              <a:rPr lang="en-US" dirty="0"/>
              <a:t>Decryption function is usually much harder to compute than encryption function</a:t>
            </a:r>
          </a:p>
          <a:p>
            <a:r>
              <a:rPr lang="en-US" dirty="0"/>
              <a:t>The key is secret</a:t>
            </a:r>
          </a:p>
          <a:p>
            <a:pPr lvl="1"/>
            <a:r>
              <a:rPr lang="en-US" dirty="0"/>
              <a:t>If you obtain the key, you can decrypt the data</a:t>
            </a:r>
          </a:p>
          <a:p>
            <a:r>
              <a:rPr lang="en-US" dirty="0"/>
              <a:t>Recall that hashing function h(x) produces a random output</a:t>
            </a:r>
          </a:p>
          <a:p>
            <a:pPr lvl="1"/>
            <a:r>
              <a:rPr lang="en-US" dirty="0"/>
              <a:t>Hashing is like a one-way encryption (can’t be decrypted)</a:t>
            </a:r>
          </a:p>
          <a:p>
            <a:pPr lvl="1"/>
            <a:r>
              <a:rPr lang="en-US" dirty="0"/>
              <a:t>Hashing outputs can be the same for different inputs if the output space of the function is small</a:t>
            </a:r>
          </a:p>
          <a:p>
            <a:pPr lvl="2"/>
            <a:r>
              <a:rPr lang="en-US" dirty="0"/>
              <a:t>In cryptography we try to avoid that</a:t>
            </a:r>
          </a:p>
        </p:txBody>
      </p:sp>
      <p:sp>
        <p:nvSpPr>
          <p:cNvPr id="4" name="Slide Number Placeholder 3">
            <a:extLst>
              <a:ext uri="{FF2B5EF4-FFF2-40B4-BE49-F238E27FC236}">
                <a16:creationId xmlns:a16="http://schemas.microsoft.com/office/drawing/2014/main" id="{E0392C34-71A9-854F-A664-BD53140AA5FB}"/>
              </a:ext>
            </a:extLst>
          </p:cNvPr>
          <p:cNvSpPr>
            <a:spLocks noGrp="1"/>
          </p:cNvSpPr>
          <p:nvPr>
            <p:ph type="sldNum" sz="quarter" idx="10"/>
          </p:nvPr>
        </p:nvSpPr>
        <p:spPr/>
        <p:txBody>
          <a:bodyPr/>
          <a:lstStyle/>
          <a:p>
            <a:fld id="{8A521027-4487-C04D-8858-2B2EE73736E3}" type="slidenum">
              <a:rPr lang="en-US" altLang="en-US" smtClean="0"/>
              <a:pPr/>
              <a:t>10</a:t>
            </a:fld>
            <a:endParaRPr lang="en-US" altLang="en-US"/>
          </a:p>
        </p:txBody>
      </p:sp>
    </p:spTree>
    <p:extLst>
      <p:ext uri="{BB962C8B-B14F-4D97-AF65-F5344CB8AC3E}">
        <p14:creationId xmlns:p14="http://schemas.microsoft.com/office/powerpoint/2010/main" val="2808988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D3B3C-846A-0D43-863A-3C25BF543AF8}"/>
              </a:ext>
            </a:extLst>
          </p:cNvPr>
          <p:cNvSpPr>
            <a:spLocks noGrp="1"/>
          </p:cNvSpPr>
          <p:nvPr>
            <p:ph type="title"/>
          </p:nvPr>
        </p:nvSpPr>
        <p:spPr/>
        <p:txBody>
          <a:bodyPr/>
          <a:lstStyle/>
          <a:p>
            <a:r>
              <a:rPr lang="en-US" dirty="0"/>
              <a:t>Symmetric encryption in the real world</a:t>
            </a:r>
          </a:p>
        </p:txBody>
      </p:sp>
      <p:sp>
        <p:nvSpPr>
          <p:cNvPr id="3" name="Content Placeholder 2">
            <a:extLst>
              <a:ext uri="{FF2B5EF4-FFF2-40B4-BE49-F238E27FC236}">
                <a16:creationId xmlns:a16="http://schemas.microsoft.com/office/drawing/2014/main" id="{7CC94311-5209-9147-B5BC-CD7AF1BD3F08}"/>
              </a:ext>
            </a:extLst>
          </p:cNvPr>
          <p:cNvSpPr>
            <a:spLocks noGrp="1"/>
          </p:cNvSpPr>
          <p:nvPr>
            <p:ph idx="1"/>
          </p:nvPr>
        </p:nvSpPr>
        <p:spPr/>
        <p:txBody>
          <a:bodyPr/>
          <a:lstStyle/>
          <a:p>
            <a:r>
              <a:rPr lang="en-US" dirty="0"/>
              <a:t>Symmetric encryption is the workhorse of encryption techniques</a:t>
            </a:r>
          </a:p>
          <a:p>
            <a:pPr lvl="1"/>
            <a:r>
              <a:rPr lang="en-US" dirty="0"/>
              <a:t>Used to encrypt/decrypt bulk data (storage, network packets, etc.)</a:t>
            </a:r>
          </a:p>
          <a:p>
            <a:r>
              <a:rPr lang="en-US" dirty="0"/>
              <a:t>Most common algorithm: AES</a:t>
            </a:r>
          </a:p>
          <a:p>
            <a:pPr lvl="1"/>
            <a:r>
              <a:rPr lang="en-US" dirty="0"/>
              <a:t>Use a single secret key to encrypt and decrypt</a:t>
            </a:r>
          </a:p>
          <a:p>
            <a:pPr lvl="1"/>
            <a:r>
              <a:rPr lang="en-US" dirty="0"/>
              <a:t>Usually relatively good performance</a:t>
            </a:r>
          </a:p>
          <a:p>
            <a:pPr lvl="1"/>
            <a:r>
              <a:rPr lang="en-US" dirty="0"/>
              <a:t>Modern CPUs have support for high AES throughput</a:t>
            </a:r>
          </a:p>
          <a:p>
            <a:r>
              <a:rPr lang="en-US" dirty="0"/>
              <a:t>Most modern algorithms are heuristic based</a:t>
            </a:r>
          </a:p>
          <a:p>
            <a:pPr lvl="1"/>
            <a:r>
              <a:rPr lang="en-US" dirty="0"/>
              <a:t>There is no formal proof that AES decryption is hard</a:t>
            </a:r>
          </a:p>
          <a:p>
            <a:pPr lvl="1"/>
            <a:r>
              <a:rPr lang="en-US" dirty="0"/>
              <a:t>But in practice it has withstood many attempts to hack over the years</a:t>
            </a:r>
          </a:p>
        </p:txBody>
      </p:sp>
      <p:sp>
        <p:nvSpPr>
          <p:cNvPr id="4" name="Slide Number Placeholder 3">
            <a:extLst>
              <a:ext uri="{FF2B5EF4-FFF2-40B4-BE49-F238E27FC236}">
                <a16:creationId xmlns:a16="http://schemas.microsoft.com/office/drawing/2014/main" id="{0CEF9871-A6C7-EC4C-B901-3C987EEBFEE2}"/>
              </a:ext>
            </a:extLst>
          </p:cNvPr>
          <p:cNvSpPr>
            <a:spLocks noGrp="1"/>
          </p:cNvSpPr>
          <p:nvPr>
            <p:ph type="sldNum" sz="quarter" idx="10"/>
          </p:nvPr>
        </p:nvSpPr>
        <p:spPr/>
        <p:txBody>
          <a:bodyPr/>
          <a:lstStyle/>
          <a:p>
            <a:fld id="{8A521027-4487-C04D-8858-2B2EE73736E3}" type="slidenum">
              <a:rPr lang="en-US" altLang="en-US" smtClean="0"/>
              <a:pPr/>
              <a:t>11</a:t>
            </a:fld>
            <a:endParaRPr lang="en-US" altLang="en-US"/>
          </a:p>
        </p:txBody>
      </p:sp>
    </p:spTree>
    <p:extLst>
      <p:ext uri="{BB962C8B-B14F-4D97-AF65-F5344CB8AC3E}">
        <p14:creationId xmlns:p14="http://schemas.microsoft.com/office/powerpoint/2010/main" val="272891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4FF08-4D50-3440-B553-D18E6AEBE5EE}"/>
              </a:ext>
            </a:extLst>
          </p:cNvPr>
          <p:cNvSpPr>
            <a:spLocks noGrp="1"/>
          </p:cNvSpPr>
          <p:nvPr>
            <p:ph type="title"/>
          </p:nvPr>
        </p:nvSpPr>
        <p:spPr/>
        <p:txBody>
          <a:bodyPr/>
          <a:lstStyle/>
          <a:p>
            <a:r>
              <a:rPr lang="en-US" dirty="0"/>
              <a:t>Asymmetric encryption</a:t>
            </a:r>
          </a:p>
        </p:txBody>
      </p:sp>
      <p:sp>
        <p:nvSpPr>
          <p:cNvPr id="3" name="Content Placeholder 2">
            <a:extLst>
              <a:ext uri="{FF2B5EF4-FFF2-40B4-BE49-F238E27FC236}">
                <a16:creationId xmlns:a16="http://schemas.microsoft.com/office/drawing/2014/main" id="{4F690A03-706F-514E-8C9E-8B999FF4C465}"/>
              </a:ext>
            </a:extLst>
          </p:cNvPr>
          <p:cNvSpPr>
            <a:spLocks noGrp="1"/>
          </p:cNvSpPr>
          <p:nvPr>
            <p:ph idx="1"/>
          </p:nvPr>
        </p:nvSpPr>
        <p:spPr/>
        <p:txBody>
          <a:bodyPr/>
          <a:lstStyle/>
          <a:p>
            <a:r>
              <a:rPr lang="en-US" dirty="0"/>
              <a:t>Used for confidentiality, integrity and authenticity</a:t>
            </a:r>
          </a:p>
          <a:p>
            <a:r>
              <a:rPr lang="en-US" dirty="0"/>
              <a:t>Similar to symmetric encryption, except encryption and decryption use different keys</a:t>
            </a:r>
          </a:p>
          <a:p>
            <a:r>
              <a:rPr lang="en-US" dirty="0"/>
              <a:t>Encryption algorithm uses </a:t>
            </a:r>
            <a:r>
              <a:rPr lang="en-US" b="1" dirty="0"/>
              <a:t>public key</a:t>
            </a:r>
            <a:r>
              <a:rPr lang="en-US" dirty="0"/>
              <a:t>, which is published (not a secret)</a:t>
            </a:r>
          </a:p>
          <a:p>
            <a:r>
              <a:rPr lang="en-US" dirty="0"/>
              <a:t>Decryption algorithm uses </a:t>
            </a:r>
            <a:r>
              <a:rPr lang="en-US" b="1" dirty="0"/>
              <a:t>private key</a:t>
            </a:r>
            <a:r>
              <a:rPr lang="en-US" dirty="0"/>
              <a:t>, which is a secret</a:t>
            </a:r>
          </a:p>
          <a:p>
            <a:r>
              <a:rPr lang="en-US" dirty="0"/>
              <a:t>Why is it useful to use different keys for encryption and decryption?</a:t>
            </a:r>
          </a:p>
          <a:p>
            <a:pPr lvl="1"/>
            <a:r>
              <a:rPr lang="en-US" dirty="0"/>
              <a:t>For example, if two parties want to share a secret (e.g., a symmetric key) over untrusted network</a:t>
            </a:r>
          </a:p>
        </p:txBody>
      </p:sp>
      <p:sp>
        <p:nvSpPr>
          <p:cNvPr id="4" name="Slide Number Placeholder 3">
            <a:extLst>
              <a:ext uri="{FF2B5EF4-FFF2-40B4-BE49-F238E27FC236}">
                <a16:creationId xmlns:a16="http://schemas.microsoft.com/office/drawing/2014/main" id="{082F5B3F-5C50-B34D-BAB4-03D7720725C7}"/>
              </a:ext>
            </a:extLst>
          </p:cNvPr>
          <p:cNvSpPr>
            <a:spLocks noGrp="1"/>
          </p:cNvSpPr>
          <p:nvPr>
            <p:ph type="sldNum" sz="quarter" idx="10"/>
          </p:nvPr>
        </p:nvSpPr>
        <p:spPr/>
        <p:txBody>
          <a:bodyPr/>
          <a:lstStyle/>
          <a:p>
            <a:fld id="{8A521027-4487-C04D-8858-2B2EE73736E3}" type="slidenum">
              <a:rPr lang="en-US" altLang="en-US" smtClean="0"/>
              <a:pPr/>
              <a:t>12</a:t>
            </a:fld>
            <a:endParaRPr lang="en-US" altLang="en-US"/>
          </a:p>
        </p:txBody>
      </p:sp>
      <p:grpSp>
        <p:nvGrpSpPr>
          <p:cNvPr id="5" name="Group 4">
            <a:extLst>
              <a:ext uri="{FF2B5EF4-FFF2-40B4-BE49-F238E27FC236}">
                <a16:creationId xmlns:a16="http://schemas.microsoft.com/office/drawing/2014/main" id="{558DEB6B-A702-0F4B-B74D-334323B72E12}"/>
              </a:ext>
            </a:extLst>
          </p:cNvPr>
          <p:cNvGrpSpPr/>
          <p:nvPr/>
        </p:nvGrpSpPr>
        <p:grpSpPr>
          <a:xfrm>
            <a:off x="1267373" y="4656159"/>
            <a:ext cx="1555144" cy="1430733"/>
            <a:chOff x="4038600" y="1123950"/>
            <a:chExt cx="1076739" cy="990600"/>
          </a:xfrm>
        </p:grpSpPr>
        <p:pic>
          <p:nvPicPr>
            <p:cNvPr id="6" name="Picture 5">
              <a:extLst>
                <a:ext uri="{FF2B5EF4-FFF2-40B4-BE49-F238E27FC236}">
                  <a16:creationId xmlns:a16="http://schemas.microsoft.com/office/drawing/2014/main" id="{29DC6B9D-D61F-ED41-8C18-DEE1D463BA23}"/>
                </a:ext>
              </a:extLst>
            </p:cNvPr>
            <p:cNvPicPr>
              <a:picLocks noChangeAspect="1"/>
            </p:cNvPicPr>
            <p:nvPr/>
          </p:nvPicPr>
          <p:blipFill>
            <a:blip r:embed="rId2"/>
            <a:stretch>
              <a:fillRect/>
            </a:stretch>
          </p:blipFill>
          <p:spPr>
            <a:xfrm flipH="1">
              <a:off x="4038600" y="1123950"/>
              <a:ext cx="1076739" cy="990600"/>
            </a:xfrm>
            <a:prstGeom prst="rect">
              <a:avLst/>
            </a:prstGeom>
          </p:spPr>
        </p:pic>
        <p:sp>
          <p:nvSpPr>
            <p:cNvPr id="7" name="TextBox 6">
              <a:extLst>
                <a:ext uri="{FF2B5EF4-FFF2-40B4-BE49-F238E27FC236}">
                  <a16:creationId xmlns:a16="http://schemas.microsoft.com/office/drawing/2014/main" id="{732F053E-3E7F-594C-8C0B-258569BFCC5C}"/>
                </a:ext>
              </a:extLst>
            </p:cNvPr>
            <p:cNvSpPr txBox="1"/>
            <p:nvPr/>
          </p:nvSpPr>
          <p:spPr>
            <a:xfrm>
              <a:off x="4343400" y="1200150"/>
              <a:ext cx="684803" cy="369332"/>
            </a:xfrm>
            <a:prstGeom prst="rect">
              <a:avLst/>
            </a:prstGeom>
            <a:noFill/>
          </p:spPr>
          <p:txBody>
            <a:bodyPr wrap="none" rtlCol="0">
              <a:spAutoFit/>
            </a:bodyPr>
            <a:lstStyle/>
            <a:p>
              <a:r>
                <a:rPr lang="en-US" sz="1800" dirty="0"/>
                <a:t>Alice</a:t>
              </a:r>
            </a:p>
          </p:txBody>
        </p:sp>
      </p:grpSp>
      <p:cxnSp>
        <p:nvCxnSpPr>
          <p:cNvPr id="8" name="Straight Arrow Connector 7">
            <a:extLst>
              <a:ext uri="{FF2B5EF4-FFF2-40B4-BE49-F238E27FC236}">
                <a16:creationId xmlns:a16="http://schemas.microsoft.com/office/drawing/2014/main" id="{679083E0-0D94-7E45-AEE1-05638B5DA01A}"/>
              </a:ext>
            </a:extLst>
          </p:cNvPr>
          <p:cNvCxnSpPr>
            <a:cxnSpLocks/>
          </p:cNvCxnSpPr>
          <p:nvPr/>
        </p:nvCxnSpPr>
        <p:spPr>
          <a:xfrm>
            <a:off x="3217039" y="5101692"/>
            <a:ext cx="184194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9" name="Group 8">
            <a:extLst>
              <a:ext uri="{FF2B5EF4-FFF2-40B4-BE49-F238E27FC236}">
                <a16:creationId xmlns:a16="http://schemas.microsoft.com/office/drawing/2014/main" id="{BDE5A3EA-D518-9242-84FA-BF718A956D6F}"/>
              </a:ext>
            </a:extLst>
          </p:cNvPr>
          <p:cNvGrpSpPr/>
          <p:nvPr/>
        </p:nvGrpSpPr>
        <p:grpSpPr>
          <a:xfrm>
            <a:off x="5380621" y="4562046"/>
            <a:ext cx="1739065" cy="1756632"/>
            <a:chOff x="7543800" y="971550"/>
            <a:chExt cx="1295400" cy="1308485"/>
          </a:xfrm>
        </p:grpSpPr>
        <p:pic>
          <p:nvPicPr>
            <p:cNvPr id="10" name="Picture 9">
              <a:extLst>
                <a:ext uri="{FF2B5EF4-FFF2-40B4-BE49-F238E27FC236}">
                  <a16:creationId xmlns:a16="http://schemas.microsoft.com/office/drawing/2014/main" id="{B2A035AB-F703-BD47-A08B-8782EE526358}"/>
                </a:ext>
              </a:extLst>
            </p:cNvPr>
            <p:cNvPicPr>
              <a:picLocks noChangeAspect="1"/>
            </p:cNvPicPr>
            <p:nvPr/>
          </p:nvPicPr>
          <p:blipFill>
            <a:blip r:embed="rId3"/>
            <a:stretch>
              <a:fillRect/>
            </a:stretch>
          </p:blipFill>
          <p:spPr>
            <a:xfrm flipH="1">
              <a:off x="7543800" y="971550"/>
              <a:ext cx="1295400" cy="1308485"/>
            </a:xfrm>
            <a:prstGeom prst="rect">
              <a:avLst/>
            </a:prstGeom>
          </p:spPr>
        </p:pic>
        <p:sp>
          <p:nvSpPr>
            <p:cNvPr id="11" name="TextBox 10">
              <a:extLst>
                <a:ext uri="{FF2B5EF4-FFF2-40B4-BE49-F238E27FC236}">
                  <a16:creationId xmlns:a16="http://schemas.microsoft.com/office/drawing/2014/main" id="{EAE2B74A-3F51-2742-971D-DC82676A40F9}"/>
                </a:ext>
              </a:extLst>
            </p:cNvPr>
            <p:cNvSpPr txBox="1"/>
            <p:nvPr/>
          </p:nvSpPr>
          <p:spPr>
            <a:xfrm>
              <a:off x="8133569" y="1352550"/>
              <a:ext cx="686406" cy="430887"/>
            </a:xfrm>
            <a:prstGeom prst="rect">
              <a:avLst/>
            </a:prstGeom>
            <a:noFill/>
          </p:spPr>
          <p:txBody>
            <a:bodyPr wrap="none" rtlCol="0">
              <a:spAutoFit/>
            </a:bodyPr>
            <a:lstStyle/>
            <a:p>
              <a:r>
                <a:rPr lang="en-US" dirty="0"/>
                <a:t>Bob</a:t>
              </a:r>
            </a:p>
          </p:txBody>
        </p:sp>
      </p:grpSp>
      <p:sp>
        <p:nvSpPr>
          <p:cNvPr id="12" name="TextBox 11">
            <a:extLst>
              <a:ext uri="{FF2B5EF4-FFF2-40B4-BE49-F238E27FC236}">
                <a16:creationId xmlns:a16="http://schemas.microsoft.com/office/drawing/2014/main" id="{CF488CE3-9076-AD43-B15B-F9910ED72CD7}"/>
              </a:ext>
            </a:extLst>
          </p:cNvPr>
          <p:cNvSpPr txBox="1"/>
          <p:nvPr/>
        </p:nvSpPr>
        <p:spPr>
          <a:xfrm>
            <a:off x="3326978" y="4815733"/>
            <a:ext cx="2127505" cy="261610"/>
          </a:xfrm>
          <a:prstGeom prst="rect">
            <a:avLst/>
          </a:prstGeom>
          <a:noFill/>
        </p:spPr>
        <p:txBody>
          <a:bodyPr wrap="none" rtlCol="0">
            <a:spAutoFit/>
          </a:bodyPr>
          <a:lstStyle/>
          <a:p>
            <a:r>
              <a:rPr lang="en-US" sz="1100" dirty="0"/>
              <a:t>Alice’s public key (not a secret)</a:t>
            </a:r>
          </a:p>
        </p:txBody>
      </p:sp>
      <p:cxnSp>
        <p:nvCxnSpPr>
          <p:cNvPr id="18" name="Straight Arrow Connector 17">
            <a:extLst>
              <a:ext uri="{FF2B5EF4-FFF2-40B4-BE49-F238E27FC236}">
                <a16:creationId xmlns:a16="http://schemas.microsoft.com/office/drawing/2014/main" id="{D6016907-7A8C-1742-AC09-53534299BEE0}"/>
              </a:ext>
            </a:extLst>
          </p:cNvPr>
          <p:cNvCxnSpPr>
            <a:cxnSpLocks/>
          </p:cNvCxnSpPr>
          <p:nvPr/>
        </p:nvCxnSpPr>
        <p:spPr>
          <a:xfrm>
            <a:off x="3217039" y="5782671"/>
            <a:ext cx="1841947" cy="0"/>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60244A18-03FE-2749-BB34-E0E7B533D051}"/>
              </a:ext>
            </a:extLst>
          </p:cNvPr>
          <p:cNvSpPr txBox="1"/>
          <p:nvPr/>
        </p:nvSpPr>
        <p:spPr>
          <a:xfrm>
            <a:off x="3269857" y="5194026"/>
            <a:ext cx="1731564" cy="600164"/>
          </a:xfrm>
          <a:prstGeom prst="rect">
            <a:avLst/>
          </a:prstGeom>
          <a:noFill/>
        </p:spPr>
        <p:txBody>
          <a:bodyPr wrap="none" rtlCol="0">
            <a:spAutoFit/>
          </a:bodyPr>
          <a:lstStyle/>
          <a:p>
            <a:r>
              <a:rPr lang="en-US" sz="1100" dirty="0"/>
              <a:t>Encrypted shared</a:t>
            </a:r>
          </a:p>
          <a:p>
            <a:r>
              <a:rPr lang="en-US" sz="1100" dirty="0"/>
              <a:t>symmetric key </a:t>
            </a:r>
          </a:p>
          <a:p>
            <a:r>
              <a:rPr lang="en-US" sz="1100" dirty="0"/>
              <a:t>(using Alice’s public key)</a:t>
            </a:r>
          </a:p>
        </p:txBody>
      </p:sp>
      <p:cxnSp>
        <p:nvCxnSpPr>
          <p:cNvPr id="20" name="Straight Arrow Connector 19">
            <a:extLst>
              <a:ext uri="{FF2B5EF4-FFF2-40B4-BE49-F238E27FC236}">
                <a16:creationId xmlns:a16="http://schemas.microsoft.com/office/drawing/2014/main" id="{2035E8EF-C17F-9343-A1CF-CF9410B7B68C}"/>
              </a:ext>
            </a:extLst>
          </p:cNvPr>
          <p:cNvCxnSpPr>
            <a:cxnSpLocks/>
          </p:cNvCxnSpPr>
          <p:nvPr/>
        </p:nvCxnSpPr>
        <p:spPr>
          <a:xfrm>
            <a:off x="3251270" y="6367044"/>
            <a:ext cx="184194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E976429D-DE98-2545-A1E9-857BDF7EFE23}"/>
              </a:ext>
            </a:extLst>
          </p:cNvPr>
          <p:cNvSpPr txBox="1"/>
          <p:nvPr/>
        </p:nvSpPr>
        <p:spPr>
          <a:xfrm>
            <a:off x="3269413" y="5916107"/>
            <a:ext cx="1430200" cy="430887"/>
          </a:xfrm>
          <a:prstGeom prst="rect">
            <a:avLst/>
          </a:prstGeom>
          <a:noFill/>
        </p:spPr>
        <p:txBody>
          <a:bodyPr wrap="none" rtlCol="0">
            <a:spAutoFit/>
          </a:bodyPr>
          <a:lstStyle/>
          <a:p>
            <a:r>
              <a:rPr lang="en-US" sz="1100" dirty="0"/>
              <a:t>Data encrypted with</a:t>
            </a:r>
          </a:p>
          <a:p>
            <a:r>
              <a:rPr lang="en-US" sz="1100" dirty="0"/>
              <a:t>symmetric key</a:t>
            </a:r>
          </a:p>
        </p:txBody>
      </p:sp>
      <p:sp>
        <p:nvSpPr>
          <p:cNvPr id="22" name="TextBox 21">
            <a:extLst>
              <a:ext uri="{FF2B5EF4-FFF2-40B4-BE49-F238E27FC236}">
                <a16:creationId xmlns:a16="http://schemas.microsoft.com/office/drawing/2014/main" id="{CD67237E-0008-754B-8647-520A5031BEFE}"/>
              </a:ext>
            </a:extLst>
          </p:cNvPr>
          <p:cNvSpPr txBox="1"/>
          <p:nvPr/>
        </p:nvSpPr>
        <p:spPr>
          <a:xfrm>
            <a:off x="496283" y="4264120"/>
            <a:ext cx="3097323" cy="276999"/>
          </a:xfrm>
          <a:prstGeom prst="rect">
            <a:avLst/>
          </a:prstGeom>
          <a:noFill/>
        </p:spPr>
        <p:txBody>
          <a:bodyPr wrap="none" rtlCol="0">
            <a:spAutoFit/>
          </a:bodyPr>
          <a:lstStyle/>
          <a:p>
            <a:r>
              <a:rPr lang="en-US" sz="1200" dirty="0"/>
              <a:t>Decrypt symmetric key (shared secret key)</a:t>
            </a:r>
          </a:p>
        </p:txBody>
      </p:sp>
      <p:sp>
        <p:nvSpPr>
          <p:cNvPr id="23" name="TextBox 22">
            <a:extLst>
              <a:ext uri="{FF2B5EF4-FFF2-40B4-BE49-F238E27FC236}">
                <a16:creationId xmlns:a16="http://schemas.microsoft.com/office/drawing/2014/main" id="{9F2C2401-69A1-1B45-81C6-D2FDBD0BC2E6}"/>
              </a:ext>
            </a:extLst>
          </p:cNvPr>
          <p:cNvSpPr txBox="1"/>
          <p:nvPr/>
        </p:nvSpPr>
        <p:spPr>
          <a:xfrm>
            <a:off x="4699613" y="4278581"/>
            <a:ext cx="3246402" cy="276999"/>
          </a:xfrm>
          <a:prstGeom prst="rect">
            <a:avLst/>
          </a:prstGeom>
          <a:noFill/>
        </p:spPr>
        <p:txBody>
          <a:bodyPr wrap="none" rtlCol="0">
            <a:spAutoFit/>
          </a:bodyPr>
          <a:lstStyle/>
          <a:p>
            <a:r>
              <a:rPr lang="en-US" sz="1200" dirty="0"/>
              <a:t>Encrypt symmetric key with Alice’s public key</a:t>
            </a:r>
          </a:p>
        </p:txBody>
      </p:sp>
      <p:sp>
        <p:nvSpPr>
          <p:cNvPr id="24" name="TextBox 23">
            <a:extLst>
              <a:ext uri="{FF2B5EF4-FFF2-40B4-BE49-F238E27FC236}">
                <a16:creationId xmlns:a16="http://schemas.microsoft.com/office/drawing/2014/main" id="{F02B7801-CA6E-CA49-997B-0783D4A0297F}"/>
              </a:ext>
            </a:extLst>
          </p:cNvPr>
          <p:cNvSpPr txBox="1"/>
          <p:nvPr/>
        </p:nvSpPr>
        <p:spPr>
          <a:xfrm>
            <a:off x="4726903" y="4270831"/>
            <a:ext cx="1055097" cy="276999"/>
          </a:xfrm>
          <a:prstGeom prst="rect">
            <a:avLst/>
          </a:prstGeom>
          <a:noFill/>
        </p:spPr>
        <p:txBody>
          <a:bodyPr wrap="none" rtlCol="0">
            <a:spAutoFit/>
          </a:bodyPr>
          <a:lstStyle/>
          <a:p>
            <a:r>
              <a:rPr lang="en-US" sz="1200" dirty="0"/>
              <a:t>Decrypt data</a:t>
            </a:r>
          </a:p>
        </p:txBody>
      </p:sp>
    </p:spTree>
    <p:extLst>
      <p:ext uri="{BB962C8B-B14F-4D97-AF65-F5344CB8AC3E}">
        <p14:creationId xmlns:p14="http://schemas.microsoft.com/office/powerpoint/2010/main" val="1129803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2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22"/>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9" grpId="0"/>
      <p:bldP spid="21" grpId="0"/>
      <p:bldP spid="22" grpId="0"/>
      <p:bldP spid="22" grpId="1"/>
      <p:bldP spid="23" grpId="0"/>
      <p:bldP spid="23" grpId="1"/>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D3B3C-846A-0D43-863A-3C25BF543AF8}"/>
              </a:ext>
            </a:extLst>
          </p:cNvPr>
          <p:cNvSpPr>
            <a:spLocks noGrp="1"/>
          </p:cNvSpPr>
          <p:nvPr>
            <p:ph type="title"/>
          </p:nvPr>
        </p:nvSpPr>
        <p:spPr/>
        <p:txBody>
          <a:bodyPr/>
          <a:lstStyle/>
          <a:p>
            <a:r>
              <a:rPr lang="en-US" dirty="0"/>
              <a:t>Asymmetric encryption in the real world</a:t>
            </a:r>
          </a:p>
        </p:txBody>
      </p:sp>
      <p:sp>
        <p:nvSpPr>
          <p:cNvPr id="3" name="Content Placeholder 2">
            <a:extLst>
              <a:ext uri="{FF2B5EF4-FFF2-40B4-BE49-F238E27FC236}">
                <a16:creationId xmlns:a16="http://schemas.microsoft.com/office/drawing/2014/main" id="{7CC94311-5209-9147-B5BC-CD7AF1BD3F08}"/>
              </a:ext>
            </a:extLst>
          </p:cNvPr>
          <p:cNvSpPr>
            <a:spLocks noGrp="1"/>
          </p:cNvSpPr>
          <p:nvPr>
            <p:ph idx="1"/>
          </p:nvPr>
        </p:nvSpPr>
        <p:spPr/>
        <p:txBody>
          <a:bodyPr/>
          <a:lstStyle/>
          <a:p>
            <a:r>
              <a:rPr lang="en-US" dirty="0"/>
              <a:t>Asymmetric encryption is mostly used to encrypt symmetric keys or small shared secrets</a:t>
            </a:r>
          </a:p>
          <a:p>
            <a:pPr lvl="1"/>
            <a:r>
              <a:rPr lang="en-US" dirty="0"/>
              <a:t>Why? Because it usually has lower performance than symmetric encryption</a:t>
            </a:r>
          </a:p>
          <a:p>
            <a:r>
              <a:rPr lang="en-US" dirty="0"/>
              <a:t>Most common algorithms: RSA</a:t>
            </a:r>
          </a:p>
          <a:p>
            <a:r>
              <a:rPr lang="en-US" dirty="0"/>
              <a:t>RSA is more theoretically sound than AES</a:t>
            </a:r>
          </a:p>
          <a:p>
            <a:pPr lvl="1"/>
            <a:r>
              <a:rPr lang="en-US" dirty="0"/>
              <a:t>Based on simple yet ingenious idea that multiplication is much easier than factorization</a:t>
            </a:r>
          </a:p>
          <a:p>
            <a:r>
              <a:rPr lang="en-US" dirty="0"/>
              <a:t>Basic idea: </a:t>
            </a:r>
          </a:p>
          <a:p>
            <a:pPr lvl="1"/>
            <a:r>
              <a:rPr lang="en-US" dirty="0"/>
              <a:t>Private key is based on two very large prime numbers</a:t>
            </a:r>
          </a:p>
          <a:p>
            <a:pPr lvl="1"/>
            <a:r>
              <a:rPr lang="en-US" dirty="0"/>
              <a:t>The public key is their product</a:t>
            </a:r>
          </a:p>
          <a:p>
            <a:r>
              <a:rPr lang="en-US" dirty="0"/>
              <a:t>Even so, factorization problem has not been proven as “hard”</a:t>
            </a:r>
          </a:p>
        </p:txBody>
      </p:sp>
      <p:sp>
        <p:nvSpPr>
          <p:cNvPr id="4" name="Slide Number Placeholder 3">
            <a:extLst>
              <a:ext uri="{FF2B5EF4-FFF2-40B4-BE49-F238E27FC236}">
                <a16:creationId xmlns:a16="http://schemas.microsoft.com/office/drawing/2014/main" id="{0CEF9871-A6C7-EC4C-B901-3C987EEBFEE2}"/>
              </a:ext>
            </a:extLst>
          </p:cNvPr>
          <p:cNvSpPr>
            <a:spLocks noGrp="1"/>
          </p:cNvSpPr>
          <p:nvPr>
            <p:ph type="sldNum" sz="quarter" idx="10"/>
          </p:nvPr>
        </p:nvSpPr>
        <p:spPr/>
        <p:txBody>
          <a:bodyPr/>
          <a:lstStyle/>
          <a:p>
            <a:fld id="{8A521027-4487-C04D-8858-2B2EE73736E3}" type="slidenum">
              <a:rPr lang="en-US" altLang="en-US" smtClean="0"/>
              <a:pPr/>
              <a:t>13</a:t>
            </a:fld>
            <a:endParaRPr lang="en-US" altLang="en-US"/>
          </a:p>
        </p:txBody>
      </p:sp>
    </p:spTree>
    <p:extLst>
      <p:ext uri="{BB962C8B-B14F-4D97-AF65-F5344CB8AC3E}">
        <p14:creationId xmlns:p14="http://schemas.microsoft.com/office/powerpoint/2010/main" val="2766265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F7533-80AE-AA49-A7D9-6D6F685AA597}"/>
              </a:ext>
            </a:extLst>
          </p:cNvPr>
          <p:cNvSpPr>
            <a:spLocks noGrp="1"/>
          </p:cNvSpPr>
          <p:nvPr>
            <p:ph type="title"/>
          </p:nvPr>
        </p:nvSpPr>
        <p:spPr/>
        <p:txBody>
          <a:bodyPr/>
          <a:lstStyle/>
          <a:p>
            <a:r>
              <a:rPr lang="en-US" dirty="0"/>
              <a:t>Digital signatures</a:t>
            </a:r>
          </a:p>
        </p:txBody>
      </p:sp>
      <p:sp>
        <p:nvSpPr>
          <p:cNvPr id="3" name="Content Placeholder 2">
            <a:extLst>
              <a:ext uri="{FF2B5EF4-FFF2-40B4-BE49-F238E27FC236}">
                <a16:creationId xmlns:a16="http://schemas.microsoft.com/office/drawing/2014/main" id="{434F43E3-0F61-F643-BFE7-899FB2B4674C}"/>
              </a:ext>
            </a:extLst>
          </p:cNvPr>
          <p:cNvSpPr>
            <a:spLocks noGrp="1"/>
          </p:cNvSpPr>
          <p:nvPr>
            <p:ph idx="1"/>
          </p:nvPr>
        </p:nvSpPr>
        <p:spPr>
          <a:xfrm>
            <a:off x="182562" y="1417638"/>
            <a:ext cx="8159579" cy="4937125"/>
          </a:xfrm>
        </p:spPr>
        <p:txBody>
          <a:bodyPr/>
          <a:lstStyle/>
          <a:p>
            <a:r>
              <a:rPr lang="en-US" dirty="0"/>
              <a:t>Used for integrity and authenticity (not confidentiality)</a:t>
            </a:r>
          </a:p>
          <a:p>
            <a:r>
              <a:rPr lang="en-US" dirty="0"/>
              <a:t>Goal: anyone can verify the person sending the message has the private key (the secret)</a:t>
            </a:r>
          </a:p>
          <a:p>
            <a:r>
              <a:rPr lang="en-US" dirty="0"/>
              <a:t>Step 1: hash your data</a:t>
            </a:r>
          </a:p>
          <a:p>
            <a:pPr lvl="1"/>
            <a:r>
              <a:rPr lang="en-US" dirty="0"/>
              <a:t>Also called a digest</a:t>
            </a:r>
          </a:p>
          <a:p>
            <a:r>
              <a:rPr lang="en-US" dirty="0"/>
              <a:t>Step 2: use private key to sign message</a:t>
            </a:r>
          </a:p>
          <a:p>
            <a:r>
              <a:rPr lang="en-US" dirty="0"/>
              <a:t>Append signature to your message</a:t>
            </a:r>
          </a:p>
          <a:p>
            <a:r>
              <a:rPr lang="en-US" dirty="0"/>
              <a:t>Receiver can then verify using the sender’s public key</a:t>
            </a:r>
          </a:p>
        </p:txBody>
      </p:sp>
      <p:sp>
        <p:nvSpPr>
          <p:cNvPr id="4" name="Slide Number Placeholder 3">
            <a:extLst>
              <a:ext uri="{FF2B5EF4-FFF2-40B4-BE49-F238E27FC236}">
                <a16:creationId xmlns:a16="http://schemas.microsoft.com/office/drawing/2014/main" id="{7E01D854-CE4E-1140-997C-80314C201780}"/>
              </a:ext>
            </a:extLst>
          </p:cNvPr>
          <p:cNvSpPr>
            <a:spLocks noGrp="1"/>
          </p:cNvSpPr>
          <p:nvPr>
            <p:ph type="sldNum" sz="quarter" idx="10"/>
          </p:nvPr>
        </p:nvSpPr>
        <p:spPr/>
        <p:txBody>
          <a:bodyPr/>
          <a:lstStyle/>
          <a:p>
            <a:fld id="{8A521027-4487-C04D-8858-2B2EE73736E3}" type="slidenum">
              <a:rPr lang="en-US" altLang="en-US" smtClean="0"/>
              <a:pPr/>
              <a:t>14</a:t>
            </a:fld>
            <a:endParaRPr lang="en-US" altLang="en-US"/>
          </a:p>
        </p:txBody>
      </p:sp>
      <p:pic>
        <p:nvPicPr>
          <p:cNvPr id="6" name="Picture 5">
            <a:extLst>
              <a:ext uri="{FF2B5EF4-FFF2-40B4-BE49-F238E27FC236}">
                <a16:creationId xmlns:a16="http://schemas.microsoft.com/office/drawing/2014/main" id="{3BC507E1-DE77-774E-A7BD-A6A970328C23}"/>
              </a:ext>
            </a:extLst>
          </p:cNvPr>
          <p:cNvPicPr>
            <a:picLocks noChangeAspect="1"/>
          </p:cNvPicPr>
          <p:nvPr/>
        </p:nvPicPr>
        <p:blipFill rotWithShape="1">
          <a:blip r:embed="rId2"/>
          <a:srcRect l="4330" t="19126" r="7332" b="6655"/>
          <a:stretch/>
        </p:blipFill>
        <p:spPr>
          <a:xfrm>
            <a:off x="2282165" y="4501343"/>
            <a:ext cx="4487595" cy="2035982"/>
          </a:xfrm>
          <a:prstGeom prst="rect">
            <a:avLst/>
          </a:prstGeom>
        </p:spPr>
      </p:pic>
    </p:spTree>
    <p:extLst>
      <p:ext uri="{BB962C8B-B14F-4D97-AF65-F5344CB8AC3E}">
        <p14:creationId xmlns:p14="http://schemas.microsoft.com/office/powerpoint/2010/main" val="177649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D3B3C-846A-0D43-863A-3C25BF543AF8}"/>
              </a:ext>
            </a:extLst>
          </p:cNvPr>
          <p:cNvSpPr>
            <a:spLocks noGrp="1"/>
          </p:cNvSpPr>
          <p:nvPr>
            <p:ph type="title"/>
          </p:nvPr>
        </p:nvSpPr>
        <p:spPr/>
        <p:txBody>
          <a:bodyPr/>
          <a:lstStyle/>
          <a:p>
            <a:r>
              <a:rPr lang="en-US" dirty="0"/>
              <a:t>Digital signatures in the real world</a:t>
            </a:r>
          </a:p>
        </p:txBody>
      </p:sp>
      <p:sp>
        <p:nvSpPr>
          <p:cNvPr id="3" name="Content Placeholder 2">
            <a:extLst>
              <a:ext uri="{FF2B5EF4-FFF2-40B4-BE49-F238E27FC236}">
                <a16:creationId xmlns:a16="http://schemas.microsoft.com/office/drawing/2014/main" id="{7CC94311-5209-9147-B5BC-CD7AF1BD3F08}"/>
              </a:ext>
            </a:extLst>
          </p:cNvPr>
          <p:cNvSpPr>
            <a:spLocks noGrp="1"/>
          </p:cNvSpPr>
          <p:nvPr>
            <p:ph idx="1"/>
          </p:nvPr>
        </p:nvSpPr>
        <p:spPr/>
        <p:txBody>
          <a:bodyPr/>
          <a:lstStyle/>
          <a:p>
            <a:r>
              <a:rPr lang="en-US" dirty="0"/>
              <a:t>Used widely for authentication</a:t>
            </a:r>
          </a:p>
          <a:p>
            <a:pPr lvl="1"/>
            <a:r>
              <a:rPr lang="en-US" dirty="0"/>
              <a:t>This website actually belongs to </a:t>
            </a:r>
            <a:r>
              <a:rPr lang="en-US" dirty="0" err="1"/>
              <a:t>google.com</a:t>
            </a:r>
            <a:endParaRPr lang="en-US" dirty="0"/>
          </a:p>
          <a:p>
            <a:pPr lvl="1"/>
            <a:r>
              <a:rPr lang="en-US" dirty="0"/>
              <a:t>This email was sent from </a:t>
            </a:r>
            <a:r>
              <a:rPr lang="en-US" dirty="0" err="1"/>
              <a:t>columbia.edu</a:t>
            </a:r>
            <a:endParaRPr lang="en-US" dirty="0"/>
          </a:p>
          <a:p>
            <a:pPr lvl="1"/>
            <a:r>
              <a:rPr lang="en-US" dirty="0"/>
              <a:t>This credit card is real</a:t>
            </a:r>
          </a:p>
          <a:p>
            <a:r>
              <a:rPr lang="en-US" dirty="0"/>
              <a:t>Common algorithms: DSA, RSA signatures</a:t>
            </a:r>
          </a:p>
          <a:p>
            <a:pPr lvl="1"/>
            <a:r>
              <a:rPr lang="en-US" dirty="0"/>
              <a:t>Based on asymmetric encryption</a:t>
            </a:r>
          </a:p>
          <a:p>
            <a:pPr lvl="1"/>
            <a:r>
              <a:rPr lang="en-US" dirty="0"/>
              <a:t>Generally slow</a:t>
            </a:r>
          </a:p>
        </p:txBody>
      </p:sp>
      <p:sp>
        <p:nvSpPr>
          <p:cNvPr id="4" name="Slide Number Placeholder 3">
            <a:extLst>
              <a:ext uri="{FF2B5EF4-FFF2-40B4-BE49-F238E27FC236}">
                <a16:creationId xmlns:a16="http://schemas.microsoft.com/office/drawing/2014/main" id="{0CEF9871-A6C7-EC4C-B901-3C987EEBFEE2}"/>
              </a:ext>
            </a:extLst>
          </p:cNvPr>
          <p:cNvSpPr>
            <a:spLocks noGrp="1"/>
          </p:cNvSpPr>
          <p:nvPr>
            <p:ph type="sldNum" sz="quarter" idx="10"/>
          </p:nvPr>
        </p:nvSpPr>
        <p:spPr/>
        <p:txBody>
          <a:bodyPr/>
          <a:lstStyle/>
          <a:p>
            <a:fld id="{8A521027-4487-C04D-8858-2B2EE73736E3}" type="slidenum">
              <a:rPr lang="en-US" altLang="en-US" smtClean="0"/>
              <a:pPr/>
              <a:t>15</a:t>
            </a:fld>
            <a:endParaRPr lang="en-US" altLang="en-US"/>
          </a:p>
        </p:txBody>
      </p:sp>
    </p:spTree>
    <p:extLst>
      <p:ext uri="{BB962C8B-B14F-4D97-AF65-F5344CB8AC3E}">
        <p14:creationId xmlns:p14="http://schemas.microsoft.com/office/powerpoint/2010/main" val="3456259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9A822-228D-2540-A593-8832C98CACFE}"/>
              </a:ext>
            </a:extLst>
          </p:cNvPr>
          <p:cNvSpPr>
            <a:spLocks noGrp="1"/>
          </p:cNvSpPr>
          <p:nvPr>
            <p:ph type="title"/>
          </p:nvPr>
        </p:nvSpPr>
        <p:spPr/>
        <p:txBody>
          <a:bodyPr/>
          <a:lstStyle/>
          <a:p>
            <a:r>
              <a:rPr lang="en-US" dirty="0"/>
              <a:t>Encryption in the real world</a:t>
            </a:r>
          </a:p>
        </p:txBody>
      </p:sp>
      <p:sp>
        <p:nvSpPr>
          <p:cNvPr id="3" name="Content Placeholder 2">
            <a:extLst>
              <a:ext uri="{FF2B5EF4-FFF2-40B4-BE49-F238E27FC236}">
                <a16:creationId xmlns:a16="http://schemas.microsoft.com/office/drawing/2014/main" id="{EFA8993F-E546-7C47-BC9F-DFA0B7D70A60}"/>
              </a:ext>
            </a:extLst>
          </p:cNvPr>
          <p:cNvSpPr>
            <a:spLocks noGrp="1"/>
          </p:cNvSpPr>
          <p:nvPr>
            <p:ph idx="1"/>
          </p:nvPr>
        </p:nvSpPr>
        <p:spPr/>
        <p:txBody>
          <a:bodyPr/>
          <a:lstStyle/>
          <a:p>
            <a:r>
              <a:rPr lang="en-US" dirty="0"/>
              <a:t>You should never invent your own encryption algorithm or protocols</a:t>
            </a:r>
          </a:p>
          <a:p>
            <a:r>
              <a:rPr lang="en-US" dirty="0"/>
              <a:t>Always use existing libraries / protocols</a:t>
            </a:r>
          </a:p>
          <a:p>
            <a:pPr lvl="1"/>
            <a:r>
              <a:rPr lang="en-US" dirty="0"/>
              <a:t>Even when using existing encryption libraries, it is tricky not to use them incorrectly</a:t>
            </a:r>
          </a:p>
          <a:p>
            <a:r>
              <a:rPr lang="en-US" dirty="0"/>
              <a:t>Even widely used open source protocols have had security flaws</a:t>
            </a:r>
          </a:p>
          <a:p>
            <a:pPr lvl="1"/>
            <a:r>
              <a:rPr lang="en-US" dirty="0"/>
              <a:t>E.g., a recent example: OpenSSL Heartbleed vulnerability</a:t>
            </a:r>
          </a:p>
        </p:txBody>
      </p:sp>
      <p:sp>
        <p:nvSpPr>
          <p:cNvPr id="4" name="Slide Number Placeholder 3">
            <a:extLst>
              <a:ext uri="{FF2B5EF4-FFF2-40B4-BE49-F238E27FC236}">
                <a16:creationId xmlns:a16="http://schemas.microsoft.com/office/drawing/2014/main" id="{A2435650-7EA0-E945-87A9-8C6EF6E7BE3B}"/>
              </a:ext>
            </a:extLst>
          </p:cNvPr>
          <p:cNvSpPr>
            <a:spLocks noGrp="1"/>
          </p:cNvSpPr>
          <p:nvPr>
            <p:ph type="sldNum" sz="quarter" idx="10"/>
          </p:nvPr>
        </p:nvSpPr>
        <p:spPr/>
        <p:txBody>
          <a:bodyPr/>
          <a:lstStyle/>
          <a:p>
            <a:fld id="{8A521027-4487-C04D-8858-2B2EE73736E3}" type="slidenum">
              <a:rPr lang="en-US" altLang="en-US" smtClean="0"/>
              <a:pPr/>
              <a:t>16</a:t>
            </a:fld>
            <a:endParaRPr lang="en-US" altLang="en-US"/>
          </a:p>
        </p:txBody>
      </p:sp>
    </p:spTree>
    <p:extLst>
      <p:ext uri="{BB962C8B-B14F-4D97-AF65-F5344CB8AC3E}">
        <p14:creationId xmlns:p14="http://schemas.microsoft.com/office/powerpoint/2010/main" val="34344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 xmlns:ma14="http://schemas.microsoft.com/office/mac/drawingml/2011/main" val="1"/>
            </a:ext>
          </a:extLst>
        </p:spPr>
        <p:txBody>
          <a:bodyPr/>
          <a:lstStyle/>
          <a:p>
            <a:pPr algn="ctr" eaLnBrk="1" hangingPunct="1">
              <a:defRPr/>
            </a:pPr>
            <a:r>
              <a:rPr lang="en-US" altLang="en-US" sz="2800" dirty="0"/>
              <a:t>Data Compliance and Privacy</a:t>
            </a:r>
          </a:p>
        </p:txBody>
      </p:sp>
      <p:sp>
        <p:nvSpPr>
          <p:cNvPr id="6" name="Subtitle 5">
            <a:extLst>
              <a:ext uri="{FF2B5EF4-FFF2-40B4-BE49-F238E27FC236}">
                <a16:creationId xmlns:a16="http://schemas.microsoft.com/office/drawing/2014/main" id="{750B3F68-1EFE-3F45-AE48-BB288107859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41090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F5DA9-C7ED-264E-9AD9-C0FD380158F4}"/>
              </a:ext>
            </a:extLst>
          </p:cNvPr>
          <p:cNvSpPr>
            <a:spLocks noGrp="1"/>
          </p:cNvSpPr>
          <p:nvPr>
            <p:ph type="title"/>
          </p:nvPr>
        </p:nvSpPr>
        <p:spPr/>
        <p:txBody>
          <a:bodyPr/>
          <a:lstStyle/>
          <a:p>
            <a:r>
              <a:rPr lang="en-US" dirty="0"/>
              <a:t>Security and compliance are not the same</a:t>
            </a:r>
          </a:p>
        </p:txBody>
      </p:sp>
      <p:sp>
        <p:nvSpPr>
          <p:cNvPr id="3" name="Content Placeholder 2">
            <a:extLst>
              <a:ext uri="{FF2B5EF4-FFF2-40B4-BE49-F238E27FC236}">
                <a16:creationId xmlns:a16="http://schemas.microsoft.com/office/drawing/2014/main" id="{073C68F2-C282-0D41-83FB-BB42BBB48FE0}"/>
              </a:ext>
            </a:extLst>
          </p:cNvPr>
          <p:cNvSpPr>
            <a:spLocks noGrp="1"/>
          </p:cNvSpPr>
          <p:nvPr>
            <p:ph idx="1"/>
          </p:nvPr>
        </p:nvSpPr>
        <p:spPr>
          <a:xfrm>
            <a:off x="182563" y="1417638"/>
            <a:ext cx="5151437" cy="4937125"/>
          </a:xfrm>
        </p:spPr>
        <p:txBody>
          <a:bodyPr/>
          <a:lstStyle/>
          <a:p>
            <a:r>
              <a:rPr lang="en-US" dirty="0"/>
              <a:t>Data compliance definition:</a:t>
            </a:r>
          </a:p>
          <a:p>
            <a:pPr lvl="1"/>
            <a:r>
              <a:rPr lang="en-US" dirty="0"/>
              <a:t>The process of ensuring that a dataset confirms to the rules specified by national or international laws, or the standards set by trade bodies</a:t>
            </a:r>
          </a:p>
          <a:p>
            <a:r>
              <a:rPr lang="en-US" dirty="0"/>
              <a:t>Sometimes compliance includes security measures, but not always</a:t>
            </a:r>
          </a:p>
          <a:p>
            <a:r>
              <a:rPr lang="en-US" dirty="0"/>
              <a:t>Compliance is primarily a legal framework on how to handle data</a:t>
            </a:r>
          </a:p>
          <a:p>
            <a:pPr lvl="1"/>
            <a:r>
              <a:rPr lang="en-US" dirty="0"/>
              <a:t>Usually more concerned with privacy than security</a:t>
            </a:r>
          </a:p>
          <a:p>
            <a:r>
              <a:rPr lang="en-US" dirty="0"/>
              <a:t>Being compliant does not mean your data is secure!</a:t>
            </a:r>
          </a:p>
        </p:txBody>
      </p:sp>
      <p:sp>
        <p:nvSpPr>
          <p:cNvPr id="4" name="Slide Number Placeholder 3">
            <a:extLst>
              <a:ext uri="{FF2B5EF4-FFF2-40B4-BE49-F238E27FC236}">
                <a16:creationId xmlns:a16="http://schemas.microsoft.com/office/drawing/2014/main" id="{66F462E2-C9CF-A74A-A2BD-09F7A3E113EF}"/>
              </a:ext>
            </a:extLst>
          </p:cNvPr>
          <p:cNvSpPr>
            <a:spLocks noGrp="1"/>
          </p:cNvSpPr>
          <p:nvPr>
            <p:ph type="sldNum" sz="quarter" idx="10"/>
          </p:nvPr>
        </p:nvSpPr>
        <p:spPr/>
        <p:txBody>
          <a:bodyPr/>
          <a:lstStyle/>
          <a:p>
            <a:fld id="{8A521027-4487-C04D-8858-2B2EE73736E3}" type="slidenum">
              <a:rPr lang="en-US" altLang="en-US" smtClean="0"/>
              <a:pPr/>
              <a:t>18</a:t>
            </a:fld>
            <a:endParaRPr lang="en-US" altLang="en-US"/>
          </a:p>
        </p:txBody>
      </p:sp>
      <p:pic>
        <p:nvPicPr>
          <p:cNvPr id="5" name="Picture 4">
            <a:extLst>
              <a:ext uri="{FF2B5EF4-FFF2-40B4-BE49-F238E27FC236}">
                <a16:creationId xmlns:a16="http://schemas.microsoft.com/office/drawing/2014/main" id="{262F9F66-9BEF-6D40-9468-441A0C34FA47}"/>
              </a:ext>
            </a:extLst>
          </p:cNvPr>
          <p:cNvPicPr>
            <a:picLocks noChangeAspect="1"/>
          </p:cNvPicPr>
          <p:nvPr/>
        </p:nvPicPr>
        <p:blipFill>
          <a:blip r:embed="rId2"/>
          <a:stretch>
            <a:fillRect/>
          </a:stretch>
        </p:blipFill>
        <p:spPr>
          <a:xfrm>
            <a:off x="5334000" y="2204830"/>
            <a:ext cx="3810000" cy="2679700"/>
          </a:xfrm>
          <a:prstGeom prst="rect">
            <a:avLst/>
          </a:prstGeom>
        </p:spPr>
      </p:pic>
    </p:spTree>
    <p:extLst>
      <p:ext uri="{BB962C8B-B14F-4D97-AF65-F5344CB8AC3E}">
        <p14:creationId xmlns:p14="http://schemas.microsoft.com/office/powerpoint/2010/main" val="2716733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3D3E4-AF95-F349-8E07-413F53641446}"/>
              </a:ext>
            </a:extLst>
          </p:cNvPr>
          <p:cNvSpPr>
            <a:spLocks noGrp="1"/>
          </p:cNvSpPr>
          <p:nvPr>
            <p:ph type="title"/>
          </p:nvPr>
        </p:nvSpPr>
        <p:spPr/>
        <p:txBody>
          <a:bodyPr/>
          <a:lstStyle/>
          <a:p>
            <a:r>
              <a:rPr lang="en-US" dirty="0"/>
              <a:t>Types of Data Compliance</a:t>
            </a:r>
          </a:p>
        </p:txBody>
      </p:sp>
      <p:sp>
        <p:nvSpPr>
          <p:cNvPr id="3" name="Content Placeholder 2">
            <a:extLst>
              <a:ext uri="{FF2B5EF4-FFF2-40B4-BE49-F238E27FC236}">
                <a16:creationId xmlns:a16="http://schemas.microsoft.com/office/drawing/2014/main" id="{11A3BDBD-6D6B-1240-9959-907A7168C367}"/>
              </a:ext>
            </a:extLst>
          </p:cNvPr>
          <p:cNvSpPr>
            <a:spLocks noGrp="1"/>
          </p:cNvSpPr>
          <p:nvPr>
            <p:ph idx="1"/>
          </p:nvPr>
        </p:nvSpPr>
        <p:spPr/>
        <p:txBody>
          <a:bodyPr/>
          <a:lstStyle/>
          <a:p>
            <a:r>
              <a:rPr lang="en-US" dirty="0"/>
              <a:t>HIPAA</a:t>
            </a:r>
          </a:p>
          <a:p>
            <a:pPr lvl="1"/>
            <a:r>
              <a:rPr lang="en-US" dirty="0"/>
              <a:t>Ensuring the privacy of healthcare patient data</a:t>
            </a:r>
          </a:p>
          <a:p>
            <a:r>
              <a:rPr lang="en-US" dirty="0"/>
              <a:t>GDPR</a:t>
            </a:r>
          </a:p>
          <a:p>
            <a:pPr lvl="1"/>
            <a:r>
              <a:rPr lang="en-US" dirty="0"/>
              <a:t>Ensuring privacy of citizens of the European Union</a:t>
            </a:r>
          </a:p>
          <a:p>
            <a:r>
              <a:rPr lang="en-US" dirty="0"/>
              <a:t>PCI</a:t>
            </a:r>
          </a:p>
          <a:p>
            <a:pPr lvl="1"/>
            <a:r>
              <a:rPr lang="en-US" dirty="0"/>
              <a:t>Protecting credit card data</a:t>
            </a:r>
          </a:p>
          <a:p>
            <a:r>
              <a:rPr lang="en-US" dirty="0"/>
              <a:t>FERPA</a:t>
            </a:r>
          </a:p>
          <a:p>
            <a:pPr lvl="1"/>
            <a:r>
              <a:rPr lang="en-US" dirty="0"/>
              <a:t>Protecting privacy of student information (personal details, grades, etc.)</a:t>
            </a:r>
          </a:p>
          <a:p>
            <a:r>
              <a:rPr lang="en-US" dirty="0"/>
              <a:t>…</a:t>
            </a:r>
          </a:p>
        </p:txBody>
      </p:sp>
      <p:sp>
        <p:nvSpPr>
          <p:cNvPr id="4" name="Slide Number Placeholder 3">
            <a:extLst>
              <a:ext uri="{FF2B5EF4-FFF2-40B4-BE49-F238E27FC236}">
                <a16:creationId xmlns:a16="http://schemas.microsoft.com/office/drawing/2014/main" id="{4EA32ADC-9025-FC47-BDF2-4D7CE9E4A969}"/>
              </a:ext>
            </a:extLst>
          </p:cNvPr>
          <p:cNvSpPr>
            <a:spLocks noGrp="1"/>
          </p:cNvSpPr>
          <p:nvPr>
            <p:ph type="sldNum" sz="quarter" idx="10"/>
          </p:nvPr>
        </p:nvSpPr>
        <p:spPr/>
        <p:txBody>
          <a:bodyPr/>
          <a:lstStyle/>
          <a:p>
            <a:fld id="{8A521027-4487-C04D-8858-2B2EE73736E3}" type="slidenum">
              <a:rPr lang="en-US" altLang="en-US" smtClean="0"/>
              <a:pPr/>
              <a:t>19</a:t>
            </a:fld>
            <a:endParaRPr lang="en-US" altLang="en-US"/>
          </a:p>
        </p:txBody>
      </p:sp>
    </p:spTree>
    <p:extLst>
      <p:ext uri="{BB962C8B-B14F-4D97-AF65-F5344CB8AC3E}">
        <p14:creationId xmlns:p14="http://schemas.microsoft.com/office/powerpoint/2010/main" val="2268025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 xmlns:ma14="http://schemas.microsoft.com/office/mac/drawingml/2011/main" val="1"/>
            </a:ext>
          </a:extLst>
        </p:spPr>
        <p:txBody>
          <a:bodyPr/>
          <a:lstStyle/>
          <a:p>
            <a:pPr algn="ctr" eaLnBrk="1" hangingPunct="1">
              <a:defRPr/>
            </a:pPr>
            <a:r>
              <a:rPr lang="en-US" altLang="en-US" sz="2800" dirty="0"/>
              <a:t>Security Goals</a:t>
            </a:r>
          </a:p>
        </p:txBody>
      </p:sp>
      <p:sp>
        <p:nvSpPr>
          <p:cNvPr id="6" name="Subtitle 5">
            <a:extLst>
              <a:ext uri="{FF2B5EF4-FFF2-40B4-BE49-F238E27FC236}">
                <a16:creationId xmlns:a16="http://schemas.microsoft.com/office/drawing/2014/main" id="{750B3F68-1EFE-3F45-AE48-BB288107859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16113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78484-856E-8A45-ACF3-C2A3822EFF5E}"/>
              </a:ext>
            </a:extLst>
          </p:cNvPr>
          <p:cNvSpPr>
            <a:spLocks noGrp="1"/>
          </p:cNvSpPr>
          <p:nvPr>
            <p:ph type="title"/>
          </p:nvPr>
        </p:nvSpPr>
        <p:spPr/>
        <p:txBody>
          <a:bodyPr/>
          <a:lstStyle/>
          <a:p>
            <a:r>
              <a:rPr lang="en-US" dirty="0"/>
              <a:t>Does compliance affect you?</a:t>
            </a:r>
          </a:p>
        </p:txBody>
      </p:sp>
      <p:sp>
        <p:nvSpPr>
          <p:cNvPr id="3" name="Content Placeholder 2">
            <a:extLst>
              <a:ext uri="{FF2B5EF4-FFF2-40B4-BE49-F238E27FC236}">
                <a16:creationId xmlns:a16="http://schemas.microsoft.com/office/drawing/2014/main" id="{6D320B3C-6624-794A-9B36-7E01E35C414E}"/>
              </a:ext>
            </a:extLst>
          </p:cNvPr>
          <p:cNvSpPr>
            <a:spLocks noGrp="1"/>
          </p:cNvSpPr>
          <p:nvPr>
            <p:ph idx="1"/>
          </p:nvPr>
        </p:nvSpPr>
        <p:spPr/>
        <p:txBody>
          <a:bodyPr/>
          <a:lstStyle/>
          <a:p>
            <a:r>
              <a:rPr lang="en-US" dirty="0"/>
              <a:t>Compliance affects the following use cases:</a:t>
            </a:r>
          </a:p>
          <a:p>
            <a:pPr lvl="1"/>
            <a:r>
              <a:rPr lang="en-US" dirty="0"/>
              <a:t>Dealing with personally identifiable information (PII), i.e., personal details of humans (names, locations, email addresses, phone numbers, social security numbers, etc.)</a:t>
            </a:r>
          </a:p>
          <a:p>
            <a:pPr lvl="1"/>
            <a:r>
              <a:rPr lang="en-US" dirty="0"/>
              <a:t>Healthcare</a:t>
            </a:r>
          </a:p>
          <a:p>
            <a:pPr lvl="1"/>
            <a:r>
              <a:rPr lang="en-US" dirty="0"/>
              <a:t>Finance</a:t>
            </a:r>
          </a:p>
          <a:p>
            <a:pPr lvl="1"/>
            <a:r>
              <a:rPr lang="en-US" dirty="0"/>
              <a:t>Education</a:t>
            </a:r>
          </a:p>
          <a:p>
            <a:pPr lvl="1"/>
            <a:r>
              <a:rPr lang="en-US" dirty="0"/>
              <a:t>Defense</a:t>
            </a:r>
          </a:p>
          <a:p>
            <a:r>
              <a:rPr lang="en-US" dirty="0"/>
              <a:t>Usually relevant if you work on some kind of private data</a:t>
            </a:r>
          </a:p>
        </p:txBody>
      </p:sp>
      <p:sp>
        <p:nvSpPr>
          <p:cNvPr id="4" name="Slide Number Placeholder 3">
            <a:extLst>
              <a:ext uri="{FF2B5EF4-FFF2-40B4-BE49-F238E27FC236}">
                <a16:creationId xmlns:a16="http://schemas.microsoft.com/office/drawing/2014/main" id="{56432313-2FCC-C34A-91A1-1435BC297F33}"/>
              </a:ext>
            </a:extLst>
          </p:cNvPr>
          <p:cNvSpPr>
            <a:spLocks noGrp="1"/>
          </p:cNvSpPr>
          <p:nvPr>
            <p:ph type="sldNum" sz="quarter" idx="10"/>
          </p:nvPr>
        </p:nvSpPr>
        <p:spPr/>
        <p:txBody>
          <a:bodyPr/>
          <a:lstStyle/>
          <a:p>
            <a:fld id="{8A521027-4487-C04D-8858-2B2EE73736E3}" type="slidenum">
              <a:rPr lang="en-US" altLang="en-US" smtClean="0"/>
              <a:pPr/>
              <a:t>20</a:t>
            </a:fld>
            <a:endParaRPr lang="en-US" altLang="en-US"/>
          </a:p>
        </p:txBody>
      </p:sp>
    </p:spTree>
    <p:extLst>
      <p:ext uri="{BB962C8B-B14F-4D97-AF65-F5344CB8AC3E}">
        <p14:creationId xmlns:p14="http://schemas.microsoft.com/office/powerpoint/2010/main" val="3580214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09198-CB15-734D-ABB9-A8BB33460DA5}"/>
              </a:ext>
            </a:extLst>
          </p:cNvPr>
          <p:cNvSpPr>
            <a:spLocks noGrp="1"/>
          </p:cNvSpPr>
          <p:nvPr>
            <p:ph type="title"/>
          </p:nvPr>
        </p:nvSpPr>
        <p:spPr/>
        <p:txBody>
          <a:bodyPr/>
          <a:lstStyle/>
          <a:p>
            <a:r>
              <a:rPr lang="en-US" dirty="0"/>
              <a:t>General principles</a:t>
            </a:r>
          </a:p>
        </p:txBody>
      </p:sp>
      <p:sp>
        <p:nvSpPr>
          <p:cNvPr id="3" name="Content Placeholder 2">
            <a:extLst>
              <a:ext uri="{FF2B5EF4-FFF2-40B4-BE49-F238E27FC236}">
                <a16:creationId xmlns:a16="http://schemas.microsoft.com/office/drawing/2014/main" id="{1A4C4D3E-99C5-FB4A-ADF0-BCAA5A45828B}"/>
              </a:ext>
            </a:extLst>
          </p:cNvPr>
          <p:cNvSpPr>
            <a:spLocks noGrp="1"/>
          </p:cNvSpPr>
          <p:nvPr>
            <p:ph idx="1"/>
          </p:nvPr>
        </p:nvSpPr>
        <p:spPr/>
        <p:txBody>
          <a:bodyPr/>
          <a:lstStyle/>
          <a:p>
            <a:r>
              <a:rPr lang="en-US" dirty="0"/>
              <a:t>“Protect” PII </a:t>
            </a:r>
          </a:p>
          <a:p>
            <a:pPr lvl="1"/>
            <a:r>
              <a:rPr lang="en-US" dirty="0"/>
              <a:t>This usually means some kind of encryption, but it’s not always clear at what level</a:t>
            </a:r>
          </a:p>
          <a:p>
            <a:r>
              <a:rPr lang="en-US" dirty="0"/>
              <a:t>Auditability</a:t>
            </a:r>
          </a:p>
          <a:p>
            <a:pPr lvl="1"/>
            <a:r>
              <a:rPr lang="en-US" dirty="0"/>
              <a:t>Need a permanent log of any operation on the PII</a:t>
            </a:r>
          </a:p>
          <a:p>
            <a:pPr lvl="2"/>
            <a:r>
              <a:rPr lang="en-US" dirty="0"/>
              <a:t>Who read/modified/deleted, when and what did they do</a:t>
            </a:r>
          </a:p>
          <a:p>
            <a:pPr lvl="1"/>
            <a:r>
              <a:rPr lang="en-US" dirty="0"/>
              <a:t>Cannot delete log</a:t>
            </a:r>
          </a:p>
          <a:p>
            <a:r>
              <a:rPr lang="en-US" dirty="0"/>
              <a:t>Access control</a:t>
            </a:r>
          </a:p>
          <a:p>
            <a:pPr lvl="1"/>
            <a:r>
              <a:rPr lang="en-US" dirty="0"/>
              <a:t>Restrictions on who can access PII</a:t>
            </a:r>
          </a:p>
          <a:p>
            <a:r>
              <a:rPr lang="en-US" dirty="0"/>
              <a:t>Restrictions on sharing PII</a:t>
            </a:r>
          </a:p>
          <a:p>
            <a:pPr lvl="1"/>
            <a:r>
              <a:rPr lang="en-US" dirty="0"/>
              <a:t>Often needs to be shared securely</a:t>
            </a:r>
          </a:p>
          <a:p>
            <a:pPr lvl="1"/>
            <a:r>
              <a:rPr lang="en-US" dirty="0"/>
              <a:t>Might require the other side to sign a legal agreement</a:t>
            </a:r>
          </a:p>
          <a:p>
            <a:r>
              <a:rPr lang="en-US" dirty="0"/>
              <a:t>“Right to be forgotten”</a:t>
            </a:r>
          </a:p>
          <a:p>
            <a:pPr lvl="1"/>
            <a:r>
              <a:rPr lang="en-US" dirty="0"/>
              <a:t>If user asks to delete their data, you need to do so</a:t>
            </a:r>
          </a:p>
          <a:p>
            <a:r>
              <a:rPr lang="en-US" dirty="0"/>
              <a:t>Restrictions on where data can be stored</a:t>
            </a:r>
          </a:p>
          <a:p>
            <a:pPr lvl="1"/>
            <a:r>
              <a:rPr lang="en-US" dirty="0"/>
              <a:t>E.g., EU PII can only be stored in EU</a:t>
            </a:r>
          </a:p>
        </p:txBody>
      </p:sp>
      <p:sp>
        <p:nvSpPr>
          <p:cNvPr id="4" name="Slide Number Placeholder 3">
            <a:extLst>
              <a:ext uri="{FF2B5EF4-FFF2-40B4-BE49-F238E27FC236}">
                <a16:creationId xmlns:a16="http://schemas.microsoft.com/office/drawing/2014/main" id="{75694827-CFFA-E246-A155-D0CF71B2533A}"/>
              </a:ext>
            </a:extLst>
          </p:cNvPr>
          <p:cNvSpPr>
            <a:spLocks noGrp="1"/>
          </p:cNvSpPr>
          <p:nvPr>
            <p:ph type="sldNum" sz="quarter" idx="10"/>
          </p:nvPr>
        </p:nvSpPr>
        <p:spPr/>
        <p:txBody>
          <a:bodyPr/>
          <a:lstStyle/>
          <a:p>
            <a:fld id="{8A521027-4487-C04D-8858-2B2EE73736E3}" type="slidenum">
              <a:rPr lang="en-US" altLang="en-US" smtClean="0"/>
              <a:pPr/>
              <a:t>21</a:t>
            </a:fld>
            <a:endParaRPr lang="en-US" altLang="en-US"/>
          </a:p>
        </p:txBody>
      </p:sp>
    </p:spTree>
    <p:extLst>
      <p:ext uri="{BB962C8B-B14F-4D97-AF65-F5344CB8AC3E}">
        <p14:creationId xmlns:p14="http://schemas.microsoft.com/office/powerpoint/2010/main" val="4007955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F604-C428-5148-AA22-B0637DF6D914}"/>
              </a:ext>
            </a:extLst>
          </p:cNvPr>
          <p:cNvSpPr>
            <a:spLocks noGrp="1"/>
          </p:cNvSpPr>
          <p:nvPr>
            <p:ph type="title"/>
          </p:nvPr>
        </p:nvSpPr>
        <p:spPr/>
        <p:txBody>
          <a:bodyPr/>
          <a:lstStyle/>
          <a:p>
            <a:r>
              <a:rPr lang="en-US" dirty="0"/>
              <a:t>How do big data systems implement compliance?</a:t>
            </a:r>
          </a:p>
        </p:txBody>
      </p:sp>
      <p:sp>
        <p:nvSpPr>
          <p:cNvPr id="3" name="Content Placeholder 2">
            <a:extLst>
              <a:ext uri="{FF2B5EF4-FFF2-40B4-BE49-F238E27FC236}">
                <a16:creationId xmlns:a16="http://schemas.microsoft.com/office/drawing/2014/main" id="{2A54A169-8DB8-AF4B-B465-72ABDDA31B37}"/>
              </a:ext>
            </a:extLst>
          </p:cNvPr>
          <p:cNvSpPr>
            <a:spLocks noGrp="1"/>
          </p:cNvSpPr>
          <p:nvPr>
            <p:ph idx="1"/>
          </p:nvPr>
        </p:nvSpPr>
        <p:spPr/>
        <p:txBody>
          <a:bodyPr/>
          <a:lstStyle/>
          <a:p>
            <a:r>
              <a:rPr lang="en-US" dirty="0"/>
              <a:t>Certain systems might be designated for storing PII, separate from other non-sensitive systems</a:t>
            </a:r>
          </a:p>
          <a:p>
            <a:r>
              <a:rPr lang="en-US" dirty="0"/>
              <a:t>Require access control (who can access/update system, be able to revoke access)</a:t>
            </a:r>
          </a:p>
          <a:p>
            <a:r>
              <a:rPr lang="en-US" dirty="0"/>
              <a:t>Require audit logging</a:t>
            </a:r>
          </a:p>
          <a:p>
            <a:r>
              <a:rPr lang="en-US" dirty="0"/>
              <a:t>Encryption of sensitive data within the system (</a:t>
            </a:r>
            <a:r>
              <a:rPr lang="en-US" b="1" dirty="0"/>
              <a:t>encryption at rest</a:t>
            </a:r>
            <a:r>
              <a:rPr lang="en-US" dirty="0"/>
              <a:t>) and in transit when ingesting/leaving to and from the system (</a:t>
            </a:r>
            <a:r>
              <a:rPr lang="en-US" b="1" dirty="0"/>
              <a:t>encryption in transit</a:t>
            </a:r>
            <a:r>
              <a:rPr lang="en-US" dirty="0"/>
              <a:t>)</a:t>
            </a:r>
          </a:p>
          <a:p>
            <a:r>
              <a:rPr lang="en-US" dirty="0"/>
              <a:t>Often separate data from different regions</a:t>
            </a:r>
          </a:p>
          <a:p>
            <a:pPr lvl="1"/>
            <a:r>
              <a:rPr lang="en-US" dirty="0"/>
              <a:t>E.g., EU storage system sits in European datacenter</a:t>
            </a:r>
          </a:p>
          <a:p>
            <a:r>
              <a:rPr lang="en-US"/>
              <a:t>The major </a:t>
            </a:r>
            <a:r>
              <a:rPr lang="en-US" dirty="0"/>
              <a:t>public cloud providers have </a:t>
            </a:r>
            <a:r>
              <a:rPr lang="en-US"/>
              <a:t>built-in compliance controls</a:t>
            </a:r>
            <a:endParaRPr lang="en-US" dirty="0"/>
          </a:p>
        </p:txBody>
      </p:sp>
      <p:sp>
        <p:nvSpPr>
          <p:cNvPr id="4" name="Slide Number Placeholder 3">
            <a:extLst>
              <a:ext uri="{FF2B5EF4-FFF2-40B4-BE49-F238E27FC236}">
                <a16:creationId xmlns:a16="http://schemas.microsoft.com/office/drawing/2014/main" id="{5F188F61-E02F-8845-9849-FB71B8413123}"/>
              </a:ext>
            </a:extLst>
          </p:cNvPr>
          <p:cNvSpPr>
            <a:spLocks noGrp="1"/>
          </p:cNvSpPr>
          <p:nvPr>
            <p:ph type="sldNum" sz="quarter" idx="10"/>
          </p:nvPr>
        </p:nvSpPr>
        <p:spPr/>
        <p:txBody>
          <a:bodyPr/>
          <a:lstStyle/>
          <a:p>
            <a:fld id="{8A521027-4487-C04D-8858-2B2EE73736E3}" type="slidenum">
              <a:rPr lang="en-US" altLang="en-US" smtClean="0"/>
              <a:pPr/>
              <a:t>22</a:t>
            </a:fld>
            <a:endParaRPr lang="en-US" altLang="en-US"/>
          </a:p>
        </p:txBody>
      </p:sp>
    </p:spTree>
    <p:extLst>
      <p:ext uri="{BB962C8B-B14F-4D97-AF65-F5344CB8AC3E}">
        <p14:creationId xmlns:p14="http://schemas.microsoft.com/office/powerpoint/2010/main" val="97109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 xmlns:ma14="http://schemas.microsoft.com/office/mac/drawingml/2011/main" val="1"/>
            </a:ext>
          </a:extLst>
        </p:spPr>
        <p:txBody>
          <a:bodyPr/>
          <a:lstStyle/>
          <a:p>
            <a:pPr algn="ctr" eaLnBrk="1" hangingPunct="1">
              <a:defRPr/>
            </a:pPr>
            <a:r>
              <a:rPr lang="en-US" altLang="en-US" sz="2800" dirty="0"/>
              <a:t>Course Summary</a:t>
            </a:r>
          </a:p>
        </p:txBody>
      </p:sp>
      <p:sp>
        <p:nvSpPr>
          <p:cNvPr id="6" name="Subtitle 5">
            <a:extLst>
              <a:ext uri="{FF2B5EF4-FFF2-40B4-BE49-F238E27FC236}">
                <a16:creationId xmlns:a16="http://schemas.microsoft.com/office/drawing/2014/main" id="{750B3F68-1EFE-3F45-AE48-BB288107859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05143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50308-F297-0145-B32D-EB71FAC071C7}"/>
              </a:ext>
            </a:extLst>
          </p:cNvPr>
          <p:cNvSpPr>
            <a:spLocks noGrp="1"/>
          </p:cNvSpPr>
          <p:nvPr>
            <p:ph type="title"/>
          </p:nvPr>
        </p:nvSpPr>
        <p:spPr/>
        <p:txBody>
          <a:bodyPr/>
          <a:lstStyle/>
          <a:p>
            <a:r>
              <a:rPr lang="en-US" dirty="0"/>
              <a:t>Some common themes across the class</a:t>
            </a:r>
          </a:p>
        </p:txBody>
      </p:sp>
      <p:sp>
        <p:nvSpPr>
          <p:cNvPr id="3" name="Content Placeholder 2">
            <a:extLst>
              <a:ext uri="{FF2B5EF4-FFF2-40B4-BE49-F238E27FC236}">
                <a16:creationId xmlns:a16="http://schemas.microsoft.com/office/drawing/2014/main" id="{B8C99914-FC2C-D943-9E5C-48F89504D104}"/>
              </a:ext>
            </a:extLst>
          </p:cNvPr>
          <p:cNvSpPr>
            <a:spLocks noGrp="1"/>
          </p:cNvSpPr>
          <p:nvPr>
            <p:ph idx="1"/>
          </p:nvPr>
        </p:nvSpPr>
        <p:spPr/>
        <p:txBody>
          <a:bodyPr/>
          <a:lstStyle/>
          <a:p>
            <a:r>
              <a:rPr lang="en-US" dirty="0"/>
              <a:t>Covered data science / big data systems from a single node to a distributed cluster</a:t>
            </a:r>
          </a:p>
          <a:p>
            <a:r>
              <a:rPr lang="en-US" dirty="0"/>
              <a:t>Different layers of the stack</a:t>
            </a:r>
          </a:p>
          <a:p>
            <a:pPr lvl="1"/>
            <a:r>
              <a:rPr lang="en-US" dirty="0"/>
              <a:t>Storage</a:t>
            </a:r>
          </a:p>
          <a:p>
            <a:pPr lvl="1"/>
            <a:r>
              <a:rPr lang="en-US" dirty="0"/>
              <a:t>File system</a:t>
            </a:r>
          </a:p>
          <a:p>
            <a:pPr lvl="1"/>
            <a:r>
              <a:rPr lang="en-US" dirty="0"/>
              <a:t>Key-value store</a:t>
            </a:r>
          </a:p>
          <a:p>
            <a:pPr lvl="1"/>
            <a:r>
              <a:rPr lang="en-US" dirty="0"/>
              <a:t>Database</a:t>
            </a:r>
          </a:p>
          <a:p>
            <a:r>
              <a:rPr lang="en-US" dirty="0"/>
              <a:t>Tension between flexible API (e.g., SQL) and guarantees (e.g., ACID) and scalability</a:t>
            </a:r>
          </a:p>
          <a:p>
            <a:r>
              <a:rPr lang="en-US" dirty="0"/>
              <a:t>All systems need to deal with failures</a:t>
            </a:r>
          </a:p>
          <a:p>
            <a:pPr lvl="1"/>
            <a:r>
              <a:rPr lang="en-US" dirty="0"/>
              <a:t>Things get more complicated with distributed systems</a:t>
            </a:r>
          </a:p>
          <a:p>
            <a:r>
              <a:rPr lang="en-US" dirty="0"/>
              <a:t>Some common mechanisms that exist in all layers of the stack</a:t>
            </a:r>
          </a:p>
          <a:p>
            <a:pPr lvl="1"/>
            <a:r>
              <a:rPr lang="en-US" dirty="0"/>
              <a:t>Indexing</a:t>
            </a:r>
          </a:p>
          <a:p>
            <a:pPr lvl="1"/>
            <a:r>
              <a:rPr lang="en-US" dirty="0"/>
              <a:t>Filters</a:t>
            </a:r>
          </a:p>
          <a:p>
            <a:pPr lvl="1"/>
            <a:r>
              <a:rPr lang="en-US" dirty="0"/>
              <a:t>Caches</a:t>
            </a:r>
          </a:p>
          <a:p>
            <a:pPr lvl="1"/>
            <a:r>
              <a:rPr lang="en-US" dirty="0"/>
              <a:t>Replication</a:t>
            </a:r>
          </a:p>
          <a:p>
            <a:r>
              <a:rPr lang="en-US" dirty="0"/>
              <a:t>Security and compliance always need to be taken into account</a:t>
            </a:r>
          </a:p>
        </p:txBody>
      </p:sp>
      <p:sp>
        <p:nvSpPr>
          <p:cNvPr id="4" name="Slide Number Placeholder 3">
            <a:extLst>
              <a:ext uri="{FF2B5EF4-FFF2-40B4-BE49-F238E27FC236}">
                <a16:creationId xmlns:a16="http://schemas.microsoft.com/office/drawing/2014/main" id="{0A92253A-C66A-344D-85B4-EB10139B4F56}"/>
              </a:ext>
            </a:extLst>
          </p:cNvPr>
          <p:cNvSpPr>
            <a:spLocks noGrp="1"/>
          </p:cNvSpPr>
          <p:nvPr>
            <p:ph type="sldNum" sz="quarter" idx="10"/>
          </p:nvPr>
        </p:nvSpPr>
        <p:spPr/>
        <p:txBody>
          <a:bodyPr/>
          <a:lstStyle/>
          <a:p>
            <a:fld id="{8A521027-4487-C04D-8858-2B2EE73736E3}" type="slidenum">
              <a:rPr lang="en-US" altLang="en-US" smtClean="0"/>
              <a:pPr/>
              <a:t>24</a:t>
            </a:fld>
            <a:endParaRPr lang="en-US" altLang="en-US"/>
          </a:p>
        </p:txBody>
      </p:sp>
    </p:spTree>
    <p:extLst>
      <p:ext uri="{BB962C8B-B14F-4D97-AF65-F5344CB8AC3E}">
        <p14:creationId xmlns:p14="http://schemas.microsoft.com/office/powerpoint/2010/main" val="1147480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B59FB-AB2D-6945-8594-81DBEABDCB9C}"/>
              </a:ext>
            </a:extLst>
          </p:cNvPr>
          <p:cNvSpPr>
            <a:spLocks noGrp="1"/>
          </p:cNvSpPr>
          <p:nvPr>
            <p:ph type="title"/>
          </p:nvPr>
        </p:nvSpPr>
        <p:spPr/>
        <p:txBody>
          <a:bodyPr/>
          <a:lstStyle/>
          <a:p>
            <a:r>
              <a:rPr lang="en-US" dirty="0"/>
              <a:t>Some takeaways</a:t>
            </a:r>
          </a:p>
        </p:txBody>
      </p:sp>
      <p:sp>
        <p:nvSpPr>
          <p:cNvPr id="3" name="Content Placeholder 2">
            <a:extLst>
              <a:ext uri="{FF2B5EF4-FFF2-40B4-BE49-F238E27FC236}">
                <a16:creationId xmlns:a16="http://schemas.microsoft.com/office/drawing/2014/main" id="{08D9628D-6B24-A642-8E3A-81D2CF68C8BA}"/>
              </a:ext>
            </a:extLst>
          </p:cNvPr>
          <p:cNvSpPr>
            <a:spLocks noGrp="1"/>
          </p:cNvSpPr>
          <p:nvPr>
            <p:ph idx="1"/>
          </p:nvPr>
        </p:nvSpPr>
        <p:spPr/>
        <p:txBody>
          <a:bodyPr/>
          <a:lstStyle/>
          <a:p>
            <a:r>
              <a:rPr lang="en-US" dirty="0"/>
              <a:t>Focus on optimizing the frequently accessed part of your system</a:t>
            </a:r>
          </a:p>
          <a:p>
            <a:pPr lvl="1"/>
            <a:r>
              <a:rPr lang="en-US" dirty="0"/>
              <a:t>Amdahl’s law</a:t>
            </a:r>
          </a:p>
          <a:p>
            <a:r>
              <a:rPr lang="en-US" dirty="0"/>
              <a:t>When analyzing system performance, it’s important to understand the difference between latency and throughput</a:t>
            </a:r>
          </a:p>
          <a:p>
            <a:pPr lvl="1"/>
            <a:r>
              <a:rPr lang="en-US" dirty="0"/>
              <a:t>And the importance of 99</a:t>
            </a:r>
            <a:r>
              <a:rPr lang="en-US" baseline="30000" dirty="0"/>
              <a:t>th</a:t>
            </a:r>
            <a:r>
              <a:rPr lang="en-US" dirty="0"/>
              <a:t> percentile latency and stragglers for distributed systems</a:t>
            </a:r>
          </a:p>
          <a:p>
            <a:r>
              <a:rPr lang="en-US" dirty="0"/>
              <a:t>Don’t jump to the most complicated solution/system</a:t>
            </a:r>
          </a:p>
          <a:p>
            <a:pPr lvl="1"/>
            <a:r>
              <a:rPr lang="en-US" dirty="0"/>
              <a:t>If a single node is good enough, great!</a:t>
            </a:r>
          </a:p>
          <a:p>
            <a:pPr lvl="1"/>
            <a:r>
              <a:rPr lang="en-US" dirty="0"/>
              <a:t>If your query runs fine on a SQL server, good for you!</a:t>
            </a:r>
          </a:p>
          <a:p>
            <a:pPr lvl="1"/>
            <a:r>
              <a:rPr lang="en-US" dirty="0"/>
              <a:t>If a random forest is good enough, great!</a:t>
            </a:r>
          </a:p>
          <a:p>
            <a:endParaRPr lang="en-US" dirty="0"/>
          </a:p>
        </p:txBody>
      </p:sp>
      <p:sp>
        <p:nvSpPr>
          <p:cNvPr id="4" name="Slide Number Placeholder 3">
            <a:extLst>
              <a:ext uri="{FF2B5EF4-FFF2-40B4-BE49-F238E27FC236}">
                <a16:creationId xmlns:a16="http://schemas.microsoft.com/office/drawing/2014/main" id="{B4357D4C-CE0D-5C4C-A784-CF25AE289D9D}"/>
              </a:ext>
            </a:extLst>
          </p:cNvPr>
          <p:cNvSpPr>
            <a:spLocks noGrp="1"/>
          </p:cNvSpPr>
          <p:nvPr>
            <p:ph type="sldNum" sz="quarter" idx="10"/>
          </p:nvPr>
        </p:nvSpPr>
        <p:spPr/>
        <p:txBody>
          <a:bodyPr/>
          <a:lstStyle/>
          <a:p>
            <a:fld id="{8A521027-4487-C04D-8858-2B2EE73736E3}" type="slidenum">
              <a:rPr lang="en-US" altLang="en-US" smtClean="0"/>
              <a:pPr/>
              <a:t>25</a:t>
            </a:fld>
            <a:endParaRPr lang="en-US" altLang="en-US"/>
          </a:p>
        </p:txBody>
      </p:sp>
    </p:spTree>
    <p:extLst>
      <p:ext uri="{BB962C8B-B14F-4D97-AF65-F5344CB8AC3E}">
        <p14:creationId xmlns:p14="http://schemas.microsoft.com/office/powerpoint/2010/main" val="3128019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CBD9F-4D56-334A-A9FF-9B40D80538C7}"/>
              </a:ext>
            </a:extLst>
          </p:cNvPr>
          <p:cNvSpPr>
            <a:spLocks noGrp="1"/>
          </p:cNvSpPr>
          <p:nvPr>
            <p:ph type="title"/>
          </p:nvPr>
        </p:nvSpPr>
        <p:spPr/>
        <p:txBody>
          <a:bodyPr/>
          <a:lstStyle/>
          <a:p>
            <a:r>
              <a:rPr lang="en-US" dirty="0"/>
              <a:t>Thank </a:t>
            </a:r>
            <a:r>
              <a:rPr lang="en-US" dirty="0" err="1"/>
              <a:t>you’s</a:t>
            </a:r>
            <a:endParaRPr lang="en-US" dirty="0"/>
          </a:p>
        </p:txBody>
      </p:sp>
      <p:sp>
        <p:nvSpPr>
          <p:cNvPr id="3" name="Content Placeholder 2">
            <a:extLst>
              <a:ext uri="{FF2B5EF4-FFF2-40B4-BE49-F238E27FC236}">
                <a16:creationId xmlns:a16="http://schemas.microsoft.com/office/drawing/2014/main" id="{3A0E5A39-2278-404A-9ECC-DC268FE4FD7F}"/>
              </a:ext>
            </a:extLst>
          </p:cNvPr>
          <p:cNvSpPr>
            <a:spLocks noGrp="1"/>
          </p:cNvSpPr>
          <p:nvPr>
            <p:ph idx="1"/>
          </p:nvPr>
        </p:nvSpPr>
        <p:spPr/>
        <p:txBody>
          <a:bodyPr/>
          <a:lstStyle/>
          <a:p>
            <a:r>
              <a:rPr lang="en-US" dirty="0"/>
              <a:t>I am extremely thankful to our awesome TAs:</a:t>
            </a:r>
          </a:p>
          <a:p>
            <a:pPr lvl="1"/>
            <a:r>
              <a:rPr lang="en-US" b="1" dirty="0" err="1"/>
              <a:t>Hongyi</a:t>
            </a:r>
            <a:r>
              <a:rPr lang="en-US" b="1" dirty="0"/>
              <a:t> Wang </a:t>
            </a:r>
            <a:r>
              <a:rPr lang="en-US" dirty="0"/>
              <a:t>(head TA) and recipient of Andrew P. </a:t>
            </a:r>
            <a:r>
              <a:rPr lang="en-US" dirty="0" err="1"/>
              <a:t>Kosoresow</a:t>
            </a:r>
            <a:r>
              <a:rPr lang="en-US" dirty="0"/>
              <a:t> Memorial Award for Excellence in Teaching and Service for 2020</a:t>
            </a:r>
          </a:p>
          <a:p>
            <a:pPr lvl="1"/>
            <a:r>
              <a:rPr lang="en-US" b="1" dirty="0"/>
              <a:t>Yu Jian Wu</a:t>
            </a:r>
          </a:p>
          <a:p>
            <a:pPr lvl="1"/>
            <a:r>
              <a:rPr lang="en-US" b="1" dirty="0" err="1"/>
              <a:t>Qianrui</a:t>
            </a:r>
            <a:r>
              <a:rPr lang="en-US" b="1" dirty="0"/>
              <a:t> Zhang</a:t>
            </a:r>
          </a:p>
          <a:p>
            <a:pPr lvl="1"/>
            <a:r>
              <a:rPr lang="en-US" b="1" dirty="0" err="1"/>
              <a:t>Mingen</a:t>
            </a:r>
            <a:r>
              <a:rPr lang="en-US" b="1" dirty="0"/>
              <a:t> Pan</a:t>
            </a:r>
          </a:p>
          <a:p>
            <a:pPr lvl="1"/>
            <a:r>
              <a:rPr lang="en-US" b="1" dirty="0" err="1"/>
              <a:t>Junlin</a:t>
            </a:r>
            <a:r>
              <a:rPr lang="en-US" b="1" dirty="0"/>
              <a:t> Song</a:t>
            </a:r>
          </a:p>
          <a:p>
            <a:pPr lvl="1"/>
            <a:r>
              <a:rPr lang="en-US" b="1" dirty="0" err="1"/>
              <a:t>Ke</a:t>
            </a:r>
            <a:r>
              <a:rPr lang="en-US" b="1" dirty="0"/>
              <a:t> Li</a:t>
            </a:r>
          </a:p>
          <a:p>
            <a:r>
              <a:rPr lang="en-US" dirty="0"/>
              <a:t>Not only did they answer your questions in office hours and Piazza, and grade your exams, but they also helped write the exams and set up much of the homework assignments!</a:t>
            </a:r>
          </a:p>
          <a:p>
            <a:r>
              <a:rPr lang="en-US" dirty="0"/>
              <a:t>Thanks to all of you for being engaged before the COVID-19 and especially after</a:t>
            </a:r>
          </a:p>
          <a:p>
            <a:pPr lvl="1"/>
            <a:r>
              <a:rPr lang="en-US" dirty="0"/>
              <a:t>It was a pleasure interacting with you!</a:t>
            </a:r>
          </a:p>
          <a:p>
            <a:r>
              <a:rPr lang="en-US" dirty="0"/>
              <a:t>Please stay safe, and let me know if there’s any way I can help during these challenging times!</a:t>
            </a:r>
          </a:p>
        </p:txBody>
      </p:sp>
      <p:sp>
        <p:nvSpPr>
          <p:cNvPr id="4" name="Slide Number Placeholder 3">
            <a:extLst>
              <a:ext uri="{FF2B5EF4-FFF2-40B4-BE49-F238E27FC236}">
                <a16:creationId xmlns:a16="http://schemas.microsoft.com/office/drawing/2014/main" id="{C1FAEF53-B970-9E4A-A07F-DB6815262946}"/>
              </a:ext>
            </a:extLst>
          </p:cNvPr>
          <p:cNvSpPr>
            <a:spLocks noGrp="1"/>
          </p:cNvSpPr>
          <p:nvPr>
            <p:ph type="sldNum" sz="quarter" idx="10"/>
          </p:nvPr>
        </p:nvSpPr>
        <p:spPr/>
        <p:txBody>
          <a:bodyPr/>
          <a:lstStyle/>
          <a:p>
            <a:fld id="{8A521027-4487-C04D-8858-2B2EE73736E3}" type="slidenum">
              <a:rPr lang="en-US" altLang="en-US" smtClean="0"/>
              <a:pPr/>
              <a:t>26</a:t>
            </a:fld>
            <a:endParaRPr lang="en-US" altLang="en-US"/>
          </a:p>
        </p:txBody>
      </p:sp>
    </p:spTree>
    <p:extLst>
      <p:ext uri="{BB962C8B-B14F-4D97-AF65-F5344CB8AC3E}">
        <p14:creationId xmlns:p14="http://schemas.microsoft.com/office/powerpoint/2010/main" val="1839844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75B78-A7C5-FF43-82D3-E74E5D38FD11}"/>
              </a:ext>
            </a:extLst>
          </p:cNvPr>
          <p:cNvSpPr>
            <a:spLocks noGrp="1"/>
          </p:cNvSpPr>
          <p:nvPr>
            <p:ph type="title"/>
          </p:nvPr>
        </p:nvSpPr>
        <p:spPr/>
        <p:txBody>
          <a:bodyPr/>
          <a:lstStyle/>
          <a:p>
            <a:r>
              <a:rPr lang="en-US" dirty="0"/>
              <a:t>Four security goals</a:t>
            </a:r>
          </a:p>
        </p:txBody>
      </p:sp>
      <p:sp>
        <p:nvSpPr>
          <p:cNvPr id="3" name="Content Placeholder 2">
            <a:extLst>
              <a:ext uri="{FF2B5EF4-FFF2-40B4-BE49-F238E27FC236}">
                <a16:creationId xmlns:a16="http://schemas.microsoft.com/office/drawing/2014/main" id="{06F6372D-F60C-C241-9A26-DE1A1992389C}"/>
              </a:ext>
            </a:extLst>
          </p:cNvPr>
          <p:cNvSpPr>
            <a:spLocks noGrp="1"/>
          </p:cNvSpPr>
          <p:nvPr>
            <p:ph idx="1"/>
          </p:nvPr>
        </p:nvSpPr>
        <p:spPr/>
        <p:txBody>
          <a:bodyPr/>
          <a:lstStyle/>
          <a:p>
            <a:r>
              <a:rPr lang="en-US" dirty="0"/>
              <a:t>Confidentiality</a:t>
            </a:r>
          </a:p>
          <a:p>
            <a:pPr lvl="1"/>
            <a:r>
              <a:rPr lang="en-US" dirty="0"/>
              <a:t>My secret data was not leaked/stolen</a:t>
            </a:r>
          </a:p>
          <a:p>
            <a:pPr lvl="2"/>
            <a:r>
              <a:rPr lang="en-US" dirty="0"/>
              <a:t>E.g., the government, my spouse, a hacker did not gain access to my private information</a:t>
            </a:r>
          </a:p>
          <a:p>
            <a:r>
              <a:rPr lang="en-US" dirty="0"/>
              <a:t>Integrity</a:t>
            </a:r>
          </a:p>
          <a:p>
            <a:pPr lvl="1"/>
            <a:r>
              <a:rPr lang="en-US" dirty="0"/>
              <a:t>Data / system was not tampered with</a:t>
            </a:r>
          </a:p>
          <a:p>
            <a:pPr lvl="2"/>
            <a:r>
              <a:rPr lang="en-US" dirty="0"/>
              <a:t>E.g., nobody added another ‘0’ in their bank account entry</a:t>
            </a:r>
          </a:p>
          <a:p>
            <a:pPr lvl="2"/>
            <a:r>
              <a:rPr lang="en-US" dirty="0"/>
              <a:t>E.g., nobody changed the content of my folder without me noticing</a:t>
            </a:r>
          </a:p>
          <a:p>
            <a:r>
              <a:rPr lang="en-US" dirty="0"/>
              <a:t>Availability</a:t>
            </a:r>
          </a:p>
          <a:p>
            <a:pPr lvl="1"/>
            <a:r>
              <a:rPr lang="en-US" dirty="0"/>
              <a:t>Data or system will be available when needed</a:t>
            </a:r>
          </a:p>
          <a:p>
            <a:pPr lvl="2"/>
            <a:r>
              <a:rPr lang="en-US" dirty="0"/>
              <a:t>E.g., my website/service is protected from a malicious hacker trying to take them with a denial of service attack</a:t>
            </a:r>
          </a:p>
          <a:p>
            <a:r>
              <a:rPr lang="en-US" dirty="0"/>
              <a:t>Authenticity</a:t>
            </a:r>
          </a:p>
          <a:p>
            <a:pPr lvl="1"/>
            <a:r>
              <a:rPr lang="en-US" dirty="0"/>
              <a:t>Belief in the source of the data</a:t>
            </a:r>
          </a:p>
          <a:p>
            <a:pPr lvl="2"/>
            <a:r>
              <a:rPr lang="en-US" dirty="0"/>
              <a:t>E.g., this new COVID study came from a reputable journal</a:t>
            </a:r>
          </a:p>
          <a:p>
            <a:pPr lvl="2"/>
            <a:r>
              <a:rPr lang="en-US" dirty="0"/>
              <a:t>E.g., the person communicating with me is who they say they are</a:t>
            </a:r>
          </a:p>
        </p:txBody>
      </p:sp>
      <p:sp>
        <p:nvSpPr>
          <p:cNvPr id="4" name="Slide Number Placeholder 3">
            <a:extLst>
              <a:ext uri="{FF2B5EF4-FFF2-40B4-BE49-F238E27FC236}">
                <a16:creationId xmlns:a16="http://schemas.microsoft.com/office/drawing/2014/main" id="{CDAB49B1-D300-5F4C-ACA2-C08967EAFA0C}"/>
              </a:ext>
            </a:extLst>
          </p:cNvPr>
          <p:cNvSpPr>
            <a:spLocks noGrp="1"/>
          </p:cNvSpPr>
          <p:nvPr>
            <p:ph type="sldNum" sz="quarter" idx="10"/>
          </p:nvPr>
        </p:nvSpPr>
        <p:spPr/>
        <p:txBody>
          <a:bodyPr/>
          <a:lstStyle/>
          <a:p>
            <a:fld id="{8A521027-4487-C04D-8858-2B2EE73736E3}" type="slidenum">
              <a:rPr lang="en-US" altLang="en-US" smtClean="0"/>
              <a:pPr/>
              <a:t>3</a:t>
            </a:fld>
            <a:endParaRPr lang="en-US" altLang="en-US"/>
          </a:p>
        </p:txBody>
      </p:sp>
    </p:spTree>
    <p:extLst>
      <p:ext uri="{BB962C8B-B14F-4D97-AF65-F5344CB8AC3E}">
        <p14:creationId xmlns:p14="http://schemas.microsoft.com/office/powerpoint/2010/main" val="919719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75B78-A7C5-FF43-82D3-E74E5D38FD11}"/>
              </a:ext>
            </a:extLst>
          </p:cNvPr>
          <p:cNvSpPr>
            <a:spLocks noGrp="1"/>
          </p:cNvSpPr>
          <p:nvPr>
            <p:ph type="title"/>
          </p:nvPr>
        </p:nvSpPr>
        <p:spPr/>
        <p:txBody>
          <a:bodyPr/>
          <a:lstStyle/>
          <a:p>
            <a:r>
              <a:rPr lang="en-US" dirty="0"/>
              <a:t>Cryptography can help address most of these goals</a:t>
            </a:r>
          </a:p>
        </p:txBody>
      </p:sp>
      <p:sp>
        <p:nvSpPr>
          <p:cNvPr id="3" name="Content Placeholder 2">
            <a:extLst>
              <a:ext uri="{FF2B5EF4-FFF2-40B4-BE49-F238E27FC236}">
                <a16:creationId xmlns:a16="http://schemas.microsoft.com/office/drawing/2014/main" id="{06F6372D-F60C-C241-9A26-DE1A1992389C}"/>
              </a:ext>
            </a:extLst>
          </p:cNvPr>
          <p:cNvSpPr>
            <a:spLocks noGrp="1"/>
          </p:cNvSpPr>
          <p:nvPr>
            <p:ph idx="1"/>
          </p:nvPr>
        </p:nvSpPr>
        <p:spPr/>
        <p:txBody>
          <a:bodyPr/>
          <a:lstStyle/>
          <a:p>
            <a:r>
              <a:rPr lang="en-US" b="1" dirty="0"/>
              <a:t>Confidentiality</a:t>
            </a:r>
          </a:p>
          <a:p>
            <a:pPr lvl="1"/>
            <a:r>
              <a:rPr lang="en-US" dirty="0"/>
              <a:t>My secret data was not leaked/stolen</a:t>
            </a:r>
          </a:p>
          <a:p>
            <a:pPr lvl="2"/>
            <a:r>
              <a:rPr lang="en-US" dirty="0"/>
              <a:t>E.g., the government, my spouse, a hacker did not gain access to my private information</a:t>
            </a:r>
          </a:p>
          <a:p>
            <a:r>
              <a:rPr lang="en-US" b="1" dirty="0"/>
              <a:t>Integrity</a:t>
            </a:r>
          </a:p>
          <a:p>
            <a:pPr lvl="1"/>
            <a:r>
              <a:rPr lang="en-US" dirty="0"/>
              <a:t>Data / system was not tampered with</a:t>
            </a:r>
          </a:p>
          <a:p>
            <a:pPr lvl="2"/>
            <a:r>
              <a:rPr lang="en-US" dirty="0"/>
              <a:t>E.g., nobody added another ‘0’ in their bank account entry</a:t>
            </a:r>
          </a:p>
          <a:p>
            <a:pPr lvl="2"/>
            <a:r>
              <a:rPr lang="en-US" dirty="0"/>
              <a:t>E.g., nobody changed the content of my folder without me noticing</a:t>
            </a:r>
          </a:p>
          <a:p>
            <a:r>
              <a:rPr lang="en-US" dirty="0"/>
              <a:t>Availability</a:t>
            </a:r>
          </a:p>
          <a:p>
            <a:pPr lvl="1"/>
            <a:r>
              <a:rPr lang="en-US" dirty="0"/>
              <a:t>Data or system will be available when needed</a:t>
            </a:r>
          </a:p>
          <a:p>
            <a:pPr lvl="2"/>
            <a:r>
              <a:rPr lang="en-US" dirty="0"/>
              <a:t>E.g., my website/service is protected from a malicious hacker trying to take them with a denial of service attack</a:t>
            </a:r>
          </a:p>
          <a:p>
            <a:r>
              <a:rPr lang="en-US" b="1" dirty="0"/>
              <a:t>Authenticity</a:t>
            </a:r>
          </a:p>
          <a:p>
            <a:pPr lvl="1"/>
            <a:r>
              <a:rPr lang="en-US" dirty="0"/>
              <a:t>Belief in the source of the data</a:t>
            </a:r>
          </a:p>
          <a:p>
            <a:pPr lvl="2"/>
            <a:r>
              <a:rPr lang="en-US" dirty="0"/>
              <a:t>E.g., this new COVID study came from a reputable journal</a:t>
            </a:r>
          </a:p>
          <a:p>
            <a:pPr lvl="2"/>
            <a:r>
              <a:rPr lang="en-US" dirty="0"/>
              <a:t>E.g., the person communicating with me is who they say they are</a:t>
            </a:r>
          </a:p>
        </p:txBody>
      </p:sp>
      <p:sp>
        <p:nvSpPr>
          <p:cNvPr id="4" name="Slide Number Placeholder 3">
            <a:extLst>
              <a:ext uri="{FF2B5EF4-FFF2-40B4-BE49-F238E27FC236}">
                <a16:creationId xmlns:a16="http://schemas.microsoft.com/office/drawing/2014/main" id="{CDAB49B1-D300-5F4C-ACA2-C08967EAFA0C}"/>
              </a:ext>
            </a:extLst>
          </p:cNvPr>
          <p:cNvSpPr>
            <a:spLocks noGrp="1"/>
          </p:cNvSpPr>
          <p:nvPr>
            <p:ph type="sldNum" sz="quarter" idx="10"/>
          </p:nvPr>
        </p:nvSpPr>
        <p:spPr/>
        <p:txBody>
          <a:bodyPr/>
          <a:lstStyle/>
          <a:p>
            <a:fld id="{8A521027-4487-C04D-8858-2B2EE73736E3}" type="slidenum">
              <a:rPr lang="en-US" altLang="en-US" smtClean="0"/>
              <a:pPr/>
              <a:t>4</a:t>
            </a:fld>
            <a:endParaRPr lang="en-US" altLang="en-US"/>
          </a:p>
        </p:txBody>
      </p:sp>
    </p:spTree>
    <p:extLst>
      <p:ext uri="{BB962C8B-B14F-4D97-AF65-F5344CB8AC3E}">
        <p14:creationId xmlns:p14="http://schemas.microsoft.com/office/powerpoint/2010/main" val="3506288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3FF0C-D5F5-1644-A5CC-4CDC1472C720}"/>
              </a:ext>
            </a:extLst>
          </p:cNvPr>
          <p:cNvSpPr>
            <a:spLocks noGrp="1"/>
          </p:cNvSpPr>
          <p:nvPr>
            <p:ph type="title"/>
          </p:nvPr>
        </p:nvSpPr>
        <p:spPr/>
        <p:txBody>
          <a:bodyPr/>
          <a:lstStyle/>
          <a:p>
            <a:r>
              <a:rPr lang="en-US" dirty="0"/>
              <a:t>Confidentiality: who is your adversary?</a:t>
            </a:r>
          </a:p>
        </p:txBody>
      </p:sp>
      <p:sp>
        <p:nvSpPr>
          <p:cNvPr id="3" name="Content Placeholder 2">
            <a:extLst>
              <a:ext uri="{FF2B5EF4-FFF2-40B4-BE49-F238E27FC236}">
                <a16:creationId xmlns:a16="http://schemas.microsoft.com/office/drawing/2014/main" id="{4903D98D-2322-334B-B3A2-0DC4D6B42C9D}"/>
              </a:ext>
            </a:extLst>
          </p:cNvPr>
          <p:cNvSpPr>
            <a:spLocks noGrp="1"/>
          </p:cNvSpPr>
          <p:nvPr>
            <p:ph idx="1"/>
          </p:nvPr>
        </p:nvSpPr>
        <p:spPr/>
        <p:txBody>
          <a:bodyPr/>
          <a:lstStyle/>
          <a:p>
            <a:r>
              <a:rPr lang="en-US" dirty="0"/>
              <a:t>Who are you afraid will access your data?</a:t>
            </a:r>
          </a:p>
          <a:p>
            <a:pPr lvl="1"/>
            <a:r>
              <a:rPr lang="en-US" dirty="0"/>
              <a:t>Hackers</a:t>
            </a:r>
          </a:p>
          <a:p>
            <a:pPr lvl="1"/>
            <a:r>
              <a:rPr lang="en-US" dirty="0"/>
              <a:t>Your husband/wife/boyfriend/girlfriend/mother/father…</a:t>
            </a:r>
          </a:p>
          <a:p>
            <a:pPr lvl="1"/>
            <a:r>
              <a:rPr lang="en-US" dirty="0"/>
              <a:t>Competitors</a:t>
            </a:r>
          </a:p>
          <a:p>
            <a:pPr lvl="1"/>
            <a:r>
              <a:rPr lang="en-US" dirty="0"/>
              <a:t>Anyone online</a:t>
            </a:r>
          </a:p>
          <a:p>
            <a:pPr lvl="1"/>
            <a:r>
              <a:rPr lang="en-US" dirty="0"/>
              <a:t>Your cloud provider (Google, Amazon, FB, etc.)</a:t>
            </a:r>
          </a:p>
          <a:p>
            <a:pPr lvl="1"/>
            <a:r>
              <a:rPr lang="en-US" dirty="0"/>
              <a:t>Your Internet provider</a:t>
            </a:r>
          </a:p>
          <a:p>
            <a:pPr lvl="1"/>
            <a:r>
              <a:rPr lang="en-US" dirty="0"/>
              <a:t>Your government</a:t>
            </a:r>
          </a:p>
          <a:p>
            <a:pPr lvl="1"/>
            <a:r>
              <a:rPr lang="en-US" dirty="0"/>
              <a:t>A foreign government</a:t>
            </a:r>
          </a:p>
          <a:p>
            <a:pPr lvl="1"/>
            <a:r>
              <a:rPr lang="en-US" dirty="0"/>
              <a:t>…</a:t>
            </a:r>
          </a:p>
          <a:p>
            <a:r>
              <a:rPr lang="en-US" dirty="0">
                <a:sym typeface="Wingdings" pitchFamily="2" charset="2"/>
              </a:rPr>
              <a:t> Need to explicitly define adversary</a:t>
            </a:r>
            <a:endParaRPr lang="en-US" dirty="0"/>
          </a:p>
        </p:txBody>
      </p:sp>
      <p:sp>
        <p:nvSpPr>
          <p:cNvPr id="4" name="Slide Number Placeholder 3">
            <a:extLst>
              <a:ext uri="{FF2B5EF4-FFF2-40B4-BE49-F238E27FC236}">
                <a16:creationId xmlns:a16="http://schemas.microsoft.com/office/drawing/2014/main" id="{01C89A8B-6A07-9E44-90BB-F06B420AD9D3}"/>
              </a:ext>
            </a:extLst>
          </p:cNvPr>
          <p:cNvSpPr>
            <a:spLocks noGrp="1"/>
          </p:cNvSpPr>
          <p:nvPr>
            <p:ph type="sldNum" sz="quarter" idx="10"/>
          </p:nvPr>
        </p:nvSpPr>
        <p:spPr/>
        <p:txBody>
          <a:bodyPr/>
          <a:lstStyle/>
          <a:p>
            <a:fld id="{8A521027-4487-C04D-8858-2B2EE73736E3}" type="slidenum">
              <a:rPr lang="en-US" altLang="en-US" smtClean="0"/>
              <a:pPr/>
              <a:t>5</a:t>
            </a:fld>
            <a:endParaRPr lang="en-US" altLang="en-US"/>
          </a:p>
        </p:txBody>
      </p:sp>
    </p:spTree>
    <p:extLst>
      <p:ext uri="{BB962C8B-B14F-4D97-AF65-F5344CB8AC3E}">
        <p14:creationId xmlns:p14="http://schemas.microsoft.com/office/powerpoint/2010/main" val="4284757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BACE7-4118-C24F-858E-722518B9FD12}"/>
              </a:ext>
            </a:extLst>
          </p:cNvPr>
          <p:cNvSpPr>
            <a:spLocks noGrp="1"/>
          </p:cNvSpPr>
          <p:nvPr>
            <p:ph type="title"/>
          </p:nvPr>
        </p:nvSpPr>
        <p:spPr/>
        <p:txBody>
          <a:bodyPr/>
          <a:lstStyle/>
          <a:p>
            <a:r>
              <a:rPr lang="en-US" dirty="0"/>
              <a:t>Goal: end-to-end security</a:t>
            </a:r>
          </a:p>
        </p:txBody>
      </p:sp>
      <p:sp>
        <p:nvSpPr>
          <p:cNvPr id="3" name="Content Placeholder 2">
            <a:extLst>
              <a:ext uri="{FF2B5EF4-FFF2-40B4-BE49-F238E27FC236}">
                <a16:creationId xmlns:a16="http://schemas.microsoft.com/office/drawing/2014/main" id="{DD1A9C4C-7919-8F4F-81E3-20786CD864B0}"/>
              </a:ext>
            </a:extLst>
          </p:cNvPr>
          <p:cNvSpPr>
            <a:spLocks noGrp="1"/>
          </p:cNvSpPr>
          <p:nvPr>
            <p:ph idx="1"/>
          </p:nvPr>
        </p:nvSpPr>
        <p:spPr/>
        <p:txBody>
          <a:bodyPr/>
          <a:lstStyle/>
          <a:p>
            <a:r>
              <a:rPr lang="en-US" dirty="0"/>
              <a:t>Confidentiality can be applied at any level of the stack</a:t>
            </a:r>
          </a:p>
          <a:p>
            <a:pPr lvl="1"/>
            <a:r>
              <a:rPr lang="en-US" dirty="0"/>
              <a:t>Data (e.g., encryption of data in a database, on a cloud file system)</a:t>
            </a:r>
          </a:p>
          <a:p>
            <a:pPr lvl="1"/>
            <a:r>
              <a:rPr lang="en-US" dirty="0"/>
              <a:t>Network (e.g., HTTPS)</a:t>
            </a:r>
          </a:p>
          <a:p>
            <a:pPr lvl="1"/>
            <a:r>
              <a:rPr lang="en-US" dirty="0"/>
              <a:t>Laptop/phone (e.g., full-disk encryption)</a:t>
            </a:r>
          </a:p>
          <a:p>
            <a:pPr lvl="1"/>
            <a:r>
              <a:rPr lang="en-US" dirty="0"/>
              <a:t>User identity (e.g., requiring password, multi-factor authentication)</a:t>
            </a:r>
          </a:p>
          <a:p>
            <a:pPr lvl="1"/>
            <a:r>
              <a:rPr lang="en-US" dirty="0"/>
              <a:t>…</a:t>
            </a:r>
          </a:p>
          <a:p>
            <a:r>
              <a:rPr lang="en-US" dirty="0"/>
              <a:t>But applying security just at a single level does not mean your data is secure</a:t>
            </a:r>
          </a:p>
          <a:p>
            <a:r>
              <a:rPr lang="en-US" dirty="0"/>
              <a:t>For example:</a:t>
            </a:r>
          </a:p>
          <a:p>
            <a:pPr lvl="1"/>
            <a:r>
              <a:rPr lang="en-US" dirty="0"/>
              <a:t>Uploading my password to a phishing site over HTTPS</a:t>
            </a:r>
          </a:p>
          <a:p>
            <a:pPr lvl="1"/>
            <a:r>
              <a:rPr lang="en-US" dirty="0"/>
              <a:t>Thief steals my phone and phone PIN, can access my phone’s disk-encrypted data</a:t>
            </a:r>
          </a:p>
        </p:txBody>
      </p:sp>
      <p:sp>
        <p:nvSpPr>
          <p:cNvPr id="4" name="Slide Number Placeholder 3">
            <a:extLst>
              <a:ext uri="{FF2B5EF4-FFF2-40B4-BE49-F238E27FC236}">
                <a16:creationId xmlns:a16="http://schemas.microsoft.com/office/drawing/2014/main" id="{2569E99A-1305-5248-9A00-A752B56FF706}"/>
              </a:ext>
            </a:extLst>
          </p:cNvPr>
          <p:cNvSpPr>
            <a:spLocks noGrp="1"/>
          </p:cNvSpPr>
          <p:nvPr>
            <p:ph type="sldNum" sz="quarter" idx="10"/>
          </p:nvPr>
        </p:nvSpPr>
        <p:spPr/>
        <p:txBody>
          <a:bodyPr/>
          <a:lstStyle/>
          <a:p>
            <a:fld id="{8A521027-4487-C04D-8858-2B2EE73736E3}" type="slidenum">
              <a:rPr lang="en-US" altLang="en-US" smtClean="0"/>
              <a:pPr/>
              <a:t>6</a:t>
            </a:fld>
            <a:endParaRPr lang="en-US" altLang="en-US"/>
          </a:p>
        </p:txBody>
      </p:sp>
    </p:spTree>
    <p:extLst>
      <p:ext uri="{BB962C8B-B14F-4D97-AF65-F5344CB8AC3E}">
        <p14:creationId xmlns:p14="http://schemas.microsoft.com/office/powerpoint/2010/main" val="1014090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 xmlns:ma14="http://schemas.microsoft.com/office/mac/drawingml/2011/main" val="1"/>
            </a:ext>
          </a:extLst>
        </p:spPr>
        <p:txBody>
          <a:bodyPr/>
          <a:lstStyle/>
          <a:p>
            <a:pPr algn="ctr" eaLnBrk="1" hangingPunct="1">
              <a:defRPr/>
            </a:pPr>
            <a:r>
              <a:rPr lang="en-US" altLang="en-US" sz="2800" dirty="0"/>
              <a:t>Cryptography</a:t>
            </a:r>
          </a:p>
        </p:txBody>
      </p:sp>
      <p:sp>
        <p:nvSpPr>
          <p:cNvPr id="5" name="Subtitle 4">
            <a:extLst>
              <a:ext uri="{FF2B5EF4-FFF2-40B4-BE49-F238E27FC236}">
                <a16:creationId xmlns:a16="http://schemas.microsoft.com/office/drawing/2014/main" id="{CF7F71E5-3F24-B944-AA5B-EFDBBED646A7}"/>
              </a:ext>
            </a:extLst>
          </p:cNvPr>
          <p:cNvSpPr>
            <a:spLocks noGrp="1"/>
          </p:cNvSpPr>
          <p:nvPr>
            <p:ph type="subTitle" idx="1"/>
          </p:nvPr>
        </p:nvSpPr>
        <p:spPr/>
        <p:txBody>
          <a:bodyPr/>
          <a:lstStyle/>
          <a:p>
            <a:r>
              <a:rPr lang="en-US" dirty="0"/>
              <a:t>Some slides borrowed from Dan </a:t>
            </a:r>
            <a:r>
              <a:rPr lang="en-US" dirty="0" err="1"/>
              <a:t>Boneh</a:t>
            </a:r>
            <a:endParaRPr lang="en-US" dirty="0"/>
          </a:p>
        </p:txBody>
      </p:sp>
    </p:spTree>
    <p:extLst>
      <p:ext uri="{BB962C8B-B14F-4D97-AF65-F5344CB8AC3E}">
        <p14:creationId xmlns:p14="http://schemas.microsoft.com/office/powerpoint/2010/main" val="1329612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838200"/>
            <a:ext cx="8229600" cy="857250"/>
          </a:xfrm>
        </p:spPr>
        <p:txBody>
          <a:bodyPr/>
          <a:lstStyle/>
          <a:p>
            <a:pPr algn="l"/>
            <a:r>
              <a:rPr lang="en-US" dirty="0"/>
              <a:t>Crypto core</a:t>
            </a:r>
          </a:p>
        </p:txBody>
      </p:sp>
      <p:sp>
        <p:nvSpPr>
          <p:cNvPr id="3" name="Content Placeholder 2"/>
          <p:cNvSpPr>
            <a:spLocks noGrp="1"/>
          </p:cNvSpPr>
          <p:nvPr>
            <p:ph idx="1"/>
          </p:nvPr>
        </p:nvSpPr>
        <p:spPr>
          <a:xfrm>
            <a:off x="228600" y="2076450"/>
            <a:ext cx="8915400" cy="3105150"/>
          </a:xfrm>
        </p:spPr>
        <p:txBody>
          <a:bodyPr/>
          <a:lstStyle/>
          <a:p>
            <a:pPr marL="0" indent="0">
              <a:buNone/>
            </a:pPr>
            <a:r>
              <a:rPr lang="en-US" dirty="0"/>
              <a:t>Secret key establishment: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Secure communication:</a:t>
            </a:r>
          </a:p>
        </p:txBody>
      </p:sp>
      <p:cxnSp>
        <p:nvCxnSpPr>
          <p:cNvPr id="9" name="Straight Arrow Connector 8"/>
          <p:cNvCxnSpPr/>
          <p:nvPr/>
        </p:nvCxnSpPr>
        <p:spPr>
          <a:xfrm flipH="1">
            <a:off x="5562600" y="2514600"/>
            <a:ext cx="1600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5562600" y="2286000"/>
            <a:ext cx="1600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5638800" y="2743200"/>
            <a:ext cx="1600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5" name="Group 14"/>
          <p:cNvGrpSpPr/>
          <p:nvPr/>
        </p:nvGrpSpPr>
        <p:grpSpPr>
          <a:xfrm>
            <a:off x="5181600" y="2895601"/>
            <a:ext cx="1661032" cy="659487"/>
            <a:chOff x="5181600" y="2038350"/>
            <a:chExt cx="1661032" cy="659487"/>
          </a:xfrm>
        </p:grpSpPr>
        <p:sp>
          <p:nvSpPr>
            <p:cNvPr id="12" name="TextBox 11"/>
            <p:cNvSpPr txBox="1"/>
            <p:nvPr/>
          </p:nvSpPr>
          <p:spPr>
            <a:xfrm>
              <a:off x="5181600" y="2266950"/>
              <a:ext cx="1661032" cy="430887"/>
            </a:xfrm>
            <a:prstGeom prst="rect">
              <a:avLst/>
            </a:prstGeom>
            <a:noFill/>
            <a:ln w="38100" cmpd="sng">
              <a:solidFill>
                <a:srgbClr val="FF0000"/>
              </a:solidFill>
            </a:ln>
          </p:spPr>
          <p:txBody>
            <a:bodyPr wrap="none" rtlCol="0">
              <a:spAutoFit/>
            </a:bodyPr>
            <a:lstStyle/>
            <a:p>
              <a:r>
                <a:rPr lang="en-US" dirty="0"/>
                <a:t>attacker???</a:t>
              </a:r>
            </a:p>
          </p:txBody>
        </p:sp>
        <p:cxnSp>
          <p:nvCxnSpPr>
            <p:cNvPr id="14" name="Elbow Connector 13"/>
            <p:cNvCxnSpPr>
              <a:stCxn id="12" idx="3"/>
            </p:cNvCxnSpPr>
            <p:nvPr/>
          </p:nvCxnSpPr>
          <p:spPr>
            <a:xfrm flipH="1" flipV="1">
              <a:off x="6705600" y="2038350"/>
              <a:ext cx="137032" cy="444044"/>
            </a:xfrm>
            <a:prstGeom prst="bentConnector4">
              <a:avLst>
                <a:gd name="adj1" fmla="val -166822"/>
                <a:gd name="adj2" fmla="val 74259"/>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pic>
        <p:nvPicPr>
          <p:cNvPr id="16" name="Picture 15"/>
          <p:cNvPicPr>
            <a:picLocks noChangeAspect="1"/>
          </p:cNvPicPr>
          <p:nvPr/>
        </p:nvPicPr>
        <p:blipFill>
          <a:blip r:embed="rId2"/>
          <a:stretch>
            <a:fillRect/>
          </a:stretch>
        </p:blipFill>
        <p:spPr>
          <a:xfrm flipH="1">
            <a:off x="7391400" y="4126469"/>
            <a:ext cx="1295400" cy="1308485"/>
          </a:xfrm>
          <a:prstGeom prst="rect">
            <a:avLst/>
          </a:prstGeom>
        </p:spPr>
      </p:pic>
      <p:pic>
        <p:nvPicPr>
          <p:cNvPr id="17" name="Picture 16"/>
          <p:cNvPicPr>
            <a:picLocks noChangeAspect="1"/>
          </p:cNvPicPr>
          <p:nvPr/>
        </p:nvPicPr>
        <p:blipFill>
          <a:blip r:embed="rId3"/>
          <a:stretch>
            <a:fillRect/>
          </a:stretch>
        </p:blipFill>
        <p:spPr>
          <a:xfrm flipH="1">
            <a:off x="3886201" y="4278868"/>
            <a:ext cx="1076739" cy="990600"/>
          </a:xfrm>
          <a:prstGeom prst="rect">
            <a:avLst/>
          </a:prstGeom>
        </p:spPr>
      </p:pic>
      <p:sp>
        <p:nvSpPr>
          <p:cNvPr id="25" name="TextBox 24"/>
          <p:cNvSpPr txBox="1"/>
          <p:nvPr/>
        </p:nvSpPr>
        <p:spPr>
          <a:xfrm>
            <a:off x="4322470" y="4267201"/>
            <a:ext cx="338554" cy="461665"/>
          </a:xfrm>
          <a:prstGeom prst="rect">
            <a:avLst/>
          </a:prstGeom>
          <a:noFill/>
        </p:spPr>
        <p:txBody>
          <a:bodyPr wrap="none" rtlCol="0">
            <a:spAutoFit/>
          </a:bodyPr>
          <a:lstStyle/>
          <a:p>
            <a:r>
              <a:rPr lang="en-US" sz="2400" dirty="0"/>
              <a:t>k</a:t>
            </a:r>
          </a:p>
        </p:txBody>
      </p:sp>
      <p:sp>
        <p:nvSpPr>
          <p:cNvPr id="26" name="TextBox 25"/>
          <p:cNvSpPr txBox="1"/>
          <p:nvPr/>
        </p:nvSpPr>
        <p:spPr>
          <a:xfrm>
            <a:off x="8153400" y="4419601"/>
            <a:ext cx="338554" cy="461665"/>
          </a:xfrm>
          <a:prstGeom prst="rect">
            <a:avLst/>
          </a:prstGeom>
          <a:noFill/>
        </p:spPr>
        <p:txBody>
          <a:bodyPr wrap="none" rtlCol="0">
            <a:spAutoFit/>
          </a:bodyPr>
          <a:lstStyle/>
          <a:p>
            <a:r>
              <a:rPr lang="en-US" sz="2400" dirty="0"/>
              <a:t>k</a:t>
            </a:r>
          </a:p>
        </p:txBody>
      </p:sp>
      <p:grpSp>
        <p:nvGrpSpPr>
          <p:cNvPr id="8" name="Group 7"/>
          <p:cNvGrpSpPr/>
          <p:nvPr/>
        </p:nvGrpSpPr>
        <p:grpSpPr>
          <a:xfrm>
            <a:off x="4876800" y="4191001"/>
            <a:ext cx="3512500" cy="1661755"/>
            <a:chOff x="4876800" y="3333750"/>
            <a:chExt cx="3512500" cy="1661755"/>
          </a:xfrm>
        </p:grpSpPr>
        <p:cxnSp>
          <p:nvCxnSpPr>
            <p:cNvPr id="18" name="Straight Arrow Connector 17"/>
            <p:cNvCxnSpPr/>
            <p:nvPr/>
          </p:nvCxnSpPr>
          <p:spPr>
            <a:xfrm flipH="1">
              <a:off x="5410200" y="4171950"/>
              <a:ext cx="1600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5410200" y="3726418"/>
              <a:ext cx="1600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4876800" y="4564618"/>
              <a:ext cx="3512500" cy="430887"/>
            </a:xfrm>
            <a:prstGeom prst="rect">
              <a:avLst/>
            </a:prstGeom>
            <a:noFill/>
            <a:ln w="38100" cmpd="sng">
              <a:solidFill>
                <a:srgbClr val="FF0000"/>
              </a:solidFill>
            </a:ln>
          </p:spPr>
          <p:txBody>
            <a:bodyPr wrap="none" rtlCol="0">
              <a:spAutoFit/>
            </a:bodyPr>
            <a:lstStyle/>
            <a:p>
              <a:r>
                <a:rPr lang="en-US" dirty="0"/>
                <a:t>confidentiality and integrity</a:t>
              </a:r>
            </a:p>
          </p:txBody>
        </p:sp>
        <p:sp>
          <p:nvSpPr>
            <p:cNvPr id="27" name="TextBox 26"/>
            <p:cNvSpPr txBox="1"/>
            <p:nvPr/>
          </p:nvSpPr>
          <p:spPr>
            <a:xfrm>
              <a:off x="5867400" y="3333750"/>
              <a:ext cx="838200" cy="461665"/>
            </a:xfrm>
            <a:prstGeom prst="rect">
              <a:avLst/>
            </a:prstGeom>
            <a:pattFill prst="openDmnd">
              <a:fgClr>
                <a:schemeClr val="bg1">
                  <a:lumMod val="50000"/>
                </a:schemeClr>
              </a:fgClr>
              <a:bgClr>
                <a:prstClr val="white"/>
              </a:bgClr>
            </a:pattFill>
            <a:ln>
              <a:solidFill>
                <a:srgbClr val="FF0000"/>
              </a:solidFill>
            </a:ln>
          </p:spPr>
          <p:txBody>
            <a:bodyPr wrap="square" rtlCol="0">
              <a:spAutoFit/>
            </a:bodyPr>
            <a:lstStyle/>
            <a:p>
              <a:pPr algn="ctr"/>
              <a:r>
                <a:rPr lang="en-US" sz="2400" dirty="0"/>
                <a:t>m</a:t>
              </a:r>
              <a:r>
                <a:rPr lang="en-US" sz="2400" baseline="-25000" dirty="0"/>
                <a:t>1</a:t>
              </a:r>
            </a:p>
          </p:txBody>
        </p:sp>
        <p:sp>
          <p:nvSpPr>
            <p:cNvPr id="29" name="TextBox 28"/>
            <p:cNvSpPr txBox="1"/>
            <p:nvPr/>
          </p:nvSpPr>
          <p:spPr>
            <a:xfrm>
              <a:off x="5867400" y="3938885"/>
              <a:ext cx="838200" cy="461665"/>
            </a:xfrm>
            <a:prstGeom prst="rect">
              <a:avLst/>
            </a:prstGeom>
            <a:pattFill prst="openDmnd">
              <a:fgClr>
                <a:schemeClr val="bg1">
                  <a:lumMod val="50000"/>
                </a:schemeClr>
              </a:fgClr>
              <a:bgClr>
                <a:prstClr val="white"/>
              </a:bgClr>
            </a:pattFill>
            <a:ln>
              <a:solidFill>
                <a:srgbClr val="FF0000"/>
              </a:solidFill>
            </a:ln>
          </p:spPr>
          <p:txBody>
            <a:bodyPr wrap="square" rtlCol="0">
              <a:spAutoFit/>
            </a:bodyPr>
            <a:lstStyle/>
            <a:p>
              <a:pPr algn="ctr"/>
              <a:r>
                <a:rPr lang="en-US" sz="2400" dirty="0"/>
                <a:t>m</a:t>
              </a:r>
              <a:r>
                <a:rPr lang="en-US" sz="2400" baseline="-25000" dirty="0"/>
                <a:t>2</a:t>
              </a:r>
            </a:p>
          </p:txBody>
        </p:sp>
      </p:grpSp>
      <p:grpSp>
        <p:nvGrpSpPr>
          <p:cNvPr id="6" name="Group 5"/>
          <p:cNvGrpSpPr/>
          <p:nvPr/>
        </p:nvGrpSpPr>
        <p:grpSpPr>
          <a:xfrm>
            <a:off x="4038601" y="1981200"/>
            <a:ext cx="1100211" cy="990600"/>
            <a:chOff x="4038600" y="1123950"/>
            <a:chExt cx="1100211" cy="990600"/>
          </a:xfrm>
        </p:grpSpPr>
        <p:pic>
          <p:nvPicPr>
            <p:cNvPr id="5" name="Picture 4"/>
            <p:cNvPicPr>
              <a:picLocks noChangeAspect="1"/>
            </p:cNvPicPr>
            <p:nvPr/>
          </p:nvPicPr>
          <p:blipFill>
            <a:blip r:embed="rId3"/>
            <a:stretch>
              <a:fillRect/>
            </a:stretch>
          </p:blipFill>
          <p:spPr>
            <a:xfrm flipH="1">
              <a:off x="4038600" y="1123950"/>
              <a:ext cx="1076739" cy="990600"/>
            </a:xfrm>
            <a:prstGeom prst="rect">
              <a:avLst/>
            </a:prstGeom>
          </p:spPr>
        </p:pic>
        <p:sp>
          <p:nvSpPr>
            <p:cNvPr id="33" name="TextBox 32"/>
            <p:cNvSpPr txBox="1"/>
            <p:nvPr/>
          </p:nvSpPr>
          <p:spPr>
            <a:xfrm>
              <a:off x="4343400" y="1200150"/>
              <a:ext cx="795411" cy="430887"/>
            </a:xfrm>
            <a:prstGeom prst="rect">
              <a:avLst/>
            </a:prstGeom>
            <a:noFill/>
          </p:spPr>
          <p:txBody>
            <a:bodyPr wrap="none" rtlCol="0">
              <a:spAutoFit/>
            </a:bodyPr>
            <a:lstStyle/>
            <a:p>
              <a:r>
                <a:rPr lang="en-US" dirty="0"/>
                <a:t>Alice</a:t>
              </a:r>
            </a:p>
          </p:txBody>
        </p:sp>
      </p:grpSp>
      <p:grpSp>
        <p:nvGrpSpPr>
          <p:cNvPr id="7" name="Group 6"/>
          <p:cNvGrpSpPr/>
          <p:nvPr/>
        </p:nvGrpSpPr>
        <p:grpSpPr>
          <a:xfrm>
            <a:off x="7543800" y="1828801"/>
            <a:ext cx="1295400" cy="1308485"/>
            <a:chOff x="7543800" y="971550"/>
            <a:chExt cx="1295400" cy="1308485"/>
          </a:xfrm>
        </p:grpSpPr>
        <p:pic>
          <p:nvPicPr>
            <p:cNvPr id="4" name="Picture 3"/>
            <p:cNvPicPr>
              <a:picLocks noChangeAspect="1"/>
            </p:cNvPicPr>
            <p:nvPr/>
          </p:nvPicPr>
          <p:blipFill>
            <a:blip r:embed="rId2"/>
            <a:stretch>
              <a:fillRect/>
            </a:stretch>
          </p:blipFill>
          <p:spPr>
            <a:xfrm flipH="1">
              <a:off x="7543800" y="971550"/>
              <a:ext cx="1295400" cy="1308485"/>
            </a:xfrm>
            <a:prstGeom prst="rect">
              <a:avLst/>
            </a:prstGeom>
          </p:spPr>
        </p:pic>
        <p:sp>
          <p:nvSpPr>
            <p:cNvPr id="34" name="TextBox 33"/>
            <p:cNvSpPr txBox="1"/>
            <p:nvPr/>
          </p:nvSpPr>
          <p:spPr>
            <a:xfrm>
              <a:off x="8133569" y="1352550"/>
              <a:ext cx="686406" cy="430887"/>
            </a:xfrm>
            <a:prstGeom prst="rect">
              <a:avLst/>
            </a:prstGeom>
            <a:noFill/>
          </p:spPr>
          <p:txBody>
            <a:bodyPr wrap="none" rtlCol="0">
              <a:spAutoFit/>
            </a:bodyPr>
            <a:lstStyle/>
            <a:p>
              <a:r>
                <a:rPr lang="en-US" dirty="0"/>
                <a:t>Bob</a:t>
              </a:r>
            </a:p>
          </p:txBody>
        </p:sp>
      </p:grpSp>
      <p:sp>
        <p:nvSpPr>
          <p:cNvPr id="31" name="Cloud Callout 30"/>
          <p:cNvSpPr/>
          <p:nvPr/>
        </p:nvSpPr>
        <p:spPr>
          <a:xfrm>
            <a:off x="7543800" y="990600"/>
            <a:ext cx="1600200" cy="838200"/>
          </a:xfrm>
          <a:prstGeom prst="cloud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Talking to Alice</a:t>
            </a:r>
          </a:p>
        </p:txBody>
      </p:sp>
      <p:sp>
        <p:nvSpPr>
          <p:cNvPr id="32" name="Cloud Callout 31"/>
          <p:cNvSpPr/>
          <p:nvPr/>
        </p:nvSpPr>
        <p:spPr>
          <a:xfrm>
            <a:off x="3657600" y="1066800"/>
            <a:ext cx="1600200" cy="838200"/>
          </a:xfrm>
          <a:prstGeom prst="cloudCallout">
            <a:avLst>
              <a:gd name="adj1" fmla="val 18056"/>
              <a:gd name="adj2" fmla="val 625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Talking to Bob</a:t>
            </a:r>
          </a:p>
        </p:txBody>
      </p:sp>
    </p:spTree>
    <p:extLst>
      <p:ext uri="{BB962C8B-B14F-4D97-AF65-F5344CB8AC3E}">
        <p14:creationId xmlns:p14="http://schemas.microsoft.com/office/powerpoint/2010/main" val="254978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crypto can do much more</a:t>
            </a:r>
          </a:p>
        </p:txBody>
      </p:sp>
      <p:sp>
        <p:nvSpPr>
          <p:cNvPr id="3" name="Content Placeholder 2"/>
          <p:cNvSpPr>
            <a:spLocks noGrp="1"/>
          </p:cNvSpPr>
          <p:nvPr>
            <p:ph idx="1"/>
          </p:nvPr>
        </p:nvSpPr>
        <p:spPr>
          <a:xfrm>
            <a:off x="152400" y="1828800"/>
            <a:ext cx="8229600" cy="4095750"/>
          </a:xfrm>
        </p:spPr>
        <p:txBody>
          <a:bodyPr/>
          <a:lstStyle/>
          <a:p>
            <a:r>
              <a:rPr lang="en-US" dirty="0"/>
              <a:t>Digital signatures (authentication)</a:t>
            </a:r>
          </a:p>
          <a:p>
            <a:endParaRPr lang="en-US" dirty="0"/>
          </a:p>
          <a:p>
            <a:endParaRPr lang="en-US" dirty="0"/>
          </a:p>
          <a:p>
            <a:r>
              <a:rPr lang="en-US" dirty="0"/>
              <a:t>Anonymous communication</a:t>
            </a:r>
          </a:p>
          <a:p>
            <a:endParaRPr lang="en-US" dirty="0"/>
          </a:p>
          <a:p>
            <a:endParaRPr lang="en-US" dirty="0"/>
          </a:p>
          <a:p>
            <a:endParaRPr lang="en-US" dirty="0"/>
          </a:p>
          <a:p>
            <a:endParaRPr lang="en-US" dirty="0"/>
          </a:p>
          <a:p>
            <a:endParaRPr lang="en-US" dirty="0"/>
          </a:p>
          <a:p>
            <a:endParaRPr lang="en-US" dirty="0"/>
          </a:p>
          <a:p>
            <a:r>
              <a:rPr lang="en-US" dirty="0"/>
              <a:t>Cryptocurrencies and blockchain</a:t>
            </a:r>
          </a:p>
        </p:txBody>
      </p:sp>
      <p:grpSp>
        <p:nvGrpSpPr>
          <p:cNvPr id="7" name="Group 6"/>
          <p:cNvGrpSpPr/>
          <p:nvPr/>
        </p:nvGrpSpPr>
        <p:grpSpPr>
          <a:xfrm>
            <a:off x="4953000" y="1373120"/>
            <a:ext cx="1289588" cy="1826916"/>
            <a:chOff x="5486400" y="895350"/>
            <a:chExt cx="1828800" cy="2590800"/>
          </a:xfrm>
        </p:grpSpPr>
        <p:pic>
          <p:nvPicPr>
            <p:cNvPr id="4" name="Picture 3"/>
            <p:cNvPicPr>
              <a:picLocks noChangeAspect="1"/>
            </p:cNvPicPr>
            <p:nvPr/>
          </p:nvPicPr>
          <p:blipFill>
            <a:blip r:embed="rId2"/>
            <a:stretch>
              <a:fillRect/>
            </a:stretch>
          </p:blipFill>
          <p:spPr>
            <a:xfrm>
              <a:off x="5562600" y="1047750"/>
              <a:ext cx="1676400" cy="1788160"/>
            </a:xfrm>
            <a:prstGeom prst="rect">
              <a:avLst/>
            </a:prstGeom>
          </p:spPr>
        </p:pic>
        <p:sp>
          <p:nvSpPr>
            <p:cNvPr id="5" name="Rounded Rectangle 4"/>
            <p:cNvSpPr/>
            <p:nvPr/>
          </p:nvSpPr>
          <p:spPr>
            <a:xfrm>
              <a:off x="5715000" y="2724150"/>
              <a:ext cx="1371600" cy="533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Alice signature</a:t>
              </a:r>
            </a:p>
          </p:txBody>
        </p:sp>
        <p:sp>
          <p:nvSpPr>
            <p:cNvPr id="6" name="Rectangle 5"/>
            <p:cNvSpPr/>
            <p:nvPr/>
          </p:nvSpPr>
          <p:spPr>
            <a:xfrm>
              <a:off x="5486400" y="895350"/>
              <a:ext cx="1828800" cy="25908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grpSp>
        <p:nvGrpSpPr>
          <p:cNvPr id="8" name="Group 7"/>
          <p:cNvGrpSpPr/>
          <p:nvPr/>
        </p:nvGrpSpPr>
        <p:grpSpPr>
          <a:xfrm>
            <a:off x="990601" y="4562764"/>
            <a:ext cx="1100211" cy="990600"/>
            <a:chOff x="4038600" y="1123950"/>
            <a:chExt cx="1100211" cy="990600"/>
          </a:xfrm>
        </p:grpSpPr>
        <p:pic>
          <p:nvPicPr>
            <p:cNvPr id="9" name="Picture 8"/>
            <p:cNvPicPr>
              <a:picLocks noChangeAspect="1"/>
            </p:cNvPicPr>
            <p:nvPr/>
          </p:nvPicPr>
          <p:blipFill>
            <a:blip r:embed="rId3"/>
            <a:stretch>
              <a:fillRect/>
            </a:stretch>
          </p:blipFill>
          <p:spPr>
            <a:xfrm flipH="1">
              <a:off x="4038600" y="1123950"/>
              <a:ext cx="1076739" cy="990600"/>
            </a:xfrm>
            <a:prstGeom prst="rect">
              <a:avLst/>
            </a:prstGeom>
          </p:spPr>
        </p:pic>
        <p:sp>
          <p:nvSpPr>
            <p:cNvPr id="10" name="TextBox 9"/>
            <p:cNvSpPr txBox="1"/>
            <p:nvPr/>
          </p:nvSpPr>
          <p:spPr>
            <a:xfrm>
              <a:off x="4343400" y="1200150"/>
              <a:ext cx="795411" cy="430887"/>
            </a:xfrm>
            <a:prstGeom prst="rect">
              <a:avLst/>
            </a:prstGeom>
            <a:noFill/>
          </p:spPr>
          <p:txBody>
            <a:bodyPr wrap="none" rtlCol="0">
              <a:spAutoFit/>
            </a:bodyPr>
            <a:lstStyle/>
            <a:p>
              <a:r>
                <a:rPr lang="en-US" dirty="0"/>
                <a:t>Alice</a:t>
              </a:r>
            </a:p>
          </p:txBody>
        </p:sp>
      </p:grpSp>
      <p:pic>
        <p:nvPicPr>
          <p:cNvPr id="13" name="Picture 12"/>
          <p:cNvPicPr>
            <a:picLocks noChangeAspect="1"/>
          </p:cNvPicPr>
          <p:nvPr/>
        </p:nvPicPr>
        <p:blipFill>
          <a:blip r:embed="rId4"/>
          <a:stretch>
            <a:fillRect/>
          </a:stretch>
        </p:blipFill>
        <p:spPr>
          <a:xfrm flipH="1">
            <a:off x="4534269" y="4638964"/>
            <a:ext cx="914400" cy="923636"/>
          </a:xfrm>
          <a:prstGeom prst="rect">
            <a:avLst/>
          </a:prstGeom>
        </p:spPr>
      </p:pic>
      <p:cxnSp>
        <p:nvCxnSpPr>
          <p:cNvPr id="14" name="Straight Arrow Connector 13"/>
          <p:cNvCxnSpPr/>
          <p:nvPr/>
        </p:nvCxnSpPr>
        <p:spPr>
          <a:xfrm flipH="1">
            <a:off x="2400669" y="5096164"/>
            <a:ext cx="1600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2400669" y="4867564"/>
            <a:ext cx="1600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Cloud Callout 15"/>
          <p:cNvSpPr/>
          <p:nvPr/>
        </p:nvSpPr>
        <p:spPr>
          <a:xfrm>
            <a:off x="3315069" y="3800764"/>
            <a:ext cx="2133600" cy="609600"/>
          </a:xfrm>
          <a:prstGeom prst="cloudCallout">
            <a:avLst>
              <a:gd name="adj1" fmla="val 18642"/>
              <a:gd name="adj2" fmla="val 97917"/>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rPr>
              <a:t>Who did I </a:t>
            </a:r>
            <a:br>
              <a:rPr lang="en-US" sz="1600" dirty="0">
                <a:solidFill>
                  <a:srgbClr val="000090"/>
                </a:solidFill>
              </a:rPr>
            </a:br>
            <a:r>
              <a:rPr lang="en-US" sz="1600" dirty="0">
                <a:solidFill>
                  <a:srgbClr val="000090"/>
                </a:solidFill>
              </a:rPr>
              <a:t>just talk to?</a:t>
            </a:r>
          </a:p>
        </p:txBody>
      </p:sp>
      <p:sp>
        <p:nvSpPr>
          <p:cNvPr id="18" name="TextBox 17"/>
          <p:cNvSpPr txBox="1"/>
          <p:nvPr/>
        </p:nvSpPr>
        <p:spPr>
          <a:xfrm>
            <a:off x="4953000" y="4876800"/>
            <a:ext cx="548548" cy="338554"/>
          </a:xfrm>
          <a:prstGeom prst="rect">
            <a:avLst/>
          </a:prstGeom>
          <a:noFill/>
        </p:spPr>
        <p:txBody>
          <a:bodyPr wrap="none" rtlCol="0">
            <a:spAutoFit/>
          </a:bodyPr>
          <a:lstStyle/>
          <a:p>
            <a:r>
              <a:rPr lang="en-US" sz="1600" dirty="0"/>
              <a:t>Bob</a:t>
            </a:r>
          </a:p>
        </p:txBody>
      </p:sp>
    </p:spTree>
    <p:extLst>
      <p:ext uri="{BB962C8B-B14F-4D97-AF65-F5344CB8AC3E}">
        <p14:creationId xmlns:p14="http://schemas.microsoft.com/office/powerpoint/2010/main" val="182772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theme/theme1.xml><?xml version="1.0" encoding="utf-8"?>
<a:theme xmlns:a="http://schemas.openxmlformats.org/drawingml/2006/main" name="10 September 2009">
  <a:themeElements>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fontScheme name="10 September 20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altLang="en-US" sz="2200" b="0" i="0" u="none" strike="noStrike" cap="none" normalizeH="0" baseline="0">
            <a:ln>
              <a:noFill/>
            </a:ln>
            <a:solidFill>
              <a:schemeClr val="hlink"/>
            </a:solidFill>
            <a:effectLst/>
            <a:latin typeface="Arial" charset="0"/>
            <a:ea typeface="Arial" charset="0"/>
            <a:cs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altLang="en-US" sz="2200" b="0" i="0" u="none" strike="noStrike" cap="none" normalizeH="0" baseline="0">
            <a:ln>
              <a:noFill/>
            </a:ln>
            <a:solidFill>
              <a:schemeClr val="hlink"/>
            </a:solidFill>
            <a:effectLst/>
            <a:latin typeface="Arial" charset="0"/>
            <a:ea typeface="Arial" charset="0"/>
            <a:cs typeface="Arial" charset="0"/>
          </a:defRPr>
        </a:defPPr>
      </a:lstStyle>
    </a:lnDef>
  </a:objectDefaults>
  <a:extraClrSchemeLst>
    <a:extraClrScheme>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 1" id="{FDB87B49-0EF2-DC46-95E3-511AF0B037A3}" vid="{F79043B0-02B6-5E4C-A3AE-A0B2EB438A7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59853</TotalTime>
  <Words>1814</Words>
  <Application>Microsoft Macintosh PowerPoint</Application>
  <PresentationFormat>On-screen Show (4:3)</PresentationFormat>
  <Paragraphs>272</Paragraphs>
  <Slides>26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Wingdings</vt:lpstr>
      <vt:lpstr>10 September 2009</vt:lpstr>
      <vt:lpstr>Computer Systems for Data Science Topic 9</vt:lpstr>
      <vt:lpstr>Security Goals</vt:lpstr>
      <vt:lpstr>Four security goals</vt:lpstr>
      <vt:lpstr>Cryptography can help address most of these goals</vt:lpstr>
      <vt:lpstr>Confidentiality: who is your adversary?</vt:lpstr>
      <vt:lpstr>Goal: end-to-end security</vt:lpstr>
      <vt:lpstr>Cryptography</vt:lpstr>
      <vt:lpstr>Crypto core</vt:lpstr>
      <vt:lpstr>But crypto can do much more</vt:lpstr>
      <vt:lpstr>Symmetric encryption</vt:lpstr>
      <vt:lpstr>Symmetric encryption in the real world</vt:lpstr>
      <vt:lpstr>Asymmetric encryption</vt:lpstr>
      <vt:lpstr>Asymmetric encryption in the real world</vt:lpstr>
      <vt:lpstr>Digital signatures</vt:lpstr>
      <vt:lpstr>Digital signatures in the real world</vt:lpstr>
      <vt:lpstr>Encryption in the real world</vt:lpstr>
      <vt:lpstr>Data Compliance and Privacy</vt:lpstr>
      <vt:lpstr>Security and compliance are not the same</vt:lpstr>
      <vt:lpstr>Types of Data Compliance</vt:lpstr>
      <vt:lpstr>Does compliance affect you?</vt:lpstr>
      <vt:lpstr>General principles</vt:lpstr>
      <vt:lpstr>How do big data systems implement compliance?</vt:lpstr>
      <vt:lpstr>Course Summary</vt:lpstr>
      <vt:lpstr>Some common themes across the class</vt:lpstr>
      <vt:lpstr>Some takeaways</vt:lpstr>
      <vt:lpstr>Thank you’s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for Data Science</dc:title>
  <dc:creator>Microsoft Office User</dc:creator>
  <cp:lastModifiedBy>Asaf Cidon</cp:lastModifiedBy>
  <cp:revision>785</cp:revision>
  <dcterms:created xsi:type="dcterms:W3CDTF">2016-01-17T07:38:39Z</dcterms:created>
  <dcterms:modified xsi:type="dcterms:W3CDTF">2020-05-03T17:36:16Z</dcterms:modified>
</cp:coreProperties>
</file>