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64"/>
  </p:notesMasterIdLst>
  <p:sldIdLst>
    <p:sldId id="1012" r:id="rId2"/>
    <p:sldId id="1013" r:id="rId3"/>
    <p:sldId id="1014" r:id="rId4"/>
    <p:sldId id="1015" r:id="rId5"/>
    <p:sldId id="1016" r:id="rId6"/>
    <p:sldId id="260" r:id="rId7"/>
    <p:sldId id="321" r:id="rId8"/>
    <p:sldId id="320" r:id="rId9"/>
    <p:sldId id="282" r:id="rId10"/>
    <p:sldId id="283" r:id="rId11"/>
    <p:sldId id="439" r:id="rId12"/>
    <p:sldId id="285" r:id="rId13"/>
    <p:sldId id="286" r:id="rId14"/>
    <p:sldId id="445" r:id="rId15"/>
    <p:sldId id="446" r:id="rId16"/>
    <p:sldId id="324" r:id="rId17"/>
    <p:sldId id="444" r:id="rId18"/>
    <p:sldId id="429" r:id="rId19"/>
    <p:sldId id="441" r:id="rId20"/>
    <p:sldId id="435" r:id="rId21"/>
    <p:sldId id="447" r:id="rId22"/>
    <p:sldId id="259" r:id="rId23"/>
    <p:sldId id="448" r:id="rId24"/>
    <p:sldId id="263" r:id="rId25"/>
    <p:sldId id="261" r:id="rId26"/>
    <p:sldId id="449" r:id="rId27"/>
    <p:sldId id="450" r:id="rId28"/>
    <p:sldId id="313" r:id="rId29"/>
    <p:sldId id="314" r:id="rId30"/>
    <p:sldId id="315" r:id="rId31"/>
    <p:sldId id="316" r:id="rId32"/>
    <p:sldId id="317" r:id="rId33"/>
    <p:sldId id="318" r:id="rId34"/>
    <p:sldId id="322" r:id="rId35"/>
    <p:sldId id="331" r:id="rId36"/>
    <p:sldId id="1017" r:id="rId37"/>
    <p:sldId id="1018" r:id="rId38"/>
    <p:sldId id="1019" r:id="rId39"/>
    <p:sldId id="1020" r:id="rId40"/>
    <p:sldId id="1021" r:id="rId41"/>
    <p:sldId id="1023" r:id="rId42"/>
    <p:sldId id="1022" r:id="rId43"/>
    <p:sldId id="1026" r:id="rId44"/>
    <p:sldId id="1024" r:id="rId45"/>
    <p:sldId id="1025" r:id="rId46"/>
    <p:sldId id="1027" r:id="rId47"/>
    <p:sldId id="451" r:id="rId48"/>
    <p:sldId id="452" r:id="rId49"/>
    <p:sldId id="453" r:id="rId50"/>
    <p:sldId id="373" r:id="rId51"/>
    <p:sldId id="303" r:id="rId52"/>
    <p:sldId id="455" r:id="rId53"/>
    <p:sldId id="264" r:id="rId54"/>
    <p:sldId id="265" r:id="rId55"/>
    <p:sldId id="278" r:id="rId56"/>
    <p:sldId id="456" r:id="rId57"/>
    <p:sldId id="457" r:id="rId58"/>
    <p:sldId id="330" r:id="rId59"/>
    <p:sldId id="280" r:id="rId60"/>
    <p:sldId id="458" r:id="rId61"/>
    <p:sldId id="340" r:id="rId62"/>
    <p:sldId id="459" r:id="rId6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2"/>
    <p:restoredTop sz="83242"/>
  </p:normalViewPr>
  <p:slideViewPr>
    <p:cSldViewPr snapToGrid="0">
      <p:cViewPr varScale="1">
        <p:scale>
          <a:sx n="104" d="100"/>
          <a:sy n="104" d="100"/>
        </p:scale>
        <p:origin x="40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0D0FA92-B565-2044-B967-E13B4F52EEF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D23D121-213F-244A-8EEF-358FE47850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23BE481C-E989-964A-9721-83BCFB376A5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DC7D9EF1-D8BC-094E-B42E-9DDFC701994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152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1831BC09-EE1D-5849-8341-663782846A9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ED85DB90-798C-3E4A-93FA-67F5E2CA24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solidFill>
                  <a:schemeClr val="tx1"/>
                </a:solidFill>
              </a:defRPr>
            </a:lvl1pPr>
          </a:lstStyle>
          <a:p>
            <a:fld id="{AE917BB9-09E5-DE4E-B48C-09DF1DE9D25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17BB9-09E5-DE4E-B48C-09DF1DE9D25E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4100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55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lazy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78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Reminder: actions take RDDs, output a file, or a collection or a number</a:t>
            </a:r>
          </a:p>
          <a:p>
            <a:r>
              <a:rPr lang="en-US" dirty="0"/>
              <a:t>Take is a really helpful action – if you’re working on a huge RDD, it allows you to output the first k elements instead to understand the layout of the RDD</a:t>
            </a:r>
          </a:p>
          <a:p>
            <a:endParaRPr lang="en-US" dirty="0"/>
          </a:p>
          <a:p>
            <a:r>
              <a:rPr lang="en-US" dirty="0"/>
              <a:t>Reduce in this case takes a function and outputs it back as a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7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err="1"/>
              <a:t>flatmap</a:t>
            </a:r>
            <a:r>
              <a:rPr lang="en-US" dirty="0"/>
              <a:t> to get a map of all the words (not line by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17BB9-09E5-DE4E-B48C-09DF1DE9D25E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8898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NOT a modified version</a:t>
            </a:r>
            <a:r>
              <a:rPr lang="en-US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ea typeface="ＭＳ Ｐゴシック" charset="-128"/>
                <a:cs typeface="ＭＳ Ｐゴシック" charset="-128"/>
              </a:rPr>
              <a:t>of Hadoop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The lazy operations help the scheduler construct the DAG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8931A2-CD2E-0F4D-8CC5-BC0B3844A36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9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17BB9-09E5-DE4E-B48C-09DF1DE9D25E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3581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Flatmap</a:t>
            </a:r>
            <a:r>
              <a:rPr lang="en-US" dirty="0"/>
              <a:t> is just like map, except it outputs multiple values – in this case multiple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17BB9-09E5-DE4E-B48C-09DF1DE9D25E}" type="slidenum">
              <a:rPr lang="en-US" altLang="en-US" smtClean="0"/>
              <a:pPr/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5294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04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>
            <a:extLst>
              <a:ext uri="{FF2B5EF4-FFF2-40B4-BE49-F238E27FC236}">
                <a16:creationId xmlns:a16="http://schemas.microsoft.com/office/drawing/2014/main" id="{CA7B258C-1D26-C64F-845E-E0748136B6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7106" name="Notes Placeholder 2">
            <a:extLst>
              <a:ext uri="{FF2B5EF4-FFF2-40B4-BE49-F238E27FC236}">
                <a16:creationId xmlns:a16="http://schemas.microsoft.com/office/drawing/2014/main" id="{FF10617C-7652-1D45-B932-79DC5A3CB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42B11562-051A-044D-BC41-778C2B805F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E93D796-64C4-9D47-8ABD-81D802688FAF}" type="slidenum">
              <a:rPr lang="en-US" altLang="en-US" sz="1300" smtClean="0"/>
              <a:pPr>
                <a:spcBef>
                  <a:spcPct val="0"/>
                </a:spcBef>
              </a:pPr>
              <a:t>16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277980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6600"/>
                </a:solidFill>
              </a:rPr>
              <a:t>Master scheduling policy:</a:t>
            </a:r>
          </a:p>
          <a:p>
            <a:pPr lvl="1"/>
            <a:r>
              <a:rPr lang="en-US" dirty="0"/>
              <a:t>Asks GFS for locations of replicas of input file blocks</a:t>
            </a:r>
          </a:p>
          <a:p>
            <a:pPr lvl="1"/>
            <a:r>
              <a:rPr lang="en-US" dirty="0"/>
              <a:t>Map tasks scheduled so GFS input block replica are on same machine or same rack</a:t>
            </a:r>
          </a:p>
          <a:p>
            <a:r>
              <a:rPr lang="en-US" dirty="0"/>
              <a:t>Effect: Thousands of machines </a:t>
            </a:r>
            <a:r>
              <a:rPr lang="en-US" dirty="0">
                <a:solidFill>
                  <a:srgbClr val="7030A0"/>
                </a:solidFill>
              </a:rPr>
              <a:t>read input at local disk speed</a:t>
            </a:r>
          </a:p>
          <a:p>
            <a:pPr lvl="1"/>
            <a:r>
              <a:rPr lang="en-US" dirty="0"/>
              <a:t>Eliminate network bottleneck!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68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97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Effect: Dramatically shortens job completion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6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Persistence - Users can specify which which RDD</a:t>
            </a:r>
            <a:r>
              <a:rPr lang="en-US" baseline="0" dirty="0"/>
              <a:t> to keep in memory for later use</a:t>
            </a:r>
          </a:p>
          <a:p>
            <a:r>
              <a:rPr lang="en-US" baseline="0" dirty="0"/>
              <a:t>Partitioning – User can specify the hash over the clusters to use the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68261-ECC0-0547-825B-BD70DF4623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9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 these transformations will be familiar to you if you know SQL</a:t>
            </a:r>
          </a:p>
          <a:p>
            <a:r>
              <a:rPr lang="en-US" dirty="0"/>
              <a:t>Reduce by key is kind of aggregation</a:t>
            </a:r>
            <a:r>
              <a:rPr lang="en-US" baseline="0" dirty="0"/>
              <a:t> on the sequence V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68261-ECC0-0547-825B-BD70DF46231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31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Cache forces the execution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69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planet image.jpg">
            <a:extLst>
              <a:ext uri="{FF2B5EF4-FFF2-40B4-BE49-F238E27FC236}">
                <a16:creationId xmlns:a16="http://schemas.microsoft.com/office/drawing/2014/main" id="{5A52A264-4892-EF4A-BCAF-616AFDC1DBC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"/>
          <a:stretch>
            <a:fillRect/>
          </a:stretch>
        </p:blipFill>
        <p:spPr bwMode="auto">
          <a:xfrm>
            <a:off x="274638" y="3665538"/>
            <a:ext cx="8593137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>
            <a:extLst>
              <a:ext uri="{FF2B5EF4-FFF2-40B4-BE49-F238E27FC236}">
                <a16:creationId xmlns:a16="http://schemas.microsoft.com/office/drawing/2014/main" id="{C39D1E06-B8DB-8045-A675-A83CBAFDEB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6" name="Group 8">
            <a:extLst>
              <a:ext uri="{FF2B5EF4-FFF2-40B4-BE49-F238E27FC236}">
                <a16:creationId xmlns:a16="http://schemas.microsoft.com/office/drawing/2014/main" id="{0E4C619D-D7A2-3F4F-ADAE-2361CCC104E3}"/>
              </a:ext>
            </a:extLst>
          </p:cNvPr>
          <p:cNvGrpSpPr>
            <a:grpSpLocks/>
          </p:cNvGrpSpPr>
          <p:nvPr/>
        </p:nvGrpSpPr>
        <p:grpSpPr bwMode="auto">
          <a:xfrm>
            <a:off x="274638" y="3665538"/>
            <a:ext cx="8594725" cy="2233612"/>
            <a:chOff x="160" y="2308"/>
            <a:chExt cx="5437" cy="1399"/>
          </a:xfrm>
        </p:grpSpPr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75BF76D6-CBEF-4D4F-BDFF-37A4036D0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9CEA6E6-134F-B048-9602-490AB9999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1BB53DC6-25CE-F74A-8891-B586F8B87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0" name="Rectangle 12">
              <a:extLst>
                <a:ext uri="{FF2B5EF4-FFF2-40B4-BE49-F238E27FC236}">
                  <a16:creationId xmlns:a16="http://schemas.microsoft.com/office/drawing/2014/main" id="{C06D1877-70CE-404D-AA1E-74EA572B2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354E56B0-2F69-B748-8475-B295DC669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69A2EBF6-7D1A-F742-A12F-D61D23FCC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758951E1-AC0D-A34E-9C8F-1C39C2DF9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5" y="2308"/>
              <a:ext cx="2862" cy="288"/>
            </a:xfrm>
            <a:custGeom>
              <a:avLst/>
              <a:gdLst>
                <a:gd name="T0" fmla="*/ 0 w 2880"/>
                <a:gd name="T1" fmla="*/ 0 h 288"/>
                <a:gd name="T2" fmla="*/ 0 w 2880"/>
                <a:gd name="T3" fmla="*/ 288 h 288"/>
                <a:gd name="T4" fmla="*/ 2844 w 2880"/>
                <a:gd name="T5" fmla="*/ 288 h 288"/>
                <a:gd name="T6" fmla="*/ 2802 w 2880"/>
                <a:gd name="T7" fmla="*/ 256 h 288"/>
                <a:gd name="T8" fmla="*/ 2626 w 2880"/>
                <a:gd name="T9" fmla="*/ 134 h 288"/>
                <a:gd name="T10" fmla="*/ 2400 w 2880"/>
                <a:gd name="T11" fmla="*/ 46 h 288"/>
                <a:gd name="T12" fmla="*/ 2202 w 2880"/>
                <a:gd name="T13" fmla="*/ 10 h 288"/>
                <a:gd name="T14" fmla="*/ 2086 w 2880"/>
                <a:gd name="T15" fmla="*/ 0 h 288"/>
                <a:gd name="T16" fmla="*/ 0 w 2880"/>
                <a:gd name="T17" fmla="*/ 0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80" h="288">
                  <a:moveTo>
                    <a:pt x="0" y="0"/>
                  </a:moveTo>
                  <a:lnTo>
                    <a:pt x="0" y="288"/>
                  </a:lnTo>
                  <a:lnTo>
                    <a:pt x="2880" y="288"/>
                  </a:lnTo>
                  <a:lnTo>
                    <a:pt x="2838" y="256"/>
                  </a:lnTo>
                  <a:cubicBezTo>
                    <a:pt x="2838" y="256"/>
                    <a:pt x="2728" y="169"/>
                    <a:pt x="2660" y="134"/>
                  </a:cubicBezTo>
                  <a:cubicBezTo>
                    <a:pt x="2592" y="99"/>
                    <a:pt x="2502" y="67"/>
                    <a:pt x="2430" y="46"/>
                  </a:cubicBezTo>
                  <a:cubicBezTo>
                    <a:pt x="2358" y="25"/>
                    <a:pt x="2283" y="18"/>
                    <a:pt x="2230" y="10"/>
                  </a:cubicBezTo>
                  <a:lnTo>
                    <a:pt x="2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195DFE33-16B6-1643-AA81-D05AAC520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5" y="2862"/>
              <a:ext cx="3174" cy="291"/>
            </a:xfrm>
            <a:custGeom>
              <a:avLst/>
              <a:gdLst>
                <a:gd name="T0" fmla="*/ 0 w 3194"/>
                <a:gd name="T1" fmla="*/ 0 h 290"/>
                <a:gd name="T2" fmla="*/ 0 w 3194"/>
                <a:gd name="T3" fmla="*/ 290 h 290"/>
                <a:gd name="T4" fmla="*/ 3154 w 3194"/>
                <a:gd name="T5" fmla="*/ 292 h 290"/>
                <a:gd name="T6" fmla="*/ 3148 w 3194"/>
                <a:gd name="T7" fmla="*/ 258 h 290"/>
                <a:gd name="T8" fmla="*/ 3120 w 3194"/>
                <a:gd name="T9" fmla="*/ 148 h 290"/>
                <a:gd name="T10" fmla="*/ 3079 w 3194"/>
                <a:gd name="T11" fmla="*/ 34 h 290"/>
                <a:gd name="T12" fmla="*/ 3064 w 3194"/>
                <a:gd name="T13" fmla="*/ 2 h 290"/>
                <a:gd name="T14" fmla="*/ 0 w 3194"/>
                <a:gd name="T15" fmla="*/ 0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94" h="290">
                  <a:moveTo>
                    <a:pt x="0" y="0"/>
                  </a:moveTo>
                  <a:lnTo>
                    <a:pt x="0" y="288"/>
                  </a:lnTo>
                  <a:lnTo>
                    <a:pt x="3194" y="290"/>
                  </a:lnTo>
                  <a:lnTo>
                    <a:pt x="3188" y="256"/>
                  </a:lnTo>
                  <a:cubicBezTo>
                    <a:pt x="3182" y="232"/>
                    <a:pt x="3172" y="183"/>
                    <a:pt x="3160" y="146"/>
                  </a:cubicBezTo>
                  <a:cubicBezTo>
                    <a:pt x="3146" y="103"/>
                    <a:pt x="3128" y="58"/>
                    <a:pt x="3118" y="34"/>
                  </a:cubicBezTo>
                  <a:lnTo>
                    <a:pt x="310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0247FC4A-4FA7-3841-A88B-395D08B9A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5" y="3417"/>
              <a:ext cx="916" cy="290"/>
            </a:xfrm>
            <a:custGeom>
              <a:avLst/>
              <a:gdLst>
                <a:gd name="T0" fmla="*/ 0 w 3194"/>
                <a:gd name="T1" fmla="*/ 290 h 290"/>
                <a:gd name="T2" fmla="*/ 0 w 3194"/>
                <a:gd name="T3" fmla="*/ 2 h 290"/>
                <a:gd name="T4" fmla="*/ 263 w 3194"/>
                <a:gd name="T5" fmla="*/ 0 h 290"/>
                <a:gd name="T6" fmla="*/ 261 w 3194"/>
                <a:gd name="T7" fmla="*/ 156 h 290"/>
                <a:gd name="T8" fmla="*/ 259 w 3194"/>
                <a:gd name="T9" fmla="*/ 254 h 290"/>
                <a:gd name="T10" fmla="*/ 258 w 3194"/>
                <a:gd name="T11" fmla="*/ 290 h 290"/>
                <a:gd name="T12" fmla="*/ 0 w 3194"/>
                <a:gd name="T13" fmla="*/ 290 h 2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94" h="290">
                  <a:moveTo>
                    <a:pt x="0" y="290"/>
                  </a:moveTo>
                  <a:lnTo>
                    <a:pt x="0" y="2"/>
                  </a:lnTo>
                  <a:lnTo>
                    <a:pt x="3194" y="0"/>
                  </a:lnTo>
                  <a:lnTo>
                    <a:pt x="3176" y="156"/>
                  </a:lnTo>
                  <a:cubicBezTo>
                    <a:pt x="3169" y="198"/>
                    <a:pt x="3162" y="232"/>
                    <a:pt x="3150" y="254"/>
                  </a:cubicBezTo>
                  <a:lnTo>
                    <a:pt x="3140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id="{3D6D3AA9-58C8-514B-99B6-BDD7D62AF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3419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en-US"/>
            </a:p>
          </p:txBody>
        </p:sp>
      </p:grp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9700" y="1417638"/>
            <a:ext cx="8729663" cy="2011362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charset="2"/>
              <a:buNone/>
              <a:defRPr sz="13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1026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38C3CA9-9272-DE45-85F5-C9ADF26606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068A13-E848-AB4F-86C5-4042CE73E7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54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7B2105B-D5B5-3141-B685-447DAE8567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9320A7-B4B4-6543-90E8-1E9B5871EF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39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EDC937E-9A07-EE49-83E1-94384BB7048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521027-4487-C04D-8858-2B2EE73736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007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392C73E-1D84-B447-A84C-06057B6DBB7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546164-32F3-CA4E-8EB0-AA37F0990C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704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417638"/>
            <a:ext cx="4267200" cy="4937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417638"/>
            <a:ext cx="4267200" cy="4937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F5D230-1C1D-1345-A4FC-9D01B43E57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A4535A-A764-4348-929D-64D40D38FE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20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790A876-7DCC-8741-ADFA-EE8CCC28DF9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6E472-F8C8-0D4B-996B-0967A62D26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373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50232F6-1C73-BD4B-A674-55890C8EF1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630A3E-1D0A-494D-8AFC-8732F8751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21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46C7AE3E-5C9C-3D40-A008-BF0D20352A6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19B44E-950D-C04E-A3A4-AA2935D12F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84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4D5DE0-2EBF-9D49-839B-9A1B5E52B9B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6F6CE9-EC4C-7247-B7F8-FEB76C3714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260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656FA0-45F1-2B4D-B844-1472F87CF6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2311E8-9F8F-9543-A3C9-A000B0BE54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595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EF38083-4983-1B45-B908-8D96D8033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417638"/>
            <a:ext cx="8686800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4099" name="Line 3">
            <a:extLst>
              <a:ext uri="{FF2B5EF4-FFF2-40B4-BE49-F238E27FC236}">
                <a16:creationId xmlns:a16="http://schemas.microsoft.com/office/drawing/2014/main" id="{32D6C3A7-DABE-7D4F-8B57-B973414988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638" y="368300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0DADEBC8-F2D0-8544-97B4-262BD8629B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92075" y="6537325"/>
            <a:ext cx="3667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tx1"/>
                </a:solidFill>
              </a:defRPr>
            </a:lvl1pPr>
          </a:lstStyle>
          <a:p>
            <a:fld id="{EE556C48-728A-764A-9FD6-2910453A151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A82574DB-F656-8042-A6E4-D1E21277FD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kern="12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>
            <a:extLst>
              <a:ext uri="{FF2B5EF4-FFF2-40B4-BE49-F238E27FC236}">
                <a16:creationId xmlns:a16="http://schemas.microsoft.com/office/drawing/2014/main" id="{D5BDF235-7D23-054E-98F2-E059DAF003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354138"/>
            <a:ext cx="9004300" cy="655637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2800" dirty="0"/>
              <a:t>Lecture 9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1D1B28E-0855-1D43-A200-EAB54E3EF5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8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Nutshell –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user-written function, the </a:t>
            </a:r>
            <a:r>
              <a:rPr lang="en-US" b="1" dirty="0">
                <a:solidFill>
                  <a:srgbClr val="002060"/>
                </a:solidFill>
              </a:rPr>
              <a:t>Reduce function</a:t>
            </a:r>
            <a:r>
              <a:rPr lang="en-US" dirty="0"/>
              <a:t>, is applied to each key-(list of values).</a:t>
            </a:r>
          </a:p>
          <a:p>
            <a:pPr lvl="1"/>
            <a:r>
              <a:rPr lang="en-US" dirty="0"/>
              <a:t>Application of the Reduce function to one key and its list of values is a </a:t>
            </a:r>
            <a:r>
              <a:rPr lang="en-US" b="1" dirty="0">
                <a:solidFill>
                  <a:srgbClr val="002060"/>
                </a:solidFill>
              </a:rPr>
              <a:t>reducer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Often, many reducers are grouped into a </a:t>
            </a:r>
            <a:r>
              <a:rPr lang="en-US" b="1" dirty="0">
                <a:solidFill>
                  <a:srgbClr val="002060"/>
                </a:solidFill>
              </a:rPr>
              <a:t>Reduce task</a:t>
            </a:r>
            <a:r>
              <a:rPr lang="en-US" dirty="0"/>
              <a:t>.</a:t>
            </a:r>
          </a:p>
          <a:p>
            <a:r>
              <a:rPr lang="en-US" dirty="0"/>
              <a:t>Each reducer produces some output, and the output of the entire job is the union of what is produced by each reducer.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583680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 baseline="0">
                <a:solidFill>
                  <a:schemeClr val="tx1">
                    <a:tint val="9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12225-5612-419B-A8D5-4B8EEE4C217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2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MapReduce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0496-1CF9-408E-B326-6CCA99B85165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5638800" y="2886348"/>
            <a:ext cx="990600" cy="1447800"/>
            <a:chOff x="5638800" y="2886348"/>
            <a:chExt cx="990600" cy="1447800"/>
          </a:xfrm>
        </p:grpSpPr>
        <p:sp>
          <p:nvSpPr>
            <p:cNvPr id="70" name="Oval 23"/>
            <p:cNvSpPr>
              <a:spLocks noChangeArrowheads="1"/>
            </p:cNvSpPr>
            <p:nvPr/>
          </p:nvSpPr>
          <p:spPr bwMode="auto">
            <a:xfrm>
              <a:off x="5638800" y="3876948"/>
              <a:ext cx="9906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600" dirty="0"/>
                <a:t>Worker</a:t>
              </a:r>
            </a:p>
          </p:txBody>
        </p:sp>
        <p:sp>
          <p:nvSpPr>
            <p:cNvPr id="71" name="Oval 24"/>
            <p:cNvSpPr>
              <a:spLocks noChangeArrowheads="1"/>
            </p:cNvSpPr>
            <p:nvPr/>
          </p:nvSpPr>
          <p:spPr bwMode="auto">
            <a:xfrm>
              <a:off x="5638800" y="2886348"/>
              <a:ext cx="9906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600" dirty="0"/>
                <a:t>Worker</a:t>
              </a:r>
            </a:p>
          </p:txBody>
        </p:sp>
      </p:grpSp>
      <p:grpSp>
        <p:nvGrpSpPr>
          <p:cNvPr id="75" name="Group 65"/>
          <p:cNvGrpSpPr>
            <a:grpSpLocks/>
          </p:cNvGrpSpPr>
          <p:nvPr/>
        </p:nvGrpSpPr>
        <p:grpSpPr bwMode="auto">
          <a:xfrm>
            <a:off x="1981200" y="2581548"/>
            <a:ext cx="990600" cy="2133600"/>
            <a:chOff x="1248" y="2352"/>
            <a:chExt cx="624" cy="1344"/>
          </a:xfrm>
        </p:grpSpPr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1248" y="2352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600" dirty="0"/>
                <a:t>Worker</a:t>
              </a:r>
            </a:p>
          </p:txBody>
        </p:sp>
        <p:sp>
          <p:nvSpPr>
            <p:cNvPr id="84" name="Oval 7"/>
            <p:cNvSpPr>
              <a:spLocks noChangeArrowheads="1"/>
            </p:cNvSpPr>
            <p:nvPr/>
          </p:nvSpPr>
          <p:spPr bwMode="auto">
            <a:xfrm>
              <a:off x="1248" y="2880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600"/>
                <a:t>Worker</a:t>
              </a:r>
            </a:p>
          </p:txBody>
        </p:sp>
        <p:sp>
          <p:nvSpPr>
            <p:cNvPr id="85" name="Oval 8"/>
            <p:cNvSpPr>
              <a:spLocks noChangeArrowheads="1"/>
            </p:cNvSpPr>
            <p:nvPr/>
          </p:nvSpPr>
          <p:spPr bwMode="auto">
            <a:xfrm>
              <a:off x="1248" y="3408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600"/>
                <a:t>Worker</a:t>
              </a:r>
            </a:p>
          </p:txBody>
        </p:sp>
      </p:grpSp>
      <p:grpSp>
        <p:nvGrpSpPr>
          <p:cNvPr id="91" name="Group 46"/>
          <p:cNvGrpSpPr>
            <a:grpSpLocks/>
          </p:cNvGrpSpPr>
          <p:nvPr/>
        </p:nvGrpSpPr>
        <p:grpSpPr bwMode="auto">
          <a:xfrm>
            <a:off x="1066800" y="2810148"/>
            <a:ext cx="914400" cy="1676400"/>
            <a:chOff x="672" y="2496"/>
            <a:chExt cx="576" cy="1056"/>
          </a:xfrm>
        </p:grpSpPr>
        <p:sp>
          <p:nvSpPr>
            <p:cNvPr id="92" name="Line 42"/>
            <p:cNvSpPr>
              <a:spLocks noChangeShapeType="1"/>
            </p:cNvSpPr>
            <p:nvPr/>
          </p:nvSpPr>
          <p:spPr bwMode="auto">
            <a:xfrm flipV="1">
              <a:off x="672" y="249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93" name="Line 43"/>
            <p:cNvSpPr>
              <a:spLocks noChangeShapeType="1"/>
            </p:cNvSpPr>
            <p:nvPr/>
          </p:nvSpPr>
          <p:spPr bwMode="auto">
            <a:xfrm>
              <a:off x="672" y="30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94" name="Line 44"/>
            <p:cNvSpPr>
              <a:spLocks noChangeShapeType="1"/>
            </p:cNvSpPr>
            <p:nvPr/>
          </p:nvSpPr>
          <p:spPr bwMode="auto">
            <a:xfrm>
              <a:off x="672" y="321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95" name="Text Box 45"/>
            <p:cNvSpPr txBox="1">
              <a:spLocks noChangeArrowheads="1"/>
            </p:cNvSpPr>
            <p:nvPr/>
          </p:nvSpPr>
          <p:spPr bwMode="auto">
            <a:xfrm>
              <a:off x="672" y="2784"/>
              <a:ext cx="40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600"/>
                <a:t>read</a:t>
              </a:r>
            </a:p>
          </p:txBody>
        </p:sp>
      </p:grpSp>
      <p:grpSp>
        <p:nvGrpSpPr>
          <p:cNvPr id="96" name="Group 51"/>
          <p:cNvGrpSpPr>
            <a:grpSpLocks/>
          </p:cNvGrpSpPr>
          <p:nvPr/>
        </p:nvGrpSpPr>
        <p:grpSpPr bwMode="auto">
          <a:xfrm>
            <a:off x="2971800" y="2581548"/>
            <a:ext cx="1600200" cy="2133600"/>
            <a:chOff x="1872" y="2352"/>
            <a:chExt cx="1008" cy="1344"/>
          </a:xfrm>
        </p:grpSpPr>
        <p:grpSp>
          <p:nvGrpSpPr>
            <p:cNvPr id="97" name="Group 16"/>
            <p:cNvGrpSpPr>
              <a:grpSpLocks/>
            </p:cNvGrpSpPr>
            <p:nvPr/>
          </p:nvGrpSpPr>
          <p:grpSpPr bwMode="auto">
            <a:xfrm>
              <a:off x="2592" y="2352"/>
              <a:ext cx="288" cy="288"/>
              <a:chOff x="2640" y="2160"/>
              <a:chExt cx="288" cy="288"/>
            </a:xfrm>
          </p:grpSpPr>
          <p:sp>
            <p:nvSpPr>
              <p:cNvPr id="108" name="Rectangle 14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1600"/>
              </a:p>
            </p:txBody>
          </p:sp>
          <p:sp>
            <p:nvSpPr>
              <p:cNvPr id="109" name="Rectangle 15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1600"/>
              </a:p>
            </p:txBody>
          </p:sp>
        </p:grpSp>
        <p:grpSp>
          <p:nvGrpSpPr>
            <p:cNvPr id="98" name="Group 17"/>
            <p:cNvGrpSpPr>
              <a:grpSpLocks/>
            </p:cNvGrpSpPr>
            <p:nvPr/>
          </p:nvGrpSpPr>
          <p:grpSpPr bwMode="auto">
            <a:xfrm>
              <a:off x="2592" y="2880"/>
              <a:ext cx="288" cy="288"/>
              <a:chOff x="2640" y="2160"/>
              <a:chExt cx="288" cy="288"/>
            </a:xfrm>
          </p:grpSpPr>
          <p:sp>
            <p:nvSpPr>
              <p:cNvPr id="106" name="Rectangle 18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1600"/>
              </a:p>
            </p:txBody>
          </p:sp>
          <p:sp>
            <p:nvSpPr>
              <p:cNvPr id="107" name="Rectangle 19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1600"/>
              </a:p>
            </p:txBody>
          </p:sp>
        </p:grpSp>
        <p:grpSp>
          <p:nvGrpSpPr>
            <p:cNvPr id="99" name="Group 20"/>
            <p:cNvGrpSpPr>
              <a:grpSpLocks/>
            </p:cNvGrpSpPr>
            <p:nvPr/>
          </p:nvGrpSpPr>
          <p:grpSpPr bwMode="auto">
            <a:xfrm>
              <a:off x="2592" y="3408"/>
              <a:ext cx="288" cy="288"/>
              <a:chOff x="2640" y="2160"/>
              <a:chExt cx="288" cy="288"/>
            </a:xfrm>
          </p:grpSpPr>
          <p:sp>
            <p:nvSpPr>
              <p:cNvPr id="104" name="Rectangle 21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1600"/>
              </a:p>
            </p:txBody>
          </p:sp>
          <p:sp>
            <p:nvSpPr>
              <p:cNvPr id="105" name="Rectangle 22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1600"/>
              </a:p>
            </p:txBody>
          </p:sp>
        </p:grpSp>
        <p:sp>
          <p:nvSpPr>
            <p:cNvPr id="100" name="Line 47"/>
            <p:cNvSpPr>
              <a:spLocks noChangeShapeType="1"/>
            </p:cNvSpPr>
            <p:nvPr/>
          </p:nvSpPr>
          <p:spPr bwMode="auto">
            <a:xfrm>
              <a:off x="1872" y="249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1" name="Line 48"/>
            <p:cNvSpPr>
              <a:spLocks noChangeShapeType="1"/>
            </p:cNvSpPr>
            <p:nvPr/>
          </p:nvSpPr>
          <p:spPr bwMode="auto">
            <a:xfrm>
              <a:off x="1872" y="302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2" name="Line 49"/>
            <p:cNvSpPr>
              <a:spLocks noChangeShapeType="1"/>
            </p:cNvSpPr>
            <p:nvPr/>
          </p:nvSpPr>
          <p:spPr bwMode="auto">
            <a:xfrm>
              <a:off x="1872" y="355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3" name="Text Box 50"/>
            <p:cNvSpPr txBox="1">
              <a:spLocks noChangeArrowheads="1"/>
            </p:cNvSpPr>
            <p:nvPr/>
          </p:nvSpPr>
          <p:spPr bwMode="auto">
            <a:xfrm>
              <a:off x="1970" y="2620"/>
              <a:ext cx="44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100" dirty="0"/>
                <a:t>local</a:t>
              </a:r>
              <a:endParaRPr lang="en-US" altLang="en-US" sz="1600" dirty="0"/>
            </a:p>
            <a:p>
              <a:r>
                <a:rPr lang="en-US" altLang="en-US" sz="1600" dirty="0"/>
                <a:t>write</a:t>
              </a:r>
            </a:p>
          </p:txBody>
        </p:sp>
      </p:grpSp>
      <p:grpSp>
        <p:nvGrpSpPr>
          <p:cNvPr id="110" name="Group 59"/>
          <p:cNvGrpSpPr>
            <a:grpSpLocks/>
          </p:cNvGrpSpPr>
          <p:nvPr/>
        </p:nvGrpSpPr>
        <p:grpSpPr bwMode="auto">
          <a:xfrm>
            <a:off x="4571998" y="2810148"/>
            <a:ext cx="1600200" cy="1985963"/>
            <a:chOff x="2880" y="2496"/>
            <a:chExt cx="1008" cy="1251"/>
          </a:xfrm>
        </p:grpSpPr>
        <p:sp>
          <p:nvSpPr>
            <p:cNvPr id="111" name="Line 52"/>
            <p:cNvSpPr>
              <a:spLocks noChangeShapeType="1"/>
            </p:cNvSpPr>
            <p:nvPr/>
          </p:nvSpPr>
          <p:spPr bwMode="auto">
            <a:xfrm>
              <a:off x="2880" y="2496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2" name="Line 53"/>
            <p:cNvSpPr>
              <a:spLocks noChangeShapeType="1"/>
            </p:cNvSpPr>
            <p:nvPr/>
          </p:nvSpPr>
          <p:spPr bwMode="auto">
            <a:xfrm>
              <a:off x="2880" y="249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3" name="Line 54"/>
            <p:cNvSpPr>
              <a:spLocks noChangeShapeType="1"/>
            </p:cNvSpPr>
            <p:nvPr/>
          </p:nvSpPr>
          <p:spPr bwMode="auto">
            <a:xfrm flipV="1">
              <a:off x="2880" y="2688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4" name="Line 55"/>
            <p:cNvSpPr>
              <a:spLocks noChangeShapeType="1"/>
            </p:cNvSpPr>
            <p:nvPr/>
          </p:nvSpPr>
          <p:spPr bwMode="auto">
            <a:xfrm>
              <a:off x="2880" y="302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5" name="Line 56"/>
            <p:cNvSpPr>
              <a:spLocks noChangeShapeType="1"/>
            </p:cNvSpPr>
            <p:nvPr/>
          </p:nvSpPr>
          <p:spPr bwMode="auto">
            <a:xfrm flipV="1">
              <a:off x="2880" y="273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6" name="Line 57"/>
            <p:cNvSpPr>
              <a:spLocks noChangeShapeType="1"/>
            </p:cNvSpPr>
            <p:nvPr/>
          </p:nvSpPr>
          <p:spPr bwMode="auto">
            <a:xfrm flipV="1">
              <a:off x="2880" y="331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7" name="Text Box 58"/>
            <p:cNvSpPr txBox="1">
              <a:spLocks noChangeArrowheads="1"/>
            </p:cNvSpPr>
            <p:nvPr/>
          </p:nvSpPr>
          <p:spPr bwMode="auto">
            <a:xfrm>
              <a:off x="2976" y="3456"/>
              <a:ext cx="9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200" dirty="0"/>
                <a:t>Remote read,</a:t>
              </a:r>
            </a:p>
            <a:p>
              <a:r>
                <a:rPr lang="en-US" altLang="en-US" sz="1200" dirty="0"/>
                <a:t>sort</a:t>
              </a:r>
            </a:p>
          </p:txBody>
        </p:sp>
      </p:grpSp>
      <p:grpSp>
        <p:nvGrpSpPr>
          <p:cNvPr id="118" name="Group 63"/>
          <p:cNvGrpSpPr>
            <a:grpSpLocks/>
          </p:cNvGrpSpPr>
          <p:nvPr/>
        </p:nvGrpSpPr>
        <p:grpSpPr bwMode="auto">
          <a:xfrm>
            <a:off x="6629400" y="2733948"/>
            <a:ext cx="1981200" cy="1600200"/>
            <a:chOff x="4176" y="2448"/>
            <a:chExt cx="1248" cy="1008"/>
          </a:xfrm>
        </p:grpSpPr>
        <p:sp>
          <p:nvSpPr>
            <p:cNvPr id="119" name="Rectangle 27"/>
            <p:cNvSpPr>
              <a:spLocks noChangeArrowheads="1"/>
            </p:cNvSpPr>
            <p:nvPr/>
          </p:nvSpPr>
          <p:spPr bwMode="auto">
            <a:xfrm>
              <a:off x="4848" y="2448"/>
              <a:ext cx="576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600"/>
                <a:t>Output</a:t>
              </a:r>
            </a:p>
            <a:p>
              <a:pPr algn="ctr"/>
              <a:r>
                <a:rPr lang="en-US" altLang="en-US" sz="1600"/>
                <a:t>File 0</a:t>
              </a:r>
            </a:p>
          </p:txBody>
        </p:sp>
        <p:sp>
          <p:nvSpPr>
            <p:cNvPr id="120" name="Rectangle 28"/>
            <p:cNvSpPr>
              <a:spLocks noChangeArrowheads="1"/>
            </p:cNvSpPr>
            <p:nvPr/>
          </p:nvSpPr>
          <p:spPr bwMode="auto">
            <a:xfrm>
              <a:off x="4848" y="3072"/>
              <a:ext cx="576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600"/>
                <a:t>Output</a:t>
              </a:r>
            </a:p>
            <a:p>
              <a:pPr algn="ctr"/>
              <a:r>
                <a:rPr lang="en-US" altLang="en-US" sz="1600"/>
                <a:t>File 1</a:t>
              </a:r>
            </a:p>
          </p:txBody>
        </p:sp>
        <p:sp>
          <p:nvSpPr>
            <p:cNvPr id="121" name="Line 60"/>
            <p:cNvSpPr>
              <a:spLocks noChangeShapeType="1"/>
            </p:cNvSpPr>
            <p:nvPr/>
          </p:nvSpPr>
          <p:spPr bwMode="auto">
            <a:xfrm>
              <a:off x="4176" y="26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2" name="Line 61"/>
            <p:cNvSpPr>
              <a:spLocks noChangeShapeType="1"/>
            </p:cNvSpPr>
            <p:nvPr/>
          </p:nvSpPr>
          <p:spPr bwMode="auto">
            <a:xfrm>
              <a:off x="4176" y="331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3" name="Text Box 62"/>
            <p:cNvSpPr txBox="1">
              <a:spLocks noChangeArrowheads="1"/>
            </p:cNvSpPr>
            <p:nvPr/>
          </p:nvSpPr>
          <p:spPr bwMode="auto">
            <a:xfrm>
              <a:off x="4214" y="2468"/>
              <a:ext cx="44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600"/>
                <a:t>write</a:t>
              </a:r>
            </a:p>
          </p:txBody>
        </p:sp>
      </p:grpSp>
      <p:grpSp>
        <p:nvGrpSpPr>
          <p:cNvPr id="125" name="Group 64"/>
          <p:cNvGrpSpPr>
            <a:grpSpLocks/>
          </p:cNvGrpSpPr>
          <p:nvPr/>
        </p:nvGrpSpPr>
        <p:grpSpPr bwMode="auto">
          <a:xfrm>
            <a:off x="228600" y="3191148"/>
            <a:ext cx="838200" cy="914400"/>
            <a:chOff x="144" y="2736"/>
            <a:chExt cx="528" cy="576"/>
          </a:xfrm>
        </p:grpSpPr>
        <p:sp>
          <p:nvSpPr>
            <p:cNvPr id="127" name="Rectangle 9"/>
            <p:cNvSpPr>
              <a:spLocks noChangeArrowheads="1"/>
            </p:cNvSpPr>
            <p:nvPr/>
          </p:nvSpPr>
          <p:spPr bwMode="auto">
            <a:xfrm>
              <a:off x="144" y="2736"/>
              <a:ext cx="528" cy="192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600"/>
                <a:t>Split 0</a:t>
              </a:r>
            </a:p>
          </p:txBody>
        </p:sp>
        <p:sp>
          <p:nvSpPr>
            <p:cNvPr id="128" name="Rectangle 10"/>
            <p:cNvSpPr>
              <a:spLocks noChangeArrowheads="1"/>
            </p:cNvSpPr>
            <p:nvPr/>
          </p:nvSpPr>
          <p:spPr bwMode="auto">
            <a:xfrm>
              <a:off x="144" y="2928"/>
              <a:ext cx="528" cy="192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600"/>
                <a:t>Split 1</a:t>
              </a:r>
            </a:p>
          </p:txBody>
        </p:sp>
        <p:sp>
          <p:nvSpPr>
            <p:cNvPr id="129" name="Rectangle 11"/>
            <p:cNvSpPr>
              <a:spLocks noChangeArrowheads="1"/>
            </p:cNvSpPr>
            <p:nvPr/>
          </p:nvSpPr>
          <p:spPr bwMode="auto">
            <a:xfrm>
              <a:off x="144" y="3120"/>
              <a:ext cx="528" cy="192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600"/>
                <a:t>Split 2</a:t>
              </a:r>
            </a:p>
          </p:txBody>
        </p:sp>
      </p:grpSp>
      <p:sp>
        <p:nvSpPr>
          <p:cNvPr id="126" name="Text Box 69"/>
          <p:cNvSpPr txBox="1">
            <a:spLocks noChangeArrowheads="1"/>
          </p:cNvSpPr>
          <p:nvPr/>
        </p:nvSpPr>
        <p:spPr bwMode="auto">
          <a:xfrm>
            <a:off x="-65088" y="2060848"/>
            <a:ext cx="12971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1600" dirty="0"/>
              <a:t>Input Data</a:t>
            </a:r>
          </a:p>
        </p:txBody>
      </p:sp>
      <p:sp>
        <p:nvSpPr>
          <p:cNvPr id="131" name="Text Box 69"/>
          <p:cNvSpPr txBox="1">
            <a:spLocks noChangeArrowheads="1"/>
          </p:cNvSpPr>
          <p:nvPr/>
        </p:nvSpPr>
        <p:spPr bwMode="auto">
          <a:xfrm>
            <a:off x="7346953" y="2060848"/>
            <a:ext cx="14526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1600" dirty="0"/>
              <a:t>Output Data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1254919" y="5226322"/>
            <a:ext cx="24431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Map</a:t>
            </a:r>
            <a:endParaRPr lang="en-US" sz="1600" b="1" dirty="0"/>
          </a:p>
          <a:p>
            <a:pPr algn="ctr"/>
            <a:r>
              <a:rPr lang="en-US" sz="1600" dirty="0"/>
              <a:t>extract something you care about from each record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5229852" y="5226322"/>
            <a:ext cx="18084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Reduce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aggregate, summarize, filter, or transform</a:t>
            </a:r>
          </a:p>
        </p:txBody>
      </p:sp>
    </p:spTree>
    <p:extLst>
      <p:ext uri="{BB962C8B-B14F-4D97-AF65-F5344CB8AC3E}">
        <p14:creationId xmlns:p14="http://schemas.microsoft.com/office/powerpoint/2010/main" val="414827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2" grpId="0"/>
      <p:bldP spid="1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</a:t>
            </a:r>
            <a:r>
              <a:rPr lang="en-US" dirty="0"/>
              <a:t>: Word Count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a large file of documents (the input elements).</a:t>
            </a:r>
          </a:p>
          <a:p>
            <a:r>
              <a:rPr lang="en-US" dirty="0"/>
              <a:t>Documents are words separated by whitespace.</a:t>
            </a:r>
          </a:p>
          <a:p>
            <a:r>
              <a:rPr lang="en-US" dirty="0"/>
              <a:t>Count the number of times each distinct word appears in the file.</a:t>
            </a:r>
          </a:p>
        </p:txBody>
      </p:sp>
    </p:spTree>
    <p:extLst>
      <p:ext uri="{BB962C8B-B14F-4D97-AF65-F5344CB8AC3E}">
        <p14:creationId xmlns:p14="http://schemas.microsoft.com/office/powerpoint/2010/main" val="3190093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Using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447800"/>
            <a:ext cx="8001000" cy="2057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/>
              <a:t>map(key, value):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// key: document ID; value: text of document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	FOR (each word w IN value)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		emit(w, 1);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614817" y="3505200"/>
            <a:ext cx="830058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reduce(key, value-list):</a:t>
            </a:r>
          </a:p>
          <a:p>
            <a:r>
              <a:rPr lang="en-US" sz="2000" dirty="0">
                <a:solidFill>
                  <a:schemeClr val="tx1"/>
                </a:solidFill>
              </a:rPr>
              <a:t>// key: a word; value-list: a list of integers</a:t>
            </a:r>
          </a:p>
          <a:p>
            <a:r>
              <a:rPr lang="en-US" sz="2000" dirty="0">
                <a:solidFill>
                  <a:schemeClr val="tx1"/>
                </a:solidFill>
              </a:rPr>
              <a:t>	result = 0;</a:t>
            </a:r>
          </a:p>
          <a:p>
            <a:r>
              <a:rPr lang="en-US" sz="2000" dirty="0">
                <a:solidFill>
                  <a:schemeClr val="tx1"/>
                </a:solidFill>
              </a:rPr>
              <a:t>	FOR (each integer v on value-list)</a:t>
            </a:r>
          </a:p>
          <a:p>
            <a:r>
              <a:rPr lang="en-US" sz="2000" dirty="0">
                <a:solidFill>
                  <a:schemeClr val="tx1"/>
                </a:solidFill>
              </a:rPr>
              <a:t>		result += v;</a:t>
            </a:r>
          </a:p>
          <a:p>
            <a:r>
              <a:rPr lang="en-US" sz="2000" dirty="0">
                <a:solidFill>
                  <a:schemeClr val="tx1"/>
                </a:solidFill>
              </a:rPr>
              <a:t>	emit(key, result);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43600" y="2399437"/>
            <a:ext cx="2925763" cy="1569660"/>
            <a:chOff x="5943600" y="2399437"/>
            <a:chExt cx="2925763" cy="1569660"/>
          </a:xfrm>
        </p:grpSpPr>
        <p:sp>
          <p:nvSpPr>
            <p:cNvPr id="2" name="TextBox 1"/>
            <p:cNvSpPr txBox="1"/>
            <p:nvPr/>
          </p:nvSpPr>
          <p:spPr>
            <a:xfrm>
              <a:off x="6250330" y="2399437"/>
              <a:ext cx="261903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Expect to be all 1’s, but</a:t>
              </a:r>
            </a:p>
            <a:p>
              <a:r>
                <a:rPr lang="en-US" sz="1600" dirty="0"/>
                <a:t>“combiners” allow local summing of</a:t>
              </a:r>
            </a:p>
            <a:p>
              <a:r>
                <a:rPr lang="en-US" sz="1600" dirty="0"/>
                <a:t>integers with the same</a:t>
              </a:r>
            </a:p>
            <a:p>
              <a:r>
                <a:rPr lang="en-US" sz="1600" dirty="0"/>
                <a:t>key before passing to</a:t>
              </a:r>
            </a:p>
            <a:p>
              <a:r>
                <a:rPr lang="en-US" sz="1600" dirty="0"/>
                <a:t>reducers.</a:t>
              </a:r>
            </a:p>
          </p:txBody>
        </p:sp>
        <p:cxnSp>
          <p:nvCxnSpPr>
            <p:cNvPr id="4" name="Straight Arrow Connector 3"/>
            <p:cNvCxnSpPr>
              <a:cxnSpLocks/>
              <a:stCxn id="2" idx="1"/>
            </p:cNvCxnSpPr>
            <p:nvPr/>
          </p:nvCxnSpPr>
          <p:spPr>
            <a:xfrm flipH="1">
              <a:off x="5943600" y="3184267"/>
              <a:ext cx="306730" cy="778133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14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Reads in input pair </a:t>
            </a:r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 err="1">
                <a:solidFill>
                  <a:srgbClr val="0000FF"/>
                </a:solidFill>
              </a:rPr>
              <a:t>Key,Value</a:t>
            </a:r>
            <a:r>
              <a:rPr lang="en-US" dirty="0">
                <a:solidFill>
                  <a:srgbClr val="0000FF"/>
                </a:solidFill>
              </a:rPr>
              <a:t>&gt;</a:t>
            </a:r>
            <a:endParaRPr lang="en-US" dirty="0"/>
          </a:p>
          <a:p>
            <a:r>
              <a:rPr lang="en-US" dirty="0"/>
              <a:t>Outputs a pair </a:t>
            </a:r>
            <a:r>
              <a:rPr lang="en-US" dirty="0">
                <a:solidFill>
                  <a:srgbClr val="0000FF"/>
                </a:solidFill>
              </a:rPr>
              <a:t>&lt;K’, V’&gt;</a:t>
            </a:r>
          </a:p>
          <a:p>
            <a:pPr lvl="1"/>
            <a:r>
              <a:rPr lang="en-US" dirty="0"/>
              <a:t>Let’s count number of each word in user queries (or Tweets/Blogs)</a:t>
            </a:r>
          </a:p>
          <a:p>
            <a:pPr lvl="1"/>
            <a:r>
              <a:rPr lang="en-US" dirty="0"/>
              <a:t>The input to the mapper will be &lt;</a:t>
            </a:r>
            <a:r>
              <a:rPr lang="en-US" dirty="0" err="1"/>
              <a:t>queryID</a:t>
            </a:r>
            <a:r>
              <a:rPr lang="en-US" dirty="0"/>
              <a:t>, </a:t>
            </a:r>
            <a:r>
              <a:rPr lang="en-US" dirty="0" err="1"/>
              <a:t>QueryText</a:t>
            </a:r>
            <a:r>
              <a:rPr lang="en-US" dirty="0"/>
              <a:t>&gt;: 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&lt;Q1,“The teacher went to the store. The store was closed; the store opens in the morning. The store opens at 9am.” &gt;</a:t>
            </a:r>
          </a:p>
          <a:p>
            <a:pPr lvl="1"/>
            <a:r>
              <a:rPr lang="en-US" dirty="0"/>
              <a:t>The output would be:</a:t>
            </a:r>
          </a:p>
          <a:p>
            <a:pPr marL="914400" lvl="2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&lt;The, 1&gt; &lt;teacher, 1&gt; &lt;went, 1&gt; &lt;to, 1&gt; &lt;the, 1&gt; &lt;store,1&gt; &lt;the, 1&gt; &lt;store, 1&gt; &lt;was, 1&gt; &lt;closed, 1&gt; &lt;the, 1&gt; &lt;store,1&gt; &lt;opens, 1&gt; &lt;in, 1&gt; &lt;the, 1&gt; &lt;morning, 1&gt; &lt;the 1&gt; &lt;store, 1&gt; &lt;opens, 1&gt; &lt;at, 1&gt; &lt;9am, 1&gt;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0496-1CF9-408E-B326-6CCA99B8516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4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Accepts the Mapper output, and aggregates values on the key</a:t>
            </a:r>
          </a:p>
          <a:p>
            <a:pPr lvl="1"/>
            <a:r>
              <a:rPr lang="en-US" sz="1800" dirty="0"/>
              <a:t>For our example, the reducer input would be: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663300"/>
                </a:solidFill>
              </a:rPr>
              <a:t>&lt;The, 1&gt; &lt;teacher, 1&gt; &lt;went, 1&gt; &lt;to, 1&gt; &lt;the, 1&gt; &lt;</a:t>
            </a:r>
            <a:r>
              <a:rPr lang="en-US" sz="1600" b="1" dirty="0">
                <a:solidFill>
                  <a:srgbClr val="663300"/>
                </a:solidFill>
              </a:rPr>
              <a:t>store</a:t>
            </a:r>
            <a:r>
              <a:rPr lang="en-US" sz="1600" dirty="0">
                <a:solidFill>
                  <a:srgbClr val="663300"/>
                </a:solidFill>
              </a:rPr>
              <a:t>, 1&gt; &lt;the, 1&gt; &lt;store, 1&gt; &lt;was, 1&gt; &lt;closed, 1&gt; &lt;the, 1&gt; &lt;</a:t>
            </a:r>
            <a:r>
              <a:rPr lang="en-US" sz="1600" b="1" dirty="0">
                <a:solidFill>
                  <a:srgbClr val="663300"/>
                </a:solidFill>
              </a:rPr>
              <a:t>store</a:t>
            </a:r>
            <a:r>
              <a:rPr lang="en-US" sz="1600" dirty="0">
                <a:solidFill>
                  <a:srgbClr val="663300"/>
                </a:solidFill>
              </a:rPr>
              <a:t>, 1&gt; &lt;opens,1&gt; &lt;in, 1&gt; &lt;the, 1&gt; &lt;morning, 1&gt; &lt;the 1&gt; &lt;</a:t>
            </a:r>
            <a:r>
              <a:rPr lang="en-US" sz="1600" b="1" dirty="0">
                <a:solidFill>
                  <a:srgbClr val="663300"/>
                </a:solidFill>
              </a:rPr>
              <a:t>store</a:t>
            </a:r>
            <a:r>
              <a:rPr lang="en-US" sz="1600" dirty="0">
                <a:solidFill>
                  <a:srgbClr val="663300"/>
                </a:solidFill>
              </a:rPr>
              <a:t>, 1&gt; &lt;opens, 1&gt; &lt;at, 1&gt; &lt;9am, 1&gt;</a:t>
            </a:r>
          </a:p>
          <a:p>
            <a:pPr lvl="1"/>
            <a:r>
              <a:rPr lang="en-US" sz="1800" dirty="0"/>
              <a:t>The output would be:	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&lt;The, 6&gt; &lt;teacher, 1&gt; &lt;went, 1&gt; &lt;to, 1&gt; </a:t>
            </a:r>
            <a:r>
              <a:rPr lang="en-US" sz="1600" b="1" dirty="0">
                <a:solidFill>
                  <a:srgbClr val="0000FF"/>
                </a:solidFill>
              </a:rPr>
              <a:t>&lt;store, 3&gt; </a:t>
            </a:r>
            <a:r>
              <a:rPr lang="en-US" sz="1600" dirty="0">
                <a:solidFill>
                  <a:srgbClr val="0000FF"/>
                </a:solidFill>
              </a:rPr>
              <a:t>&lt;was, 1&gt; &lt;closed, 1&gt; &lt;opens, 1&gt; &lt;morning, 1&gt; &lt;at, 1&gt; &lt;9am, 1&gt;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0496-1CF9-408E-B326-6CCA99B851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9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CE207434-D360-FB4E-8205-9F11BA14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Chaining MapReduce</a:t>
            </a:r>
            <a:endParaRPr lang="en-US" altLang="en-US" dirty="0">
              <a:latin typeface="Whitney-BlackSC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E9B673E9-68BB-1946-8ACE-163BA9132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455613">
              <a:lnSpc>
                <a:spcPct val="80000"/>
              </a:lnSpc>
              <a:spcBef>
                <a:spcPts val="600"/>
              </a:spcBef>
              <a:buClr>
                <a:srgbClr val="1F497D"/>
              </a:buClr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r>
              <a:rPr lang="en-GB" altLang="en-US" sz="2000" dirty="0">
                <a:ea typeface="ＭＳ Ｐゴシック" panose="020B0600070205080204" pitchFamily="34" charset="-128"/>
              </a:rPr>
              <a:t>Count of URL access frequency</a:t>
            </a:r>
          </a:p>
          <a:p>
            <a:pPr marL="739775" lvl="1" indent="-282575" defTabSz="455613">
              <a:lnSpc>
                <a:spcPct val="80000"/>
              </a:lnSpc>
              <a:spcBef>
                <a:spcPts val="5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r>
              <a:rPr lang="en-GB" altLang="en-US" sz="1700" dirty="0">
                <a:ea typeface="ＭＳ Ｐゴシック" panose="020B0600070205080204" pitchFamily="34" charset="-128"/>
              </a:rPr>
              <a:t>Input: Log of accessed URLs, e.g., from proxy server</a:t>
            </a:r>
          </a:p>
          <a:p>
            <a:pPr marL="739775" lvl="1" indent="-282575" defTabSz="455613">
              <a:lnSpc>
                <a:spcPct val="80000"/>
              </a:lnSpc>
              <a:spcBef>
                <a:spcPts val="5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r>
              <a:rPr lang="en-GB" altLang="en-US" sz="1700" dirty="0">
                <a:ea typeface="ＭＳ Ｐゴシック" panose="020B0600070205080204" pitchFamily="34" charset="-128"/>
              </a:rPr>
              <a:t>Output: For each URL, % of total accesses for that URL</a:t>
            </a:r>
          </a:p>
          <a:p>
            <a:pPr marL="403225" indent="-282575" defTabSz="455613">
              <a:lnSpc>
                <a:spcPct val="80000"/>
              </a:lnSpc>
              <a:spcBef>
                <a:spcPts val="5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r>
              <a:rPr lang="en-GB" altLang="en-US" sz="1900" dirty="0">
                <a:ea typeface="ＭＳ Ｐゴシック" panose="020B0600070205080204" pitchFamily="34" charset="-128"/>
              </a:rPr>
              <a:t>First step:</a:t>
            </a:r>
          </a:p>
          <a:p>
            <a:pPr marL="739775" lvl="1" indent="-282575" defTabSz="455613">
              <a:lnSpc>
                <a:spcPct val="80000"/>
              </a:lnSpc>
              <a:spcBef>
                <a:spcPts val="5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r>
              <a:rPr lang="en-GB" altLang="en-US" sz="1700" dirty="0">
                <a:ea typeface="ＭＳ Ｐゴシック" panose="020B0600070205080204" pitchFamily="34" charset="-128"/>
              </a:rPr>
              <a:t>Map – process web log and outputs &lt;URL, 1&gt;</a:t>
            </a:r>
          </a:p>
          <a:p>
            <a:pPr marL="739775" lvl="1" indent="-282575" defTabSz="455613">
              <a:lnSpc>
                <a:spcPct val="80000"/>
              </a:lnSpc>
              <a:spcBef>
                <a:spcPts val="5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r>
              <a:rPr lang="en-GB" altLang="en-US" sz="1700" dirty="0">
                <a:ea typeface="ＭＳ Ｐゴシック" panose="020B0600070205080204" pitchFamily="34" charset="-128"/>
              </a:rPr>
              <a:t>Multiple Reducers - Emits &lt;URL, </a:t>
            </a:r>
            <a:r>
              <a:rPr lang="en-GB" altLang="en-US" sz="1700" dirty="0" err="1">
                <a:ea typeface="ＭＳ Ｐゴシック" panose="020B0600070205080204" pitchFamily="34" charset="-128"/>
              </a:rPr>
              <a:t>URL_count</a:t>
            </a:r>
            <a:r>
              <a:rPr lang="en-GB" altLang="en-US" sz="1700" dirty="0">
                <a:ea typeface="ＭＳ Ｐゴシック" panose="020B0600070205080204" pitchFamily="34" charset="-128"/>
              </a:rPr>
              <a:t>&gt;	</a:t>
            </a:r>
          </a:p>
          <a:p>
            <a:pPr marL="739775" lvl="1" indent="-282575" defTabSz="455613">
              <a:lnSpc>
                <a:spcPct val="80000"/>
              </a:lnSpc>
              <a:spcBef>
                <a:spcPts val="500"/>
              </a:spcBef>
              <a:buClr>
                <a:srgbClr val="C0504D"/>
              </a:buClr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r>
              <a:rPr lang="en-GB" altLang="en-US" sz="1700" dirty="0">
                <a:ea typeface="ＭＳ Ｐゴシック" panose="020B0600070205080204" pitchFamily="34" charset="-128"/>
              </a:rPr>
              <a:t>			(So far, like Wordcount. But still need %)</a:t>
            </a:r>
          </a:p>
          <a:p>
            <a:pPr marL="739775" lvl="1" indent="-282575" defTabSz="455613">
              <a:lnSpc>
                <a:spcPct val="80000"/>
              </a:lnSpc>
              <a:spcBef>
                <a:spcPts val="500"/>
              </a:spcBef>
              <a:buClr>
                <a:srgbClr val="C0504D"/>
              </a:buClr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endParaRPr lang="en-GB" altLang="en-US" sz="1400" dirty="0">
              <a:ea typeface="ＭＳ Ｐゴシック" panose="020B0600070205080204" pitchFamily="34" charset="-128"/>
            </a:endParaRPr>
          </a:p>
          <a:p>
            <a:pPr marL="403225" indent="-282575" defTabSz="455613">
              <a:lnSpc>
                <a:spcPct val="80000"/>
              </a:lnSpc>
              <a:spcBef>
                <a:spcPts val="5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r>
              <a:rPr lang="en-GB" altLang="en-US" sz="1900" dirty="0">
                <a:ea typeface="ＭＳ Ｐゴシック" panose="020B0600070205080204" pitchFamily="34" charset="-128"/>
              </a:rPr>
              <a:t>Chain another MapReduce job after above one</a:t>
            </a:r>
          </a:p>
          <a:p>
            <a:pPr marL="739775" lvl="1" indent="-282575" defTabSz="455613">
              <a:lnSpc>
                <a:spcPct val="80000"/>
              </a:lnSpc>
              <a:spcBef>
                <a:spcPts val="5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r>
              <a:rPr lang="en-GB" altLang="en-US" sz="1700" dirty="0">
                <a:ea typeface="ＭＳ Ｐゴシック" panose="020B0600070205080204" pitchFamily="34" charset="-128"/>
              </a:rPr>
              <a:t>Map – processes &lt;URL, </a:t>
            </a:r>
            <a:r>
              <a:rPr lang="en-GB" altLang="en-US" sz="1700" dirty="0" err="1">
                <a:ea typeface="ＭＳ Ｐゴシック" panose="020B0600070205080204" pitchFamily="34" charset="-128"/>
              </a:rPr>
              <a:t>URL_count</a:t>
            </a:r>
            <a:r>
              <a:rPr lang="en-GB" altLang="en-US" sz="1700" dirty="0">
                <a:ea typeface="ＭＳ Ｐゴシック" panose="020B0600070205080204" pitchFamily="34" charset="-128"/>
              </a:rPr>
              <a:t>&gt; and outputs      &lt;1, (&lt;URL, </a:t>
            </a:r>
            <a:r>
              <a:rPr lang="en-GB" altLang="en-US" sz="1700" dirty="0" err="1">
                <a:ea typeface="ＭＳ Ｐゴシック" panose="020B0600070205080204" pitchFamily="34" charset="-128"/>
              </a:rPr>
              <a:t>URL_count</a:t>
            </a:r>
            <a:r>
              <a:rPr lang="en-GB" altLang="en-US" sz="1700" dirty="0">
                <a:ea typeface="ＭＳ Ｐゴシック" panose="020B0600070205080204" pitchFamily="34" charset="-128"/>
              </a:rPr>
              <a:t>&gt; )&gt;</a:t>
            </a:r>
          </a:p>
          <a:p>
            <a:pPr marL="739775" lvl="1" indent="-282575" defTabSz="455613">
              <a:lnSpc>
                <a:spcPct val="80000"/>
              </a:lnSpc>
              <a:spcBef>
                <a:spcPts val="5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r>
              <a:rPr lang="en-GB" altLang="en-US" sz="1700" dirty="0">
                <a:ea typeface="ＭＳ Ｐゴシック" panose="020B0600070205080204" pitchFamily="34" charset="-128"/>
              </a:rPr>
              <a:t>1 Reducer – Does two passes. In first pass, sums up all </a:t>
            </a:r>
            <a:r>
              <a:rPr lang="en-GB" altLang="en-US" sz="1700" dirty="0" err="1">
                <a:ea typeface="ＭＳ Ｐゴシック" panose="020B0600070205080204" pitchFamily="34" charset="-128"/>
              </a:rPr>
              <a:t>URL_count’s</a:t>
            </a:r>
            <a:r>
              <a:rPr lang="en-GB" altLang="en-US" sz="1700" dirty="0">
                <a:ea typeface="ＭＳ Ｐゴシック" panose="020B0600070205080204" pitchFamily="34" charset="-128"/>
              </a:rPr>
              <a:t> to calculate </a:t>
            </a:r>
            <a:r>
              <a:rPr lang="en-GB" altLang="en-US" sz="1700" dirty="0" err="1">
                <a:ea typeface="ＭＳ Ｐゴシック" panose="020B0600070205080204" pitchFamily="34" charset="-128"/>
              </a:rPr>
              <a:t>overall_count</a:t>
            </a:r>
            <a:r>
              <a:rPr lang="en-GB" altLang="en-US" sz="1700" dirty="0">
                <a:ea typeface="ＭＳ Ｐゴシック" panose="020B0600070205080204" pitchFamily="34" charset="-128"/>
              </a:rPr>
              <a:t>. In second pass calculates %’s</a:t>
            </a:r>
          </a:p>
          <a:p>
            <a:pPr marL="739775" lvl="1" indent="-282575" defTabSz="455613">
              <a:lnSpc>
                <a:spcPct val="80000"/>
              </a:lnSpc>
              <a:spcBef>
                <a:spcPts val="500"/>
              </a:spcBef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r>
              <a:rPr lang="en-GB" altLang="en-US" sz="1700" dirty="0">
                <a:ea typeface="ＭＳ Ｐゴシック" panose="020B0600070205080204" pitchFamily="34" charset="-128"/>
              </a:rPr>
              <a:t>   Emits multiple &lt;URL, </a:t>
            </a:r>
            <a:r>
              <a:rPr lang="en-GB" altLang="en-US" sz="1700" dirty="0" err="1">
                <a:ea typeface="ＭＳ Ｐゴシック" panose="020B0600070205080204" pitchFamily="34" charset="-128"/>
              </a:rPr>
              <a:t>URL_count</a:t>
            </a:r>
            <a:r>
              <a:rPr lang="en-GB" altLang="en-US" sz="1700" dirty="0">
                <a:ea typeface="ＭＳ Ｐゴシック" panose="020B0600070205080204" pitchFamily="34" charset="-128"/>
              </a:rPr>
              <a:t>/</a:t>
            </a:r>
            <a:r>
              <a:rPr lang="en-GB" altLang="en-US" sz="1700" dirty="0" err="1">
                <a:ea typeface="ＭＳ Ｐゴシック" panose="020B0600070205080204" pitchFamily="34" charset="-128"/>
              </a:rPr>
              <a:t>overall_count</a:t>
            </a:r>
            <a:r>
              <a:rPr lang="en-GB" altLang="en-US" sz="1700" dirty="0">
                <a:ea typeface="ＭＳ Ｐゴシック" panose="020B0600070205080204" pitchFamily="34" charset="-128"/>
              </a:rPr>
              <a:t>&gt;</a:t>
            </a:r>
          </a:p>
          <a:p>
            <a:pPr marL="739775" lvl="1" indent="-282575" defTabSz="455613">
              <a:lnSpc>
                <a:spcPct val="80000"/>
              </a:lnSpc>
              <a:spcBef>
                <a:spcPts val="500"/>
              </a:spcBef>
              <a:buClr>
                <a:srgbClr val="C0504D"/>
              </a:buClr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endParaRPr lang="en-GB" altLang="en-US" sz="1400" dirty="0">
              <a:ea typeface="ＭＳ Ｐゴシック" panose="020B0600070205080204" pitchFamily="34" charset="-128"/>
            </a:endParaRPr>
          </a:p>
          <a:p>
            <a:pPr marL="739775" lvl="1" indent="-282575" defTabSz="455613">
              <a:lnSpc>
                <a:spcPct val="80000"/>
              </a:lnSpc>
              <a:spcBef>
                <a:spcPts val="500"/>
              </a:spcBef>
              <a:buClr>
                <a:srgbClr val="C0504D"/>
              </a:buClr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endParaRPr lang="en-GB" altLang="en-US" sz="1400" dirty="0">
              <a:ea typeface="ＭＳ Ｐゴシック" panose="020B0600070205080204" pitchFamily="34" charset="-128"/>
            </a:endParaRPr>
          </a:p>
          <a:p>
            <a:pPr marL="0" indent="0" defTabSz="455613">
              <a:lnSpc>
                <a:spcPct val="80000"/>
              </a:lnSpc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endParaRPr lang="en-US" altLang="en-US" sz="2200" dirty="0"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9569DA4-5018-EC4F-8A51-672F2C9C032A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0496-1CF9-408E-B326-6CCA99B851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5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MapReduce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0496-1CF9-408E-B326-6CCA99B8516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3886200" y="1846005"/>
            <a:ext cx="9906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1400" dirty="0"/>
              <a:t>Master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2743200" y="1998405"/>
            <a:ext cx="3132527" cy="1143000"/>
            <a:chOff x="2743200" y="2031504"/>
            <a:chExt cx="3132527" cy="1143000"/>
          </a:xfrm>
        </p:grpSpPr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H="1">
              <a:off x="2895600" y="2183904"/>
              <a:ext cx="990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8" name="Line 38"/>
            <p:cNvSpPr>
              <a:spLocks noChangeShapeType="1"/>
            </p:cNvSpPr>
            <p:nvPr/>
          </p:nvSpPr>
          <p:spPr bwMode="auto">
            <a:xfrm>
              <a:off x="4876800" y="2183904"/>
              <a:ext cx="914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9" name="Text Box 39"/>
            <p:cNvSpPr txBox="1">
              <a:spLocks noChangeArrowheads="1"/>
            </p:cNvSpPr>
            <p:nvPr/>
          </p:nvSpPr>
          <p:spPr bwMode="auto">
            <a:xfrm>
              <a:off x="2743200" y="2031504"/>
              <a:ext cx="63350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050" dirty="0"/>
                <a:t>assign</a:t>
              </a:r>
            </a:p>
            <a:p>
              <a:r>
                <a:rPr lang="en-US" altLang="en-US" sz="1050" dirty="0"/>
                <a:t>map</a:t>
              </a:r>
            </a:p>
          </p:txBody>
        </p:sp>
        <p:sp>
          <p:nvSpPr>
            <p:cNvPr id="50" name="Text Box 40"/>
            <p:cNvSpPr txBox="1">
              <a:spLocks noChangeArrowheads="1"/>
            </p:cNvSpPr>
            <p:nvPr/>
          </p:nvSpPr>
          <p:spPr bwMode="auto">
            <a:xfrm>
              <a:off x="5211763" y="2139454"/>
              <a:ext cx="66396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050" dirty="0"/>
                <a:t>assign</a:t>
              </a:r>
            </a:p>
            <a:p>
              <a:r>
                <a:rPr lang="en-US" altLang="en-US" sz="1050" dirty="0"/>
                <a:t>reduce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638800" y="3219649"/>
            <a:ext cx="990600" cy="1447800"/>
            <a:chOff x="5638800" y="2886348"/>
            <a:chExt cx="990600" cy="1447800"/>
          </a:xfrm>
        </p:grpSpPr>
        <p:sp>
          <p:nvSpPr>
            <p:cNvPr id="53" name="Oval 23"/>
            <p:cNvSpPr>
              <a:spLocks noChangeArrowheads="1"/>
            </p:cNvSpPr>
            <p:nvPr/>
          </p:nvSpPr>
          <p:spPr bwMode="auto">
            <a:xfrm>
              <a:off x="5638800" y="3876948"/>
              <a:ext cx="9906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400" dirty="0"/>
                <a:t>Worker</a:t>
              </a:r>
            </a:p>
          </p:txBody>
        </p:sp>
        <p:sp>
          <p:nvSpPr>
            <p:cNvPr id="54" name="Oval 24"/>
            <p:cNvSpPr>
              <a:spLocks noChangeArrowheads="1"/>
            </p:cNvSpPr>
            <p:nvPr/>
          </p:nvSpPr>
          <p:spPr bwMode="auto">
            <a:xfrm>
              <a:off x="5638800" y="2886348"/>
              <a:ext cx="9906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400" dirty="0"/>
                <a:t>Worker</a:t>
              </a:r>
            </a:p>
          </p:txBody>
        </p:sp>
      </p:grpSp>
      <p:grpSp>
        <p:nvGrpSpPr>
          <p:cNvPr id="55" name="Group 65"/>
          <p:cNvGrpSpPr>
            <a:grpSpLocks/>
          </p:cNvGrpSpPr>
          <p:nvPr/>
        </p:nvGrpSpPr>
        <p:grpSpPr bwMode="auto">
          <a:xfrm>
            <a:off x="1981200" y="2914849"/>
            <a:ext cx="990600" cy="2133600"/>
            <a:chOff x="1248" y="2352"/>
            <a:chExt cx="624" cy="1344"/>
          </a:xfrm>
        </p:grpSpPr>
        <p:sp>
          <p:nvSpPr>
            <p:cNvPr id="56" name="Oval 6"/>
            <p:cNvSpPr>
              <a:spLocks noChangeArrowheads="1"/>
            </p:cNvSpPr>
            <p:nvPr/>
          </p:nvSpPr>
          <p:spPr bwMode="auto">
            <a:xfrm>
              <a:off x="1248" y="2352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400" dirty="0"/>
                <a:t>Worker</a:t>
              </a:r>
            </a:p>
          </p:txBody>
        </p:sp>
        <p:sp>
          <p:nvSpPr>
            <p:cNvPr id="57" name="Oval 7"/>
            <p:cNvSpPr>
              <a:spLocks noChangeArrowheads="1"/>
            </p:cNvSpPr>
            <p:nvPr/>
          </p:nvSpPr>
          <p:spPr bwMode="auto">
            <a:xfrm>
              <a:off x="1248" y="2880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400"/>
                <a:t>Worker</a:t>
              </a:r>
            </a:p>
          </p:txBody>
        </p:sp>
        <p:sp>
          <p:nvSpPr>
            <p:cNvPr id="58" name="Oval 8"/>
            <p:cNvSpPr>
              <a:spLocks noChangeArrowheads="1"/>
            </p:cNvSpPr>
            <p:nvPr/>
          </p:nvSpPr>
          <p:spPr bwMode="auto">
            <a:xfrm>
              <a:off x="1248" y="3408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400"/>
                <a:t>Worker</a:t>
              </a:r>
            </a:p>
          </p:txBody>
        </p:sp>
      </p:grpSp>
      <p:grpSp>
        <p:nvGrpSpPr>
          <p:cNvPr id="59" name="Group 46"/>
          <p:cNvGrpSpPr>
            <a:grpSpLocks/>
          </p:cNvGrpSpPr>
          <p:nvPr/>
        </p:nvGrpSpPr>
        <p:grpSpPr bwMode="auto">
          <a:xfrm>
            <a:off x="1066800" y="3410150"/>
            <a:ext cx="1038225" cy="1703388"/>
            <a:chOff x="672" y="2664"/>
            <a:chExt cx="654" cy="1073"/>
          </a:xfrm>
        </p:grpSpPr>
        <p:sp>
          <p:nvSpPr>
            <p:cNvPr id="60" name="Line 42"/>
            <p:cNvSpPr>
              <a:spLocks noChangeShapeType="1"/>
            </p:cNvSpPr>
            <p:nvPr/>
          </p:nvSpPr>
          <p:spPr bwMode="auto">
            <a:xfrm flipV="1">
              <a:off x="672" y="2664"/>
              <a:ext cx="654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" name="Line 43"/>
            <p:cNvSpPr>
              <a:spLocks noChangeShapeType="1"/>
            </p:cNvSpPr>
            <p:nvPr/>
          </p:nvSpPr>
          <p:spPr bwMode="auto">
            <a:xfrm>
              <a:off x="672" y="3024"/>
              <a:ext cx="627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" name="Line 44"/>
            <p:cNvSpPr>
              <a:spLocks noChangeShapeType="1"/>
            </p:cNvSpPr>
            <p:nvPr/>
          </p:nvSpPr>
          <p:spPr bwMode="auto">
            <a:xfrm>
              <a:off x="672" y="3216"/>
              <a:ext cx="654" cy="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64" name="Group 51"/>
          <p:cNvGrpSpPr>
            <a:grpSpLocks/>
          </p:cNvGrpSpPr>
          <p:nvPr/>
        </p:nvGrpSpPr>
        <p:grpSpPr bwMode="auto">
          <a:xfrm>
            <a:off x="2971800" y="2914849"/>
            <a:ext cx="1600200" cy="2133600"/>
            <a:chOff x="1872" y="2352"/>
            <a:chExt cx="1008" cy="1344"/>
          </a:xfrm>
        </p:grpSpPr>
        <p:grpSp>
          <p:nvGrpSpPr>
            <p:cNvPr id="65" name="Group 16"/>
            <p:cNvGrpSpPr>
              <a:grpSpLocks/>
            </p:cNvGrpSpPr>
            <p:nvPr/>
          </p:nvGrpSpPr>
          <p:grpSpPr bwMode="auto">
            <a:xfrm>
              <a:off x="2592" y="2352"/>
              <a:ext cx="288" cy="288"/>
              <a:chOff x="2640" y="2160"/>
              <a:chExt cx="288" cy="288"/>
            </a:xfrm>
          </p:grpSpPr>
          <p:sp>
            <p:nvSpPr>
              <p:cNvPr id="76" name="Rectangle 14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77" name="Rectangle 15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1400"/>
              </a:p>
            </p:txBody>
          </p:sp>
        </p:grpSp>
        <p:grpSp>
          <p:nvGrpSpPr>
            <p:cNvPr id="66" name="Group 17"/>
            <p:cNvGrpSpPr>
              <a:grpSpLocks/>
            </p:cNvGrpSpPr>
            <p:nvPr/>
          </p:nvGrpSpPr>
          <p:grpSpPr bwMode="auto">
            <a:xfrm>
              <a:off x="2592" y="2880"/>
              <a:ext cx="288" cy="288"/>
              <a:chOff x="2640" y="2160"/>
              <a:chExt cx="288" cy="288"/>
            </a:xfrm>
          </p:grpSpPr>
          <p:sp>
            <p:nvSpPr>
              <p:cNvPr id="74" name="Rectangle 18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75" name="Rectangle 19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1400"/>
              </a:p>
            </p:txBody>
          </p:sp>
        </p:grpSp>
        <p:grpSp>
          <p:nvGrpSpPr>
            <p:cNvPr id="67" name="Group 20"/>
            <p:cNvGrpSpPr>
              <a:grpSpLocks/>
            </p:cNvGrpSpPr>
            <p:nvPr/>
          </p:nvGrpSpPr>
          <p:grpSpPr bwMode="auto">
            <a:xfrm>
              <a:off x="2592" y="3408"/>
              <a:ext cx="288" cy="288"/>
              <a:chOff x="2640" y="2160"/>
              <a:chExt cx="288" cy="288"/>
            </a:xfrm>
          </p:grpSpPr>
          <p:sp>
            <p:nvSpPr>
              <p:cNvPr id="72" name="Rectangle 21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73" name="Rectangle 22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1400"/>
              </a:p>
            </p:txBody>
          </p:sp>
        </p:grpSp>
        <p:sp>
          <p:nvSpPr>
            <p:cNvPr id="68" name="Line 47"/>
            <p:cNvSpPr>
              <a:spLocks noChangeShapeType="1"/>
            </p:cNvSpPr>
            <p:nvPr/>
          </p:nvSpPr>
          <p:spPr bwMode="auto">
            <a:xfrm>
              <a:off x="1872" y="249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" name="Line 48"/>
            <p:cNvSpPr>
              <a:spLocks noChangeShapeType="1"/>
            </p:cNvSpPr>
            <p:nvPr/>
          </p:nvSpPr>
          <p:spPr bwMode="auto">
            <a:xfrm>
              <a:off x="1872" y="302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" name="Line 49"/>
            <p:cNvSpPr>
              <a:spLocks noChangeShapeType="1"/>
            </p:cNvSpPr>
            <p:nvPr/>
          </p:nvSpPr>
          <p:spPr bwMode="auto">
            <a:xfrm>
              <a:off x="1872" y="355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" name="Text Box 50"/>
            <p:cNvSpPr txBox="1">
              <a:spLocks noChangeArrowheads="1"/>
            </p:cNvSpPr>
            <p:nvPr/>
          </p:nvSpPr>
          <p:spPr bwMode="auto">
            <a:xfrm>
              <a:off x="1970" y="2620"/>
              <a:ext cx="40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050" dirty="0"/>
                <a:t>local</a:t>
              </a:r>
              <a:endParaRPr lang="en-US" altLang="en-US" sz="1400" dirty="0"/>
            </a:p>
            <a:p>
              <a:r>
                <a:rPr lang="en-US" altLang="en-US" sz="1400" dirty="0"/>
                <a:t>write</a:t>
              </a:r>
            </a:p>
          </p:txBody>
        </p:sp>
      </p:grpSp>
      <p:grpSp>
        <p:nvGrpSpPr>
          <p:cNvPr id="78" name="Group 59"/>
          <p:cNvGrpSpPr>
            <a:grpSpLocks/>
          </p:cNvGrpSpPr>
          <p:nvPr/>
        </p:nvGrpSpPr>
        <p:grpSpPr bwMode="auto">
          <a:xfrm>
            <a:off x="4571998" y="3143449"/>
            <a:ext cx="1066800" cy="2208213"/>
            <a:chOff x="2880" y="2496"/>
            <a:chExt cx="672" cy="1391"/>
          </a:xfrm>
        </p:grpSpPr>
        <p:sp>
          <p:nvSpPr>
            <p:cNvPr id="79" name="Line 52"/>
            <p:cNvSpPr>
              <a:spLocks noChangeShapeType="1"/>
            </p:cNvSpPr>
            <p:nvPr/>
          </p:nvSpPr>
          <p:spPr bwMode="auto">
            <a:xfrm>
              <a:off x="2880" y="2496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80" name="Line 53"/>
            <p:cNvSpPr>
              <a:spLocks noChangeShapeType="1"/>
            </p:cNvSpPr>
            <p:nvPr/>
          </p:nvSpPr>
          <p:spPr bwMode="auto">
            <a:xfrm>
              <a:off x="2880" y="249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81" name="Line 54"/>
            <p:cNvSpPr>
              <a:spLocks noChangeShapeType="1"/>
            </p:cNvSpPr>
            <p:nvPr/>
          </p:nvSpPr>
          <p:spPr bwMode="auto">
            <a:xfrm flipV="1">
              <a:off x="2880" y="2688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82" name="Line 55"/>
            <p:cNvSpPr>
              <a:spLocks noChangeShapeType="1"/>
            </p:cNvSpPr>
            <p:nvPr/>
          </p:nvSpPr>
          <p:spPr bwMode="auto">
            <a:xfrm>
              <a:off x="2880" y="302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83" name="Line 56"/>
            <p:cNvSpPr>
              <a:spLocks noChangeShapeType="1"/>
            </p:cNvSpPr>
            <p:nvPr/>
          </p:nvSpPr>
          <p:spPr bwMode="auto">
            <a:xfrm flipV="1">
              <a:off x="2880" y="273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84" name="Line 57"/>
            <p:cNvSpPr>
              <a:spLocks noChangeShapeType="1"/>
            </p:cNvSpPr>
            <p:nvPr/>
          </p:nvSpPr>
          <p:spPr bwMode="auto">
            <a:xfrm flipV="1">
              <a:off x="2880" y="331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2976" y="3456"/>
              <a:ext cx="421" cy="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050" dirty="0"/>
                <a:t>remote</a:t>
              </a:r>
            </a:p>
            <a:p>
              <a:r>
                <a:rPr lang="en-US" altLang="en-US" sz="1050" dirty="0"/>
                <a:t>read</a:t>
              </a:r>
              <a:r>
                <a:rPr lang="en-US" altLang="en-US" sz="1400" dirty="0"/>
                <a:t>,</a:t>
              </a:r>
            </a:p>
            <a:p>
              <a:r>
                <a:rPr lang="en-US" altLang="en-US" sz="1400" dirty="0"/>
                <a:t>sort</a:t>
              </a:r>
            </a:p>
          </p:txBody>
        </p:sp>
      </p:grpSp>
      <p:grpSp>
        <p:nvGrpSpPr>
          <p:cNvPr id="86" name="Group 63"/>
          <p:cNvGrpSpPr>
            <a:grpSpLocks/>
          </p:cNvGrpSpPr>
          <p:nvPr/>
        </p:nvGrpSpPr>
        <p:grpSpPr bwMode="auto">
          <a:xfrm>
            <a:off x="6629400" y="3067249"/>
            <a:ext cx="1981200" cy="1600200"/>
            <a:chOff x="4176" y="2448"/>
            <a:chExt cx="1248" cy="1008"/>
          </a:xfrm>
        </p:grpSpPr>
        <p:sp>
          <p:nvSpPr>
            <p:cNvPr id="87" name="Rectangle 27"/>
            <p:cNvSpPr>
              <a:spLocks noChangeArrowheads="1"/>
            </p:cNvSpPr>
            <p:nvPr/>
          </p:nvSpPr>
          <p:spPr bwMode="auto">
            <a:xfrm>
              <a:off x="4848" y="2448"/>
              <a:ext cx="576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400"/>
                <a:t>Output</a:t>
              </a:r>
            </a:p>
            <a:p>
              <a:pPr algn="ctr"/>
              <a:r>
                <a:rPr lang="en-US" altLang="en-US" sz="1400"/>
                <a:t>File 0</a:t>
              </a:r>
            </a:p>
          </p:txBody>
        </p:sp>
        <p:sp>
          <p:nvSpPr>
            <p:cNvPr id="88" name="Rectangle 28"/>
            <p:cNvSpPr>
              <a:spLocks noChangeArrowheads="1"/>
            </p:cNvSpPr>
            <p:nvPr/>
          </p:nvSpPr>
          <p:spPr bwMode="auto">
            <a:xfrm>
              <a:off x="4848" y="3072"/>
              <a:ext cx="576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1400"/>
                <a:t>Output</a:t>
              </a:r>
            </a:p>
            <a:p>
              <a:pPr algn="ctr"/>
              <a:r>
                <a:rPr lang="en-US" altLang="en-US" sz="1400"/>
                <a:t>File 1</a:t>
              </a:r>
            </a:p>
          </p:txBody>
        </p:sp>
        <p:sp>
          <p:nvSpPr>
            <p:cNvPr id="89" name="Line 60"/>
            <p:cNvSpPr>
              <a:spLocks noChangeShapeType="1"/>
            </p:cNvSpPr>
            <p:nvPr/>
          </p:nvSpPr>
          <p:spPr bwMode="auto">
            <a:xfrm>
              <a:off x="4176" y="26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90" name="Line 61"/>
            <p:cNvSpPr>
              <a:spLocks noChangeShapeType="1"/>
            </p:cNvSpPr>
            <p:nvPr/>
          </p:nvSpPr>
          <p:spPr bwMode="auto">
            <a:xfrm>
              <a:off x="4176" y="331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91" name="Text Box 62"/>
            <p:cNvSpPr txBox="1">
              <a:spLocks noChangeArrowheads="1"/>
            </p:cNvSpPr>
            <p:nvPr/>
          </p:nvSpPr>
          <p:spPr bwMode="auto">
            <a:xfrm>
              <a:off x="4214" y="2468"/>
              <a:ext cx="40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400"/>
                <a:t>write</a:t>
              </a:r>
            </a:p>
          </p:txBody>
        </p:sp>
      </p:grpSp>
      <p:grpSp>
        <p:nvGrpSpPr>
          <p:cNvPr id="92" name="Group 70"/>
          <p:cNvGrpSpPr>
            <a:grpSpLocks/>
          </p:cNvGrpSpPr>
          <p:nvPr/>
        </p:nvGrpSpPr>
        <p:grpSpPr bwMode="auto">
          <a:xfrm>
            <a:off x="-65088" y="2394150"/>
            <a:ext cx="8704266" cy="2871788"/>
            <a:chOff x="-41" y="2024"/>
            <a:chExt cx="5483" cy="1809"/>
          </a:xfrm>
        </p:grpSpPr>
        <p:grpSp>
          <p:nvGrpSpPr>
            <p:cNvPr id="93" name="Group 64"/>
            <p:cNvGrpSpPr>
              <a:grpSpLocks/>
            </p:cNvGrpSpPr>
            <p:nvPr/>
          </p:nvGrpSpPr>
          <p:grpSpPr bwMode="auto">
            <a:xfrm>
              <a:off x="144" y="2568"/>
              <a:ext cx="1710" cy="1265"/>
              <a:chOff x="144" y="2568"/>
              <a:chExt cx="1710" cy="1265"/>
            </a:xfrm>
          </p:grpSpPr>
          <p:sp>
            <p:nvSpPr>
              <p:cNvPr id="96" name="Rectangle 9"/>
              <p:cNvSpPr>
                <a:spLocks noChangeArrowheads="1"/>
              </p:cNvSpPr>
              <p:nvPr/>
            </p:nvSpPr>
            <p:spPr bwMode="auto">
              <a:xfrm>
                <a:off x="144" y="2736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sz="1400" dirty="0"/>
                  <a:t>Split 0</a:t>
                </a:r>
              </a:p>
            </p:txBody>
          </p:sp>
          <p:sp>
            <p:nvSpPr>
              <p:cNvPr id="97" name="Rectangle 10"/>
              <p:cNvSpPr>
                <a:spLocks noChangeArrowheads="1"/>
              </p:cNvSpPr>
              <p:nvPr/>
            </p:nvSpPr>
            <p:spPr bwMode="auto">
              <a:xfrm>
                <a:off x="144" y="2928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sz="1400"/>
                  <a:t>Split 1</a:t>
                </a:r>
              </a:p>
            </p:txBody>
          </p:sp>
          <p:sp>
            <p:nvSpPr>
              <p:cNvPr id="98" name="Rectangle 11"/>
              <p:cNvSpPr>
                <a:spLocks noChangeArrowheads="1"/>
              </p:cNvSpPr>
              <p:nvPr/>
            </p:nvSpPr>
            <p:spPr bwMode="auto">
              <a:xfrm>
                <a:off x="144" y="3120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sz="1400" dirty="0"/>
                  <a:t>Split 2</a:t>
                </a:r>
              </a:p>
            </p:txBody>
          </p:sp>
          <p:sp>
            <p:nvSpPr>
              <p:cNvPr id="101" name="Rectangle 9"/>
              <p:cNvSpPr>
                <a:spLocks noChangeArrowheads="1"/>
              </p:cNvSpPr>
              <p:nvPr/>
            </p:nvSpPr>
            <p:spPr bwMode="auto">
              <a:xfrm>
                <a:off x="1326" y="2568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sz="1400" dirty="0"/>
                  <a:t>Split 0</a:t>
                </a:r>
              </a:p>
            </p:txBody>
          </p:sp>
          <p:sp>
            <p:nvSpPr>
              <p:cNvPr id="103" name="Rectangle 9"/>
              <p:cNvSpPr>
                <a:spLocks noChangeArrowheads="1"/>
              </p:cNvSpPr>
              <p:nvPr/>
            </p:nvSpPr>
            <p:spPr bwMode="auto">
              <a:xfrm>
                <a:off x="1299" y="3109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sz="1400" dirty="0"/>
                  <a:t>Split 1</a:t>
                </a:r>
              </a:p>
            </p:txBody>
          </p:sp>
          <p:sp>
            <p:nvSpPr>
              <p:cNvPr id="104" name="Rectangle 9"/>
              <p:cNvSpPr>
                <a:spLocks noChangeArrowheads="1"/>
              </p:cNvSpPr>
              <p:nvPr/>
            </p:nvSpPr>
            <p:spPr bwMode="auto">
              <a:xfrm>
                <a:off x="1326" y="3641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sz="1400" dirty="0"/>
                  <a:t>Split 2</a:t>
                </a:r>
              </a:p>
            </p:txBody>
          </p:sp>
        </p:grpSp>
        <p:sp>
          <p:nvSpPr>
            <p:cNvPr id="94" name="Text Box 69"/>
            <p:cNvSpPr txBox="1">
              <a:spLocks noChangeArrowheads="1"/>
            </p:cNvSpPr>
            <p:nvPr/>
          </p:nvSpPr>
          <p:spPr bwMode="auto">
            <a:xfrm>
              <a:off x="-41" y="2024"/>
              <a:ext cx="72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400" dirty="0"/>
                <a:t>Input Data</a:t>
              </a:r>
            </a:p>
          </p:txBody>
        </p:sp>
        <p:sp>
          <p:nvSpPr>
            <p:cNvPr id="95" name="Text Box 69"/>
            <p:cNvSpPr txBox="1">
              <a:spLocks noChangeArrowheads="1"/>
            </p:cNvSpPr>
            <p:nvPr/>
          </p:nvSpPr>
          <p:spPr bwMode="auto">
            <a:xfrm>
              <a:off x="4628" y="2024"/>
              <a:ext cx="81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400" dirty="0"/>
                <a:t>Output Data</a:t>
              </a:r>
            </a:p>
          </p:txBody>
        </p:sp>
      </p:grpSp>
      <p:sp>
        <p:nvSpPr>
          <p:cNvPr id="99" name="Rectangle 98"/>
          <p:cNvSpPr/>
          <p:nvPr/>
        </p:nvSpPr>
        <p:spPr>
          <a:xfrm>
            <a:off x="1254919" y="5559623"/>
            <a:ext cx="24431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Map</a:t>
            </a:r>
            <a:endParaRPr lang="en-US" sz="1400" b="1" dirty="0"/>
          </a:p>
        </p:txBody>
      </p:sp>
      <p:sp>
        <p:nvSpPr>
          <p:cNvPr id="100" name="Rectangle 99"/>
          <p:cNvSpPr/>
          <p:nvPr/>
        </p:nvSpPr>
        <p:spPr>
          <a:xfrm>
            <a:off x="5229852" y="5559623"/>
            <a:ext cx="1808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Reduce</a:t>
            </a:r>
            <a:endParaRPr lang="en-US" sz="1400" dirty="0"/>
          </a:p>
        </p:txBody>
      </p:sp>
      <p:sp>
        <p:nvSpPr>
          <p:cNvPr id="106" name="Oval 5"/>
          <p:cNvSpPr>
            <a:spLocks noChangeArrowheads="1"/>
          </p:cNvSpPr>
          <p:nvPr/>
        </p:nvSpPr>
        <p:spPr bwMode="auto">
          <a:xfrm>
            <a:off x="2062163" y="863556"/>
            <a:ext cx="1876427" cy="79015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1400" dirty="0"/>
              <a:t>HDFS</a:t>
            </a:r>
          </a:p>
          <a:p>
            <a:pPr algn="ctr"/>
            <a:r>
              <a:rPr lang="en-US" altLang="en-US" sz="1400" dirty="0" err="1"/>
              <a:t>NameNode</a:t>
            </a:r>
            <a:endParaRPr lang="en-US" altLang="en-US" sz="1400" dirty="0"/>
          </a:p>
        </p:txBody>
      </p:sp>
      <p:cxnSp>
        <p:nvCxnSpPr>
          <p:cNvPr id="18" name="Straight Arrow Connector 17"/>
          <p:cNvCxnSpPr>
            <a:stCxn id="33" idx="1"/>
            <a:endCxn id="106" idx="6"/>
          </p:cNvCxnSpPr>
          <p:nvPr/>
        </p:nvCxnSpPr>
        <p:spPr>
          <a:xfrm flipH="1" flipV="1">
            <a:off x="3938590" y="1258632"/>
            <a:ext cx="92680" cy="654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6" idx="5"/>
            <a:endCxn id="33" idx="2"/>
          </p:cNvCxnSpPr>
          <p:nvPr/>
        </p:nvCxnSpPr>
        <p:spPr>
          <a:xfrm>
            <a:off x="3663794" y="1537993"/>
            <a:ext cx="222406" cy="536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220959" y="4699994"/>
            <a:ext cx="1691680" cy="181234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 from HDFS </a:t>
            </a:r>
            <a:r>
              <a:rPr lang="en-US" sz="1400" dirty="0" err="1"/>
              <a:t>DataNode</a:t>
            </a:r>
            <a:endParaRPr lang="en-US" sz="1400" dirty="0"/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62C86254-2007-8D4A-BFF3-6398BA5FA1D5}"/>
              </a:ext>
            </a:extLst>
          </p:cNvPr>
          <p:cNvSpPr/>
          <p:nvPr/>
        </p:nvSpPr>
        <p:spPr>
          <a:xfrm>
            <a:off x="7155159" y="4896049"/>
            <a:ext cx="1691680" cy="181234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Write to HDFS </a:t>
            </a:r>
            <a:r>
              <a:rPr lang="en-US" sz="1400" dirty="0" err="1"/>
              <a:t>DataNode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3807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Locality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Master scheduling policy:</a:t>
            </a:r>
          </a:p>
          <a:p>
            <a:pPr lvl="1"/>
            <a:r>
              <a:rPr lang="en-US" dirty="0"/>
              <a:t>Asks HDFS for locations of replicas of input file blocks</a:t>
            </a:r>
          </a:p>
          <a:p>
            <a:pPr lvl="1"/>
            <a:r>
              <a:rPr lang="en-US" dirty="0"/>
              <a:t>Map tasks scheduled so HDFS input block replica are on same machine or same rack</a:t>
            </a:r>
          </a:p>
          <a:p>
            <a:r>
              <a:rPr lang="en-US" dirty="0"/>
              <a:t>Effect: Thousands of machines read input at local disk speed</a:t>
            </a:r>
          </a:p>
          <a:p>
            <a:pPr lvl="1"/>
            <a:r>
              <a:rPr lang="en-US" dirty="0"/>
              <a:t>Don’t need to transfer input data all over the cluster over the network: eliminate network bottleneck!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0496-1CF9-408E-B326-6CCA99B8516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87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Failure in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Failures are the norm in data centers</a:t>
            </a:r>
          </a:p>
          <a:p>
            <a:pPr>
              <a:spcBef>
                <a:spcPts val="1200"/>
              </a:spcBef>
            </a:pPr>
            <a:r>
              <a:rPr lang="en-US" sz="1600" b="1" dirty="0"/>
              <a:t>Worker</a:t>
            </a:r>
            <a:r>
              <a:rPr lang="en-US" sz="1600" dirty="0"/>
              <a:t> </a:t>
            </a:r>
            <a:r>
              <a:rPr lang="en-US" sz="1600" b="1" dirty="0"/>
              <a:t>failure</a:t>
            </a:r>
          </a:p>
          <a:p>
            <a:pPr lvl="1"/>
            <a:r>
              <a:rPr lang="en-US" dirty="0"/>
              <a:t>Master detects if workers failed by periodically pinging them (this is called “heartbeat”)</a:t>
            </a:r>
          </a:p>
          <a:p>
            <a:pPr lvl="1"/>
            <a:r>
              <a:rPr lang="en-US" dirty="0"/>
              <a:t>Re-execute in-progress map/reduce tasks</a:t>
            </a:r>
          </a:p>
          <a:p>
            <a:pPr>
              <a:spcBef>
                <a:spcPts val="1200"/>
              </a:spcBef>
            </a:pPr>
            <a:r>
              <a:rPr lang="en-US" sz="1600" b="1" dirty="0"/>
              <a:t>Master</a:t>
            </a:r>
            <a:r>
              <a:rPr lang="en-US" sz="1600" dirty="0"/>
              <a:t> </a:t>
            </a:r>
            <a:r>
              <a:rPr lang="en-US" sz="1600" b="1" dirty="0"/>
              <a:t>failure</a:t>
            </a:r>
          </a:p>
          <a:p>
            <a:pPr lvl="1"/>
            <a:r>
              <a:rPr lang="en-US" dirty="0"/>
              <a:t>Single point of failure; Resume from Execution Log</a:t>
            </a:r>
          </a:p>
          <a:p>
            <a:r>
              <a:rPr lang="en-US" sz="1600" b="1" dirty="0"/>
              <a:t>Robust</a:t>
            </a:r>
          </a:p>
          <a:p>
            <a:pPr lvl="1"/>
            <a:r>
              <a:rPr lang="en-US" dirty="0"/>
              <a:t>Google’s experience: lost 1600 of 1800 machines once, but finished fine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0496-1CF9-408E-B326-6CCA99B8516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7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2CAC-75FE-5347-B897-22D30D38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lecture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07733-A462-1247-B28F-FC6BDE3CF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ym typeface="Wingdings" pitchFamily="2" charset="2"/>
              </a:rPr>
              <a:t>Routing of queries and replication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Master node architecture</a:t>
            </a:r>
          </a:p>
          <a:p>
            <a:pPr lvl="2"/>
            <a:r>
              <a:rPr lang="en-US" dirty="0">
                <a:sym typeface="Wingdings" pitchFamily="2" charset="2"/>
              </a:rPr>
              <a:t>Two alternative designs:</a:t>
            </a:r>
          </a:p>
          <a:p>
            <a:pPr marL="1025525" lvl="2" indent="-34290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All queries go through one master node</a:t>
            </a:r>
          </a:p>
          <a:p>
            <a:pPr marL="1025525" lvl="2" indent="-34290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Clients go directly to data nodes, occasionally sync up with master node</a:t>
            </a:r>
          </a:p>
          <a:p>
            <a:pPr lvl="2"/>
            <a:r>
              <a:rPr lang="en-US" dirty="0">
                <a:sym typeface="Wingdings" pitchFamily="2" charset="2"/>
              </a:rPr>
              <a:t>Advantage: simple</a:t>
            </a:r>
          </a:p>
          <a:p>
            <a:pPr lvl="2"/>
            <a:r>
              <a:rPr lang="en-US" dirty="0">
                <a:sym typeface="Wingdings" pitchFamily="2" charset="2"/>
              </a:rPr>
              <a:t>Disadvantage: single point of failure</a:t>
            </a:r>
          </a:p>
          <a:p>
            <a:pPr lvl="1"/>
            <a:r>
              <a:rPr lang="en-US" dirty="0">
                <a:sym typeface="Wingdings" pitchFamily="2" charset="2"/>
              </a:rPr>
              <a:t>Distributed routing using consistent hashing</a:t>
            </a:r>
          </a:p>
          <a:p>
            <a:pPr lvl="2"/>
            <a:r>
              <a:rPr lang="en-US" dirty="0">
                <a:sym typeface="Wingdings" pitchFamily="2" charset="2"/>
              </a:rPr>
              <a:t>Advantage: no single point of failure, scalable</a:t>
            </a:r>
          </a:p>
          <a:p>
            <a:pPr lvl="2"/>
            <a:r>
              <a:rPr lang="en-US" dirty="0">
                <a:sym typeface="Wingdings" pitchFamily="2" charset="2"/>
              </a:rPr>
              <a:t>Disadvantage: worse performance (requires more communication)</a:t>
            </a:r>
          </a:p>
          <a:p>
            <a:pPr lvl="1"/>
            <a:r>
              <a:rPr lang="en-US" dirty="0">
                <a:sym typeface="Wingdings" pitchFamily="2" charset="2"/>
              </a:rPr>
              <a:t>Replication</a:t>
            </a:r>
          </a:p>
          <a:p>
            <a:pPr lvl="2"/>
            <a:r>
              <a:rPr lang="en-US" dirty="0">
                <a:sym typeface="Wingdings" pitchFamily="2" charset="2"/>
              </a:rPr>
              <a:t>Master replica replicates to secondary nodes</a:t>
            </a:r>
          </a:p>
          <a:p>
            <a:pPr lvl="2"/>
            <a:r>
              <a:rPr lang="en-US" dirty="0">
                <a:sym typeface="Wingdings" pitchFamily="2" charset="2"/>
              </a:rPr>
              <a:t>Need to maintain consistency</a:t>
            </a:r>
          </a:p>
          <a:p>
            <a:r>
              <a:rPr lang="en-US" b="1" dirty="0">
                <a:sym typeface="Wingdings" pitchFamily="2" charset="2"/>
              </a:rPr>
              <a:t>HDFS</a:t>
            </a:r>
          </a:p>
          <a:p>
            <a:pPr lvl="1"/>
            <a:r>
              <a:rPr lang="en-US" dirty="0">
                <a:sym typeface="Wingdings" pitchFamily="2" charset="2"/>
              </a:rPr>
              <a:t>Uses master node architecture</a:t>
            </a:r>
          </a:p>
          <a:p>
            <a:pPr lvl="1"/>
            <a:r>
              <a:rPr lang="en-US" dirty="0">
                <a:sym typeface="Wingdings" pitchFamily="2" charset="2"/>
              </a:rPr>
              <a:t>Master node is called </a:t>
            </a:r>
            <a:r>
              <a:rPr lang="en-US" dirty="0" err="1">
                <a:sym typeface="Wingdings" pitchFamily="2" charset="2"/>
              </a:rPr>
              <a:t>NameNode</a:t>
            </a:r>
            <a:r>
              <a:rPr lang="en-US" dirty="0">
                <a:sym typeface="Wingdings" pitchFamily="2" charset="2"/>
              </a:rPr>
              <a:t>, data is stored on </a:t>
            </a:r>
            <a:r>
              <a:rPr lang="en-US" dirty="0" err="1">
                <a:sym typeface="Wingdings" pitchFamily="2" charset="2"/>
              </a:rPr>
              <a:t>DataNodes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Large immutable files</a:t>
            </a:r>
          </a:p>
          <a:p>
            <a:pPr lvl="1"/>
            <a:r>
              <a:rPr lang="en-US" dirty="0">
                <a:sym typeface="Wingdings" pitchFamily="2" charset="2"/>
              </a:rPr>
              <a:t>Serves as file system for many distributed databases and analytics systems, including Spark/MapReduce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5E1F8-C805-1349-A1E8-0B39DBAB7B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438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Refinement: Redundant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Slow workers or </a:t>
            </a:r>
            <a:r>
              <a:rPr lang="en-US" b="1" dirty="0"/>
              <a:t>stragglers</a:t>
            </a:r>
            <a:r>
              <a:rPr lang="en-US" dirty="0"/>
              <a:t> significantly lengthen completion time</a:t>
            </a:r>
          </a:p>
          <a:p>
            <a:pPr lvl="1"/>
            <a:r>
              <a:rPr lang="en-US" dirty="0"/>
              <a:t>Slowest worker can determine the total latency!</a:t>
            </a:r>
          </a:p>
          <a:p>
            <a:pPr lvl="2"/>
            <a:r>
              <a:rPr lang="en-US" dirty="0"/>
              <a:t>This is why many systems measure </a:t>
            </a:r>
            <a:r>
              <a:rPr lang="en-US" b="1" dirty="0"/>
              <a:t>99</a:t>
            </a:r>
            <a:r>
              <a:rPr lang="en-US" b="1" baseline="30000" dirty="0"/>
              <a:t>th</a:t>
            </a:r>
            <a:r>
              <a:rPr lang="en-US" b="1" dirty="0"/>
              <a:t> percentile latency</a:t>
            </a:r>
          </a:p>
          <a:p>
            <a:pPr lvl="1"/>
            <a:r>
              <a:rPr lang="en-US" dirty="0"/>
              <a:t>Other jobs consuming resources on machine</a:t>
            </a:r>
          </a:p>
          <a:p>
            <a:pPr lvl="1"/>
            <a:r>
              <a:rPr lang="en-US" dirty="0"/>
              <a:t>Bad disks with errors transfer data very slowly</a:t>
            </a:r>
          </a:p>
          <a:p>
            <a:r>
              <a:rPr lang="en-US" b="1" dirty="0"/>
              <a:t>Solution</a:t>
            </a:r>
            <a:r>
              <a:rPr lang="en-US" dirty="0"/>
              <a:t>: spawn backup copies of tasks</a:t>
            </a:r>
          </a:p>
          <a:p>
            <a:pPr lvl="1"/>
            <a:r>
              <a:rPr lang="en-US" dirty="0"/>
              <a:t>Whichever one finishes first "wins”</a:t>
            </a:r>
          </a:p>
          <a:p>
            <a:pPr lvl="1"/>
            <a:r>
              <a:rPr lang="en-US" dirty="0"/>
              <a:t>I.e., treat slow executions as failed execute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0496-1CF9-408E-B326-6CCA99B8516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2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>
            <a:extLst>
              <a:ext uri="{FF2B5EF4-FFF2-40B4-BE49-F238E27FC236}">
                <a16:creationId xmlns:a16="http://schemas.microsoft.com/office/drawing/2014/main" id="{D5BDF235-7D23-054E-98F2-E059DAF003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354138"/>
            <a:ext cx="9004300" cy="655637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2800" dirty="0"/>
              <a:t>Spark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15819AA-CF93-CD4F-85FA-696EC3C8F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Borrowed from </a:t>
            </a:r>
            <a:r>
              <a:rPr lang="en-US" dirty="0" err="1"/>
              <a:t>Indranil</a:t>
            </a:r>
            <a:r>
              <a:rPr lang="en-US" dirty="0"/>
              <a:t> Gupta, </a:t>
            </a:r>
            <a:r>
              <a:rPr lang="en-US" dirty="0" err="1"/>
              <a:t>Faria</a:t>
            </a:r>
            <a:r>
              <a:rPr lang="en-US" dirty="0"/>
              <a:t> </a:t>
            </a:r>
            <a:r>
              <a:rPr lang="en-US" dirty="0" err="1"/>
              <a:t>Kalim</a:t>
            </a:r>
            <a:r>
              <a:rPr lang="en-US" dirty="0"/>
              <a:t>, Patrick Wendell</a:t>
            </a:r>
          </a:p>
        </p:txBody>
      </p:sp>
    </p:spTree>
    <p:extLst>
      <p:ext uri="{BB962C8B-B14F-4D97-AF65-F5344CB8AC3E}">
        <p14:creationId xmlns:p14="http://schemas.microsoft.com/office/powerpoint/2010/main" val="3788004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reduce based tasks are slow</a:t>
            </a:r>
          </a:p>
          <a:p>
            <a:pPr lvl="1"/>
            <a:r>
              <a:rPr lang="en-US" dirty="0"/>
              <a:t>Data written to and read from storage</a:t>
            </a:r>
          </a:p>
          <a:p>
            <a:pPr lvl="1"/>
            <a:r>
              <a:rPr lang="en-US" dirty="0"/>
              <a:t>In the beginning and end of each Map and Reduce task</a:t>
            </a:r>
          </a:p>
          <a:p>
            <a:r>
              <a:rPr lang="en-US" dirty="0"/>
              <a:t>Iterative algorithms not supported</a:t>
            </a:r>
          </a:p>
          <a:p>
            <a:pPr lvl="1"/>
            <a:r>
              <a:rPr lang="en-US" dirty="0"/>
              <a:t>Need to chain map reduce jobs </a:t>
            </a:r>
            <a:r>
              <a:rPr lang="en-US" dirty="0">
                <a:sym typeface="Wingdings" pitchFamily="2" charset="2"/>
              </a:rPr>
              <a:t> cumbersome, need to know how many jobs in advance (hard to do a loop)</a:t>
            </a:r>
            <a:endParaRPr lang="en-US" dirty="0"/>
          </a:p>
          <a:p>
            <a:r>
              <a:rPr lang="en-US" dirty="0"/>
              <a:t>No support for interactive data mining and analytics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3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Spark’s Key Concept: Resilient Distributed Datasets (RDDs)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form of </a:t>
            </a:r>
            <a:r>
              <a:rPr lang="en-US" b="1" dirty="0"/>
              <a:t>distributed shared memory </a:t>
            </a:r>
          </a:p>
          <a:p>
            <a:pPr lvl="1"/>
            <a:r>
              <a:rPr lang="en-US" dirty="0"/>
              <a:t>Eliminates the need to read/write to/from disk intermediate data between iterations</a:t>
            </a:r>
          </a:p>
          <a:p>
            <a:pPr lvl="1"/>
            <a:r>
              <a:rPr lang="en-US" dirty="0"/>
              <a:t>Read only / immutable, partitioned collections of records in memory</a:t>
            </a:r>
          </a:p>
          <a:p>
            <a:pPr lvl="1"/>
            <a:r>
              <a:rPr lang="en-US" dirty="0"/>
              <a:t>Deterministic</a:t>
            </a:r>
          </a:p>
          <a:p>
            <a:pPr lvl="1"/>
            <a:r>
              <a:rPr lang="en-US" dirty="0"/>
              <a:t>Formed by specific operations (map, filter, join, etc.)</a:t>
            </a:r>
          </a:p>
          <a:p>
            <a:pPr lvl="1"/>
            <a:r>
              <a:rPr lang="en-US" dirty="0"/>
              <a:t>Can be read from stable storage or other RDDs</a:t>
            </a:r>
          </a:p>
          <a:p>
            <a:r>
              <a:rPr lang="en-US" dirty="0"/>
              <a:t>More expressive interface than MapReduce</a:t>
            </a:r>
          </a:p>
          <a:p>
            <a:pPr lvl="1"/>
            <a:r>
              <a:rPr lang="en-US" dirty="0"/>
              <a:t>Transformations (e.g. map, filter, </a:t>
            </a:r>
            <a:r>
              <a:rPr lang="en-US" dirty="0" err="1"/>
              <a:t>groupBy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Actions (e.g. count, collect, save)</a:t>
            </a:r>
          </a:p>
          <a:p>
            <a:pPr lvl="1"/>
            <a:endParaRPr lang="en-US" dirty="0"/>
          </a:p>
          <a:p>
            <a:r>
              <a:rPr lang="en-US" dirty="0"/>
              <a:t>Recent versions of Spark introduced Datasets/</a:t>
            </a:r>
            <a:r>
              <a:rPr lang="en-US" dirty="0" err="1"/>
              <a:t>Dataframes</a:t>
            </a:r>
            <a:endParaRPr lang="en-US" dirty="0"/>
          </a:p>
          <a:p>
            <a:pPr lvl="1"/>
            <a:r>
              <a:rPr lang="en-US" dirty="0"/>
              <a:t>Like an RDD, but you can run SQL queries over it </a:t>
            </a:r>
          </a:p>
          <a:p>
            <a:pPr lvl="1"/>
            <a:r>
              <a:rPr lang="en-US" dirty="0"/>
              <a:t>Organized into rows columns, similar to DB relation</a:t>
            </a:r>
          </a:p>
        </p:txBody>
      </p:sp>
    </p:spTree>
    <p:extLst>
      <p:ext uri="{BB962C8B-B14F-4D97-AF65-F5344CB8AC3E}">
        <p14:creationId xmlns:p14="http://schemas.microsoft.com/office/powerpoint/2010/main" val="361885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programming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Lazy operations</a:t>
            </a:r>
          </a:p>
          <a:p>
            <a:pPr lvl="1"/>
            <a:r>
              <a:rPr lang="en-US" dirty="0"/>
              <a:t>Transformations not done until action</a:t>
            </a:r>
          </a:p>
          <a:p>
            <a:r>
              <a:rPr lang="en-US" dirty="0"/>
              <a:t>Operations on RDDs</a:t>
            </a:r>
          </a:p>
          <a:p>
            <a:pPr lvl="1"/>
            <a:r>
              <a:rPr lang="en-US" dirty="0"/>
              <a:t>Transformations - build new RDDs</a:t>
            </a:r>
          </a:p>
          <a:p>
            <a:pPr lvl="2"/>
            <a:r>
              <a:rPr lang="en-US" dirty="0"/>
              <a:t>Can include both traditional map and/or reduce operations</a:t>
            </a:r>
          </a:p>
          <a:p>
            <a:pPr lvl="1"/>
            <a:r>
              <a:rPr lang="en-US" dirty="0"/>
              <a:t>Actions - compute and output results</a:t>
            </a:r>
          </a:p>
          <a:p>
            <a:pPr lvl="2"/>
            <a:r>
              <a:rPr lang="en-US" dirty="0"/>
              <a:t>E.g., to a file, to a Python collection</a:t>
            </a:r>
          </a:p>
          <a:p>
            <a:r>
              <a:rPr lang="en-US" dirty="0"/>
              <a:t>Partitioning – layout across nodes</a:t>
            </a:r>
          </a:p>
          <a:p>
            <a:r>
              <a:rPr lang="en-US" dirty="0"/>
              <a:t>Persistence – final output can be stored on disk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466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on Spark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1893095"/>
            <a:ext cx="72485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4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9253"/>
            <a:ext cx="8229600" cy="952500"/>
          </a:xfrm>
        </p:spPr>
        <p:txBody>
          <a:bodyPr>
            <a:normAutofit/>
          </a:bodyPr>
          <a:lstStyle/>
          <a:p>
            <a:r>
              <a:rPr lang="en-US" dirty="0"/>
              <a:t>Example: Log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4820"/>
            <a:ext cx="8229600" cy="1143000"/>
          </a:xfrm>
        </p:spPr>
        <p:txBody>
          <a:bodyPr>
            <a:normAutofit/>
          </a:bodyPr>
          <a:lstStyle/>
          <a:p>
            <a:pPr marL="0" algn="ctr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Load error messages from a log into memory, then interactively search for various patterns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8405" y="2851868"/>
            <a:ext cx="771343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50" dirty="0">
                <a:latin typeface="Lucida Console"/>
                <a:cs typeface="Lucida Console"/>
              </a:rPr>
              <a:t>lines = </a:t>
            </a:r>
            <a:r>
              <a:rPr lang="en-US" sz="1050" dirty="0" err="1">
                <a:latin typeface="Lucida Console"/>
                <a:cs typeface="Lucida Console"/>
              </a:rPr>
              <a:t>spark.textFile(</a:t>
            </a:r>
            <a:r>
              <a:rPr lang="en-US" sz="1050" dirty="0" err="1">
                <a:solidFill>
                  <a:srgbClr val="000090"/>
                </a:solidFill>
                <a:latin typeface="Lucida Console"/>
                <a:cs typeface="Lucida Console"/>
              </a:rPr>
              <a:t>“hdfs</a:t>
            </a:r>
            <a:r>
              <a:rPr lang="en-US" sz="1050" dirty="0">
                <a:solidFill>
                  <a:srgbClr val="000090"/>
                </a:solidFill>
                <a:latin typeface="Lucida Console"/>
                <a:cs typeface="Lucida Console"/>
              </a:rPr>
              <a:t>://...”</a:t>
            </a:r>
            <a:r>
              <a:rPr lang="en-US" sz="105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050" dirty="0">
                <a:latin typeface="Lucida Console"/>
                <a:cs typeface="Lucida Console"/>
              </a:rPr>
              <a:t>errors = </a:t>
            </a:r>
            <a:r>
              <a:rPr lang="en-US" sz="1050" dirty="0" err="1">
                <a:latin typeface="Lucida Console"/>
                <a:cs typeface="Lucida Console"/>
              </a:rPr>
              <a:t>lines.</a:t>
            </a:r>
            <a:r>
              <a:rPr lang="en-US" sz="105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050" dirty="0">
                <a:latin typeface="Lucida Console"/>
                <a:cs typeface="Lucida Console"/>
              </a:rPr>
              <a:t>(</a:t>
            </a:r>
            <a:r>
              <a:rPr lang="en-US" sz="1050" dirty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050" dirty="0" err="1">
                <a:solidFill>
                  <a:srgbClr val="FF0080"/>
                </a:solidFill>
                <a:latin typeface="Lucida Console"/>
                <a:cs typeface="Lucida Console"/>
              </a:rPr>
              <a:t>s.startswith</a:t>
            </a:r>
            <a:r>
              <a:rPr lang="en-US" sz="1050" dirty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05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050" dirty="0">
                <a:latin typeface="Lucida Console"/>
                <a:cs typeface="Lucida Console"/>
              </a:rPr>
              <a:t>messages = </a:t>
            </a:r>
            <a:r>
              <a:rPr lang="en-US" sz="1050" dirty="0" err="1">
                <a:latin typeface="Lucida Console"/>
                <a:cs typeface="Lucida Console"/>
              </a:rPr>
              <a:t>errors.</a:t>
            </a:r>
            <a:r>
              <a:rPr lang="en-US" sz="1050" dirty="0" err="1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050" dirty="0">
                <a:latin typeface="Lucida Console"/>
                <a:cs typeface="Lucida Console"/>
              </a:rPr>
              <a:t>(</a:t>
            </a:r>
            <a:r>
              <a:rPr lang="en-US" sz="1050" dirty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050" dirty="0" err="1">
                <a:solidFill>
                  <a:srgbClr val="FF0080"/>
                </a:solidFill>
                <a:latin typeface="Lucida Console"/>
                <a:cs typeface="Lucida Console"/>
              </a:rPr>
              <a:t>s.split</a:t>
            </a:r>
            <a:r>
              <a:rPr lang="en-US" sz="1050" dirty="0">
                <a:solidFill>
                  <a:srgbClr val="FF0080"/>
                </a:solidFill>
                <a:latin typeface="Lucida Console"/>
                <a:cs typeface="Lucida Console"/>
              </a:rPr>
              <a:t>(“\t”)[2]</a:t>
            </a:r>
            <a:r>
              <a:rPr lang="en-US" sz="105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050" dirty="0" err="1">
                <a:latin typeface="Lucida Console"/>
                <a:cs typeface="Lucida Console"/>
              </a:rPr>
              <a:t>messages.</a:t>
            </a:r>
            <a:r>
              <a:rPr lang="en-US" sz="1050" dirty="0" err="1">
                <a:solidFill>
                  <a:srgbClr val="3366FF"/>
                </a:solidFill>
                <a:latin typeface="Lucida Console"/>
                <a:cs typeface="Lucida Console"/>
              </a:rPr>
              <a:t>cache</a:t>
            </a:r>
            <a:r>
              <a:rPr lang="en-US" sz="1050" dirty="0">
                <a:latin typeface="Lucida Console"/>
                <a:cs typeface="Lucida Console"/>
              </a:rPr>
              <a:t>()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836330" y="2884744"/>
            <a:ext cx="3071090" cy="3209535"/>
            <a:chOff x="5615710" y="2743323"/>
            <a:chExt cx="3071090" cy="38514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7864671" y="3386162"/>
            <a:ext cx="791061" cy="2671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/>
              <a:t>Block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746908" y="5094481"/>
            <a:ext cx="819727" cy="2671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/>
              <a:t>Block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900985" y="5645880"/>
            <a:ext cx="806782" cy="2671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/>
              <a:t>Block 3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240422" y="3133934"/>
            <a:ext cx="1577109" cy="1979788"/>
            <a:chOff x="6019801" y="3042352"/>
            <a:chExt cx="1577109" cy="2375746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6518519" y="3042352"/>
              <a:ext cx="1078391" cy="600181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415567" y="3665623"/>
              <a:ext cx="1142135" cy="1097665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5341447" y="4343977"/>
              <a:ext cx="1752475" cy="395767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5859422" y="2854919"/>
            <a:ext cx="2860965" cy="2562785"/>
            <a:chOff x="5638800" y="2707533"/>
            <a:chExt cx="2860965" cy="3075342"/>
          </a:xfrm>
        </p:grpSpPr>
        <p:sp>
          <p:nvSpPr>
            <p:cNvPr id="15" name="Rounded Rectangle 14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Worker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Worker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Worker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Driver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78407" y="4367460"/>
            <a:ext cx="6386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050" dirty="0" err="1">
                <a:latin typeface="Lucida Console"/>
                <a:cs typeface="Lucida Console"/>
              </a:rPr>
              <a:t>messages.</a:t>
            </a:r>
            <a:r>
              <a:rPr lang="en-US" sz="105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050" dirty="0">
                <a:latin typeface="Lucida Console"/>
                <a:cs typeface="Lucida Console"/>
              </a:rPr>
              <a:t>(</a:t>
            </a:r>
            <a:r>
              <a:rPr lang="en-US" sz="1050" dirty="0">
                <a:solidFill>
                  <a:srgbClr val="FF0080"/>
                </a:solidFill>
                <a:latin typeface="Lucida Console"/>
                <a:cs typeface="Lucida Console"/>
              </a:rPr>
              <a:t>lambda s: “</a:t>
            </a:r>
            <a:r>
              <a:rPr lang="en-US" sz="1050" dirty="0" err="1">
                <a:solidFill>
                  <a:srgbClr val="FF0080"/>
                </a:solidFill>
                <a:latin typeface="Lucida Console"/>
                <a:cs typeface="Lucida Console"/>
              </a:rPr>
              <a:t>mysql</a:t>
            </a:r>
            <a:r>
              <a:rPr lang="en-US" sz="1050" dirty="0">
                <a:solidFill>
                  <a:srgbClr val="FF0080"/>
                </a:solidFill>
                <a:latin typeface="Lucida Console"/>
                <a:cs typeface="Lucida Console"/>
              </a:rPr>
              <a:t>” in s</a:t>
            </a:r>
            <a:r>
              <a:rPr lang="en-US" sz="1050" dirty="0">
                <a:latin typeface="Lucida Console"/>
                <a:cs typeface="Lucida Console"/>
              </a:rPr>
              <a:t>).</a:t>
            </a:r>
            <a:r>
              <a:rPr lang="en-US" sz="105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050" dirty="0">
                <a:latin typeface="Lucida Console"/>
                <a:cs typeface="Lucida Console"/>
              </a:rPr>
              <a:t>()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5400000" flipH="1" flipV="1">
            <a:off x="5657761" y="4284334"/>
            <a:ext cx="1308485" cy="33712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6963172" y="3798656"/>
            <a:ext cx="958269" cy="754302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6884656" y="3050121"/>
            <a:ext cx="909784" cy="4117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78406" y="4637451"/>
            <a:ext cx="6386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050" dirty="0" err="1">
                <a:latin typeface="Lucida Console"/>
                <a:cs typeface="Lucida Console"/>
              </a:rPr>
              <a:t>messages.</a:t>
            </a:r>
            <a:r>
              <a:rPr lang="en-US" sz="105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050" dirty="0">
                <a:latin typeface="Lucida Console"/>
                <a:cs typeface="Lucida Console"/>
              </a:rPr>
              <a:t>(</a:t>
            </a:r>
            <a:r>
              <a:rPr lang="en-US" sz="1050" dirty="0">
                <a:solidFill>
                  <a:srgbClr val="FF0080"/>
                </a:solidFill>
                <a:latin typeface="Lucida Console"/>
                <a:cs typeface="Lucida Console"/>
              </a:rPr>
              <a:t>lambda s: “</a:t>
            </a:r>
            <a:r>
              <a:rPr lang="en-US" sz="1050" dirty="0" err="1">
                <a:solidFill>
                  <a:srgbClr val="FF0080"/>
                </a:solidFill>
                <a:latin typeface="Lucida Console"/>
                <a:cs typeface="Lucida Console"/>
              </a:rPr>
              <a:t>php</a:t>
            </a:r>
            <a:r>
              <a:rPr lang="en-US" sz="1050" dirty="0">
                <a:solidFill>
                  <a:srgbClr val="FF0080"/>
                </a:solidFill>
                <a:latin typeface="Lucida Console"/>
                <a:cs typeface="Lucida Console"/>
              </a:rPr>
              <a:t>” in s</a:t>
            </a:r>
            <a:r>
              <a:rPr lang="en-US" sz="1050" dirty="0">
                <a:latin typeface="Lucida Console"/>
                <a:cs typeface="Lucida Console"/>
              </a:rPr>
              <a:t>).</a:t>
            </a:r>
            <a:r>
              <a:rPr lang="en-US" sz="105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050" dirty="0">
                <a:latin typeface="Lucida Console"/>
                <a:cs typeface="Lucida Console"/>
              </a:rPr>
              <a:t>()</a:t>
            </a:r>
            <a:endParaRPr lang="en-US" sz="1050" dirty="0">
              <a:solidFill>
                <a:srgbClr val="3366FF"/>
              </a:solidFill>
              <a:latin typeface="Lucida Console"/>
              <a:cs typeface="Lucida Console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8406" y="4952037"/>
            <a:ext cx="6386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050" dirty="0">
                <a:latin typeface="Lucida Console"/>
                <a:cs typeface="Lucida Console"/>
              </a:rPr>
              <a:t>. . 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218435" y="3301012"/>
            <a:ext cx="513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n-lt"/>
                <a:cs typeface="Avenir Light"/>
              </a:rPr>
              <a:t>tasks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865603" y="2884640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n-lt"/>
                <a:cs typeface="Avenir Light"/>
              </a:rPr>
              <a:t>results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248895" y="2640262"/>
            <a:ext cx="777240" cy="26716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/>
              <a:t>Cache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84240" y="4368028"/>
            <a:ext cx="777240" cy="26716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/>
              <a:t>Cache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332350" y="4900082"/>
            <a:ext cx="777240" cy="26716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/>
              <a:t>Cache 3</a:t>
            </a:r>
          </a:p>
        </p:txBody>
      </p:sp>
      <p:sp>
        <p:nvSpPr>
          <p:cNvPr id="70" name="Rectangular Callout 69"/>
          <p:cNvSpPr/>
          <p:nvPr/>
        </p:nvSpPr>
        <p:spPr>
          <a:xfrm>
            <a:off x="1524879" y="2503012"/>
            <a:ext cx="1256784" cy="259773"/>
          </a:xfrm>
          <a:prstGeom prst="wedgeRectCallout">
            <a:avLst>
              <a:gd name="adj1" fmla="val -77687"/>
              <a:gd name="adj2" fmla="val 131385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6600"/>
                </a:solidFill>
              </a:rPr>
              <a:t>Base RDD</a:t>
            </a:r>
          </a:p>
        </p:txBody>
      </p:sp>
      <p:sp>
        <p:nvSpPr>
          <p:cNvPr id="71" name="Rectangular Callout 70"/>
          <p:cNvSpPr/>
          <p:nvPr/>
        </p:nvSpPr>
        <p:spPr>
          <a:xfrm>
            <a:off x="1792847" y="2534005"/>
            <a:ext cx="1977632" cy="259773"/>
          </a:xfrm>
          <a:prstGeom prst="wedgeRectCallout">
            <a:avLst>
              <a:gd name="adj1" fmla="val -77221"/>
              <a:gd name="adj2" fmla="val 213974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6600"/>
                </a:solidFill>
              </a:rPr>
              <a:t>Transformed RDD</a:t>
            </a:r>
          </a:p>
        </p:txBody>
      </p:sp>
      <p:sp>
        <p:nvSpPr>
          <p:cNvPr id="73" name="Rectangular Callout 72"/>
          <p:cNvSpPr/>
          <p:nvPr/>
        </p:nvSpPr>
        <p:spPr>
          <a:xfrm>
            <a:off x="5980415" y="4254513"/>
            <a:ext cx="1085944" cy="259773"/>
          </a:xfrm>
          <a:prstGeom prst="wedgeRectCallout">
            <a:avLst>
              <a:gd name="adj1" fmla="val -77556"/>
              <a:gd name="adj2" fmla="val 52132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6600"/>
                </a:solidFill>
              </a:rPr>
              <a:t>Action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479227" y="5122392"/>
            <a:ext cx="3656206" cy="99979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FF6600"/>
                </a:solidFill>
              </a:rPr>
              <a:t>Full-text search of Wikipedia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FF6600"/>
                </a:solidFill>
              </a:rPr>
              <a:t>60GB on 20 EC2 machine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FF6600"/>
                </a:solidFill>
              </a:rPr>
              <a:t>0.5 sec vs. 20s for on-disk</a:t>
            </a:r>
          </a:p>
        </p:txBody>
      </p:sp>
    </p:spTree>
    <p:extLst>
      <p:ext uri="{BB962C8B-B14F-4D97-AF65-F5344CB8AC3E}">
        <p14:creationId xmlns:p14="http://schemas.microsoft.com/office/powerpoint/2010/main" val="32316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43" grpId="0" build="allAtOnce"/>
      <p:bldP spid="61" grpId="0" build="allAtOnce"/>
      <p:bldP spid="62" grpId="0" build="allAtOnce"/>
      <p:bldP spid="63" grpId="0"/>
      <p:bldP spid="63" grpId="1"/>
      <p:bldP spid="63" grpId="2"/>
      <p:bldP spid="64" grpId="0"/>
      <p:bldP spid="64" grpId="1"/>
      <p:bldP spid="64" grpId="2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70" grpId="0" uiExpand="1" animBg="1"/>
      <p:bldP spid="70" grpId="1" uiExpand="1" animBg="1"/>
      <p:bldP spid="71" grpId="0" uiExpand="1" animBg="1"/>
      <p:bldP spid="71" grpId="1" uiExpand="1" animBg="1"/>
      <p:bldP spid="73" grpId="0" animBg="1"/>
      <p:bldP spid="73" grpId="1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825500"/>
            <a:ext cx="8229600" cy="9525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Fault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6360"/>
            <a:ext cx="8305800" cy="3473258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RDDs track </a:t>
            </a:r>
            <a:r>
              <a:rPr lang="en-US" b="1" i="1" dirty="0">
                <a:ea typeface="ＭＳ Ｐゴシック" charset="-128"/>
                <a:cs typeface="ＭＳ Ｐゴシック" charset="-128"/>
              </a:rPr>
              <a:t>lineage</a:t>
            </a:r>
            <a:r>
              <a:rPr lang="en-US" dirty="0">
                <a:ea typeface="ＭＳ Ｐゴシック" charset="-128"/>
                <a:cs typeface="ＭＳ Ｐゴシック" charset="-128"/>
              </a:rPr>
              <a:t> information that can be used to efficiently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recompute</a:t>
            </a:r>
            <a:r>
              <a:rPr lang="en-US" dirty="0">
                <a:ea typeface="ＭＳ Ｐゴシック" charset="-128"/>
                <a:cs typeface="ＭＳ Ｐゴシック" charset="-128"/>
              </a:rPr>
              <a:t> lost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8813" y="3349396"/>
            <a:ext cx="77467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>
                <a:latin typeface="Lucida Console"/>
                <a:cs typeface="Lucida Console"/>
              </a:rPr>
              <a:t>msgs</a:t>
            </a:r>
            <a:r>
              <a:rPr lang="en-US" sz="1700" dirty="0">
                <a:latin typeface="Lucida Console"/>
                <a:cs typeface="Lucida Console"/>
              </a:rPr>
              <a:t> = </a:t>
            </a:r>
            <a:r>
              <a:rPr lang="en-US" sz="1700" dirty="0" err="1">
                <a:latin typeface="Lucida Console"/>
                <a:cs typeface="Lucida Console"/>
              </a:rPr>
              <a:t>textFile.</a:t>
            </a:r>
            <a:r>
              <a:rPr lang="en-US" sz="17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700" dirty="0">
                <a:latin typeface="Lucida Console"/>
                <a:cs typeface="Lucida Console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700" dirty="0" err="1">
                <a:solidFill>
                  <a:srgbClr val="FF0080"/>
                </a:solidFill>
                <a:latin typeface="Lucida Console"/>
                <a:cs typeface="Lucida Console"/>
              </a:rPr>
              <a:t>s.startsWith</a:t>
            </a:r>
            <a:r>
              <a:rPr lang="en-US" sz="1700" dirty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700" dirty="0">
                <a:latin typeface="Lucida Console"/>
                <a:cs typeface="Lucida Console"/>
              </a:rPr>
              <a:t>)</a:t>
            </a:r>
          </a:p>
          <a:p>
            <a:r>
              <a:rPr lang="en-US" sz="1700" dirty="0">
                <a:latin typeface="Lucida Console"/>
                <a:cs typeface="Lucida Console"/>
              </a:rPr>
              <a:t>               .</a:t>
            </a:r>
            <a:r>
              <a:rPr lang="en-US" sz="170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700" dirty="0">
                <a:latin typeface="Lucida Console"/>
                <a:cs typeface="Lucida Console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700" dirty="0" err="1">
                <a:solidFill>
                  <a:srgbClr val="FF0080"/>
                </a:solidFill>
                <a:latin typeface="Lucida Console"/>
                <a:cs typeface="Lucida Console"/>
              </a:rPr>
              <a:t>s.split</a:t>
            </a:r>
            <a:r>
              <a:rPr lang="en-US" sz="1700" dirty="0">
                <a:solidFill>
                  <a:srgbClr val="FF0080"/>
                </a:solidFill>
                <a:latin typeface="Lucida Console"/>
                <a:cs typeface="Lucida Console"/>
              </a:rPr>
              <a:t>(“\t”)[2]</a:t>
            </a:r>
            <a:r>
              <a:rPr lang="en-US" sz="1700" dirty="0">
                <a:latin typeface="Lucida Console"/>
                <a:cs typeface="Lucida Console"/>
              </a:rPr>
              <a:t>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43738" y="4798855"/>
            <a:ext cx="1679868" cy="51859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100" dirty="0"/>
              <a:t>HDFS File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664636" y="4798855"/>
            <a:ext cx="1679868" cy="51859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100" dirty="0"/>
              <a:t>Filtered RDD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485533" y="4798855"/>
            <a:ext cx="1679868" cy="51859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100" dirty="0"/>
              <a:t>Mapped RDD</a:t>
            </a:r>
          </a:p>
        </p:txBody>
      </p:sp>
      <p:cxnSp>
        <p:nvCxnSpPr>
          <p:cNvPr id="21" name="Straight Arrow Connector 20"/>
          <p:cNvCxnSpPr>
            <a:stCxn id="10" idx="3"/>
            <a:endCxn id="11" idx="1"/>
          </p:cNvCxnSpPr>
          <p:nvPr/>
        </p:nvCxnSpPr>
        <p:spPr>
          <a:xfrm>
            <a:off x="2523606" y="5058151"/>
            <a:ext cx="114103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12" idx="1"/>
          </p:cNvCxnSpPr>
          <p:nvPr/>
        </p:nvCxnSpPr>
        <p:spPr>
          <a:xfrm>
            <a:off x="5344506" y="5058151"/>
            <a:ext cx="114102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79150" y="5151264"/>
            <a:ext cx="2499878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i="1" dirty="0">
                <a:latin typeface="Corbel"/>
                <a:cs typeface="Corbel"/>
              </a:rPr>
              <a:t>filter</a:t>
            </a:r>
            <a:br>
              <a:rPr lang="en-US" sz="2000" dirty="0">
                <a:latin typeface="Corbel"/>
                <a:cs typeface="Corbel"/>
              </a:rPr>
            </a:br>
            <a:r>
              <a:rPr lang="en-US" sz="2000" dirty="0">
                <a:latin typeface="Corbel"/>
                <a:cs typeface="Corbel"/>
              </a:rPr>
              <a:t>(</a:t>
            </a:r>
            <a:r>
              <a:rPr lang="en-US" sz="2000" dirty="0" err="1">
                <a:latin typeface="Corbel"/>
                <a:cs typeface="Corbel"/>
              </a:rPr>
              <a:t>func</a:t>
            </a:r>
            <a:r>
              <a:rPr lang="en-US" sz="2000" dirty="0">
                <a:latin typeface="Corbel"/>
                <a:cs typeface="Corbel"/>
              </a:rPr>
              <a:t> = </a:t>
            </a:r>
            <a:r>
              <a:rPr lang="en-US" sz="2000" dirty="0" err="1">
                <a:latin typeface="Corbel"/>
                <a:cs typeface="Corbel"/>
              </a:rPr>
              <a:t>startsWith</a:t>
            </a:r>
            <a:r>
              <a:rPr lang="en-US" sz="2000" dirty="0">
                <a:latin typeface="Corbel"/>
                <a:cs typeface="Corbel"/>
              </a:rPr>
              <a:t>(…))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21175" y="5151264"/>
            <a:ext cx="1839516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i="1" dirty="0">
                <a:latin typeface="Corbel"/>
                <a:cs typeface="Corbel"/>
              </a:rPr>
              <a:t>map</a:t>
            </a:r>
            <a:br>
              <a:rPr lang="en-US" sz="2000" dirty="0">
                <a:latin typeface="Corbel"/>
                <a:cs typeface="Corbel"/>
              </a:rPr>
            </a:br>
            <a:r>
              <a:rPr lang="en-US" sz="2000" dirty="0">
                <a:latin typeface="Corbel"/>
                <a:cs typeface="Corbel"/>
              </a:rPr>
              <a:t>(</a:t>
            </a:r>
            <a:r>
              <a:rPr lang="en-US" sz="2000" dirty="0" err="1">
                <a:latin typeface="Corbel"/>
                <a:cs typeface="Corbel"/>
              </a:rPr>
              <a:t>func</a:t>
            </a:r>
            <a:r>
              <a:rPr lang="en-US" sz="2000" dirty="0">
                <a:latin typeface="Corbel"/>
                <a:cs typeface="Corbel"/>
              </a:rPr>
              <a:t> = split(...))</a:t>
            </a:r>
          </a:p>
        </p:txBody>
      </p:sp>
    </p:spTree>
    <p:extLst>
      <p:ext uri="{BB962C8B-B14F-4D97-AF65-F5344CB8AC3E}">
        <p14:creationId xmlns:p14="http://schemas.microsoft.com/office/powerpoint/2010/main" val="1539555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5984"/>
            <a:ext cx="8520745" cy="351763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Turn a Python collection into an RDD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sc.parallelize</a:t>
            </a:r>
            <a:r>
              <a:rPr lang="en-US" sz="2100" dirty="0">
                <a:latin typeface="Lucida Console"/>
                <a:cs typeface="Lucida Console"/>
              </a:rPr>
              <a:t>([1, 2, 3])</a:t>
            </a:r>
          </a:p>
          <a:p>
            <a:pPr>
              <a:spcBef>
                <a:spcPts val="0"/>
              </a:spcBef>
              <a:buFont typeface="Lucida Grande"/>
              <a:buChar char="&gt;"/>
            </a:pP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Load text file from local FS, HDFS, or S3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sc.textFile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2100" dirty="0" err="1">
                <a:solidFill>
                  <a:srgbClr val="000090"/>
                </a:solidFill>
                <a:latin typeface="Lucida Console"/>
                <a:cs typeface="Lucida Console"/>
              </a:rPr>
              <a:t>file.txt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sc.textFile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“directory/*.txt”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sc.textFile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2100" dirty="0" err="1">
                <a:solidFill>
                  <a:srgbClr val="000090"/>
                </a:solidFill>
                <a:latin typeface="Lucida Console"/>
                <a:cs typeface="Lucida Console"/>
              </a:rPr>
              <a:t>hdfs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://namenode:9000/path/file”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</a:p>
          <a:p>
            <a:pPr>
              <a:buFont typeface="Lucida Grande"/>
              <a:buChar char="&gt;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20107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44" y="1899892"/>
            <a:ext cx="8954223" cy="38151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</a:t>
            </a:r>
            <a:r>
              <a:rPr lang="en-US" sz="2100" dirty="0">
                <a:latin typeface="Lucida Console"/>
                <a:cs typeface="Lucida Console"/>
              </a:rPr>
              <a:t> = </a:t>
            </a:r>
            <a:r>
              <a:rPr lang="en-US" sz="2100" dirty="0" err="1">
                <a:latin typeface="Lucida Console"/>
                <a:cs typeface="Lucida Console"/>
              </a:rPr>
              <a:t>sc.parallelize</a:t>
            </a:r>
            <a:r>
              <a:rPr lang="en-US" sz="2100" dirty="0">
                <a:latin typeface="Lucida Console"/>
                <a:cs typeface="Lucida Console"/>
              </a:rPr>
              <a:t>([1, 2, 3])</a:t>
            </a:r>
            <a:br>
              <a:rPr lang="en-US" sz="2100" dirty="0">
                <a:latin typeface="Lucida Console"/>
                <a:cs typeface="Lucida Console"/>
              </a:rPr>
            </a:b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Pass each element through a function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>
                <a:latin typeface="Lucida Console"/>
                <a:cs typeface="Lucida Console"/>
              </a:rPr>
              <a:t>squares = </a:t>
            </a: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FF0080"/>
                </a:solidFill>
                <a:latin typeface="Lucida Console"/>
                <a:cs typeface="Lucida Console"/>
              </a:rPr>
              <a:t>lambda x: x*x</a:t>
            </a:r>
            <a:r>
              <a:rPr lang="en-US" sz="2100" dirty="0">
                <a:latin typeface="Lucida Console"/>
                <a:cs typeface="Lucida Console"/>
              </a:rPr>
              <a:t>)  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// {1, 4, 9}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Keep elements passing a predicate</a:t>
            </a:r>
            <a:endParaRPr lang="en-US" sz="2100" dirty="0"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>
                <a:latin typeface="Lucida Console"/>
                <a:cs typeface="Lucida Console"/>
              </a:rPr>
              <a:t>even = </a:t>
            </a:r>
            <a:r>
              <a:rPr lang="en-US" sz="2100" dirty="0" err="1">
                <a:latin typeface="Lucida Console"/>
                <a:cs typeface="Lucida Console"/>
              </a:rPr>
              <a:t>squares.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FF0080"/>
                </a:solidFill>
                <a:latin typeface="Lucida Console"/>
                <a:cs typeface="Lucida Console"/>
              </a:rPr>
              <a:t>lambda x: x % 2 == 0</a:t>
            </a:r>
            <a:r>
              <a:rPr lang="en-US" sz="2100" dirty="0">
                <a:latin typeface="Lucida Console"/>
                <a:cs typeface="Lucida Console"/>
              </a:rPr>
              <a:t>)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// {4}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Map each element to zero or more others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flatMap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FF0080"/>
                </a:solidFill>
                <a:latin typeface="Lucida Console"/>
                <a:cs typeface="Lucida Console"/>
              </a:rPr>
              <a:t>lambda x: =&gt; range(x)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700" dirty="0">
                <a:solidFill>
                  <a:srgbClr val="008040"/>
                </a:solidFill>
                <a:latin typeface="Lucida Console"/>
                <a:cs typeface="Lucida Console"/>
              </a:rPr>
              <a:t># =&gt; {0, 0, 1, 0, 1, 2}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6121752" y="5511385"/>
            <a:ext cx="2963857" cy="612908"/>
          </a:xfrm>
          <a:prstGeom prst="wedgeRectCallout">
            <a:avLst>
              <a:gd name="adj1" fmla="val -43644"/>
              <a:gd name="adj2" fmla="val -132789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6600"/>
                </a:solidFill>
              </a:rPr>
              <a:t>Range object (sequence of numbers 0, 1, …, x-1)</a:t>
            </a:r>
          </a:p>
        </p:txBody>
      </p:sp>
    </p:spTree>
    <p:extLst>
      <p:ext uri="{BB962C8B-B14F-4D97-AF65-F5344CB8AC3E}">
        <p14:creationId xmlns:p14="http://schemas.microsoft.com/office/powerpoint/2010/main" val="65908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2CAC-75FE-5347-B897-22D30D38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lecture 8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07733-A462-1247-B28F-FC6BDE3CF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ym typeface="Wingdings" pitchFamily="2" charset="2"/>
              </a:rPr>
              <a:t>Distributed Transactions and 2PC</a:t>
            </a:r>
          </a:p>
          <a:p>
            <a:pPr lvl="1"/>
            <a:r>
              <a:rPr lang="en-US" dirty="0">
                <a:sym typeface="Wingdings" pitchFamily="2" charset="2"/>
              </a:rPr>
              <a:t>Each node has its own transaction coordinator and manager</a:t>
            </a:r>
          </a:p>
          <a:p>
            <a:pPr lvl="1"/>
            <a:r>
              <a:rPr lang="en-US" dirty="0">
                <a:sym typeface="Wingdings" pitchFamily="2" charset="2"/>
              </a:rPr>
              <a:t>Any node can originate a transaction via coordinator</a:t>
            </a:r>
          </a:p>
          <a:p>
            <a:pPr lvl="1"/>
            <a:r>
              <a:rPr lang="en-US" dirty="0">
                <a:sym typeface="Wingdings" pitchFamily="2" charset="2"/>
              </a:rPr>
              <a:t>2PC has two phases:</a:t>
            </a:r>
          </a:p>
          <a:p>
            <a:pPr lvl="2"/>
            <a:r>
              <a:rPr lang="en-US" dirty="0">
                <a:sym typeface="Wingdings" pitchFamily="2" charset="2"/>
              </a:rPr>
              <a:t>Prepare phase: coordinator sends a prepare message to all managers, waits for ready response</a:t>
            </a:r>
          </a:p>
          <a:p>
            <a:pPr lvl="2"/>
            <a:r>
              <a:rPr lang="en-US" dirty="0">
                <a:sym typeface="Wingdings" pitchFamily="2" charset="2"/>
              </a:rPr>
              <a:t>Decision phase: if it received a ready response from all the managers, it can commit transaction locally and send commit message to all other nodes</a:t>
            </a:r>
          </a:p>
          <a:p>
            <a:pPr lvl="1"/>
            <a:r>
              <a:rPr lang="en-US" dirty="0">
                <a:sym typeface="Wingdings" pitchFamily="2" charset="2"/>
              </a:rPr>
              <a:t>2PC ensures that transactions are either committed or aborted on all nodes </a:t>
            </a:r>
          </a:p>
          <a:p>
            <a:pPr lvl="1"/>
            <a:r>
              <a:rPr lang="en-US" dirty="0">
                <a:sym typeface="Wingdings" pitchFamily="2" charset="2"/>
              </a:rPr>
              <a:t>If any manager responds “not ready”, transaction must be aborted</a:t>
            </a:r>
          </a:p>
          <a:p>
            <a:pPr lvl="1"/>
            <a:r>
              <a:rPr lang="en-US" dirty="0">
                <a:sym typeface="Wingdings" pitchFamily="2" charset="2"/>
              </a:rPr>
              <a:t>Coordinator can only continue if gets “ready” from all participating nodes</a:t>
            </a:r>
          </a:p>
          <a:p>
            <a:pPr lvl="1"/>
            <a:r>
              <a:rPr lang="en-US" dirty="0">
                <a:sym typeface="Wingdings" pitchFamily="2" charset="2"/>
              </a:rPr>
              <a:t>2PC can </a:t>
            </a:r>
            <a:r>
              <a:rPr lang="en-US" b="1" dirty="0">
                <a:sym typeface="Wingdings" pitchFamily="2" charset="2"/>
              </a:rPr>
              <a:t>block</a:t>
            </a:r>
            <a:r>
              <a:rPr lang="en-US" dirty="0">
                <a:sym typeface="Wingdings" pitchFamily="2" charset="2"/>
              </a:rPr>
              <a:t> if participating nodes have a “ready” log, but no commit/abort</a:t>
            </a:r>
          </a:p>
          <a:p>
            <a:pPr lvl="2"/>
            <a:r>
              <a:rPr lang="en-US" dirty="0">
                <a:sym typeface="Wingdings" pitchFamily="2" charset="2"/>
              </a:rPr>
              <a:t>Need to wait to hear from coordinator</a:t>
            </a:r>
          </a:p>
          <a:p>
            <a:pPr lvl="1"/>
            <a:r>
              <a:rPr lang="en-US" dirty="0">
                <a:sym typeface="Wingdings" pitchFamily="2" charset="2"/>
              </a:rPr>
              <a:t>How to solve blocking?</a:t>
            </a:r>
          </a:p>
          <a:p>
            <a:pPr lvl="2"/>
            <a:r>
              <a:rPr lang="en-US" dirty="0">
                <a:sym typeface="Wingdings" pitchFamily="2" charset="2"/>
              </a:rPr>
              <a:t>Use </a:t>
            </a:r>
            <a:r>
              <a:rPr lang="en-US" b="1" dirty="0">
                <a:sym typeface="Wingdings" pitchFamily="2" charset="2"/>
              </a:rPr>
              <a:t>distributed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>consensus</a:t>
            </a:r>
            <a:r>
              <a:rPr lang="en-US" dirty="0">
                <a:sym typeface="Wingdings" pitchFamily="2" charset="2"/>
              </a:rPr>
              <a:t>, so that there are multiple coordinators, with a majority vote required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5E1F8-C805-1349-A1E8-0B39DBAB7B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2749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9000"/>
            <a:ext cx="8229600" cy="952500"/>
          </a:xfrm>
        </p:spPr>
        <p:txBody>
          <a:bodyPr/>
          <a:lstStyle/>
          <a:p>
            <a:r>
              <a:rPr lang="en-US" dirty="0"/>
              <a:t>Basic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1500"/>
            <a:ext cx="8382000" cy="418954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</a:t>
            </a:r>
            <a:r>
              <a:rPr lang="en-US" sz="2100" dirty="0">
                <a:latin typeface="Lucida Console"/>
                <a:cs typeface="Lucida Console"/>
              </a:rPr>
              <a:t> = </a:t>
            </a:r>
            <a:r>
              <a:rPr lang="en-US" sz="2100" dirty="0" err="1">
                <a:latin typeface="Lucida Console"/>
                <a:cs typeface="Lucida Console"/>
              </a:rPr>
              <a:t>sc.parallelize</a:t>
            </a:r>
            <a:r>
              <a:rPr lang="en-US" sz="2100" dirty="0">
                <a:latin typeface="Lucida Console"/>
                <a:cs typeface="Lucida Console"/>
              </a:rPr>
              <a:t>([1, 2, 3])</a:t>
            </a:r>
            <a:br>
              <a:rPr lang="en-US" sz="2100" dirty="0">
                <a:latin typeface="Lucida Console"/>
                <a:cs typeface="Lucida Console"/>
              </a:rPr>
            </a:br>
            <a:endParaRPr lang="en-US" sz="12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Retrieve RDD contents as a local collection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collect</a:t>
            </a:r>
            <a:r>
              <a:rPr lang="en-US" sz="2100" dirty="0">
                <a:latin typeface="Lucida Console"/>
                <a:cs typeface="Lucida Console"/>
              </a:rPr>
              <a:t>()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=&gt; [1, 2, 3]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Return first K elements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take</a:t>
            </a:r>
            <a:r>
              <a:rPr lang="en-US" sz="2100" dirty="0">
                <a:latin typeface="Lucida Console"/>
                <a:cs typeface="Lucida Console"/>
              </a:rPr>
              <a:t>(2)  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=&gt; [1, 2]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Count number of elements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2100" dirty="0">
                <a:latin typeface="Lucida Console"/>
                <a:cs typeface="Lucida Console"/>
              </a:rPr>
              <a:t>()  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=&gt; 3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Merge elements with an associative function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reduce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2100" dirty="0">
                <a:latin typeface="Lucida Console"/>
                <a:cs typeface="Lucida Console"/>
              </a:rPr>
              <a:t>) 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=&gt; 6</a:t>
            </a:r>
            <a:endParaRPr lang="en-US" sz="12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Write elements to a text file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saveAsTextFile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2100" dirty="0" err="1">
                <a:solidFill>
                  <a:srgbClr val="000090"/>
                </a:solidFill>
                <a:latin typeface="Lucida Console"/>
                <a:cs typeface="Lucida Console"/>
              </a:rPr>
              <a:t>hdfs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://</a:t>
            </a:r>
            <a:r>
              <a:rPr lang="en-US" sz="2100" dirty="0" err="1">
                <a:solidFill>
                  <a:srgbClr val="000090"/>
                </a:solidFill>
                <a:latin typeface="Lucida Console"/>
                <a:cs typeface="Lucida Console"/>
              </a:rPr>
              <a:t>file.txt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2047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5500"/>
            <a:ext cx="8229600" cy="952500"/>
          </a:xfrm>
        </p:spPr>
        <p:txBody>
          <a:bodyPr>
            <a:normAutofit/>
          </a:bodyPr>
          <a:lstStyle/>
          <a:p>
            <a:r>
              <a:rPr lang="en-US" dirty="0"/>
              <a:t>Working with Key-Value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30" y="1755894"/>
            <a:ext cx="7720419" cy="79736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1400"/>
              </a:spcBef>
              <a:buNone/>
            </a:pPr>
            <a:r>
              <a:rPr lang="en-US" sz="1400" dirty="0"/>
              <a:t>Spark’s “distributed reduce” transformations operate on RDDs of key-value pairs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5693" y="2695774"/>
            <a:ext cx="6039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400"/>
              </a:spcBef>
            </a:pPr>
            <a:r>
              <a:rPr lang="en-US" sz="1400" dirty="0">
                <a:solidFill>
                  <a:srgbClr val="FF6600"/>
                </a:solidFill>
              </a:rPr>
              <a:t>Python</a:t>
            </a:r>
            <a:r>
              <a:rPr lang="en-US" sz="1100" dirty="0">
                <a:solidFill>
                  <a:srgbClr val="FF6600"/>
                </a:solidFill>
              </a:rPr>
              <a:t>:</a:t>
            </a:r>
            <a:r>
              <a:rPr lang="en-US" sz="1100" dirty="0"/>
              <a:t> 		</a:t>
            </a:r>
            <a:r>
              <a:rPr lang="en-US" sz="1100" dirty="0">
                <a:latin typeface="Consolas"/>
                <a:cs typeface="Consolas"/>
              </a:rPr>
              <a:t>pair = (a, b)</a:t>
            </a:r>
            <a:br>
              <a:rPr lang="en-US" sz="1100" dirty="0">
                <a:latin typeface="Consolas"/>
                <a:cs typeface="Consolas"/>
              </a:rPr>
            </a:br>
            <a:r>
              <a:rPr lang="en-US" sz="1100" dirty="0">
                <a:latin typeface="Consolas"/>
                <a:cs typeface="Consolas"/>
              </a:rPr>
              <a:t>		pair[0] </a:t>
            </a: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# =&gt; a </a:t>
            </a:r>
            <a:b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		</a:t>
            </a:r>
            <a:r>
              <a:rPr lang="en-US" sz="1100" dirty="0">
                <a:latin typeface="Consolas"/>
                <a:cs typeface="Consolas"/>
              </a:rPr>
              <a:t>pair[1] </a:t>
            </a: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# =&gt; b</a:t>
            </a:r>
          </a:p>
        </p:txBody>
      </p:sp>
    </p:spTree>
    <p:extLst>
      <p:ext uri="{BB962C8B-B14F-4D97-AF65-F5344CB8AC3E}">
        <p14:creationId xmlns:p14="http://schemas.microsoft.com/office/powerpoint/2010/main" val="7509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Key-Value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197366"/>
            <a:ext cx="8318975" cy="3517635"/>
          </a:xfrm>
        </p:spPr>
        <p:txBody>
          <a:bodyPr/>
          <a:lstStyle/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900" dirty="0">
                <a:latin typeface="Lucida Console"/>
                <a:cs typeface="Lucida Console"/>
              </a:rPr>
              <a:t>pets = </a:t>
            </a:r>
            <a:r>
              <a:rPr lang="en-US" sz="1900" dirty="0" err="1">
                <a:latin typeface="Lucida Console"/>
                <a:cs typeface="Lucida Console"/>
              </a:rPr>
              <a:t>sc.parallelize</a:t>
            </a:r>
            <a:r>
              <a:rPr lang="en-US" sz="1900" dirty="0">
                <a:latin typeface="Lucida Console"/>
                <a:cs typeface="Lucida Console"/>
              </a:rPr>
              <a:t>(</a:t>
            </a:r>
            <a:br>
              <a:rPr lang="en-US" sz="1900" dirty="0">
                <a:latin typeface="Lucida Console"/>
                <a:cs typeface="Lucida Console"/>
              </a:rPr>
            </a:br>
            <a:r>
              <a:rPr lang="en-US" sz="1900" dirty="0">
                <a:latin typeface="Lucida Console"/>
                <a:cs typeface="Lucida Console"/>
              </a:rPr>
              <a:t>  [(</a:t>
            </a:r>
            <a:r>
              <a:rPr lang="en-US" sz="1900" dirty="0">
                <a:solidFill>
                  <a:srgbClr val="000090"/>
                </a:solidFill>
                <a:latin typeface="Lucida Console"/>
                <a:cs typeface="Lucida Console"/>
              </a:rPr>
              <a:t>“cat”</a:t>
            </a:r>
            <a:r>
              <a:rPr lang="en-US" sz="1900" dirty="0">
                <a:latin typeface="Lucida Console"/>
                <a:cs typeface="Lucida Console"/>
              </a:rPr>
              <a:t>, 1), (</a:t>
            </a:r>
            <a:r>
              <a:rPr lang="en-US" sz="1900" dirty="0">
                <a:solidFill>
                  <a:srgbClr val="000090"/>
                </a:solidFill>
                <a:latin typeface="Lucida Console"/>
                <a:cs typeface="Lucida Console"/>
              </a:rPr>
              <a:t>“dog”</a:t>
            </a:r>
            <a:r>
              <a:rPr lang="en-US" sz="1900" dirty="0">
                <a:latin typeface="Lucida Console"/>
                <a:cs typeface="Lucida Console"/>
              </a:rPr>
              <a:t>, 1), (</a:t>
            </a:r>
            <a:r>
              <a:rPr lang="en-US" sz="1900" dirty="0">
                <a:solidFill>
                  <a:srgbClr val="000090"/>
                </a:solidFill>
                <a:latin typeface="Lucida Console"/>
                <a:cs typeface="Lucida Console"/>
              </a:rPr>
              <a:t>“cat”</a:t>
            </a:r>
            <a:r>
              <a:rPr lang="en-US" sz="1900" dirty="0">
                <a:latin typeface="Lucida Console"/>
                <a:cs typeface="Lucida Console"/>
              </a:rPr>
              <a:t>, 2)])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900" dirty="0" err="1">
                <a:latin typeface="Lucida Console"/>
                <a:cs typeface="Lucida Console"/>
              </a:rPr>
              <a:t>pets.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cs typeface="Lucida Console"/>
              </a:rPr>
              <a:t>reduceByKey</a:t>
            </a:r>
            <a:r>
              <a:rPr lang="en-US" sz="1900" dirty="0">
                <a:latin typeface="Lucida Console"/>
                <a:cs typeface="Lucida Console"/>
              </a:rPr>
              <a:t>(</a:t>
            </a:r>
            <a:r>
              <a:rPr lang="en-US" sz="1900" dirty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1900" dirty="0">
                <a:latin typeface="Lucida Console"/>
                <a:cs typeface="Lucida Console"/>
              </a:rPr>
              <a:t>)</a:t>
            </a:r>
            <a:br>
              <a:rPr lang="en-US" sz="1900" dirty="0">
                <a:latin typeface="Lucida Console"/>
                <a:cs typeface="Lucida Console"/>
              </a:rPr>
            </a:br>
            <a:r>
              <a:rPr lang="en-US" sz="1900" dirty="0">
                <a:latin typeface="Lucida Console"/>
                <a:cs typeface="Lucida Console"/>
              </a:rPr>
              <a:t>                  </a:t>
            </a:r>
            <a:r>
              <a:rPr lang="en-US" sz="1900" dirty="0">
                <a:solidFill>
                  <a:srgbClr val="008040"/>
                </a:solidFill>
                <a:latin typeface="Lucida Console"/>
                <a:cs typeface="Lucida Console"/>
              </a:rPr>
              <a:t># =&gt; {(cat, 3), (dog, 1)}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900" dirty="0" err="1">
                <a:latin typeface="Lucida Console"/>
                <a:cs typeface="Lucida Console"/>
              </a:rPr>
              <a:t>pets.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cs typeface="Lucida Console"/>
              </a:rPr>
              <a:t>groupByKey</a:t>
            </a:r>
            <a:r>
              <a:rPr lang="en-US" sz="1900" dirty="0">
                <a:latin typeface="Lucida Console"/>
                <a:cs typeface="Lucida Console"/>
              </a:rPr>
              <a:t>() </a:t>
            </a:r>
            <a:r>
              <a:rPr lang="en-US" sz="1900" dirty="0">
                <a:solidFill>
                  <a:srgbClr val="008040"/>
                </a:solidFill>
                <a:latin typeface="Lucida Console"/>
                <a:cs typeface="Lucida Console"/>
              </a:rPr>
              <a:t># =&gt; {(cat, [1, 2]), (dog, [1])}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900" dirty="0" err="1">
                <a:latin typeface="Lucida Console"/>
                <a:cs typeface="Lucida Console"/>
              </a:rPr>
              <a:t>pets.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cs typeface="Lucida Console"/>
              </a:rPr>
              <a:t>sortByKey</a:t>
            </a:r>
            <a:r>
              <a:rPr lang="en-US" sz="1900" dirty="0">
                <a:latin typeface="Lucida Console"/>
                <a:cs typeface="Lucida Console"/>
              </a:rPr>
              <a:t>()  </a:t>
            </a:r>
            <a:r>
              <a:rPr lang="en-US" sz="1900" dirty="0">
                <a:solidFill>
                  <a:srgbClr val="008040"/>
                </a:solidFill>
                <a:latin typeface="Lucida Console"/>
                <a:cs typeface="Lucida Console"/>
              </a:rPr>
              <a:t># =&gt; {(cat, 1), (cat, 2), (dog, 1)}</a:t>
            </a:r>
          </a:p>
        </p:txBody>
      </p:sp>
    </p:spTree>
    <p:extLst>
      <p:ext uri="{BB962C8B-B14F-4D97-AF65-F5344CB8AC3E}">
        <p14:creationId xmlns:p14="http://schemas.microsoft.com/office/powerpoint/2010/main" val="266944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22500"/>
            <a:ext cx="8229600" cy="2159000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dirty="0">
                <a:latin typeface="Lucida Console"/>
                <a:cs typeface="Lucida Console"/>
              </a:rPr>
              <a:t>lines = </a:t>
            </a:r>
            <a:r>
              <a:rPr lang="en-US" dirty="0" err="1">
                <a:latin typeface="Lucida Console"/>
                <a:cs typeface="Lucida Console"/>
              </a:rPr>
              <a:t>sc.textFile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dirty="0" err="1">
                <a:solidFill>
                  <a:srgbClr val="000090"/>
                </a:solidFill>
                <a:latin typeface="Lucida Console"/>
                <a:cs typeface="Lucida Console"/>
              </a:rPr>
              <a:t>hamlet.txt</a:t>
            </a:r>
            <a:r>
              <a:rPr lang="en-US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dirty="0">
                <a:latin typeface="Lucida Console"/>
                <a:cs typeface="Lucida Console"/>
              </a:rPr>
              <a:t>counts = </a:t>
            </a:r>
            <a:r>
              <a:rPr lang="en-US" dirty="0" err="1">
                <a:latin typeface="Lucida Console"/>
                <a:cs typeface="Lucida Console"/>
              </a:rPr>
              <a:t>lines.</a:t>
            </a:r>
            <a:r>
              <a:rPr lang="en-US" dirty="0" err="1">
                <a:solidFill>
                  <a:srgbClr val="3366FF"/>
                </a:solidFill>
                <a:latin typeface="Lucida Console"/>
                <a:cs typeface="Lucida Console"/>
              </a:rPr>
              <a:t>flatMap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>
                <a:solidFill>
                  <a:srgbClr val="FF0080"/>
                </a:solidFill>
                <a:latin typeface="Lucida Console"/>
                <a:cs typeface="Lucida Console"/>
              </a:rPr>
              <a:t>lambda line: </a:t>
            </a:r>
            <a:r>
              <a:rPr lang="en-US" dirty="0" err="1">
                <a:solidFill>
                  <a:srgbClr val="FF0080"/>
                </a:solidFill>
                <a:latin typeface="Lucida Console"/>
                <a:cs typeface="Lucida Console"/>
              </a:rPr>
              <a:t>line.split</a:t>
            </a:r>
            <a:r>
              <a:rPr lang="en-US" dirty="0">
                <a:solidFill>
                  <a:srgbClr val="FF0080"/>
                </a:solidFill>
                <a:latin typeface="Lucida Console"/>
                <a:cs typeface="Lucida Console"/>
              </a:rPr>
              <a:t>(“ ”)</a:t>
            </a:r>
            <a:r>
              <a:rPr lang="en-US" dirty="0">
                <a:latin typeface="Lucida Console"/>
                <a:cs typeface="Lucida Console"/>
              </a:rPr>
              <a:t>)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              .</a:t>
            </a:r>
            <a:r>
              <a:rPr lang="en-US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>
                <a:solidFill>
                  <a:srgbClr val="FF0080"/>
                </a:solidFill>
                <a:latin typeface="Lucida Console"/>
                <a:cs typeface="Lucida Console"/>
              </a:rPr>
              <a:t>lambda word =&gt; (word, 1)</a:t>
            </a:r>
            <a:r>
              <a:rPr lang="en-US" dirty="0">
                <a:latin typeface="Lucida Console"/>
                <a:cs typeface="Lucida Console"/>
              </a:rPr>
              <a:t>)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              .</a:t>
            </a:r>
            <a:r>
              <a:rPr lang="en-US" dirty="0" err="1">
                <a:solidFill>
                  <a:srgbClr val="3366FF"/>
                </a:solidFill>
                <a:latin typeface="Lucida Console"/>
                <a:cs typeface="Lucida Console"/>
              </a:rPr>
              <a:t>reduceByKey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439683"/>
            <a:ext cx="8229600" cy="952500"/>
          </a:xfrm>
        </p:spPr>
        <p:txBody>
          <a:bodyPr>
            <a:normAutofit/>
          </a:bodyPr>
          <a:lstStyle/>
          <a:p>
            <a:r>
              <a:rPr lang="en-US" dirty="0"/>
              <a:t>Example: Word Count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007895" y="3939161"/>
            <a:ext cx="6642533" cy="1999884"/>
            <a:chOff x="1364823" y="4724400"/>
            <a:chExt cx="5926182" cy="2271589"/>
          </a:xfrm>
        </p:grpSpPr>
        <p:sp>
          <p:nvSpPr>
            <p:cNvPr id="5" name="TextBox 4"/>
            <p:cNvSpPr txBox="1"/>
            <p:nvPr/>
          </p:nvSpPr>
          <p:spPr>
            <a:xfrm>
              <a:off x="1364823" y="5080000"/>
              <a:ext cx="1091476" cy="454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“to be or”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64823" y="6146741"/>
              <a:ext cx="1197127" cy="454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“not to be”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56599" y="4724400"/>
              <a:ext cx="588070" cy="1153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“to”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“be”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“or”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56599" y="5842337"/>
              <a:ext cx="668157" cy="1153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“not”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“to”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“be”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61126" y="4724400"/>
              <a:ext cx="747082" cy="1153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(to, 1)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(be, 1)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(or, 1)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61126" y="5842337"/>
              <a:ext cx="830544" cy="1153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(not, 1)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(to, 1)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(be, 1)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60461" y="4885074"/>
              <a:ext cx="830544" cy="804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(be, 2)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(not, 1)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60461" y="6001851"/>
              <a:ext cx="726412" cy="804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(or, 1)</a:t>
              </a:r>
            </a:p>
            <a:p>
              <a:r>
                <a:rPr lang="en-US" sz="2000" dirty="0">
                  <a:latin typeface="Corbel"/>
                  <a:cs typeface="Corbel"/>
                </a:rPr>
                <a:t>(to, 2)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518918" y="5287749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518918" y="6357863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973353" y="5264150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973353" y="6400800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40793" y="5219821"/>
              <a:ext cx="764090" cy="112563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640793" y="5215684"/>
              <a:ext cx="764090" cy="10176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5640793" y="5311916"/>
              <a:ext cx="764090" cy="111743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5640793" y="6340732"/>
              <a:ext cx="764090" cy="10102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139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RDD Operators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3400" y="2304581"/>
            <a:ext cx="4038600" cy="3517636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map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filter</a:t>
            </a:r>
          </a:p>
          <a:p>
            <a:pPr>
              <a:spcBef>
                <a:spcPts val="1400"/>
              </a:spcBef>
            </a:pPr>
            <a:r>
              <a:rPr lang="en-US" sz="2200" dirty="0" err="1">
                <a:latin typeface="Lucida Console"/>
                <a:cs typeface="Lucida Console"/>
              </a:rPr>
              <a:t>groupBy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sort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union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join</a:t>
            </a:r>
          </a:p>
          <a:p>
            <a:pPr>
              <a:spcBef>
                <a:spcPts val="1400"/>
              </a:spcBef>
            </a:pPr>
            <a:r>
              <a:rPr lang="en-US" sz="2200" dirty="0" err="1">
                <a:latin typeface="Lucida Console"/>
                <a:cs typeface="Lucida Console"/>
              </a:rPr>
              <a:t>leftOuterJoin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 err="1">
                <a:latin typeface="Lucida Console"/>
                <a:cs typeface="Lucida Console"/>
              </a:rPr>
              <a:t>rightOuterJoin</a:t>
            </a:r>
            <a:endParaRPr lang="en-US" sz="2200" dirty="0">
              <a:latin typeface="Lucida Console"/>
              <a:cs typeface="Lucida Console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581400" y="2304581"/>
            <a:ext cx="4038600" cy="3517636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reduce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count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fold</a:t>
            </a:r>
          </a:p>
          <a:p>
            <a:pPr>
              <a:spcBef>
                <a:spcPts val="1400"/>
              </a:spcBef>
            </a:pPr>
            <a:r>
              <a:rPr lang="en-US" sz="2200" dirty="0" err="1">
                <a:latin typeface="Lucida Console"/>
                <a:cs typeface="Lucida Console"/>
              </a:rPr>
              <a:t>reduceByKey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 err="1">
                <a:latin typeface="Lucida Console"/>
                <a:cs typeface="Lucida Console"/>
              </a:rPr>
              <a:t>groupByKey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 err="1">
                <a:latin typeface="Lucida Console"/>
                <a:cs typeface="Lucida Console"/>
              </a:rPr>
              <a:t>cogroup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cross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zip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6324600" y="2279445"/>
            <a:ext cx="2743200" cy="3517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sample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take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first</a:t>
            </a:r>
          </a:p>
          <a:p>
            <a:pPr>
              <a:spcBef>
                <a:spcPts val="1400"/>
              </a:spcBef>
            </a:pPr>
            <a:r>
              <a:rPr lang="en-US" sz="2200" dirty="0" err="1">
                <a:latin typeface="Lucida Console"/>
                <a:cs typeface="Lucida Console"/>
              </a:rPr>
              <a:t>partitionBy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 err="1">
                <a:latin typeface="Lucida Console"/>
                <a:cs typeface="Lucida Console"/>
              </a:rPr>
              <a:t>mapWith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pipe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save    </a:t>
            </a:r>
            <a:r>
              <a:rPr lang="en-US" sz="2200" b="1" dirty="0">
                <a:latin typeface="Lucida Console"/>
                <a:cs typeface="Lucida Console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2212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1"/>
          <p:cNvSpPr>
            <a:spLocks noGrp="1"/>
          </p:cNvSpPr>
          <p:nvPr>
            <p:ph type="title"/>
          </p:nvPr>
        </p:nvSpPr>
        <p:spPr>
          <a:xfrm>
            <a:off x="457200" y="431205"/>
            <a:ext cx="8229600" cy="9525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Under The Hood: DAG Scheduler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270893" y="2210996"/>
            <a:ext cx="3158109" cy="3587303"/>
          </a:xfrm>
        </p:spPr>
        <p:txBody>
          <a:bodyPr>
            <a:normAutofit fontScale="92500"/>
          </a:bodyPr>
          <a:lstStyle/>
          <a:p>
            <a:r>
              <a:rPr lang="en-US" sz="2700" dirty="0">
                <a:ea typeface="ＭＳ Ｐゴシック" charset="-128"/>
                <a:cs typeface="ＭＳ Ｐゴシック" charset="-128"/>
              </a:rPr>
              <a:t>General task graphs</a:t>
            </a:r>
          </a:p>
          <a:p>
            <a:r>
              <a:rPr lang="en-US" sz="2700" dirty="0">
                <a:ea typeface="ＭＳ Ｐゴシック" charset="-128"/>
                <a:cs typeface="ＭＳ Ｐゴシック" charset="-128"/>
              </a:rPr>
              <a:t>Automatically pipelines functions</a:t>
            </a:r>
          </a:p>
          <a:p>
            <a:r>
              <a:rPr lang="en-US" sz="2700" dirty="0">
                <a:ea typeface="ＭＳ Ｐゴシック" charset="-128"/>
                <a:cs typeface="ＭＳ Ｐゴシック" charset="-128"/>
              </a:rPr>
              <a:t>Data locality aware</a:t>
            </a:r>
          </a:p>
          <a:p>
            <a:r>
              <a:rPr lang="en-US" sz="2700" dirty="0">
                <a:ea typeface="ＭＳ Ｐゴシック" charset="-128"/>
                <a:cs typeface="ＭＳ Ｐゴシック" charset="-128"/>
              </a:rPr>
              <a:t>Partitioning aware</a:t>
            </a:r>
            <a:br>
              <a:rPr lang="en-US" sz="2700" dirty="0">
                <a:ea typeface="ＭＳ Ｐゴシック" charset="-128"/>
                <a:cs typeface="ＭＳ Ｐゴシック" charset="-128"/>
              </a:rPr>
            </a:br>
            <a:r>
              <a:rPr lang="en-US" sz="2700" dirty="0">
                <a:ea typeface="ＭＳ Ｐゴシック" charset="-128"/>
                <a:cs typeface="ＭＳ Ｐゴシック" charset="-128"/>
              </a:rPr>
              <a:t>to avoid shuffles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5495353" y="5786970"/>
            <a:ext cx="393158" cy="21423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" lastClr="FFFFFF"/>
              </a:solidFill>
              <a:latin typeface="Corbel"/>
              <a:cs typeface="Corbel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885728" y="5730118"/>
            <a:ext cx="1897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ysClr val="windowText" lastClr="000000"/>
                </a:solidFill>
                <a:latin typeface="Corbel"/>
                <a:cs typeface="Corbel"/>
              </a:rPr>
              <a:t>= cached partition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007898" y="5661171"/>
            <a:ext cx="450658" cy="498331"/>
            <a:chOff x="4181818" y="5897146"/>
            <a:chExt cx="571867" cy="777635"/>
          </a:xfrm>
        </p:grpSpPr>
        <p:sp>
          <p:nvSpPr>
            <p:cNvPr id="81" name="Rounded Rectangle 80"/>
            <p:cNvSpPr/>
            <p:nvPr/>
          </p:nvSpPr>
          <p:spPr>
            <a:xfrm>
              <a:off x="4181818" y="5897146"/>
              <a:ext cx="571867" cy="777635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latin typeface="Corbel"/>
                <a:cs typeface="Corbel"/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4272291" y="5975435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4272291" y="632727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472880" y="5730118"/>
            <a:ext cx="79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ysClr val="windowText" lastClr="000000"/>
                </a:solidFill>
                <a:latin typeface="Corbel"/>
                <a:cs typeface="Corbel"/>
              </a:rPr>
              <a:t>= RDD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429002" y="2250425"/>
            <a:ext cx="5376333" cy="3147865"/>
            <a:chOff x="3392904" y="2014709"/>
            <a:chExt cx="5412429" cy="3777438"/>
          </a:xfrm>
        </p:grpSpPr>
        <p:sp>
          <p:nvSpPr>
            <p:cNvPr id="171" name="Rounded Rectangle 170"/>
            <p:cNvSpPr/>
            <p:nvPr/>
          </p:nvSpPr>
          <p:spPr>
            <a:xfrm>
              <a:off x="3392904" y="2014709"/>
              <a:ext cx="5412429" cy="3777438"/>
            </a:xfrm>
            <a:prstGeom prst="roundRect">
              <a:avLst>
                <a:gd name="adj" fmla="val 3827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latin typeface="Corbel"/>
                <a:cs typeface="Corbel"/>
              </a:endParaRP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3550531" y="2156004"/>
              <a:ext cx="1749946" cy="1319458"/>
            </a:xfrm>
            <a:prstGeom prst="roundRect">
              <a:avLst>
                <a:gd name="adj" fmla="val 9052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latin typeface="Corbel"/>
                <a:cs typeface="Corbel"/>
              </a:endParaRPr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3550531" y="3646093"/>
              <a:ext cx="3732854" cy="2003628"/>
            </a:xfrm>
            <a:prstGeom prst="roundRect">
              <a:avLst>
                <a:gd name="adj" fmla="val 4131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latin typeface="Corbel"/>
                <a:cs typeface="Corbel"/>
              </a:endParaRPr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6386193" y="3856333"/>
              <a:ext cx="566307" cy="1460609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latin typeface="Corbel"/>
                <a:cs typeface="Corbel"/>
              </a:endParaRPr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6475785" y="3940757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6475785" y="4288112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6475785" y="4624894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6475785" y="4972249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4560969" y="2257404"/>
              <a:ext cx="566307" cy="109857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latin typeface="Corbel"/>
                <a:cs typeface="Corbel"/>
              </a:endParaRPr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4650561" y="2334695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4650561" y="2682050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4650561" y="3012297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6386193" y="2263217"/>
              <a:ext cx="566307" cy="109857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latin typeface="Corbel"/>
                <a:cs typeface="Corbel"/>
              </a:endParaRPr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6475785" y="2340508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6475785" y="2687863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6475785" y="3018110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93" name="Rounded Rectangle 192"/>
            <p:cNvSpPr/>
            <p:nvPr/>
          </p:nvSpPr>
          <p:spPr>
            <a:xfrm>
              <a:off x="8078706" y="3167209"/>
              <a:ext cx="566307" cy="109857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latin typeface="Corbel"/>
                <a:cs typeface="Corbel"/>
              </a:endParaRPr>
            </a:p>
          </p:txBody>
        </p:sp>
        <p:sp>
          <p:nvSpPr>
            <p:cNvPr id="194" name="Rounded Rectangle 193"/>
            <p:cNvSpPr/>
            <p:nvPr/>
          </p:nvSpPr>
          <p:spPr>
            <a:xfrm>
              <a:off x="8168299" y="3244501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8168299" y="3591856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8168299" y="3922102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cxnSp>
          <p:nvCxnSpPr>
            <p:cNvPr id="197" name="Straight Arrow Connector 196"/>
            <p:cNvCxnSpPr>
              <a:stCxn id="190" idx="3"/>
              <a:endCxn id="194" idx="1"/>
            </p:cNvCxnSpPr>
            <p:nvPr/>
          </p:nvCxnSpPr>
          <p:spPr>
            <a:xfrm>
              <a:off x="6865120" y="2466987"/>
              <a:ext cx="1303177" cy="90399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98" name="Straight Arrow Connector 197"/>
            <p:cNvCxnSpPr>
              <a:stCxn id="191" idx="3"/>
              <a:endCxn id="195" idx="1"/>
            </p:cNvCxnSpPr>
            <p:nvPr/>
          </p:nvCxnSpPr>
          <p:spPr>
            <a:xfrm>
              <a:off x="6865120" y="2814342"/>
              <a:ext cx="1303177" cy="90399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99" name="Straight Arrow Connector 198"/>
            <p:cNvCxnSpPr>
              <a:stCxn id="192" idx="3"/>
              <a:endCxn id="196" idx="1"/>
            </p:cNvCxnSpPr>
            <p:nvPr/>
          </p:nvCxnSpPr>
          <p:spPr>
            <a:xfrm>
              <a:off x="6865120" y="3144589"/>
              <a:ext cx="1303177" cy="90399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0" name="Straight Arrow Connector 199"/>
            <p:cNvCxnSpPr>
              <a:stCxn id="187" idx="3"/>
              <a:endCxn id="191" idx="1"/>
            </p:cNvCxnSpPr>
            <p:nvPr/>
          </p:nvCxnSpPr>
          <p:spPr>
            <a:xfrm>
              <a:off x="5039897" y="2808529"/>
              <a:ext cx="1435888" cy="581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1" name="Straight Arrow Connector 200"/>
            <p:cNvCxnSpPr>
              <a:stCxn id="186" idx="3"/>
              <a:endCxn id="190" idx="1"/>
            </p:cNvCxnSpPr>
            <p:nvPr/>
          </p:nvCxnSpPr>
          <p:spPr>
            <a:xfrm>
              <a:off x="5039897" y="2461173"/>
              <a:ext cx="1435888" cy="581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3" name="Straight Arrow Connector 202"/>
            <p:cNvCxnSpPr>
              <a:stCxn id="181" idx="3"/>
              <a:endCxn id="194" idx="1"/>
            </p:cNvCxnSpPr>
            <p:nvPr/>
          </p:nvCxnSpPr>
          <p:spPr>
            <a:xfrm flipV="1">
              <a:off x="6865120" y="3370979"/>
              <a:ext cx="1303179" cy="696256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4" name="Straight Arrow Connector 203"/>
            <p:cNvCxnSpPr>
              <a:stCxn id="188" idx="3"/>
              <a:endCxn id="192" idx="1"/>
            </p:cNvCxnSpPr>
            <p:nvPr/>
          </p:nvCxnSpPr>
          <p:spPr>
            <a:xfrm>
              <a:off x="5039897" y="3138775"/>
              <a:ext cx="1435888" cy="581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5" name="Straight Arrow Connector 204"/>
            <p:cNvCxnSpPr>
              <a:stCxn id="183" idx="3"/>
              <a:endCxn id="194" idx="1"/>
            </p:cNvCxnSpPr>
            <p:nvPr/>
          </p:nvCxnSpPr>
          <p:spPr>
            <a:xfrm flipV="1">
              <a:off x="6865120" y="3370979"/>
              <a:ext cx="1303179" cy="138039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9" name="Straight Arrow Connector 208"/>
            <p:cNvCxnSpPr>
              <a:stCxn id="181" idx="3"/>
              <a:endCxn id="195" idx="1"/>
            </p:cNvCxnSpPr>
            <p:nvPr/>
          </p:nvCxnSpPr>
          <p:spPr>
            <a:xfrm flipV="1">
              <a:off x="6865120" y="3718334"/>
              <a:ext cx="1303179" cy="34890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0" name="Straight Arrow Connector 209"/>
            <p:cNvCxnSpPr>
              <a:stCxn id="182" idx="3"/>
              <a:endCxn id="195" idx="1"/>
            </p:cNvCxnSpPr>
            <p:nvPr/>
          </p:nvCxnSpPr>
          <p:spPr>
            <a:xfrm flipV="1">
              <a:off x="6865120" y="3718334"/>
              <a:ext cx="1303179" cy="696256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1" name="Straight Arrow Connector 210"/>
            <p:cNvCxnSpPr>
              <a:stCxn id="183" idx="3"/>
              <a:endCxn id="195" idx="1"/>
            </p:cNvCxnSpPr>
            <p:nvPr/>
          </p:nvCxnSpPr>
          <p:spPr>
            <a:xfrm flipV="1">
              <a:off x="6865120" y="3718334"/>
              <a:ext cx="1303179" cy="103303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2" name="Straight Arrow Connector 211"/>
            <p:cNvCxnSpPr>
              <a:stCxn id="184" idx="3"/>
              <a:endCxn id="195" idx="1"/>
            </p:cNvCxnSpPr>
            <p:nvPr/>
          </p:nvCxnSpPr>
          <p:spPr>
            <a:xfrm flipV="1">
              <a:off x="6865120" y="3718334"/>
              <a:ext cx="1303179" cy="138039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3" name="Straight Arrow Connector 212"/>
            <p:cNvCxnSpPr>
              <a:stCxn id="182" idx="3"/>
              <a:endCxn id="194" idx="1"/>
            </p:cNvCxnSpPr>
            <p:nvPr/>
          </p:nvCxnSpPr>
          <p:spPr>
            <a:xfrm flipV="1">
              <a:off x="6865120" y="3370979"/>
              <a:ext cx="1303179" cy="104361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4" name="Straight Arrow Connector 213"/>
            <p:cNvCxnSpPr>
              <a:stCxn id="187" idx="3"/>
              <a:endCxn id="192" idx="1"/>
            </p:cNvCxnSpPr>
            <p:nvPr/>
          </p:nvCxnSpPr>
          <p:spPr>
            <a:xfrm>
              <a:off x="5039897" y="2808529"/>
              <a:ext cx="1435888" cy="33606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5" name="Straight Arrow Connector 214"/>
            <p:cNvCxnSpPr>
              <a:stCxn id="187" idx="3"/>
              <a:endCxn id="190" idx="1"/>
            </p:cNvCxnSpPr>
            <p:nvPr/>
          </p:nvCxnSpPr>
          <p:spPr>
            <a:xfrm flipV="1">
              <a:off x="5039897" y="2466987"/>
              <a:ext cx="1435888" cy="34154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6" name="Straight Arrow Connector 215"/>
            <p:cNvCxnSpPr>
              <a:stCxn id="188" idx="3"/>
              <a:endCxn id="191" idx="1"/>
            </p:cNvCxnSpPr>
            <p:nvPr/>
          </p:nvCxnSpPr>
          <p:spPr>
            <a:xfrm flipV="1">
              <a:off x="5039897" y="2814342"/>
              <a:ext cx="1435888" cy="32443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7" name="Straight Arrow Connector 216"/>
            <p:cNvCxnSpPr>
              <a:stCxn id="186" idx="3"/>
              <a:endCxn id="192" idx="1"/>
            </p:cNvCxnSpPr>
            <p:nvPr/>
          </p:nvCxnSpPr>
          <p:spPr>
            <a:xfrm>
              <a:off x="5039897" y="2461173"/>
              <a:ext cx="1435888" cy="683416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8" name="Straight Arrow Connector 217"/>
            <p:cNvCxnSpPr>
              <a:stCxn id="184" idx="3"/>
              <a:endCxn id="194" idx="1"/>
            </p:cNvCxnSpPr>
            <p:nvPr/>
          </p:nvCxnSpPr>
          <p:spPr>
            <a:xfrm flipV="1">
              <a:off x="6865120" y="3370979"/>
              <a:ext cx="1303179" cy="172774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9" name="Straight Arrow Connector 218"/>
            <p:cNvCxnSpPr>
              <a:stCxn id="181" idx="3"/>
              <a:endCxn id="196" idx="1"/>
            </p:cNvCxnSpPr>
            <p:nvPr/>
          </p:nvCxnSpPr>
          <p:spPr>
            <a:xfrm flipV="1">
              <a:off x="6865120" y="4048580"/>
              <a:ext cx="1303179" cy="1865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0" name="Straight Arrow Connector 219"/>
            <p:cNvCxnSpPr>
              <a:stCxn id="182" idx="3"/>
              <a:endCxn id="196" idx="1"/>
            </p:cNvCxnSpPr>
            <p:nvPr/>
          </p:nvCxnSpPr>
          <p:spPr>
            <a:xfrm flipV="1">
              <a:off x="6865120" y="4048580"/>
              <a:ext cx="1303179" cy="36601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1" name="Straight Arrow Connector 220"/>
            <p:cNvCxnSpPr>
              <a:stCxn id="183" idx="3"/>
              <a:endCxn id="196" idx="1"/>
            </p:cNvCxnSpPr>
            <p:nvPr/>
          </p:nvCxnSpPr>
          <p:spPr>
            <a:xfrm flipV="1">
              <a:off x="6865120" y="4048580"/>
              <a:ext cx="1303179" cy="70279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2" name="Straight Arrow Connector 221"/>
            <p:cNvCxnSpPr>
              <a:stCxn id="184" idx="3"/>
              <a:endCxn id="196" idx="1"/>
            </p:cNvCxnSpPr>
            <p:nvPr/>
          </p:nvCxnSpPr>
          <p:spPr>
            <a:xfrm flipV="1">
              <a:off x="6865120" y="4048580"/>
              <a:ext cx="1303179" cy="105014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23" name="TextBox 222"/>
            <p:cNvSpPr txBox="1"/>
            <p:nvPr/>
          </p:nvSpPr>
          <p:spPr>
            <a:xfrm>
              <a:off x="7424962" y="4619577"/>
              <a:ext cx="555219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  <a:latin typeface="Corbel"/>
                  <a:cs typeface="Corbel"/>
                </a:rPr>
                <a:t>join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738265" y="5212419"/>
              <a:ext cx="638529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  <a:latin typeface="Corbel"/>
                  <a:cs typeface="Corbel"/>
                </a:rPr>
                <a:t>filter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5320829" y="3152411"/>
              <a:ext cx="1003896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 err="1">
                  <a:solidFill>
                    <a:sysClr val="windowText" lastClr="000000"/>
                  </a:solidFill>
                  <a:latin typeface="Corbel"/>
                  <a:cs typeface="Corbel"/>
                </a:rPr>
                <a:t>groupBy</a:t>
              </a:r>
              <a:endParaRPr lang="en-US" sz="1800" kern="0" dirty="0">
                <a:solidFill>
                  <a:sysClr val="windowText" lastClr="000000"/>
                </a:solidFill>
                <a:latin typeface="Corbel"/>
                <a:cs typeface="Corbel"/>
              </a:endParaRPr>
            </a:p>
          </p:txBody>
        </p:sp>
        <p:cxnSp>
          <p:nvCxnSpPr>
            <p:cNvPr id="226" name="Straight Arrow Connector 225"/>
            <p:cNvCxnSpPr>
              <a:stCxn id="188" idx="3"/>
              <a:endCxn id="190" idx="1"/>
            </p:cNvCxnSpPr>
            <p:nvPr/>
          </p:nvCxnSpPr>
          <p:spPr>
            <a:xfrm flipV="1">
              <a:off x="5039897" y="2466987"/>
              <a:ext cx="1435888" cy="67178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7" name="Straight Arrow Connector 226"/>
            <p:cNvCxnSpPr>
              <a:stCxn id="186" idx="3"/>
              <a:endCxn id="191" idx="1"/>
            </p:cNvCxnSpPr>
            <p:nvPr/>
          </p:nvCxnSpPr>
          <p:spPr>
            <a:xfrm>
              <a:off x="5039897" y="2461173"/>
              <a:ext cx="1435888" cy="35316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34" name="TextBox 233"/>
            <p:cNvSpPr txBox="1"/>
            <p:nvPr/>
          </p:nvSpPr>
          <p:spPr>
            <a:xfrm>
              <a:off x="7742274" y="5292287"/>
              <a:ext cx="899392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Corbel"/>
                  <a:cs typeface="Corbel"/>
                </a:rPr>
                <a:t>Stage 3</a:t>
              </a: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3630440" y="3085507"/>
              <a:ext cx="898258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Corbel"/>
                  <a:cs typeface="Corbel"/>
                </a:rPr>
                <a:t>Stage 1</a:t>
              </a: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662736" y="5265555"/>
              <a:ext cx="912781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Corbel"/>
                  <a:cs typeface="Corbel"/>
                </a:rPr>
                <a:t>Stage 2</a:t>
              </a: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209961" y="2147424"/>
              <a:ext cx="394914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rgbClr val="4F81BD"/>
                  </a:solidFill>
                  <a:latin typeface="Corbel"/>
                  <a:cs typeface="Corbel"/>
                </a:rPr>
                <a:t>A:</a:t>
              </a: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6012123" y="2098486"/>
              <a:ext cx="385156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rgbClr val="4F81BD"/>
                  </a:solidFill>
                  <a:latin typeface="Corbel"/>
                  <a:cs typeface="Corbel"/>
                </a:rPr>
                <a:t>B:</a:t>
              </a: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3601081" y="3674323"/>
              <a:ext cx="384248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rgbClr val="4F81BD"/>
                  </a:solidFill>
                  <a:latin typeface="Corbel"/>
                  <a:cs typeface="Corbel"/>
                </a:rPr>
                <a:t>C:</a:t>
              </a: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4774140" y="3674323"/>
              <a:ext cx="403197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rgbClr val="4F81BD"/>
                  </a:solidFill>
                  <a:latin typeface="Corbel"/>
                  <a:cs typeface="Corbel"/>
                </a:rPr>
                <a:t>D:</a:t>
              </a: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6041541" y="3665799"/>
              <a:ext cx="375398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rgbClr val="4F81BD"/>
                  </a:solidFill>
                  <a:latin typeface="Corbel"/>
                  <a:cs typeface="Corbel"/>
                </a:rPr>
                <a:t>E:</a:t>
              </a: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754072" y="2822947"/>
              <a:ext cx="364504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rgbClr val="4F81BD"/>
                  </a:solidFill>
                  <a:latin typeface="Corbel"/>
                  <a:cs typeface="Corbel"/>
                </a:rPr>
                <a:t>F:</a:t>
              </a: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5157627" y="3856333"/>
              <a:ext cx="566307" cy="1460609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latin typeface="Corbel"/>
                <a:cs typeface="Corbel"/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5247219" y="3940757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5247219" y="4288112"/>
              <a:ext cx="389335" cy="252956"/>
            </a:xfrm>
            <a:prstGeom prst="roundRect">
              <a:avLst/>
            </a:prstGeom>
            <a:ln/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5247219" y="4624894"/>
              <a:ext cx="389335" cy="252956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5247219" y="4972249"/>
              <a:ext cx="389335" cy="252956"/>
            </a:xfrm>
            <a:prstGeom prst="roundRect">
              <a:avLst/>
            </a:prstGeom>
            <a:ln/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cxnSp>
          <p:nvCxnSpPr>
            <p:cNvPr id="202" name="Straight Arrow Connector 201"/>
            <p:cNvCxnSpPr>
              <a:stCxn id="90" idx="3"/>
              <a:endCxn id="182" idx="1"/>
            </p:cNvCxnSpPr>
            <p:nvPr/>
          </p:nvCxnSpPr>
          <p:spPr>
            <a:xfrm>
              <a:off x="5636554" y="4414590"/>
              <a:ext cx="83923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6" name="Straight Arrow Connector 205"/>
            <p:cNvCxnSpPr>
              <a:stCxn id="89" idx="3"/>
              <a:endCxn id="181" idx="1"/>
            </p:cNvCxnSpPr>
            <p:nvPr/>
          </p:nvCxnSpPr>
          <p:spPr>
            <a:xfrm>
              <a:off x="5636554" y="4067235"/>
              <a:ext cx="83923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7" name="Straight Arrow Connector 206"/>
            <p:cNvCxnSpPr>
              <a:stCxn id="91" idx="3"/>
              <a:endCxn id="183" idx="1"/>
            </p:cNvCxnSpPr>
            <p:nvPr/>
          </p:nvCxnSpPr>
          <p:spPr>
            <a:xfrm>
              <a:off x="5636554" y="4751372"/>
              <a:ext cx="83923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8" name="Straight Arrow Connector 207"/>
            <p:cNvCxnSpPr>
              <a:stCxn id="92" idx="3"/>
              <a:endCxn id="184" idx="1"/>
            </p:cNvCxnSpPr>
            <p:nvPr/>
          </p:nvCxnSpPr>
          <p:spPr>
            <a:xfrm>
              <a:off x="5636554" y="5098727"/>
              <a:ext cx="83923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97" name="Rounded Rectangle 96"/>
            <p:cNvSpPr/>
            <p:nvPr/>
          </p:nvSpPr>
          <p:spPr>
            <a:xfrm>
              <a:off x="3946736" y="3856333"/>
              <a:ext cx="566307" cy="1460609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latin typeface="Corbel"/>
                <a:cs typeface="Corbel"/>
              </a:endParaRPr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4036328" y="3940757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4036328" y="4288112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4036328" y="4624894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4036328" y="4972249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cxnSp>
          <p:nvCxnSpPr>
            <p:cNvPr id="102" name="Straight Arrow Connector 101"/>
            <p:cNvCxnSpPr>
              <a:stCxn id="99" idx="3"/>
              <a:endCxn id="90" idx="1"/>
            </p:cNvCxnSpPr>
            <p:nvPr/>
          </p:nvCxnSpPr>
          <p:spPr>
            <a:xfrm>
              <a:off x="4425663" y="4414590"/>
              <a:ext cx="82155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03" name="Straight Arrow Connector 102"/>
            <p:cNvCxnSpPr>
              <a:stCxn id="98" idx="3"/>
              <a:endCxn id="89" idx="1"/>
            </p:cNvCxnSpPr>
            <p:nvPr/>
          </p:nvCxnSpPr>
          <p:spPr>
            <a:xfrm>
              <a:off x="4425663" y="4067235"/>
              <a:ext cx="82155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04" name="Straight Arrow Connector 103"/>
            <p:cNvCxnSpPr>
              <a:stCxn id="100" idx="3"/>
              <a:endCxn id="91" idx="1"/>
            </p:cNvCxnSpPr>
            <p:nvPr/>
          </p:nvCxnSpPr>
          <p:spPr>
            <a:xfrm>
              <a:off x="4425663" y="4751372"/>
              <a:ext cx="82155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05" name="Straight Arrow Connector 104"/>
            <p:cNvCxnSpPr>
              <a:stCxn id="101" idx="3"/>
              <a:endCxn id="92" idx="1"/>
            </p:cNvCxnSpPr>
            <p:nvPr/>
          </p:nvCxnSpPr>
          <p:spPr>
            <a:xfrm>
              <a:off x="4425663" y="5098727"/>
              <a:ext cx="82155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110" name="TextBox 109"/>
            <p:cNvSpPr txBox="1"/>
            <p:nvPr/>
          </p:nvSpPr>
          <p:spPr>
            <a:xfrm>
              <a:off x="4558939" y="5209465"/>
              <a:ext cx="615609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  <a:latin typeface="Corbel"/>
                  <a:cs typeface="Corbel"/>
                </a:rPr>
                <a:t>map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98690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>
            <a:extLst>
              <a:ext uri="{FF2B5EF4-FFF2-40B4-BE49-F238E27FC236}">
                <a16:creationId xmlns:a16="http://schemas.microsoft.com/office/drawing/2014/main" id="{D5BDF235-7D23-054E-98F2-E059DAF003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354138"/>
            <a:ext cx="9004300" cy="655637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2800" dirty="0"/>
              <a:t>Lecture 10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1D1B28E-0855-1D43-A200-EAB54E3EF5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45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2CAC-75FE-5347-B897-22D30D38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lecture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07733-A462-1247-B28F-FC6BDE3CF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ym typeface="Wingdings" pitchFamily="2" charset="2"/>
              </a:rPr>
              <a:t>MapReduce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A programming interface that is tailored for distributed computation</a:t>
            </a:r>
          </a:p>
          <a:p>
            <a:pPr lvl="2"/>
            <a:r>
              <a:rPr lang="en-US" dirty="0">
                <a:sym typeface="Wingdings" pitchFamily="2" charset="2"/>
              </a:rPr>
              <a:t>Gave up on SQL</a:t>
            </a:r>
          </a:p>
          <a:p>
            <a:pPr lvl="1"/>
            <a:r>
              <a:rPr lang="en-US" dirty="0">
                <a:sym typeface="Wingdings" pitchFamily="2" charset="2"/>
              </a:rPr>
              <a:t>Map takes an input file and maps it to key, value pairs</a:t>
            </a:r>
          </a:p>
          <a:p>
            <a:pPr lvl="1"/>
            <a:r>
              <a:rPr lang="en-US" dirty="0">
                <a:sym typeface="Wingdings" pitchFamily="2" charset="2"/>
              </a:rPr>
              <a:t>Reduce aggregates on all the values of a particular key</a:t>
            </a:r>
          </a:p>
          <a:p>
            <a:pPr lvl="1"/>
            <a:r>
              <a:rPr lang="en-US" dirty="0">
                <a:sym typeface="Wingdings" pitchFamily="2" charset="2"/>
              </a:rPr>
              <a:t>MapReduce can be chained for more complicated queries</a:t>
            </a:r>
          </a:p>
          <a:p>
            <a:pPr lvl="1"/>
            <a:r>
              <a:rPr lang="en-US" dirty="0">
                <a:sym typeface="Wingdings" pitchFamily="2" charset="2"/>
              </a:rPr>
              <a:t>Requires reading/writing from/to storage at each step</a:t>
            </a:r>
          </a:p>
          <a:p>
            <a:pPr lvl="2"/>
            <a:r>
              <a:rPr lang="en-US" dirty="0">
                <a:sym typeface="Wingdings" pitchFamily="2" charset="2"/>
              </a:rPr>
              <a:t>Tightly integrated with Hadoop File System</a:t>
            </a:r>
          </a:p>
          <a:p>
            <a:pPr lvl="1"/>
            <a:r>
              <a:rPr lang="en-US" dirty="0">
                <a:sym typeface="Wingdings" pitchFamily="2" charset="2"/>
              </a:rPr>
              <a:t>Limitations: storage slows every step down, not good for ”</a:t>
            </a:r>
            <a:r>
              <a:rPr lang="en-US" dirty="0" err="1">
                <a:sym typeface="Wingdings" pitchFamily="2" charset="2"/>
              </a:rPr>
              <a:t>foor</a:t>
            </a:r>
            <a:r>
              <a:rPr lang="en-US" dirty="0">
                <a:sym typeface="Wingdings" pitchFamily="2" charset="2"/>
              </a:rPr>
              <a:t>-loops” or complicated iterative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5E1F8-C805-1349-A1E8-0B39DBAB7B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90038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2CAC-75FE-5347-B897-22D30D38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lecture 9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07733-A462-1247-B28F-FC6BDE3CF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ym typeface="Wingdings" pitchFamily="2" charset="2"/>
              </a:rPr>
              <a:t>Spark</a:t>
            </a:r>
          </a:p>
          <a:p>
            <a:pPr lvl="1"/>
            <a:r>
              <a:rPr lang="en-US" dirty="0">
                <a:sym typeface="Wingdings" pitchFamily="2" charset="2"/>
              </a:rPr>
              <a:t>Much more expressive programming interface than MapReduce</a:t>
            </a:r>
          </a:p>
          <a:p>
            <a:pPr lvl="2"/>
            <a:r>
              <a:rPr lang="en-US" dirty="0">
                <a:sym typeface="Wingdings" pitchFamily="2" charset="2"/>
              </a:rPr>
              <a:t>Supports Python/SQL/R/…</a:t>
            </a:r>
          </a:p>
          <a:p>
            <a:pPr lvl="1"/>
            <a:r>
              <a:rPr lang="en-US" dirty="0">
                <a:sym typeface="Wingdings" pitchFamily="2" charset="2"/>
              </a:rPr>
              <a:t>Uses memory for all intermediate steps</a:t>
            </a:r>
          </a:p>
          <a:p>
            <a:pPr lvl="1"/>
            <a:r>
              <a:rPr lang="en-US" dirty="0">
                <a:sym typeface="Wingdings" pitchFamily="2" charset="2"/>
              </a:rPr>
              <a:t>Memory is stored in RDDs (and these days in </a:t>
            </a:r>
            <a:r>
              <a:rPr lang="en-US" dirty="0" err="1">
                <a:sym typeface="Wingdings" pitchFamily="2" charset="2"/>
              </a:rPr>
              <a:t>Dataframes</a:t>
            </a:r>
            <a:r>
              <a:rPr lang="en-US" dirty="0">
                <a:sym typeface="Wingdings" pitchFamily="2" charset="2"/>
              </a:rPr>
              <a:t> and Datasets)</a:t>
            </a:r>
          </a:p>
          <a:p>
            <a:pPr lvl="1"/>
            <a:r>
              <a:rPr lang="en-US" dirty="0">
                <a:sym typeface="Wingdings" pitchFamily="2" charset="2"/>
              </a:rPr>
              <a:t>RDDs are read-only</a:t>
            </a:r>
          </a:p>
          <a:p>
            <a:pPr lvl="1"/>
            <a:r>
              <a:rPr lang="en-US" dirty="0">
                <a:sym typeface="Wingdings" pitchFamily="2" charset="2"/>
              </a:rPr>
              <a:t>Basic idea: apply transformations on RDDs, and an action as the final output</a:t>
            </a:r>
          </a:p>
          <a:p>
            <a:pPr lvl="2"/>
            <a:r>
              <a:rPr lang="en-US" dirty="0">
                <a:sym typeface="Wingdings" pitchFamily="2" charset="2"/>
              </a:rPr>
              <a:t>Transformations are deterministic, and can be replayed</a:t>
            </a:r>
          </a:p>
          <a:p>
            <a:pPr lvl="1"/>
            <a:r>
              <a:rPr lang="en-US" dirty="0">
                <a:sym typeface="Wingdings" pitchFamily="2" charset="2"/>
              </a:rPr>
              <a:t>Uses a DAG (Directed Acyclic Graph) to schedule tasks and tracks lineage to re-compute data on failed nodes</a:t>
            </a:r>
          </a:p>
          <a:p>
            <a:pPr lvl="1"/>
            <a:r>
              <a:rPr lang="en-US" dirty="0">
                <a:sym typeface="Wingdings" pitchFamily="2" charset="2"/>
              </a:rPr>
              <a:t>Does not replicate RDDs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5E1F8-C805-1349-A1E8-0B39DBAB7B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6172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2CAC-75FE-5347-B897-22D30D38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UDF and Regex, Streaming,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07733-A462-1247-B28F-FC6BDE3CF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(continued)</a:t>
            </a:r>
          </a:p>
          <a:p>
            <a:pPr lvl="1"/>
            <a:r>
              <a:rPr lang="en-US" dirty="0"/>
              <a:t>UDF (User Defined Functions)</a:t>
            </a:r>
          </a:p>
          <a:p>
            <a:pPr lvl="1"/>
            <a:r>
              <a:rPr lang="en-US" dirty="0"/>
              <a:t>Regular expressions (Regex)</a:t>
            </a:r>
          </a:p>
          <a:p>
            <a:r>
              <a:rPr lang="en-US" dirty="0"/>
              <a:t>Stream processing</a:t>
            </a:r>
          </a:p>
          <a:p>
            <a:pPr lvl="1"/>
            <a:r>
              <a:rPr lang="en-US" dirty="0"/>
              <a:t>Motivation</a:t>
            </a:r>
          </a:p>
          <a:p>
            <a:pPr lvl="1"/>
            <a:r>
              <a:rPr lang="en-US" dirty="0"/>
              <a:t>Spark streaming</a:t>
            </a:r>
          </a:p>
          <a:p>
            <a:pPr lvl="1"/>
            <a:r>
              <a:rPr lang="en-US" dirty="0"/>
              <a:t>Programming model</a:t>
            </a:r>
          </a:p>
          <a:p>
            <a:pPr lvl="1"/>
            <a:r>
              <a:rPr lang="en-US" dirty="0"/>
              <a:t>Twitter example</a:t>
            </a:r>
          </a:p>
          <a:p>
            <a:r>
              <a:rPr lang="en-US" dirty="0"/>
              <a:t>Caching</a:t>
            </a:r>
          </a:p>
          <a:p>
            <a:pPr lvl="1"/>
            <a:r>
              <a:rPr lang="en-US" dirty="0"/>
              <a:t>FIFO</a:t>
            </a:r>
          </a:p>
          <a:p>
            <a:pPr lvl="1"/>
            <a:r>
              <a:rPr lang="en-US" dirty="0"/>
              <a:t>LRU</a:t>
            </a:r>
          </a:p>
          <a:p>
            <a:pPr lvl="1"/>
            <a:r>
              <a:rPr lang="en-US" dirty="0"/>
              <a:t>LFU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5E1F8-C805-1349-A1E8-0B39DBAB7B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39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2CAC-75FE-5347-B897-22D30D38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MapReduce, Spark and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07733-A462-1247-B28F-FC6BDE3CF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MapReduce</a:t>
            </a:r>
          </a:p>
          <a:p>
            <a:pPr lvl="1"/>
            <a:r>
              <a:rPr lang="en-US" dirty="0"/>
              <a:t>Analytics programming interface</a:t>
            </a:r>
          </a:p>
          <a:p>
            <a:pPr lvl="1"/>
            <a:r>
              <a:rPr lang="en-US" dirty="0"/>
              <a:t>Word count example</a:t>
            </a:r>
          </a:p>
          <a:p>
            <a:pPr lvl="1"/>
            <a:r>
              <a:rPr lang="en-US" dirty="0"/>
              <a:t>Chaining</a:t>
            </a:r>
          </a:p>
          <a:p>
            <a:pPr lvl="1"/>
            <a:r>
              <a:rPr lang="en-US" dirty="0"/>
              <a:t>Reading/write from/to HDFS</a:t>
            </a:r>
          </a:p>
          <a:p>
            <a:pPr lvl="1"/>
            <a:r>
              <a:rPr lang="en-US" dirty="0"/>
              <a:t>Dealing with failures</a:t>
            </a:r>
          </a:p>
          <a:p>
            <a:r>
              <a:rPr lang="en-US" dirty="0"/>
              <a:t>Spark</a:t>
            </a:r>
          </a:p>
          <a:p>
            <a:pPr lvl="1"/>
            <a:r>
              <a:rPr lang="en-US" dirty="0"/>
              <a:t>Motivation</a:t>
            </a:r>
          </a:p>
          <a:p>
            <a:pPr lvl="1"/>
            <a:r>
              <a:rPr lang="en-US" dirty="0"/>
              <a:t>Resilient Distributed Datasets (RDDs)</a:t>
            </a:r>
          </a:p>
          <a:p>
            <a:pPr lvl="1"/>
            <a:r>
              <a:rPr lang="en-US" dirty="0"/>
              <a:t>Programming interface</a:t>
            </a:r>
          </a:p>
          <a:p>
            <a:pPr lvl="1"/>
            <a:r>
              <a:rPr lang="en-US" dirty="0"/>
              <a:t>Transformations and actions</a:t>
            </a:r>
          </a:p>
          <a:p>
            <a:r>
              <a:rPr lang="en-US" dirty="0"/>
              <a:t>Stream processing</a:t>
            </a:r>
          </a:p>
          <a:p>
            <a:pPr lvl="1"/>
            <a:r>
              <a:rPr lang="en-US" dirty="0"/>
              <a:t>Motivation</a:t>
            </a:r>
          </a:p>
          <a:p>
            <a:pPr lvl="1"/>
            <a:r>
              <a:rPr lang="en-US" dirty="0"/>
              <a:t>Spark streaming</a:t>
            </a:r>
          </a:p>
          <a:p>
            <a:pPr lvl="1"/>
            <a:r>
              <a:rPr lang="en-US" dirty="0"/>
              <a:t>Programming model</a:t>
            </a:r>
          </a:p>
          <a:p>
            <a:pPr lvl="1"/>
            <a:r>
              <a:rPr lang="en-US" dirty="0"/>
              <a:t>Twitter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5E1F8-C805-1349-A1E8-0B39DBAB7B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96522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2CAC-75FE-5347-B897-22D30D38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07733-A462-1247-B28F-FC6BDE3CF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grading is done</a:t>
            </a:r>
          </a:p>
          <a:p>
            <a:r>
              <a:rPr lang="en-US" dirty="0"/>
              <a:t>More resources for Spark homework</a:t>
            </a:r>
          </a:p>
          <a:p>
            <a:pPr lvl="1"/>
            <a:r>
              <a:rPr lang="en-US" dirty="0" err="1"/>
              <a:t>Hongyi</a:t>
            </a:r>
            <a:r>
              <a:rPr lang="en-US" dirty="0"/>
              <a:t> posted some more resources on Piazza</a:t>
            </a:r>
          </a:p>
          <a:p>
            <a:pPr lvl="1"/>
            <a:r>
              <a:rPr lang="en-US" dirty="0"/>
              <a:t>We will now discuss some extra Spark topics that may be useful for the homework assignment</a:t>
            </a:r>
          </a:p>
          <a:p>
            <a:r>
              <a:rPr lang="en-US" dirty="0"/>
              <a:t>Please conserve credits</a:t>
            </a:r>
          </a:p>
          <a:p>
            <a:pPr lvl="1"/>
            <a:r>
              <a:rPr lang="en-US" dirty="0"/>
              <a:t>This is good practice for the course and for life!</a:t>
            </a:r>
          </a:p>
          <a:p>
            <a:pPr lvl="1"/>
            <a:r>
              <a:rPr lang="en-US" dirty="0"/>
              <a:t>It’s inconvenient, but shut down your VMs after you are done working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5E1F8-C805-1349-A1E8-0B39DBAB7B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61845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0962-B9C5-6843-836F-2CC0B8ED6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on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3D411-7767-3942-86EF-A766E8FDD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SQL allows you to use SQL on Spark</a:t>
            </a:r>
          </a:p>
          <a:p>
            <a:r>
              <a:rPr lang="en-US" dirty="0"/>
              <a:t>Instead of using RDDs, it uses </a:t>
            </a:r>
            <a:r>
              <a:rPr lang="en-US" dirty="0" err="1"/>
              <a:t>DataFrames</a:t>
            </a:r>
            <a:endParaRPr lang="en-US" dirty="0"/>
          </a:p>
          <a:p>
            <a:pPr lvl="1"/>
            <a:r>
              <a:rPr lang="en-US" dirty="0"/>
              <a:t>Like an RDD, but in a table format</a:t>
            </a:r>
          </a:p>
          <a:p>
            <a:pPr lvl="1"/>
            <a:r>
              <a:rPr lang="en-US" dirty="0"/>
              <a:t>Each column has a name</a:t>
            </a:r>
          </a:p>
          <a:p>
            <a:r>
              <a:rPr lang="en-US" dirty="0"/>
              <a:t>A few useful operations:</a:t>
            </a:r>
          </a:p>
          <a:p>
            <a:r>
              <a:rPr lang="en-US" dirty="0" err="1">
                <a:latin typeface="Lucida Console"/>
                <a:cs typeface="Lucida Console"/>
              </a:rPr>
              <a:t>df.</a:t>
            </a:r>
            <a:r>
              <a:rPr lang="en-US" dirty="0" err="1">
                <a:solidFill>
                  <a:srgbClr val="3366FF"/>
                </a:solidFill>
                <a:latin typeface="Lucida Console"/>
                <a:cs typeface="Lucida Console"/>
              </a:rPr>
              <a:t>collect</a:t>
            </a:r>
            <a:r>
              <a:rPr lang="en-US" dirty="0">
                <a:solidFill>
                  <a:srgbClr val="3366FF"/>
                </a:solidFill>
                <a:latin typeface="Lucida Console"/>
                <a:cs typeface="Lucida Console"/>
              </a:rPr>
              <a:t>()</a:t>
            </a:r>
          </a:p>
          <a:p>
            <a:pPr lvl="1"/>
            <a:r>
              <a:rPr lang="en-US" dirty="0">
                <a:latin typeface="Lucida Console"/>
                <a:cs typeface="Lucida Console"/>
              </a:rPr>
              <a:t>[Row(price=100, company=‘Ford’),</a:t>
            </a:r>
          </a:p>
          <a:p>
            <a:pPr marL="346075" lvl="1" indent="0">
              <a:buNone/>
            </a:pPr>
            <a:r>
              <a:rPr lang="en-US" dirty="0">
                <a:latin typeface="Lucida Console"/>
                <a:cs typeface="Lucida Console"/>
              </a:rPr>
              <a:t>  Row(price=5, company=‘VW’)]</a:t>
            </a:r>
          </a:p>
          <a:p>
            <a:r>
              <a:rPr lang="en-US" dirty="0" err="1">
                <a:latin typeface="Lucida Console"/>
                <a:cs typeface="Lucida Console"/>
              </a:rPr>
              <a:t>df.</a:t>
            </a:r>
            <a:r>
              <a:rPr lang="en-US" dirty="0" err="1">
                <a:solidFill>
                  <a:srgbClr val="3366FF"/>
                </a:solidFill>
                <a:latin typeface="Lucida Console"/>
                <a:cs typeface="Lucida Console"/>
              </a:rPr>
              <a:t>columns</a:t>
            </a:r>
            <a:endParaRPr lang="en-US" dirty="0">
              <a:solidFill>
                <a:srgbClr val="3366FF"/>
              </a:solidFill>
              <a:latin typeface="Lucida Console"/>
              <a:cs typeface="Lucida Console"/>
            </a:endParaRPr>
          </a:p>
          <a:p>
            <a:pPr lvl="1"/>
            <a:r>
              <a:rPr lang="en-US" dirty="0">
                <a:latin typeface="Lucida Console"/>
                <a:cs typeface="Lucida Console"/>
              </a:rPr>
              <a:t>[‘price’, ‘company’]</a:t>
            </a:r>
          </a:p>
          <a:p>
            <a:r>
              <a:rPr lang="en-US" dirty="0" err="1">
                <a:latin typeface="Lucida Console"/>
                <a:cs typeface="Lucida Console"/>
              </a:rPr>
              <a:t>df.</a:t>
            </a:r>
            <a:r>
              <a:rPr lang="en-US" dirty="0" err="1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dirty="0">
                <a:solidFill>
                  <a:srgbClr val="3366FF"/>
                </a:solidFill>
                <a:latin typeface="Lucida Console"/>
                <a:cs typeface="Lucida Console"/>
              </a:rPr>
              <a:t>()</a:t>
            </a:r>
          </a:p>
          <a:p>
            <a:pPr lvl="1"/>
            <a:r>
              <a:rPr lang="en-US" dirty="0">
                <a:solidFill>
                  <a:srgbClr val="3366FF"/>
                </a:solidFill>
                <a:latin typeface="Lucida Console"/>
                <a:cs typeface="Lucida Console"/>
              </a:rPr>
              <a:t>2</a:t>
            </a:r>
          </a:p>
          <a:p>
            <a:r>
              <a:rPr lang="en-US" dirty="0" err="1">
                <a:latin typeface="Lucida Console"/>
                <a:cs typeface="Lucida Console"/>
              </a:rPr>
              <a:t>df.</a:t>
            </a:r>
            <a:r>
              <a:rPr lang="en-US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dirty="0">
                <a:solidFill>
                  <a:srgbClr val="3366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Lucida Console"/>
                <a:cs typeface="Lucida Console"/>
              </a:rPr>
              <a:t>df.price</a:t>
            </a:r>
            <a:r>
              <a:rPr lang="en-US" dirty="0">
                <a:solidFill>
                  <a:srgbClr val="C00000"/>
                </a:solidFill>
                <a:latin typeface="Lucida Console"/>
                <a:cs typeface="Lucida Console"/>
              </a:rPr>
              <a:t> &gt; 50</a:t>
            </a:r>
            <a:r>
              <a:rPr lang="en-US" dirty="0">
                <a:solidFill>
                  <a:srgbClr val="3366FF"/>
                </a:solidFill>
                <a:latin typeface="Lucida Console"/>
                <a:cs typeface="Lucida Console"/>
              </a:rPr>
              <a:t>).collect()</a:t>
            </a:r>
          </a:p>
          <a:p>
            <a:pPr lvl="1"/>
            <a:r>
              <a:rPr lang="en-US" dirty="0">
                <a:latin typeface="Lucida Console"/>
                <a:cs typeface="Lucida Console"/>
              </a:rPr>
              <a:t>[Row(price=100, company=‘Ford’)]</a:t>
            </a:r>
          </a:p>
          <a:p>
            <a:pPr lvl="1"/>
            <a:endParaRPr lang="en-US" dirty="0">
              <a:solidFill>
                <a:srgbClr val="3366FF"/>
              </a:solidFill>
              <a:latin typeface="Lucida Console"/>
              <a:cs typeface="Lucida Consol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2A26A-90C2-AE4C-B3C9-0F8BF344C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9046DB-B5D4-AC4B-8A3C-EBF941452877}"/>
              </a:ext>
            </a:extLst>
          </p:cNvPr>
          <p:cNvSpPr txBox="1"/>
          <p:nvPr/>
        </p:nvSpPr>
        <p:spPr>
          <a:xfrm>
            <a:off x="6126932" y="3429000"/>
            <a:ext cx="209384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Return records as a list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Returns column format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Returns number of rows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Filters</a:t>
            </a:r>
          </a:p>
        </p:txBody>
      </p:sp>
    </p:spTree>
    <p:extLst>
      <p:ext uri="{BB962C8B-B14F-4D97-AF65-F5344CB8AC3E}">
        <p14:creationId xmlns:p14="http://schemas.microsoft.com/office/powerpoint/2010/main" val="11368219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E002D-1472-B849-ADAD-F5E0EC6F9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(UDF) in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3B579-EEB8-0943-8C97-22CC6D6E6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need to write a custom operation that is run on each row</a:t>
            </a:r>
          </a:p>
          <a:p>
            <a:pPr lvl="1"/>
            <a:r>
              <a:rPr lang="en-US" dirty="0"/>
              <a:t>Cleaning/mapping/filtering strings</a:t>
            </a:r>
          </a:p>
          <a:p>
            <a:pPr lvl="1"/>
            <a:r>
              <a:rPr lang="en-US" dirty="0"/>
              <a:t>Custom math operation 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For a column that contains names, remove all middle names and just keep first and last name</a:t>
            </a:r>
          </a:p>
          <a:p>
            <a:pPr lvl="1"/>
            <a:r>
              <a:rPr lang="en-US" dirty="0"/>
              <a:t>Extract the name of the service from an error log </a:t>
            </a:r>
          </a:p>
          <a:p>
            <a:pPr lvl="1"/>
            <a:r>
              <a:rPr lang="en-US" dirty="0"/>
              <a:t>Change the names “Nick, Rick” to “Nicholas, Richard”</a:t>
            </a:r>
          </a:p>
          <a:p>
            <a:r>
              <a:rPr lang="en-US" dirty="0"/>
              <a:t>UDF allows you to define a new custom function that will be applied to each row</a:t>
            </a:r>
          </a:p>
          <a:p>
            <a:pPr lvl="1"/>
            <a:r>
              <a:rPr lang="en-US" dirty="0"/>
              <a:t>Word of caution: be sure to consider NULL case</a:t>
            </a:r>
          </a:p>
          <a:p>
            <a:pPr lvl="2"/>
            <a:r>
              <a:rPr lang="en-US" dirty="0"/>
              <a:t>Most commonly within the UDF itself</a:t>
            </a:r>
          </a:p>
          <a:p>
            <a:pPr lvl="1"/>
            <a:r>
              <a:rPr lang="en-US" dirty="0"/>
              <a:t>Need to register UDF function (different name than the Python function)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68968-E181-F44D-9AF4-1C913825A2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46375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7E34-4CEA-9743-816F-1B7BFDC7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UDF 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FF4323-741B-2D4A-B265-76220C215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413" y="1530350"/>
            <a:ext cx="7531100" cy="47117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CAE29-02BD-D74A-ABDF-BB1B1004BB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65830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355A5-D4DF-B84C-A54C-7C87F58D9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UDF Example (raw text)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F46B-F778-3747-954F-22DB469C2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62" y="1417638"/>
            <a:ext cx="8961437" cy="4937125"/>
          </a:xfrm>
        </p:spPr>
        <p:txBody>
          <a:bodyPr/>
          <a:lstStyle/>
          <a:p>
            <a:pPr marL="0" indent="0">
              <a:buNone/>
            </a:pPr>
            <a:r>
              <a:rPr lang="en-US" sz="1100" dirty="0">
                <a:latin typeface="Lucida Console" panose="020B0609040504020204" pitchFamily="49" charset="0"/>
                <a:cs typeface="Lucida Console"/>
              </a:rPr>
              <a:t>from </a:t>
            </a:r>
            <a:r>
              <a:rPr lang="en-US" sz="1100" dirty="0" err="1">
                <a:latin typeface="Lucida Console" panose="020B0609040504020204" pitchFamily="49" charset="0"/>
                <a:cs typeface="Lucida Console"/>
              </a:rPr>
              <a:t>pyspark.sql.types</a:t>
            </a:r>
            <a:r>
              <a:rPr lang="en-US" sz="1100" dirty="0">
                <a:latin typeface="Lucida Console" panose="020B0609040504020204" pitchFamily="49" charset="0"/>
                <a:cs typeface="Lucida Console"/>
              </a:rPr>
              <a:t> import </a:t>
            </a:r>
            <a:r>
              <a:rPr lang="en-US" sz="1100" dirty="0" err="1">
                <a:latin typeface="Lucida Console" panose="020B0609040504020204" pitchFamily="49" charset="0"/>
                <a:cs typeface="Lucida Console"/>
              </a:rPr>
              <a:t>StringType</a:t>
            </a:r>
            <a:endParaRPr lang="en-US" sz="1100" dirty="0">
              <a:latin typeface="Lucida Console" panose="020B0609040504020204" pitchFamily="49" charset="0"/>
              <a:cs typeface="Lucida Console"/>
            </a:endParaRPr>
          </a:p>
          <a:p>
            <a:pPr marL="0" indent="0">
              <a:buNone/>
            </a:pPr>
            <a:r>
              <a:rPr lang="en-US" sz="1100" dirty="0">
                <a:latin typeface="Lucida Console" panose="020B0609040504020204" pitchFamily="49" charset="0"/>
                <a:cs typeface="Lucida Console"/>
              </a:rPr>
              <a:t>from </a:t>
            </a:r>
            <a:r>
              <a:rPr lang="en-US" sz="1100" dirty="0" err="1">
                <a:latin typeface="Lucida Console" panose="020B0609040504020204" pitchFamily="49" charset="0"/>
                <a:cs typeface="Lucida Console"/>
              </a:rPr>
              <a:t>pyspark.sql.functions</a:t>
            </a:r>
            <a:r>
              <a:rPr lang="en-US" sz="1100" dirty="0">
                <a:latin typeface="Lucida Console" panose="020B0609040504020204" pitchFamily="49" charset="0"/>
                <a:cs typeface="Lucida Console"/>
              </a:rPr>
              <a:t> import </a:t>
            </a:r>
            <a:r>
              <a:rPr lang="en-US" sz="1100" dirty="0" err="1">
                <a:latin typeface="Lucida Console" panose="020B0609040504020204" pitchFamily="49" charset="0"/>
                <a:cs typeface="Lucida Console"/>
              </a:rPr>
              <a:t>udf</a:t>
            </a:r>
            <a:r>
              <a:rPr lang="en-US" sz="1100" dirty="0">
                <a:latin typeface="Lucida Console" panose="020B0609040504020204" pitchFamily="49" charset="0"/>
                <a:cs typeface="Lucida Console"/>
              </a:rPr>
              <a:t>, col</a:t>
            </a:r>
          </a:p>
          <a:p>
            <a:pPr marL="0" indent="0">
              <a:buNone/>
            </a:pPr>
            <a:endParaRPr lang="en-US" sz="1100" dirty="0">
              <a:latin typeface="Lucida Console" panose="020B0609040504020204" pitchFamily="49" charset="0"/>
              <a:cs typeface="Lucida Console"/>
            </a:endParaRPr>
          </a:p>
          <a:p>
            <a:pPr marL="0" indent="0">
              <a:buNone/>
            </a:pPr>
            <a:r>
              <a:rPr lang="en-US" sz="1100" dirty="0">
                <a:latin typeface="Lucida Console" panose="020B0609040504020204" pitchFamily="49" charset="0"/>
                <a:cs typeface="Lucida Console"/>
              </a:rPr>
              <a:t>def </a:t>
            </a:r>
            <a:r>
              <a:rPr lang="en-US" sz="1100" dirty="0" err="1">
                <a:latin typeface="Lucida Console" panose="020B0609040504020204" pitchFamily="49" charset="0"/>
                <a:cs typeface="Lucida Console"/>
              </a:rPr>
              <a:t>clean_middle</a:t>
            </a:r>
            <a:r>
              <a:rPr lang="en-US" sz="1100" dirty="0">
                <a:latin typeface="Lucida Console" panose="020B0609040504020204" pitchFamily="49" charset="0"/>
                <a:cs typeface="Lucida Console"/>
              </a:rPr>
              <a:t>(name):</a:t>
            </a:r>
          </a:p>
          <a:p>
            <a:pPr marL="0" indent="0">
              <a:buNone/>
            </a:pPr>
            <a:r>
              <a:rPr lang="en-US" sz="1100" dirty="0">
                <a:latin typeface="Lucida Console" panose="020B0609040504020204" pitchFamily="49" charset="0"/>
                <a:cs typeface="Lucida Console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  <a:cs typeface="Lucida Console"/>
              </a:rPr>
              <a:t>split_name</a:t>
            </a:r>
            <a:r>
              <a:rPr lang="en-US" sz="1100" dirty="0">
                <a:latin typeface="Lucida Console" panose="020B0609040504020204" pitchFamily="49" charset="0"/>
                <a:cs typeface="Lucida Console"/>
              </a:rPr>
              <a:t> = </a:t>
            </a:r>
            <a:r>
              <a:rPr lang="en-US" sz="1100" dirty="0" err="1">
                <a:latin typeface="Lucida Console" panose="020B0609040504020204" pitchFamily="49" charset="0"/>
                <a:cs typeface="Lucida Console"/>
              </a:rPr>
              <a:t>name.split</a:t>
            </a:r>
            <a:r>
              <a:rPr lang="en-US" sz="1100" dirty="0">
                <a:latin typeface="Lucida Console" panose="020B0609040504020204" pitchFamily="49" charset="0"/>
                <a:cs typeface="Lucida Console"/>
              </a:rPr>
              <a:t>()</a:t>
            </a:r>
          </a:p>
          <a:p>
            <a:pPr marL="0" indent="0">
              <a:buNone/>
            </a:pPr>
            <a:r>
              <a:rPr lang="en-US" sz="1100" dirty="0">
                <a:latin typeface="Lucida Console" panose="020B0609040504020204" pitchFamily="49" charset="0"/>
                <a:cs typeface="Lucida Console"/>
              </a:rPr>
              <a:t>    if (</a:t>
            </a:r>
            <a:r>
              <a:rPr lang="en-US" sz="1100" dirty="0" err="1">
                <a:latin typeface="Lucida Console" panose="020B0609040504020204" pitchFamily="49" charset="0"/>
                <a:cs typeface="Lucida Console"/>
              </a:rPr>
              <a:t>len</a:t>
            </a:r>
            <a:r>
              <a:rPr lang="en-US" sz="1100" dirty="0">
                <a:latin typeface="Lucida Console" panose="020B0609040504020204" pitchFamily="49" charset="0"/>
                <a:cs typeface="Lucida Console"/>
              </a:rPr>
              <a:t>(</a:t>
            </a:r>
            <a:r>
              <a:rPr lang="en-US" sz="1100" dirty="0" err="1">
                <a:latin typeface="Lucida Console" panose="020B0609040504020204" pitchFamily="49" charset="0"/>
                <a:cs typeface="Lucida Console"/>
              </a:rPr>
              <a:t>split_name</a:t>
            </a:r>
            <a:r>
              <a:rPr lang="en-US" sz="1100" dirty="0">
                <a:latin typeface="Lucida Console" panose="020B0609040504020204" pitchFamily="49" charset="0"/>
                <a:cs typeface="Lucida Console"/>
              </a:rPr>
              <a:t>) &gt; 2):</a:t>
            </a:r>
          </a:p>
          <a:p>
            <a:pPr marL="0" indent="0">
              <a:buNone/>
            </a:pPr>
            <a:r>
              <a:rPr lang="en-US" sz="1100" dirty="0">
                <a:latin typeface="Lucida Console" panose="020B0609040504020204" pitchFamily="49" charset="0"/>
                <a:cs typeface="Lucida Console"/>
              </a:rPr>
              <a:t>      return </a:t>
            </a:r>
            <a:r>
              <a:rPr lang="en-US" sz="1100" dirty="0" err="1">
                <a:latin typeface="Lucida Console" panose="020B0609040504020204" pitchFamily="49" charset="0"/>
                <a:cs typeface="Lucida Console"/>
              </a:rPr>
              <a:t>split_name</a:t>
            </a:r>
            <a:r>
              <a:rPr lang="en-US" sz="1100" dirty="0">
                <a:latin typeface="Lucida Console" panose="020B0609040504020204" pitchFamily="49" charset="0"/>
                <a:cs typeface="Lucida Console"/>
              </a:rPr>
              <a:t>[0] + " " + </a:t>
            </a:r>
            <a:r>
              <a:rPr lang="en-US" sz="1100" dirty="0" err="1">
                <a:latin typeface="Lucida Console" panose="020B0609040504020204" pitchFamily="49" charset="0"/>
                <a:cs typeface="Lucida Console"/>
              </a:rPr>
              <a:t>split_name</a:t>
            </a:r>
            <a:r>
              <a:rPr lang="en-US" sz="1100" dirty="0">
                <a:latin typeface="Lucida Console" panose="020B0609040504020204" pitchFamily="49" charset="0"/>
                <a:cs typeface="Lucida Console"/>
              </a:rPr>
              <a:t>[-1]</a:t>
            </a:r>
          </a:p>
          <a:p>
            <a:pPr marL="0" indent="0">
              <a:buNone/>
            </a:pPr>
            <a:r>
              <a:rPr lang="en-US" sz="1100" dirty="0">
                <a:latin typeface="Lucida Console" panose="020B0609040504020204" pitchFamily="49" charset="0"/>
                <a:cs typeface="Lucida Console"/>
              </a:rPr>
              <a:t>    else:</a:t>
            </a:r>
          </a:p>
          <a:p>
            <a:pPr marL="0" indent="0">
              <a:buNone/>
            </a:pPr>
            <a:r>
              <a:rPr lang="en-US" sz="1100" dirty="0">
                <a:latin typeface="Lucida Console" panose="020B0609040504020204" pitchFamily="49" charset="0"/>
                <a:cs typeface="Lucida Console"/>
              </a:rPr>
              <a:t>      return name</a:t>
            </a:r>
          </a:p>
          <a:p>
            <a:pPr marL="0" indent="0">
              <a:buNone/>
            </a:pPr>
            <a:endParaRPr lang="en-US" sz="1100" dirty="0">
              <a:latin typeface="Lucida Console" panose="020B0609040504020204" pitchFamily="49" charset="0"/>
              <a:cs typeface="Lucida Console"/>
            </a:endParaRPr>
          </a:p>
          <a:p>
            <a:pPr marL="0" indent="0">
              <a:buNone/>
            </a:pPr>
            <a:r>
              <a:rPr lang="en-US" sz="1100" dirty="0" err="1">
                <a:latin typeface="Lucida Console" panose="020B0609040504020204" pitchFamily="49" charset="0"/>
                <a:cs typeface="Lucida Console"/>
              </a:rPr>
              <a:t>clean_middle_udf</a:t>
            </a:r>
            <a:r>
              <a:rPr lang="en-US" sz="1100" dirty="0">
                <a:latin typeface="Lucida Console" panose="020B0609040504020204" pitchFamily="49" charset="0"/>
                <a:cs typeface="Lucida Console"/>
              </a:rPr>
              <a:t> = </a:t>
            </a:r>
            <a:r>
              <a:rPr lang="en-US" sz="1100" dirty="0" err="1">
                <a:latin typeface="Lucida Console" panose="020B0609040504020204" pitchFamily="49" charset="0"/>
                <a:cs typeface="Lucida Console"/>
              </a:rPr>
              <a:t>udf</a:t>
            </a:r>
            <a:r>
              <a:rPr lang="en-US" sz="1100" dirty="0">
                <a:latin typeface="Lucida Console" panose="020B0609040504020204" pitchFamily="49" charset="0"/>
                <a:cs typeface="Lucida Console"/>
              </a:rPr>
              <a:t>(lambda name: </a:t>
            </a:r>
            <a:r>
              <a:rPr lang="en-US" sz="1100" dirty="0" err="1">
                <a:latin typeface="Lucida Console" panose="020B0609040504020204" pitchFamily="49" charset="0"/>
                <a:cs typeface="Lucida Console"/>
              </a:rPr>
              <a:t>clean_middle</a:t>
            </a:r>
            <a:r>
              <a:rPr lang="en-US" sz="1100" dirty="0">
                <a:latin typeface="Lucida Console" panose="020B0609040504020204" pitchFamily="49" charset="0"/>
                <a:cs typeface="Lucida Console"/>
              </a:rPr>
              <a:t>(name), </a:t>
            </a:r>
            <a:r>
              <a:rPr lang="en-US" sz="1100" dirty="0" err="1">
                <a:latin typeface="Lucida Console" panose="020B0609040504020204" pitchFamily="49" charset="0"/>
                <a:cs typeface="Lucida Console"/>
              </a:rPr>
              <a:t>StringType</a:t>
            </a:r>
            <a:r>
              <a:rPr lang="en-US" sz="1100" dirty="0">
                <a:latin typeface="Lucida Console" panose="020B0609040504020204" pitchFamily="49" charset="0"/>
                <a:cs typeface="Lucida Console"/>
              </a:rPr>
              <a:t>())</a:t>
            </a:r>
            <a:br>
              <a:rPr lang="en-US" sz="1100" dirty="0">
                <a:latin typeface="Lucida Console" panose="020B0609040504020204" pitchFamily="49" charset="0"/>
                <a:cs typeface="Lucida Console"/>
              </a:rPr>
            </a:br>
            <a:endParaRPr lang="en-US" sz="1100" dirty="0">
              <a:latin typeface="Lucida Console" panose="020B0609040504020204" pitchFamily="49" charset="0"/>
              <a:cs typeface="Lucida Console"/>
            </a:endParaRPr>
          </a:p>
          <a:p>
            <a:pPr marL="0" indent="0">
              <a:buNone/>
            </a:pPr>
            <a:r>
              <a:rPr lang="en-US" sz="1100" dirty="0">
                <a:latin typeface="Lucida Console" panose="020B0609040504020204" pitchFamily="49" charset="0"/>
                <a:cs typeface="Lucida Console"/>
              </a:rPr>
              <a:t>names = [{"</a:t>
            </a:r>
            <a:r>
              <a:rPr lang="en-US" sz="1100" dirty="0" err="1">
                <a:latin typeface="Lucida Console" panose="020B0609040504020204" pitchFamily="49" charset="0"/>
                <a:cs typeface="Lucida Console"/>
              </a:rPr>
              <a:t>name":"Jane</a:t>
            </a:r>
            <a:r>
              <a:rPr lang="en-US" sz="1100" dirty="0">
                <a:latin typeface="Lucida Console" panose="020B0609040504020204" pitchFamily="49" charset="0"/>
                <a:cs typeface="Lucida Console"/>
              </a:rPr>
              <a:t> Smith"},{"</a:t>
            </a:r>
            <a:r>
              <a:rPr lang="en-US" sz="1100" dirty="0" err="1">
                <a:latin typeface="Lucida Console" panose="020B0609040504020204" pitchFamily="49" charset="0"/>
                <a:cs typeface="Lucida Console"/>
              </a:rPr>
              <a:t>name":"John</a:t>
            </a:r>
            <a:r>
              <a:rPr lang="en-US" sz="1100" dirty="0">
                <a:latin typeface="Lucida Console" panose="020B0609040504020204" pitchFamily="49" charset="0"/>
                <a:cs typeface="Lucida Console"/>
              </a:rPr>
              <a:t> J Smith"}]</a:t>
            </a:r>
          </a:p>
          <a:p>
            <a:pPr marL="0" indent="0">
              <a:buNone/>
            </a:pPr>
            <a:r>
              <a:rPr lang="en-US" sz="1100" dirty="0">
                <a:latin typeface="Lucida Console" panose="020B0609040504020204" pitchFamily="49" charset="0"/>
                <a:cs typeface="Lucida Console"/>
              </a:rPr>
              <a:t>df = </a:t>
            </a:r>
            <a:r>
              <a:rPr lang="en-US" sz="1100" dirty="0" err="1">
                <a:latin typeface="Lucida Console" panose="020B0609040504020204" pitchFamily="49" charset="0"/>
                <a:cs typeface="Lucida Console"/>
              </a:rPr>
              <a:t>spark.createDataFrame</a:t>
            </a:r>
            <a:r>
              <a:rPr lang="en-US" sz="1100" dirty="0">
                <a:latin typeface="Lucida Console" panose="020B0609040504020204" pitchFamily="49" charset="0"/>
                <a:cs typeface="Lucida Console"/>
              </a:rPr>
              <a:t>(names)</a:t>
            </a:r>
          </a:p>
          <a:p>
            <a:pPr marL="0" indent="0">
              <a:buNone/>
            </a:pPr>
            <a:r>
              <a:rPr lang="en-US" sz="1100" dirty="0" err="1">
                <a:latin typeface="Lucida Console" panose="020B0609040504020204" pitchFamily="49" charset="0"/>
                <a:cs typeface="Lucida Console"/>
              </a:rPr>
              <a:t>df.withColumn</a:t>
            </a:r>
            <a:r>
              <a:rPr lang="en-US" sz="1100" dirty="0">
                <a:latin typeface="Lucida Console" panose="020B0609040504020204" pitchFamily="49" charset="0"/>
                <a:cs typeface="Lucida Console"/>
              </a:rPr>
              <a:t>("</a:t>
            </a:r>
            <a:r>
              <a:rPr lang="en-US" sz="1100" dirty="0" err="1">
                <a:latin typeface="Lucida Console" panose="020B0609040504020204" pitchFamily="49" charset="0"/>
                <a:cs typeface="Lucida Console"/>
              </a:rPr>
              <a:t>no_middle</a:t>
            </a:r>
            <a:r>
              <a:rPr lang="en-US" sz="1100" dirty="0">
                <a:latin typeface="Lucida Console" panose="020B0609040504020204" pitchFamily="49" charset="0"/>
                <a:cs typeface="Lucida Console"/>
              </a:rPr>
              <a:t>", </a:t>
            </a:r>
            <a:r>
              <a:rPr lang="en-US" sz="1100" dirty="0" err="1">
                <a:latin typeface="Lucida Console" panose="020B0609040504020204" pitchFamily="49" charset="0"/>
                <a:cs typeface="Lucida Console"/>
              </a:rPr>
              <a:t>clean_middle_udf</a:t>
            </a:r>
            <a:r>
              <a:rPr lang="en-US" sz="1100" dirty="0">
                <a:latin typeface="Lucida Console" panose="020B0609040504020204" pitchFamily="49" charset="0"/>
                <a:cs typeface="Lucida Console"/>
              </a:rPr>
              <a:t>(col("name"))).show()</a:t>
            </a:r>
            <a:endParaRPr lang="en-US" sz="11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8D8F6-D7F6-FC46-8DB9-19EB8AD1E9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66053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0956-E833-0245-9DD2-E688A55F1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(Regex)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42720-6D02-9342-B815-6E869860E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scripting language for matching and/or manipulating strings of text</a:t>
            </a:r>
          </a:p>
          <a:p>
            <a:pPr lvl="1"/>
            <a:r>
              <a:rPr lang="en-US" dirty="0"/>
              <a:t>Manipulating text with built-in Python string functions can be cumbersome</a:t>
            </a:r>
          </a:p>
          <a:p>
            <a:pPr lvl="1"/>
            <a:r>
              <a:rPr lang="en-US" dirty="0"/>
              <a:t>Python and </a:t>
            </a:r>
            <a:r>
              <a:rPr lang="en-US" dirty="0" err="1"/>
              <a:t>PySpark</a:t>
            </a:r>
            <a:r>
              <a:rPr lang="en-US" dirty="0"/>
              <a:t> support regex</a:t>
            </a:r>
          </a:p>
          <a:p>
            <a:r>
              <a:rPr lang="en-US" dirty="0"/>
              <a:t>Examples of operations</a:t>
            </a:r>
          </a:p>
          <a:p>
            <a:pPr lvl="1"/>
            <a:r>
              <a:rPr lang="en-US" dirty="0"/>
              <a:t>Find all substrings with “</a:t>
            </a:r>
            <a:r>
              <a:rPr lang="en-US" dirty="0" err="1"/>
              <a:t>helloworld</a:t>
            </a:r>
            <a:r>
              <a:rPr lang="en-US" dirty="0"/>
              <a:t>” and replace with: “Hello World”</a:t>
            </a:r>
          </a:p>
          <a:p>
            <a:pPr lvl="1"/>
            <a:r>
              <a:rPr lang="en-US" dirty="0"/>
              <a:t>Find all substrings with “fox”, but exclude “foxtrot”, and replace with the word ”wolf”</a:t>
            </a:r>
          </a:p>
          <a:p>
            <a:pPr lvl="1"/>
            <a:r>
              <a:rPr lang="en-US" dirty="0"/>
              <a:t>Remove all special characters (e.g., !%&amp;), punctuation (e.g., .,;:)</a:t>
            </a:r>
          </a:p>
          <a:p>
            <a:r>
              <a:rPr lang="en-US" dirty="0"/>
              <a:t>Useful in many programming contexts</a:t>
            </a:r>
          </a:p>
          <a:p>
            <a:pPr lvl="1"/>
            <a:r>
              <a:rPr lang="en-US" dirty="0"/>
              <a:t>Spark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SQL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Hint: can be useful in homework assignment (coupled with a UDF perhaps?)</a:t>
            </a:r>
          </a:p>
          <a:p>
            <a:r>
              <a:rPr lang="en-US" dirty="0"/>
              <a:t>Use free online regex tool for debugging: </a:t>
            </a:r>
            <a:r>
              <a:rPr lang="en-US" dirty="0">
                <a:hlinkClick r:id="rId2"/>
              </a:rPr>
              <a:t>https://regex101.com/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DECEB-BF98-174E-B410-FE58AD2DB5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72767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8360-7415-C64B-90A2-BA58FCA2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matching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A62E0-B3C6-864A-A14B-F1C29B712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Text: fox foxtrot ox box</a:t>
            </a:r>
          </a:p>
          <a:p>
            <a:r>
              <a:rPr lang="en-US" dirty="0"/>
              <a:t>fox: </a:t>
            </a:r>
            <a:r>
              <a:rPr lang="en-US" dirty="0">
                <a:highlight>
                  <a:srgbClr val="FFFF00"/>
                </a:highlight>
              </a:rPr>
              <a:t>fox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fox</a:t>
            </a:r>
            <a:r>
              <a:rPr lang="en-US" dirty="0"/>
              <a:t>trot ox box</a:t>
            </a:r>
          </a:p>
          <a:p>
            <a:r>
              <a:rPr lang="en-US" dirty="0"/>
              <a:t>ox: f</a:t>
            </a:r>
            <a:r>
              <a:rPr lang="en-US" dirty="0">
                <a:highlight>
                  <a:srgbClr val="FFFF00"/>
                </a:highlight>
              </a:rPr>
              <a:t>ox</a:t>
            </a:r>
            <a:r>
              <a:rPr lang="en-US" dirty="0"/>
              <a:t> f</a:t>
            </a:r>
            <a:r>
              <a:rPr lang="en-US" dirty="0">
                <a:highlight>
                  <a:srgbClr val="FFFF00"/>
                </a:highlight>
              </a:rPr>
              <a:t>ox</a:t>
            </a:r>
            <a:r>
              <a:rPr lang="en-US" dirty="0"/>
              <a:t>trot </a:t>
            </a:r>
            <a:r>
              <a:rPr lang="en-US" dirty="0">
                <a:highlight>
                  <a:srgbClr val="FFFF00"/>
                </a:highlight>
              </a:rPr>
              <a:t>ox</a:t>
            </a:r>
            <a:r>
              <a:rPr lang="en-US" dirty="0"/>
              <a:t> b</a:t>
            </a:r>
            <a:r>
              <a:rPr lang="en-US" dirty="0">
                <a:highlight>
                  <a:srgbClr val="FFFF00"/>
                </a:highlight>
              </a:rPr>
              <a:t>ox</a:t>
            </a:r>
          </a:p>
          <a:p>
            <a:r>
              <a:rPr lang="en-US" dirty="0"/>
              <a:t>fox\w: fox </a:t>
            </a:r>
            <a:r>
              <a:rPr lang="en-US" dirty="0">
                <a:highlight>
                  <a:srgbClr val="FFFF00"/>
                </a:highlight>
              </a:rPr>
              <a:t>foxt</a:t>
            </a:r>
            <a:r>
              <a:rPr lang="en-US" dirty="0"/>
              <a:t>rot ox box (\w matches any word character)</a:t>
            </a:r>
          </a:p>
          <a:p>
            <a:r>
              <a:rPr lang="en-US" dirty="0"/>
              <a:t>fox\w*: </a:t>
            </a:r>
            <a:r>
              <a:rPr lang="en-US" dirty="0">
                <a:highlight>
                  <a:srgbClr val="FFFF00"/>
                </a:highlight>
              </a:rPr>
              <a:t>fox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foxtrot</a:t>
            </a:r>
            <a:r>
              <a:rPr lang="en-US" dirty="0"/>
              <a:t> ox box (* matches zero or more of the preceding character)</a:t>
            </a:r>
          </a:p>
          <a:p>
            <a:r>
              <a:rPr lang="en-US" dirty="0"/>
              <a:t>fox\w+: fox </a:t>
            </a:r>
            <a:r>
              <a:rPr lang="en-US" dirty="0">
                <a:highlight>
                  <a:srgbClr val="FFFF00"/>
                </a:highlight>
              </a:rPr>
              <a:t>foxtrot</a:t>
            </a:r>
            <a:r>
              <a:rPr lang="en-US" dirty="0"/>
              <a:t> ox box (+ matches one or more of the preceding character)</a:t>
            </a:r>
          </a:p>
          <a:p>
            <a:r>
              <a:rPr lang="en-US" dirty="0"/>
              <a:t>[^f]ox: fox foxtrot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</a:rPr>
              <a:t>ox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box </a:t>
            </a:r>
            <a:r>
              <a:rPr lang="en-US" dirty="0"/>
              <a:t>(without the letter f in the beginning)</a:t>
            </a:r>
          </a:p>
          <a:p>
            <a:r>
              <a:rPr lang="en-US" dirty="0"/>
              <a:t>[^f\W]ox: fox foxtrot ox </a:t>
            </a:r>
            <a:r>
              <a:rPr lang="en-US" dirty="0">
                <a:highlight>
                  <a:srgbClr val="FFFF00"/>
                </a:highlight>
              </a:rPr>
              <a:t>box</a:t>
            </a:r>
            <a:r>
              <a:rPr lang="en-US" dirty="0"/>
              <a:t> (without the letter f or a </a:t>
            </a:r>
            <a:r>
              <a:rPr lang="en-US"/>
              <a:t>non-word character)</a:t>
            </a:r>
            <a:endParaRPr lang="en-US" dirty="0"/>
          </a:p>
          <a:p>
            <a:r>
              <a:rPr lang="en-US" dirty="0"/>
              <a:t>[bf]ox: </a:t>
            </a:r>
            <a:r>
              <a:rPr lang="en-US" dirty="0">
                <a:highlight>
                  <a:srgbClr val="FFFF00"/>
                </a:highlight>
              </a:rPr>
              <a:t>fox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fox</a:t>
            </a:r>
            <a:r>
              <a:rPr lang="en-US" dirty="0"/>
              <a:t>trot ox box (match on b or f followed by ox)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6FAF1-4D9C-BB4E-B009-3D3037B85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35102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>
            <a:extLst>
              <a:ext uri="{FF2B5EF4-FFF2-40B4-BE49-F238E27FC236}">
                <a16:creationId xmlns:a16="http://schemas.microsoft.com/office/drawing/2014/main" id="{D5BDF235-7D23-054E-98F2-E059DAF003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354138"/>
            <a:ext cx="9004300" cy="655637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2800" dirty="0"/>
              <a:t>Stream Processing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15819AA-CF93-CD4F-85FA-696EC3C8F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Borrowed from Tathagata Das and </a:t>
            </a:r>
            <a:r>
              <a:rPr lang="en-US" dirty="0" err="1"/>
              <a:t>Indranil</a:t>
            </a:r>
            <a:r>
              <a:rPr lang="en-US" dirty="0"/>
              <a:t> Gupta</a:t>
            </a:r>
          </a:p>
        </p:txBody>
      </p:sp>
    </p:spTree>
    <p:extLst>
      <p:ext uri="{BB962C8B-B14F-4D97-AF65-F5344CB8AC3E}">
        <p14:creationId xmlns:p14="http://schemas.microsoft.com/office/powerpoint/2010/main" val="26300075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D389-FDD1-4340-91BC-5C392FDD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6E4F1-4950-034C-B2B7-0A230061B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394" dirty="0"/>
              <a:t>Large amounts of data =&gt; Need for real-time views of data</a:t>
            </a:r>
          </a:p>
          <a:p>
            <a:pPr lvl="1">
              <a:defRPr/>
            </a:pPr>
            <a:r>
              <a:rPr lang="en-US" altLang="en-US" dirty="0"/>
              <a:t>Social network trends, e.g., Twitter real-time search</a:t>
            </a:r>
          </a:p>
          <a:p>
            <a:pPr lvl="1">
              <a:defRPr/>
            </a:pPr>
            <a:r>
              <a:rPr lang="en-US" altLang="en-US" dirty="0"/>
              <a:t>Website statistics, e.g., Google Analytics</a:t>
            </a:r>
          </a:p>
          <a:p>
            <a:pPr lvl="1">
              <a:defRPr/>
            </a:pPr>
            <a:r>
              <a:rPr lang="en-US" altLang="en-US" dirty="0"/>
              <a:t>Intrusion detection systems, e.g., in most datacenters</a:t>
            </a:r>
          </a:p>
          <a:p>
            <a:pPr marL="457409" lvl="1" indent="0"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sz="2394" dirty="0"/>
              <a:t>Process large amounts of data</a:t>
            </a:r>
          </a:p>
          <a:p>
            <a:pPr lvl="1">
              <a:defRPr/>
            </a:pPr>
            <a:r>
              <a:rPr lang="en-US" altLang="en-US" dirty="0"/>
              <a:t>With latencies of few seconds</a:t>
            </a:r>
          </a:p>
          <a:p>
            <a:pPr lvl="1">
              <a:defRPr/>
            </a:pPr>
            <a:r>
              <a:rPr lang="en-US" altLang="en-US" dirty="0"/>
              <a:t>With high throughput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13490-6EDA-F241-BF5B-AE0D059C19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88422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D389-FDD1-4340-91BC-5C392FDD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Would MapReduce or normal Spark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6E4F1-4950-034C-B2B7-0A230061B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ea typeface="ＭＳ Ｐゴシック" charset="0"/>
                <a:cs typeface="ＭＳ Ｐゴシック" charset="0"/>
              </a:rPr>
              <a:t>Batch Processing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=&gt; need to wait for entire computation on large dataset to complete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Not intended for long-running and real-time stream-processing</a:t>
            </a:r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13490-6EDA-F241-BF5B-AE0D059C19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991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2CAC-75FE-5347-B897-22D30D38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07733-A462-1247-B28F-FC6BDE3CF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done grading midterm</a:t>
            </a:r>
          </a:p>
          <a:p>
            <a:pPr lvl="1"/>
            <a:r>
              <a:rPr lang="en-US" dirty="0"/>
              <a:t>Should be done very soon, will announce it’s done</a:t>
            </a:r>
          </a:p>
          <a:p>
            <a:pPr lvl="1"/>
            <a:r>
              <a:rPr lang="en-US" dirty="0"/>
              <a:t>Class is pass/fail, so grades are all about personalized feedback for each one of you on how well you know the material</a:t>
            </a:r>
          </a:p>
          <a:p>
            <a:r>
              <a:rPr lang="en-US" dirty="0"/>
              <a:t>Syllabus</a:t>
            </a:r>
          </a:p>
          <a:p>
            <a:pPr lvl="1"/>
            <a:r>
              <a:rPr lang="en-US" dirty="0"/>
              <a:t>Classes will run until and including May 4</a:t>
            </a:r>
          </a:p>
          <a:p>
            <a:pPr lvl="1"/>
            <a:r>
              <a:rPr lang="en-US" dirty="0"/>
              <a:t>Instead of doing in-class midterm and final, we will be teaching</a:t>
            </a:r>
          </a:p>
          <a:p>
            <a:pPr lvl="2"/>
            <a:r>
              <a:rPr lang="en-US" dirty="0"/>
              <a:t>Will cover all material as planned originally, even though two classes were cancelled</a:t>
            </a:r>
          </a:p>
          <a:p>
            <a:pPr lvl="1"/>
            <a:r>
              <a:rPr lang="en-US" dirty="0"/>
              <a:t>Syllabus and materials are regularly updated on course website</a:t>
            </a:r>
          </a:p>
          <a:p>
            <a:r>
              <a:rPr lang="en-US" dirty="0"/>
              <a:t>Final</a:t>
            </a:r>
          </a:p>
          <a:p>
            <a:pPr lvl="1"/>
            <a:r>
              <a:rPr lang="en-US" dirty="0"/>
              <a:t>Similar format to midterm</a:t>
            </a:r>
          </a:p>
          <a:p>
            <a:pPr lvl="1"/>
            <a:r>
              <a:rPr lang="en-US" dirty="0"/>
              <a:t>Probably: 1 week window, starting after the last class</a:t>
            </a:r>
          </a:p>
          <a:p>
            <a:pPr lvl="1"/>
            <a:r>
              <a:rPr lang="en-US" dirty="0"/>
              <a:t>Will include </a:t>
            </a:r>
            <a:r>
              <a:rPr lang="en-US" b="1" dirty="0"/>
              <a:t>all</a:t>
            </a:r>
            <a:r>
              <a:rPr lang="en-US" dirty="0"/>
              <a:t> material of the class, with an emphasis on material taught in the second half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5E1F8-C805-1349-A1E8-0B39DBAB7B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1027-4487-C04D-8858-2B2EE73736E3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9653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of these is a stream processing job?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7823"/>
            <a:ext cx="7602914" cy="3644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A) </a:t>
            </a:r>
            <a:r>
              <a:rPr lang="en-US" dirty="0" err="1"/>
              <a:t>Uber</a:t>
            </a:r>
            <a:endParaRPr lang="en-US" dirty="0"/>
          </a:p>
          <a:p>
            <a:pPr marL="457352" lvl="1" indent="0">
              <a:buNone/>
            </a:pPr>
            <a:r>
              <a:rPr lang="en-US" dirty="0"/>
              <a:t>Calculating surge prices</a:t>
            </a:r>
          </a:p>
          <a:p>
            <a:pPr marL="0" indent="0">
              <a:buNone/>
            </a:pPr>
            <a:r>
              <a:rPr lang="en-US" dirty="0"/>
              <a:t>B) LinkedIn</a:t>
            </a:r>
          </a:p>
          <a:p>
            <a:pPr marL="457352" lvl="1" indent="0">
              <a:buNone/>
            </a:pPr>
            <a:r>
              <a:rPr lang="en-US" dirty="0"/>
              <a:t>Aggregating updates into one email</a:t>
            </a:r>
          </a:p>
          <a:p>
            <a:pPr marL="0" indent="0">
              <a:buNone/>
            </a:pPr>
            <a:r>
              <a:rPr lang="en-US" dirty="0"/>
              <a:t>C) Netflix</a:t>
            </a:r>
          </a:p>
          <a:p>
            <a:pPr marL="457352" lvl="1" indent="0">
              <a:buNone/>
            </a:pPr>
            <a:r>
              <a:rPr lang="en-US" dirty="0"/>
              <a:t>Understanding user behavior to improve personalization</a:t>
            </a:r>
          </a:p>
          <a:p>
            <a:pPr marL="0" indent="0">
              <a:buNone/>
            </a:pPr>
            <a:r>
              <a:rPr lang="en-US" dirty="0"/>
              <a:t>D) </a:t>
            </a:r>
            <a:r>
              <a:rPr lang="en-US" dirty="0" err="1"/>
              <a:t>TripAdvisor</a:t>
            </a:r>
            <a:endParaRPr lang="en-US" dirty="0"/>
          </a:p>
          <a:p>
            <a:pPr marL="457352" lvl="1" indent="0">
              <a:buNone/>
            </a:pPr>
            <a:r>
              <a:rPr lang="en-US" dirty="0"/>
              <a:t>Calculating earnings per day &amp; fraud detection</a:t>
            </a:r>
          </a:p>
          <a:p>
            <a:pPr marL="0" indent="0">
              <a:buNone/>
            </a:pPr>
            <a:r>
              <a:rPr lang="en-US" dirty="0"/>
              <a:t>E) All of them </a:t>
            </a:r>
          </a:p>
        </p:txBody>
      </p:sp>
    </p:spTree>
    <p:extLst>
      <p:ext uri="{BB962C8B-B14F-4D97-AF65-F5344CB8AC3E}">
        <p14:creationId xmlns:p14="http://schemas.microsoft.com/office/powerpoint/2010/main" val="28568644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Discretized Stream 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6077" cy="5257800"/>
          </a:xfrm>
        </p:spPr>
        <p:txBody>
          <a:bodyPr>
            <a:noAutofit/>
          </a:bodyPr>
          <a:lstStyle/>
          <a:p>
            <a:r>
              <a:rPr lang="en-US" dirty="0"/>
              <a:t>Run a streaming computation as a </a:t>
            </a:r>
            <a:r>
              <a:rPr lang="en-US" b="1" dirty="0"/>
              <a:t>series of very small, deterministic batch jobs</a:t>
            </a:r>
          </a:p>
          <a:p>
            <a:endParaRPr lang="en-US" dirty="0"/>
          </a:p>
          <a:p>
            <a:r>
              <a:rPr lang="en-US" dirty="0"/>
              <a:t>Batch</a:t>
            </a:r>
            <a:r>
              <a:rPr lang="en-US" b="1" dirty="0"/>
              <a:t> </a:t>
            </a:r>
            <a:r>
              <a:rPr lang="en-US" dirty="0"/>
              <a:t>processing models, like </a:t>
            </a:r>
            <a:r>
              <a:rPr lang="en-US" dirty="0" err="1"/>
              <a:t>MapReduce</a:t>
            </a:r>
            <a:r>
              <a:rPr lang="en-US" dirty="0"/>
              <a:t>, recover from faults and stragglers efficiently</a:t>
            </a:r>
          </a:p>
          <a:p>
            <a:pPr lvl="1"/>
            <a:r>
              <a:rPr lang="en-US" dirty="0"/>
              <a:t>Divide job into deterministic tasks</a:t>
            </a:r>
          </a:p>
          <a:p>
            <a:pPr lvl="1"/>
            <a:r>
              <a:rPr lang="en-US" dirty="0"/>
              <a:t>Rerun failed/slow tasks in parallel on other nodes</a:t>
            </a:r>
          </a:p>
          <a:p>
            <a:pPr lvl="1"/>
            <a:endParaRPr lang="en-US" sz="1200" dirty="0"/>
          </a:p>
          <a:p>
            <a:r>
              <a:rPr lang="en-US" dirty="0"/>
              <a:t>Same recovery techniques at lower time scales</a:t>
            </a:r>
          </a:p>
          <a:p>
            <a:pPr lvl="1"/>
            <a:r>
              <a:rPr lang="en-US" dirty="0"/>
              <a:t>Transformations are not lost (</a:t>
            </a:r>
            <a:r>
              <a:rPr lang="en-US"/>
              <a:t>or performed twice) if a worker dies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E62354-6D8E-D64D-84C4-32B78416CB5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2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60032" cy="5257800"/>
          </a:xfrm>
        </p:spPr>
        <p:txBody>
          <a:bodyPr>
            <a:noAutofit/>
          </a:bodyPr>
          <a:lstStyle/>
          <a:p>
            <a:r>
              <a:rPr lang="en-US" dirty="0"/>
              <a:t>State between batches kept in memory as </a:t>
            </a:r>
            <a:r>
              <a:rPr lang="en-US" b="1" dirty="0"/>
              <a:t>immutable</a:t>
            </a:r>
            <a:r>
              <a:rPr lang="en-US" dirty="0"/>
              <a:t>, </a:t>
            </a:r>
            <a:r>
              <a:rPr lang="en-US" b="1" dirty="0"/>
              <a:t>fault-tolerant dataset</a:t>
            </a:r>
          </a:p>
          <a:p>
            <a:pPr lvl="1"/>
            <a:r>
              <a:rPr lang="en-US" dirty="0"/>
              <a:t>Specifically as an RDD/</a:t>
            </a:r>
            <a:r>
              <a:rPr lang="en-US" dirty="0" err="1"/>
              <a:t>Dataframe</a:t>
            </a:r>
            <a:r>
              <a:rPr lang="en-US" dirty="0"/>
              <a:t>/Dataset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r>
              <a:rPr lang="en-US" dirty="0"/>
              <a:t>Batch sizes can be reduced to as low as 1/2 second to achieve ~ 1 second latency</a:t>
            </a:r>
          </a:p>
          <a:p>
            <a:endParaRPr lang="en-US" dirty="0"/>
          </a:p>
          <a:p>
            <a:r>
              <a:rPr lang="en-US" dirty="0"/>
              <a:t>Combines streaming and batch workloads</a:t>
            </a:r>
          </a:p>
          <a:p>
            <a:endParaRPr lang="en-US" dirty="0"/>
          </a:p>
          <a:p>
            <a:r>
              <a:rPr lang="en-US" dirty="0"/>
              <a:t>Many other alternatives:</a:t>
            </a:r>
          </a:p>
          <a:p>
            <a:pPr lvl="1"/>
            <a:r>
              <a:rPr lang="en-US" dirty="0"/>
              <a:t>Apache Storm</a:t>
            </a:r>
          </a:p>
          <a:p>
            <a:pPr lvl="1"/>
            <a:r>
              <a:rPr lang="en-US" dirty="0"/>
              <a:t>Apache </a:t>
            </a:r>
            <a:r>
              <a:rPr lang="en-US" dirty="0" err="1"/>
              <a:t>Flink</a:t>
            </a:r>
            <a:endParaRPr lang="en-US" dirty="0"/>
          </a:p>
          <a:p>
            <a:pPr lvl="1"/>
            <a:r>
              <a:rPr lang="en-US" dirty="0"/>
              <a:t>Amazon Kinesis</a:t>
            </a:r>
          </a:p>
          <a:p>
            <a:pPr lvl="1"/>
            <a:r>
              <a:rPr lang="en-US" dirty="0"/>
              <a:t>Google Dataflow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E62354-6D8E-D64D-84C4-32B78416CB5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3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Discretized Stream Processing</a:t>
            </a:r>
          </a:p>
        </p:txBody>
      </p:sp>
      <p:sp>
        <p:nvSpPr>
          <p:cNvPr id="4" name="Arc 3"/>
          <p:cNvSpPr/>
          <p:nvPr/>
        </p:nvSpPr>
        <p:spPr>
          <a:xfrm>
            <a:off x="3052622" y="2289741"/>
            <a:ext cx="1783837" cy="1028519"/>
          </a:xfrm>
          <a:prstGeom prst="arc">
            <a:avLst>
              <a:gd name="adj1" fmla="val 11266483"/>
              <a:gd name="adj2" fmla="val 16343890"/>
            </a:avLst>
          </a:prstGeom>
          <a:ln w="19050" cmpd="sng">
            <a:solidFill>
              <a:schemeClr val="tx1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+mj-lt"/>
            </a:endParaRPr>
          </a:p>
        </p:txBody>
      </p:sp>
      <p:sp>
        <p:nvSpPr>
          <p:cNvPr id="5" name="Arc 4"/>
          <p:cNvSpPr/>
          <p:nvPr/>
        </p:nvSpPr>
        <p:spPr>
          <a:xfrm flipH="1">
            <a:off x="4417383" y="2269134"/>
            <a:ext cx="1783837" cy="1028519"/>
          </a:xfrm>
          <a:prstGeom prst="arc">
            <a:avLst>
              <a:gd name="adj1" fmla="val 11266483"/>
              <a:gd name="adj2" fmla="val 16343890"/>
            </a:avLst>
          </a:prstGeom>
          <a:ln w="19050" cmpd="sng">
            <a:solidFill>
              <a:schemeClr val="tx1"/>
            </a:solidFill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+mj-lt"/>
            </a:endParaRPr>
          </a:p>
        </p:txBody>
      </p:sp>
      <p:sp>
        <p:nvSpPr>
          <p:cNvPr id="6" name="Arc 5"/>
          <p:cNvSpPr/>
          <p:nvPr/>
        </p:nvSpPr>
        <p:spPr>
          <a:xfrm flipH="1">
            <a:off x="974279" y="2329515"/>
            <a:ext cx="1783837" cy="1028519"/>
          </a:xfrm>
          <a:prstGeom prst="arc">
            <a:avLst>
              <a:gd name="adj1" fmla="val 11266483"/>
              <a:gd name="adj2" fmla="val 16343890"/>
            </a:avLst>
          </a:prstGeom>
          <a:ln w="19050" cmpd="sng">
            <a:solidFill>
              <a:schemeClr val="tx1"/>
            </a:solidFill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+mj-lt"/>
            </a:endParaRPr>
          </a:p>
        </p:txBody>
      </p:sp>
      <p:sp>
        <p:nvSpPr>
          <p:cNvPr id="7" name="Arc 6"/>
          <p:cNvSpPr/>
          <p:nvPr/>
        </p:nvSpPr>
        <p:spPr>
          <a:xfrm flipH="1">
            <a:off x="1114415" y="2267508"/>
            <a:ext cx="1783837" cy="1028519"/>
          </a:xfrm>
          <a:prstGeom prst="arc">
            <a:avLst>
              <a:gd name="adj1" fmla="val 11266483"/>
              <a:gd name="adj2" fmla="val 16343890"/>
            </a:avLst>
          </a:prstGeom>
          <a:ln w="19050" cmpd="sng">
            <a:solidFill>
              <a:schemeClr val="tx1"/>
            </a:solidFill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4576" y="2773201"/>
            <a:ext cx="1256855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+mj-lt"/>
                <a:cs typeface="Tw Cen MT"/>
              </a:rPr>
              <a:t>time = 0 - 1: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3818" y="4744352"/>
            <a:ext cx="1256855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+mj-lt"/>
                <a:cs typeface="Tw Cen MT"/>
              </a:rPr>
              <a:t>time = 1 - 2: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100328" y="3896771"/>
            <a:ext cx="1023016" cy="974711"/>
            <a:chOff x="4100328" y="4098833"/>
            <a:chExt cx="1023016" cy="974711"/>
          </a:xfrm>
        </p:grpSpPr>
        <p:sp>
          <p:nvSpPr>
            <p:cNvPr id="20" name="Oval 19"/>
            <p:cNvSpPr/>
            <p:nvPr/>
          </p:nvSpPr>
          <p:spPr>
            <a:xfrm>
              <a:off x="4100328" y="4098833"/>
              <a:ext cx="241059" cy="2410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  <a:latin typeface="+mj-lt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100328" y="4465659"/>
              <a:ext cx="241059" cy="2410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  <a:latin typeface="+mj-lt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100328" y="4832485"/>
              <a:ext cx="241059" cy="2410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  <a:latin typeface="+mj-lt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882285" y="4285290"/>
              <a:ext cx="241059" cy="2410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  <a:latin typeface="+mj-lt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882282" y="4648338"/>
              <a:ext cx="241059" cy="2410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  <a:latin typeface="+mj-lt"/>
              </a:endParaRPr>
            </a:p>
          </p:txBody>
        </p:sp>
        <p:cxnSp>
          <p:nvCxnSpPr>
            <p:cNvPr id="25" name="Straight Arrow Connector 24"/>
            <p:cNvCxnSpPr>
              <a:stCxn id="20" idx="6"/>
              <a:endCxn id="23" idx="2"/>
            </p:cNvCxnSpPr>
            <p:nvPr/>
          </p:nvCxnSpPr>
          <p:spPr>
            <a:xfrm>
              <a:off x="4341387" y="4219363"/>
              <a:ext cx="540898" cy="186457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6"/>
              <a:endCxn id="23" idx="2"/>
            </p:cNvCxnSpPr>
            <p:nvPr/>
          </p:nvCxnSpPr>
          <p:spPr>
            <a:xfrm flipV="1">
              <a:off x="4341387" y="4405820"/>
              <a:ext cx="540898" cy="180369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6"/>
              <a:endCxn id="24" idx="2"/>
            </p:cNvCxnSpPr>
            <p:nvPr/>
          </p:nvCxnSpPr>
          <p:spPr>
            <a:xfrm>
              <a:off x="4341387" y="4219363"/>
              <a:ext cx="540894" cy="549504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1" idx="6"/>
              <a:endCxn id="24" idx="2"/>
            </p:cNvCxnSpPr>
            <p:nvPr/>
          </p:nvCxnSpPr>
          <p:spPr>
            <a:xfrm>
              <a:off x="4341387" y="4586189"/>
              <a:ext cx="540894" cy="182678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2" idx="6"/>
              <a:endCxn id="24" idx="2"/>
            </p:cNvCxnSpPr>
            <p:nvPr/>
          </p:nvCxnSpPr>
          <p:spPr>
            <a:xfrm flipV="1">
              <a:off x="4341387" y="4768867"/>
              <a:ext cx="540894" cy="184148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2" idx="6"/>
              <a:endCxn id="23" idx="2"/>
            </p:cNvCxnSpPr>
            <p:nvPr/>
          </p:nvCxnSpPr>
          <p:spPr>
            <a:xfrm flipV="1">
              <a:off x="4341387" y="4405820"/>
              <a:ext cx="540898" cy="547195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Alternate Process 30"/>
          <p:cNvSpPr/>
          <p:nvPr/>
        </p:nvSpPr>
        <p:spPr>
          <a:xfrm>
            <a:off x="2344694" y="2772841"/>
            <a:ext cx="1268912" cy="324539"/>
          </a:xfrm>
          <a:prstGeom prst="flowChartAlternateProcess">
            <a:avLst/>
          </a:prstGeom>
          <a:solidFill>
            <a:srgbClr val="617A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32" name="Straight Connector 31"/>
          <p:cNvCxnSpPr>
            <a:stCxn id="31" idx="0"/>
            <a:endCxn id="31" idx="2"/>
          </p:cNvCxnSpPr>
          <p:nvPr/>
        </p:nvCxnSpPr>
        <p:spPr>
          <a:xfrm>
            <a:off x="2979150" y="2772841"/>
            <a:ext cx="0" cy="324539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308095" y="2765230"/>
            <a:ext cx="0" cy="324539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669554" y="2778174"/>
            <a:ext cx="0" cy="324539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370142" y="3142028"/>
            <a:ext cx="1117598" cy="602975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97554" y="1529453"/>
            <a:ext cx="2306040" cy="369332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+mj-lt"/>
                <a:cs typeface="Tw Cen MT"/>
              </a:rPr>
              <a:t>batch operations</a:t>
            </a:r>
          </a:p>
        </p:txBody>
      </p:sp>
      <p:pic>
        <p:nvPicPr>
          <p:cNvPr id="37" name="Picture 3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263989" y="3166448"/>
            <a:ext cx="475371" cy="433906"/>
          </a:xfrm>
          <a:prstGeom prst="rect">
            <a:avLst/>
          </a:prstGeom>
        </p:spPr>
      </p:pic>
      <p:pic>
        <p:nvPicPr>
          <p:cNvPr id="38" name="Picture 3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600132" y="3166448"/>
            <a:ext cx="475371" cy="433906"/>
          </a:xfrm>
          <a:prstGeom prst="rect">
            <a:avLst/>
          </a:prstGeom>
        </p:spPr>
      </p:pic>
      <p:pic>
        <p:nvPicPr>
          <p:cNvPr id="39" name="Picture 3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940162" y="3166448"/>
            <a:ext cx="475371" cy="433906"/>
          </a:xfrm>
          <a:prstGeom prst="rect">
            <a:avLst/>
          </a:prstGeom>
        </p:spPr>
      </p:pic>
      <p:pic>
        <p:nvPicPr>
          <p:cNvPr id="40" name="Picture 3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280184" y="3166448"/>
            <a:ext cx="475371" cy="433906"/>
          </a:xfrm>
          <a:prstGeom prst="rect">
            <a:avLst/>
          </a:prstGeom>
        </p:spPr>
      </p:pic>
      <p:sp>
        <p:nvSpPr>
          <p:cNvPr id="41" name="Alternate Process 40"/>
          <p:cNvSpPr/>
          <p:nvPr/>
        </p:nvSpPr>
        <p:spPr>
          <a:xfrm>
            <a:off x="5547981" y="2769924"/>
            <a:ext cx="1268912" cy="324539"/>
          </a:xfrm>
          <a:prstGeom prst="flowChartAlternateProcess">
            <a:avLst/>
          </a:prstGeom>
          <a:solidFill>
            <a:srgbClr val="617A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42" name="Straight Connector 41"/>
          <p:cNvCxnSpPr>
            <a:stCxn id="41" idx="0"/>
            <a:endCxn id="41" idx="2"/>
          </p:cNvCxnSpPr>
          <p:nvPr/>
        </p:nvCxnSpPr>
        <p:spPr>
          <a:xfrm>
            <a:off x="6182438" y="2769924"/>
            <a:ext cx="0" cy="324539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511382" y="2762312"/>
            <a:ext cx="0" cy="324539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72841" y="2775256"/>
            <a:ext cx="0" cy="324539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467276" y="3163531"/>
            <a:ext cx="475371" cy="433906"/>
          </a:xfrm>
          <a:prstGeom prst="rect">
            <a:avLst/>
          </a:prstGeom>
        </p:spPr>
      </p:pic>
      <p:pic>
        <p:nvPicPr>
          <p:cNvPr id="46" name="Picture 4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803420" y="3163531"/>
            <a:ext cx="475371" cy="433906"/>
          </a:xfrm>
          <a:prstGeom prst="rect">
            <a:avLst/>
          </a:prstGeom>
        </p:spPr>
      </p:pic>
      <p:pic>
        <p:nvPicPr>
          <p:cNvPr id="47" name="Picture 4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143449" y="3163531"/>
            <a:ext cx="475371" cy="433906"/>
          </a:xfrm>
          <a:prstGeom prst="rect">
            <a:avLst/>
          </a:prstGeom>
        </p:spPr>
      </p:pic>
      <p:pic>
        <p:nvPicPr>
          <p:cNvPr id="48" name="Picture 4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483471" y="3163531"/>
            <a:ext cx="475371" cy="433906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4417383" y="4166031"/>
            <a:ext cx="2539229" cy="1316869"/>
            <a:chOff x="4417383" y="4368093"/>
            <a:chExt cx="2539229" cy="1316869"/>
          </a:xfrm>
        </p:grpSpPr>
        <p:sp>
          <p:nvSpPr>
            <p:cNvPr id="10" name="Arc 9"/>
            <p:cNvSpPr/>
            <p:nvPr/>
          </p:nvSpPr>
          <p:spPr>
            <a:xfrm flipH="1">
              <a:off x="4417383" y="4368093"/>
              <a:ext cx="1783837" cy="1028519"/>
            </a:xfrm>
            <a:prstGeom prst="arc">
              <a:avLst>
                <a:gd name="adj1" fmla="val 11266483"/>
                <a:gd name="adj2" fmla="val 16343890"/>
              </a:avLst>
            </a:prstGeom>
            <a:ln w="19050" cmpd="sng">
              <a:solidFill>
                <a:schemeClr val="tx1"/>
              </a:solidFill>
              <a:headEnd type="triangle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+mj-lt"/>
              </a:endParaRPr>
            </a:p>
          </p:txBody>
        </p:sp>
        <p:sp>
          <p:nvSpPr>
            <p:cNvPr id="57" name="Alternate Process 56"/>
            <p:cNvSpPr/>
            <p:nvPr/>
          </p:nvSpPr>
          <p:spPr>
            <a:xfrm>
              <a:off x="5545751" y="4857449"/>
              <a:ext cx="1268912" cy="324539"/>
            </a:xfrm>
            <a:prstGeom prst="flowChartAlternateProcess">
              <a:avLst/>
            </a:prstGeom>
            <a:solidFill>
              <a:srgbClr val="617AD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  <a:latin typeface="+mj-lt"/>
              </a:endParaRPr>
            </a:p>
          </p:txBody>
        </p:sp>
        <p:cxnSp>
          <p:nvCxnSpPr>
            <p:cNvPr id="58" name="Straight Connector 57"/>
            <p:cNvCxnSpPr>
              <a:stCxn id="57" idx="0"/>
              <a:endCxn id="57" idx="2"/>
            </p:cNvCxnSpPr>
            <p:nvPr/>
          </p:nvCxnSpPr>
          <p:spPr>
            <a:xfrm>
              <a:off x="6180207" y="4857449"/>
              <a:ext cx="0" cy="324539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509152" y="4849837"/>
              <a:ext cx="0" cy="324539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870611" y="4862781"/>
              <a:ext cx="0" cy="324539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Picture 60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65046" y="5251056"/>
              <a:ext cx="475371" cy="433906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1190" y="5251056"/>
              <a:ext cx="475371" cy="433906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41219" y="5251056"/>
              <a:ext cx="475371" cy="433906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81241" y="5251056"/>
              <a:ext cx="475371" cy="433906"/>
            </a:xfrm>
            <a:prstGeom prst="rect">
              <a:avLst/>
            </a:prstGeom>
          </p:spPr>
        </p:pic>
      </p:grpSp>
      <p:sp>
        <p:nvSpPr>
          <p:cNvPr id="67" name="TextBox 66"/>
          <p:cNvSpPr txBox="1"/>
          <p:nvPr/>
        </p:nvSpPr>
        <p:spPr>
          <a:xfrm>
            <a:off x="1307939" y="2002318"/>
            <a:ext cx="684803" cy="276999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+mj-lt"/>
                <a:cs typeface="Tw Cen MT"/>
              </a:rPr>
              <a:t>input</a:t>
            </a:r>
          </a:p>
        </p:txBody>
      </p:sp>
      <p:sp>
        <p:nvSpPr>
          <p:cNvPr id="68" name="Oval 67"/>
          <p:cNvSpPr/>
          <p:nvPr/>
        </p:nvSpPr>
        <p:spPr>
          <a:xfrm>
            <a:off x="4100328" y="1944813"/>
            <a:ext cx="241059" cy="24105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  <a:latin typeface="+mj-lt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4100328" y="2311639"/>
            <a:ext cx="241059" cy="24105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  <a:latin typeface="+mj-lt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4100328" y="2678465"/>
            <a:ext cx="241059" cy="24105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  <a:latin typeface="+mj-lt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4882285" y="2131270"/>
            <a:ext cx="241059" cy="24105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  <a:latin typeface="+mj-lt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4882282" y="2494318"/>
            <a:ext cx="241059" cy="24105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73" name="Straight Arrow Connector 72"/>
          <p:cNvCxnSpPr>
            <a:stCxn id="68" idx="6"/>
            <a:endCxn id="71" idx="2"/>
          </p:cNvCxnSpPr>
          <p:nvPr/>
        </p:nvCxnSpPr>
        <p:spPr>
          <a:xfrm>
            <a:off x="4341387" y="2065343"/>
            <a:ext cx="540898" cy="186457"/>
          </a:xfrm>
          <a:prstGeom prst="straightConnector1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headEnd type="none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9" idx="6"/>
            <a:endCxn id="71" idx="2"/>
          </p:cNvCxnSpPr>
          <p:nvPr/>
        </p:nvCxnSpPr>
        <p:spPr>
          <a:xfrm flipV="1">
            <a:off x="4341387" y="2251800"/>
            <a:ext cx="540898" cy="180369"/>
          </a:xfrm>
          <a:prstGeom prst="straightConnector1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headEnd type="none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8" idx="6"/>
            <a:endCxn id="72" idx="2"/>
          </p:cNvCxnSpPr>
          <p:nvPr/>
        </p:nvCxnSpPr>
        <p:spPr>
          <a:xfrm>
            <a:off x="4341387" y="2065343"/>
            <a:ext cx="540894" cy="549504"/>
          </a:xfrm>
          <a:prstGeom prst="straightConnector1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headEnd type="none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9" idx="6"/>
            <a:endCxn id="72" idx="2"/>
          </p:cNvCxnSpPr>
          <p:nvPr/>
        </p:nvCxnSpPr>
        <p:spPr>
          <a:xfrm>
            <a:off x="4341387" y="2432169"/>
            <a:ext cx="540894" cy="182678"/>
          </a:xfrm>
          <a:prstGeom prst="straightConnector1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headEnd type="none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0" idx="6"/>
            <a:endCxn id="72" idx="2"/>
          </p:cNvCxnSpPr>
          <p:nvPr/>
        </p:nvCxnSpPr>
        <p:spPr>
          <a:xfrm flipV="1">
            <a:off x="4341387" y="2614847"/>
            <a:ext cx="540894" cy="184148"/>
          </a:xfrm>
          <a:prstGeom prst="straightConnector1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headEnd type="none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0" idx="6"/>
            <a:endCxn id="71" idx="2"/>
          </p:cNvCxnSpPr>
          <p:nvPr/>
        </p:nvCxnSpPr>
        <p:spPr>
          <a:xfrm flipV="1">
            <a:off x="4341387" y="2251800"/>
            <a:ext cx="540898" cy="547195"/>
          </a:xfrm>
          <a:prstGeom prst="straightConnector1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headEnd type="none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974279" y="3905615"/>
            <a:ext cx="3862180" cy="1580202"/>
            <a:chOff x="974279" y="4107677"/>
            <a:chExt cx="3862180" cy="1580202"/>
          </a:xfrm>
        </p:grpSpPr>
        <p:sp>
          <p:nvSpPr>
            <p:cNvPr id="9" name="Arc 8"/>
            <p:cNvSpPr/>
            <p:nvPr/>
          </p:nvSpPr>
          <p:spPr>
            <a:xfrm>
              <a:off x="3052622" y="4388698"/>
              <a:ext cx="1783837" cy="1028519"/>
            </a:xfrm>
            <a:prstGeom prst="arc">
              <a:avLst>
                <a:gd name="adj1" fmla="val 11266483"/>
                <a:gd name="adj2" fmla="val 16343890"/>
              </a:avLst>
            </a:prstGeom>
            <a:ln w="19050" cmpd="sng">
              <a:solidFill>
                <a:schemeClr val="tx1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+mj-lt"/>
                <a:cs typeface="Tw Cen MT"/>
              </a:endParaRPr>
            </a:p>
          </p:txBody>
        </p:sp>
        <p:sp>
          <p:nvSpPr>
            <p:cNvPr id="11" name="Arc 10"/>
            <p:cNvSpPr/>
            <p:nvPr/>
          </p:nvSpPr>
          <p:spPr>
            <a:xfrm flipH="1">
              <a:off x="974279" y="4428474"/>
              <a:ext cx="1783837" cy="1028519"/>
            </a:xfrm>
            <a:prstGeom prst="arc">
              <a:avLst>
                <a:gd name="adj1" fmla="val 11266483"/>
                <a:gd name="adj2" fmla="val 16343890"/>
              </a:avLst>
            </a:prstGeom>
            <a:ln w="19050" cmpd="sng">
              <a:solidFill>
                <a:schemeClr val="tx1"/>
              </a:solidFill>
              <a:headEnd type="triangle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+mj-lt"/>
                <a:cs typeface="Tw Cen MT"/>
              </a:endParaRPr>
            </a:p>
          </p:txBody>
        </p:sp>
        <p:sp>
          <p:nvSpPr>
            <p:cNvPr id="12" name="Arc 11"/>
            <p:cNvSpPr/>
            <p:nvPr/>
          </p:nvSpPr>
          <p:spPr>
            <a:xfrm flipH="1">
              <a:off x="1114415" y="4366466"/>
              <a:ext cx="1783837" cy="1028519"/>
            </a:xfrm>
            <a:prstGeom prst="arc">
              <a:avLst>
                <a:gd name="adj1" fmla="val 11266483"/>
                <a:gd name="adj2" fmla="val 16343890"/>
              </a:avLst>
            </a:prstGeom>
            <a:ln w="19050" cmpd="sng">
              <a:solidFill>
                <a:schemeClr val="tx1"/>
              </a:solidFill>
              <a:headEnd type="triangle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+mj-lt"/>
                <a:cs typeface="Tw Cen MT"/>
              </a:endParaRPr>
            </a:p>
          </p:txBody>
        </p:sp>
        <p:sp>
          <p:nvSpPr>
            <p:cNvPr id="49" name="Alternate Process 48"/>
            <p:cNvSpPr/>
            <p:nvPr/>
          </p:nvSpPr>
          <p:spPr>
            <a:xfrm>
              <a:off x="2342463" y="4860366"/>
              <a:ext cx="1268912" cy="324539"/>
            </a:xfrm>
            <a:prstGeom prst="flowChartAlternateProcess">
              <a:avLst/>
            </a:prstGeom>
            <a:solidFill>
              <a:srgbClr val="617AD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  <a:latin typeface="+mj-lt"/>
                <a:cs typeface="Tw Cen MT"/>
              </a:endParaRPr>
            </a:p>
          </p:txBody>
        </p:sp>
        <p:cxnSp>
          <p:nvCxnSpPr>
            <p:cNvPr id="50" name="Straight Connector 49"/>
            <p:cNvCxnSpPr>
              <a:stCxn id="49" idx="0"/>
              <a:endCxn id="49" idx="2"/>
            </p:cNvCxnSpPr>
            <p:nvPr/>
          </p:nvCxnSpPr>
          <p:spPr>
            <a:xfrm>
              <a:off x="2976920" y="4860366"/>
              <a:ext cx="0" cy="324539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305865" y="4852755"/>
              <a:ext cx="0" cy="324539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667324" y="4865699"/>
              <a:ext cx="0" cy="324539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Picture 52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1759" y="5253973"/>
              <a:ext cx="475371" cy="433906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7902" y="5253973"/>
              <a:ext cx="475371" cy="433906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7932" y="5253973"/>
              <a:ext cx="475371" cy="433906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7954" y="5253973"/>
              <a:ext cx="475371" cy="433906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1307939" y="4107677"/>
              <a:ext cx="684803" cy="276999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+mj-lt"/>
                  <a:cs typeface="Tw Cen MT"/>
                </a:rPr>
                <a:t>input</a:t>
              </a:r>
            </a:p>
          </p:txBody>
        </p:sp>
      </p:grpSp>
      <p:sp>
        <p:nvSpPr>
          <p:cNvPr id="84" name="Rounded Rectangular Callout 83"/>
          <p:cNvSpPr/>
          <p:nvPr/>
        </p:nvSpPr>
        <p:spPr>
          <a:xfrm>
            <a:off x="184736" y="2657860"/>
            <a:ext cx="2482587" cy="1103812"/>
          </a:xfrm>
          <a:prstGeom prst="wedgeRoundRectCallout">
            <a:avLst>
              <a:gd name="adj1" fmla="val 60128"/>
              <a:gd name="adj2" fmla="val -2680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900" dirty="0">
                <a:solidFill>
                  <a:srgbClr val="000000"/>
                </a:solidFill>
                <a:latin typeface="+mj-lt"/>
              </a:rPr>
              <a:t>immutable </a:t>
            </a:r>
          </a:p>
          <a:p>
            <a:pPr algn="ctr"/>
            <a:r>
              <a:rPr lang="en-US" sz="1900" dirty="0">
                <a:solidFill>
                  <a:srgbClr val="000000"/>
                </a:solidFill>
                <a:latin typeface="+mj-lt"/>
              </a:rPr>
              <a:t>distributed dataset</a:t>
            </a:r>
          </a:p>
          <a:p>
            <a:pPr algn="ctr"/>
            <a:r>
              <a:rPr lang="en-US" sz="1900" dirty="0">
                <a:solidFill>
                  <a:srgbClr val="000000"/>
                </a:solidFill>
                <a:latin typeface="+mj-lt"/>
              </a:rPr>
              <a:t>(replicated in memory)</a:t>
            </a:r>
          </a:p>
        </p:txBody>
      </p:sp>
      <p:sp>
        <p:nvSpPr>
          <p:cNvPr id="85" name="Rounded Rectangular Callout 84"/>
          <p:cNvSpPr/>
          <p:nvPr/>
        </p:nvSpPr>
        <p:spPr>
          <a:xfrm>
            <a:off x="6958842" y="2588609"/>
            <a:ext cx="2097817" cy="1233807"/>
          </a:xfrm>
          <a:prstGeom prst="wedgeRoundRectCallout">
            <a:avLst>
              <a:gd name="adj1" fmla="val -60776"/>
              <a:gd name="adj2" fmla="val -2268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900" dirty="0">
                <a:solidFill>
                  <a:srgbClr val="000000"/>
                </a:solidFill>
                <a:latin typeface="+mj-lt"/>
              </a:rPr>
              <a:t>immutable distributed dataset, stored in memory as RDD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609893" y="5495660"/>
            <a:ext cx="6652627" cy="1090557"/>
            <a:chOff x="609893" y="5697722"/>
            <a:chExt cx="6652627" cy="1090557"/>
          </a:xfrm>
        </p:grpSpPr>
        <p:sp>
          <p:nvSpPr>
            <p:cNvPr id="14" name="Right Brace 13"/>
            <p:cNvSpPr/>
            <p:nvPr/>
          </p:nvSpPr>
          <p:spPr>
            <a:xfrm rot="5400000">
              <a:off x="2886383" y="5406688"/>
              <a:ext cx="176777" cy="1554480"/>
            </a:xfrm>
            <a:prstGeom prst="rightBrace">
              <a:avLst>
                <a:gd name="adj1" fmla="val 19384"/>
                <a:gd name="adj2" fmla="val 50000"/>
              </a:avLst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+mj-lt"/>
                <a:cs typeface="Tw Cen M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60189" y="6265059"/>
              <a:ext cx="21473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+mj-lt"/>
                  <a:cs typeface="Tw Cen MT"/>
                </a:rPr>
                <a:t>input stream</a:t>
              </a:r>
            </a:p>
          </p:txBody>
        </p:sp>
        <p:sp>
          <p:nvSpPr>
            <p:cNvPr id="16" name="Right Brace 15"/>
            <p:cNvSpPr/>
            <p:nvPr/>
          </p:nvSpPr>
          <p:spPr>
            <a:xfrm rot="5400000">
              <a:off x="6090558" y="5390418"/>
              <a:ext cx="176777" cy="1554480"/>
            </a:xfrm>
            <a:prstGeom prst="rightBrace">
              <a:avLst>
                <a:gd name="adj1" fmla="val 19384"/>
                <a:gd name="adj2" fmla="val 50000"/>
              </a:avLst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+mj-lt"/>
                <a:cs typeface="Tw Cen M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24736" y="6248790"/>
              <a:ext cx="2237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+mj-lt"/>
                  <a:cs typeface="Tw Cen MT"/>
                </a:rPr>
                <a:t>state stream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 rot="16200000">
              <a:off x="2679991" y="5733457"/>
              <a:ext cx="440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+mj-lt"/>
                  <a:cs typeface="Tw Cen MT"/>
                </a:rPr>
                <a:t>…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 rot="16200000">
              <a:off x="5882371" y="5733456"/>
              <a:ext cx="440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+mj-lt"/>
                  <a:cs typeface="Tw Cen MT"/>
                </a:rPr>
                <a:t>…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574159" y="5733457"/>
              <a:ext cx="440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+mj-lt"/>
                  <a:cs typeface="Tw Cen MT"/>
                </a:rPr>
                <a:t>…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5791597" y="2140817"/>
            <a:ext cx="1492716" cy="276999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+mj-lt"/>
                <a:cs typeface="Tw Cen MT"/>
              </a:rPr>
              <a:t>state / output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E62354-6D8E-D64D-84C4-32B78416CB5D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9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4" grpId="0" animBg="1"/>
      <p:bldP spid="84" grpId="1" animBg="1"/>
      <p:bldP spid="85" grpId="0" animBg="1"/>
      <p:bldP spid="85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3329"/>
            <a:ext cx="8229600" cy="1143000"/>
          </a:xfrm>
        </p:spPr>
        <p:txBody>
          <a:bodyPr/>
          <a:lstStyle/>
          <a:p>
            <a:r>
              <a:rPr lang="en-US" dirty="0"/>
              <a:t>Fault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65" y="1347649"/>
            <a:ext cx="9201425" cy="284308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State stored as RDD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/>
              </a:rPr>
              <a:t>Deterministically re-computable parallel collection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/>
              </a:rPr>
              <a:t>Remembers lineage of operations used to create them</a:t>
            </a:r>
          </a:p>
          <a:p>
            <a:r>
              <a:rPr lang="en-US" dirty="0"/>
              <a:t>Fault / straggler recovery is done </a:t>
            </a:r>
            <a:r>
              <a:rPr lang="en-US" b="1" dirty="0"/>
              <a:t>in parallel </a:t>
            </a:r>
            <a:r>
              <a:rPr lang="en-US" dirty="0"/>
              <a:t>on other nodes</a:t>
            </a:r>
          </a:p>
        </p:txBody>
      </p:sp>
      <p:pic>
        <p:nvPicPr>
          <p:cNvPr id="9" name="Picture 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981701" y="3201440"/>
            <a:ext cx="572645" cy="415679"/>
          </a:xfrm>
          <a:prstGeom prst="rect">
            <a:avLst/>
          </a:prstGeom>
        </p:spPr>
      </p:pic>
      <p:pic>
        <p:nvPicPr>
          <p:cNvPr id="22" name="Picture 2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981701" y="3627094"/>
            <a:ext cx="572645" cy="415679"/>
          </a:xfrm>
          <a:prstGeom prst="rect">
            <a:avLst/>
          </a:prstGeom>
        </p:spPr>
      </p:pic>
      <p:pic>
        <p:nvPicPr>
          <p:cNvPr id="23" name="Picture 2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981701" y="4052749"/>
            <a:ext cx="572645" cy="415679"/>
          </a:xfrm>
          <a:prstGeom prst="rect">
            <a:avLst/>
          </a:prstGeom>
        </p:spPr>
      </p:pic>
      <p:pic>
        <p:nvPicPr>
          <p:cNvPr id="24" name="Picture 2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981701" y="4478403"/>
            <a:ext cx="572645" cy="415679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3672338" y="3201436"/>
            <a:ext cx="364945" cy="1692646"/>
            <a:chOff x="892619" y="3570039"/>
            <a:chExt cx="465385" cy="1767631"/>
          </a:xfrm>
        </p:grpSpPr>
        <p:sp>
          <p:nvSpPr>
            <p:cNvPr id="5" name="Alternate Process 4"/>
            <p:cNvSpPr/>
            <p:nvPr/>
          </p:nvSpPr>
          <p:spPr>
            <a:xfrm rot="16200000">
              <a:off x="240304" y="4229142"/>
              <a:ext cx="1767631" cy="449425"/>
            </a:xfrm>
            <a:prstGeom prst="flowChartAlternateProcess">
              <a:avLst/>
            </a:prstGeom>
            <a:solidFill>
              <a:srgbClr val="617AD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black"/>
                </a:solidFill>
                <a:latin typeface="Tw Cen MT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99407" y="3714562"/>
              <a:ext cx="44942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92619" y="3864354"/>
              <a:ext cx="44942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92619" y="4014146"/>
              <a:ext cx="44942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908579" y="4163939"/>
              <a:ext cx="44942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99407" y="4300124"/>
              <a:ext cx="44942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92619" y="4449916"/>
              <a:ext cx="44942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92619" y="4599708"/>
              <a:ext cx="44942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08579" y="4749501"/>
              <a:ext cx="44942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99407" y="4885687"/>
              <a:ext cx="44942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892619" y="5035479"/>
              <a:ext cx="44942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92619" y="5185271"/>
              <a:ext cx="44942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4101881" y="3294743"/>
            <a:ext cx="891206" cy="1497521"/>
            <a:chOff x="1917363" y="3836575"/>
            <a:chExt cx="632994" cy="1901867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1917363" y="3836575"/>
              <a:ext cx="632994" cy="0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1917363" y="3993107"/>
              <a:ext cx="632994" cy="0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1917363" y="4149638"/>
              <a:ext cx="632994" cy="0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1917363" y="4366176"/>
              <a:ext cx="632994" cy="0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1917363" y="4522707"/>
              <a:ext cx="632994" cy="0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1917363" y="4679239"/>
              <a:ext cx="632994" cy="0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1917363" y="4895777"/>
              <a:ext cx="632994" cy="0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1917363" y="5052308"/>
              <a:ext cx="632994" cy="0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1917363" y="5208840"/>
              <a:ext cx="632994" cy="0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1917363" y="5425378"/>
              <a:ext cx="632994" cy="0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1917363" y="5581909"/>
              <a:ext cx="632994" cy="0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1917363" y="5738442"/>
              <a:ext cx="632994" cy="0"/>
            </a:xfrm>
            <a:prstGeom prst="straightConnector1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/>
          <p:cNvSpPr/>
          <p:nvPr/>
        </p:nvSpPr>
        <p:spPr>
          <a:xfrm>
            <a:off x="5439569" y="3243583"/>
            <a:ext cx="262492" cy="86399"/>
          </a:xfrm>
          <a:prstGeom prst="rect">
            <a:avLst/>
          </a:prstGeom>
          <a:solidFill>
            <a:schemeClr val="accent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439569" y="3355831"/>
            <a:ext cx="262492" cy="86399"/>
          </a:xfrm>
          <a:prstGeom prst="rect">
            <a:avLst/>
          </a:prstGeom>
          <a:solidFill>
            <a:schemeClr val="accent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439569" y="3468078"/>
            <a:ext cx="262492" cy="86399"/>
          </a:xfrm>
          <a:prstGeom prst="rect">
            <a:avLst/>
          </a:prstGeom>
          <a:solidFill>
            <a:schemeClr val="accent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439569" y="3660552"/>
            <a:ext cx="262492" cy="86399"/>
          </a:xfrm>
          <a:prstGeom prst="rect">
            <a:avLst/>
          </a:prstGeom>
          <a:solidFill>
            <a:schemeClr val="accent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439569" y="3772799"/>
            <a:ext cx="262492" cy="86399"/>
          </a:xfrm>
          <a:prstGeom prst="rect">
            <a:avLst/>
          </a:prstGeom>
          <a:solidFill>
            <a:schemeClr val="accent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439569" y="3885046"/>
            <a:ext cx="262492" cy="86399"/>
          </a:xfrm>
          <a:prstGeom prst="rect">
            <a:avLst/>
          </a:prstGeom>
          <a:solidFill>
            <a:schemeClr val="accent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439569" y="4093381"/>
            <a:ext cx="262492" cy="86399"/>
          </a:xfrm>
          <a:prstGeom prst="rect">
            <a:avLst/>
          </a:prstGeom>
          <a:solidFill>
            <a:schemeClr val="accent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439569" y="4205628"/>
            <a:ext cx="262492" cy="86399"/>
          </a:xfrm>
          <a:prstGeom prst="rect">
            <a:avLst/>
          </a:prstGeom>
          <a:solidFill>
            <a:schemeClr val="accent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439569" y="4317876"/>
            <a:ext cx="262492" cy="86399"/>
          </a:xfrm>
          <a:prstGeom prst="rect">
            <a:avLst/>
          </a:prstGeom>
          <a:solidFill>
            <a:schemeClr val="accent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39569" y="4521163"/>
            <a:ext cx="262492" cy="86399"/>
          </a:xfrm>
          <a:prstGeom prst="rect">
            <a:avLst/>
          </a:prstGeom>
          <a:solidFill>
            <a:schemeClr val="accent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439569" y="4633410"/>
            <a:ext cx="262492" cy="86399"/>
          </a:xfrm>
          <a:prstGeom prst="rect">
            <a:avLst/>
          </a:prstGeom>
          <a:solidFill>
            <a:schemeClr val="accent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439569" y="4745657"/>
            <a:ext cx="262492" cy="86399"/>
          </a:xfrm>
          <a:prstGeom prst="rect">
            <a:avLst/>
          </a:prstGeom>
          <a:solidFill>
            <a:schemeClr val="accent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76" name="Cross 75"/>
          <p:cNvSpPr/>
          <p:nvPr/>
        </p:nvSpPr>
        <p:spPr>
          <a:xfrm rot="18900000">
            <a:off x="5021435" y="3207965"/>
            <a:ext cx="447155" cy="435485"/>
          </a:xfrm>
          <a:prstGeom prst="plus">
            <a:avLst>
              <a:gd name="adj" fmla="val 39718"/>
            </a:avLst>
          </a:prstGeom>
          <a:ln w="127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734360" y="3660552"/>
            <a:ext cx="262492" cy="8639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5734360" y="4094683"/>
            <a:ext cx="262492" cy="8639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734360" y="4517988"/>
            <a:ext cx="262492" cy="8639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971664" y="2833446"/>
            <a:ext cx="1173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Tw Cen MT"/>
              </a:rPr>
              <a:t>operation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293878" y="3467034"/>
            <a:ext cx="2274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input dataset</a:t>
            </a:r>
          </a:p>
          <a:p>
            <a:pPr algn="ctr"/>
            <a:r>
              <a:rPr lang="en-US" sz="2000" dirty="0"/>
              <a:t>(replicated and </a:t>
            </a:r>
          </a:p>
          <a:p>
            <a:pPr algn="ctr"/>
            <a:r>
              <a:rPr lang="en-US" sz="2000" dirty="0"/>
              <a:t>fault-tolerant)</a:t>
            </a:r>
          </a:p>
          <a:p>
            <a:pPr algn="ctr"/>
            <a:endParaRPr lang="en-US" sz="2000" dirty="0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953648" y="3482846"/>
            <a:ext cx="1989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+mj-lt"/>
              </a:rPr>
              <a:t>state RDD</a:t>
            </a:r>
          </a:p>
          <a:p>
            <a:pPr algn="ctr"/>
            <a:r>
              <a:rPr lang="en-US" sz="2000" dirty="0">
                <a:solidFill>
                  <a:prstClr val="black"/>
                </a:solidFill>
                <a:latin typeface="+mj-lt"/>
              </a:rPr>
              <a:t>(not replicated)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89375" y="5484191"/>
            <a:ext cx="5516218" cy="77292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+mj-lt"/>
              </a:rPr>
              <a:t>Fast recovery from faults without full data replication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E62354-6D8E-D64D-84C4-32B78416CB5D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0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76" grpId="0" animBg="1"/>
      <p:bldP spid="125" grpId="0" animBg="1"/>
      <p:bldP spid="126" grpId="0" animBg="1"/>
      <p:bldP spid="127" grpId="0" animBg="1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649" y="1609330"/>
            <a:ext cx="8686801" cy="4638143"/>
          </a:xfrm>
        </p:spPr>
        <p:txBody>
          <a:bodyPr>
            <a:noAutofit/>
          </a:bodyPr>
          <a:lstStyle/>
          <a:p>
            <a:r>
              <a:rPr lang="en-US" dirty="0"/>
              <a:t>A Discretized Stream or </a:t>
            </a:r>
            <a:r>
              <a:rPr lang="en-US" b="1" dirty="0" err="1"/>
              <a:t>DStream</a:t>
            </a:r>
            <a:r>
              <a:rPr lang="en-US" dirty="0"/>
              <a:t> is a series of RDDs representing a stream of data</a:t>
            </a:r>
          </a:p>
          <a:p>
            <a:pPr lvl="1"/>
            <a:r>
              <a:rPr lang="en-US" dirty="0"/>
              <a:t>API </a:t>
            </a:r>
            <a:r>
              <a:rPr lang="en-US" i="1" dirty="0"/>
              <a:t>very similar </a:t>
            </a:r>
            <a:r>
              <a:rPr lang="en-US" dirty="0"/>
              <a:t>to RDDs</a:t>
            </a:r>
          </a:p>
          <a:p>
            <a:pPr lvl="1"/>
            <a:endParaRPr lang="en-US" dirty="0"/>
          </a:p>
          <a:p>
            <a:r>
              <a:rPr lang="en-US" dirty="0" err="1"/>
              <a:t>DStreams</a:t>
            </a:r>
            <a:r>
              <a:rPr lang="en-US" dirty="0"/>
              <a:t> can be created… </a:t>
            </a:r>
          </a:p>
          <a:p>
            <a:pPr lvl="1"/>
            <a:r>
              <a:rPr lang="en-US" dirty="0"/>
              <a:t>Either from live streaming data</a:t>
            </a:r>
          </a:p>
          <a:p>
            <a:pPr lvl="1"/>
            <a:r>
              <a:rPr lang="en-US" dirty="0"/>
              <a:t>Or by transforming other </a:t>
            </a:r>
            <a:r>
              <a:rPr lang="en-US" dirty="0" err="1"/>
              <a:t>DStreams</a:t>
            </a:r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E62354-6D8E-D64D-84C4-32B78416CB5D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56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DStream</a:t>
            </a:r>
            <a:r>
              <a:rPr lang="en-US" dirty="0"/>
              <a:t> 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Many data sources can be </a:t>
            </a:r>
            <a:r>
              <a:rPr lang="en-US" dirty="0" err="1"/>
              <a:t>inupts</a:t>
            </a:r>
            <a:endParaRPr lang="en-US" dirty="0"/>
          </a:p>
          <a:p>
            <a:pPr lvl="1"/>
            <a:r>
              <a:rPr lang="en-US" dirty="0"/>
              <a:t>HDFS</a:t>
            </a:r>
          </a:p>
          <a:p>
            <a:pPr lvl="1"/>
            <a:r>
              <a:rPr lang="en-US" dirty="0"/>
              <a:t>Kafka</a:t>
            </a:r>
          </a:p>
          <a:p>
            <a:pPr lvl="1"/>
            <a:r>
              <a:rPr lang="en-US" dirty="0"/>
              <a:t>Flume</a:t>
            </a:r>
          </a:p>
          <a:p>
            <a:pPr lvl="1"/>
            <a:r>
              <a:rPr lang="en-US" dirty="0"/>
              <a:t>Twitter</a:t>
            </a:r>
          </a:p>
          <a:p>
            <a:pPr lvl="1"/>
            <a:r>
              <a:rPr lang="en-US" dirty="0"/>
              <a:t>…</a:t>
            </a:r>
          </a:p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E62354-6D8E-D64D-84C4-32B78416CB5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071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344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Build new streams from existing streams</a:t>
            </a:r>
          </a:p>
          <a:p>
            <a:pPr lvl="1"/>
            <a:r>
              <a:rPr lang="en-US" dirty="0"/>
              <a:t>Filters/aggregate operations</a:t>
            </a:r>
          </a:p>
          <a:p>
            <a:pPr lvl="2"/>
            <a:r>
              <a:rPr lang="en-US" dirty="0"/>
              <a:t>map, </a:t>
            </a:r>
            <a:r>
              <a:rPr lang="en-US" dirty="0" err="1"/>
              <a:t>flatMap</a:t>
            </a:r>
            <a:r>
              <a:rPr lang="en-US" dirty="0"/>
              <a:t>, filter, count, reduce,</a:t>
            </a:r>
          </a:p>
          <a:p>
            <a:pPr lvl="2"/>
            <a:r>
              <a:rPr lang="en-US" dirty="0" err="1"/>
              <a:t>groupByKey</a:t>
            </a:r>
            <a:r>
              <a:rPr lang="en-US" dirty="0"/>
              <a:t>, </a:t>
            </a:r>
            <a:r>
              <a:rPr lang="en-US" dirty="0" err="1"/>
              <a:t>reduceByKey</a:t>
            </a:r>
            <a:r>
              <a:rPr lang="en-US" dirty="0"/>
              <a:t>, </a:t>
            </a:r>
            <a:r>
              <a:rPr lang="en-US" dirty="0" err="1"/>
              <a:t>sortByKey</a:t>
            </a:r>
            <a:r>
              <a:rPr lang="en-US" dirty="0"/>
              <a:t>, join</a:t>
            </a:r>
          </a:p>
          <a:p>
            <a:pPr lvl="2"/>
            <a:r>
              <a:rPr lang="en-US" dirty="0"/>
              <a:t>etc.</a:t>
            </a:r>
          </a:p>
          <a:p>
            <a:pPr lvl="1"/>
            <a:r>
              <a:rPr lang="en-US" dirty="0"/>
              <a:t>New window and </a:t>
            </a:r>
            <a:r>
              <a:rPr lang="en-US" dirty="0" err="1"/>
              <a:t>stateful</a:t>
            </a:r>
            <a:r>
              <a:rPr lang="en-US" dirty="0"/>
              <a:t> operations</a:t>
            </a:r>
          </a:p>
          <a:p>
            <a:pPr lvl="2"/>
            <a:r>
              <a:rPr lang="en-US" dirty="0"/>
              <a:t>window, </a:t>
            </a:r>
            <a:r>
              <a:rPr lang="en-US" dirty="0" err="1"/>
              <a:t>countByWindow</a:t>
            </a:r>
            <a:r>
              <a:rPr lang="en-US" dirty="0"/>
              <a:t>, </a:t>
            </a:r>
            <a:r>
              <a:rPr lang="en-US" dirty="0" err="1"/>
              <a:t>reduceByWindow</a:t>
            </a:r>
            <a:endParaRPr lang="en-US" dirty="0"/>
          </a:p>
          <a:p>
            <a:pPr lvl="2"/>
            <a:r>
              <a:rPr lang="en-US" dirty="0" err="1"/>
              <a:t>countByValueAndWindow</a:t>
            </a:r>
            <a:r>
              <a:rPr lang="en-US" dirty="0"/>
              <a:t>, </a:t>
            </a:r>
            <a:r>
              <a:rPr lang="en-US" dirty="0" err="1"/>
              <a:t>reduceByKeyAndWindow</a:t>
            </a:r>
            <a:endParaRPr lang="en-US" dirty="0"/>
          </a:p>
          <a:p>
            <a:pPr lvl="2"/>
            <a:r>
              <a:rPr lang="en-US" dirty="0" err="1"/>
              <a:t>updateStateByKey</a:t>
            </a:r>
            <a:endParaRPr lang="en-US" dirty="0"/>
          </a:p>
          <a:p>
            <a:pPr lvl="2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0664511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Operations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7794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Send data to outside world </a:t>
            </a:r>
          </a:p>
          <a:p>
            <a:pPr lvl="1"/>
            <a:r>
              <a:rPr lang="en-US" dirty="0" err="1"/>
              <a:t>saveAsHadoopFiles</a:t>
            </a:r>
            <a:endParaRPr lang="en-US" dirty="0"/>
          </a:p>
          <a:p>
            <a:pPr lvl="1"/>
            <a:r>
              <a:rPr lang="en-US" dirty="0"/>
              <a:t>print – prints on the driver’s screen</a:t>
            </a:r>
          </a:p>
          <a:p>
            <a:pPr lvl="1"/>
            <a:r>
              <a:rPr lang="en-US" dirty="0" err="1"/>
              <a:t>foreach</a:t>
            </a:r>
            <a:r>
              <a:rPr lang="en-US" dirty="0"/>
              <a:t>  - arbitrary operation on every RDD</a:t>
            </a:r>
          </a:p>
        </p:txBody>
      </p:sp>
    </p:spTree>
    <p:extLst>
      <p:ext uri="{BB962C8B-B14F-4D97-AF65-F5344CB8AC3E}">
        <p14:creationId xmlns:p14="http://schemas.microsoft.com/office/powerpoint/2010/main" val="11551558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Process a stream of Tweets to find the 20 most popular </a:t>
            </a:r>
            <a:r>
              <a:rPr lang="en-US" sz="2400" dirty="0" err="1"/>
              <a:t>hashtags</a:t>
            </a:r>
            <a:r>
              <a:rPr lang="en-US" sz="2400" dirty="0"/>
              <a:t> in the last 10 </a:t>
            </a:r>
            <a:r>
              <a:rPr lang="en-US" sz="2400" dirty="0" err="1"/>
              <a:t>mins</a:t>
            </a:r>
            <a:endParaRPr lang="en-US" sz="2400" dirty="0"/>
          </a:p>
          <a:p>
            <a:pPr marL="458788" indent="-458788">
              <a:buFont typeface="+mj-lt"/>
              <a:buAutoNum type="arabicPeriod"/>
            </a:pPr>
            <a:endParaRPr lang="en-US" dirty="0"/>
          </a:p>
          <a:p>
            <a:pPr marL="458788" indent="-458788">
              <a:buFont typeface="+mj-lt"/>
              <a:buAutoNum type="arabicPeriod"/>
            </a:pPr>
            <a:r>
              <a:rPr lang="en-US" dirty="0"/>
              <a:t>Get the stream of Tweets and isolate the </a:t>
            </a:r>
            <a:r>
              <a:rPr lang="en-US" dirty="0" err="1"/>
              <a:t>hashtags</a:t>
            </a:r>
            <a:endParaRPr lang="en-US" dirty="0"/>
          </a:p>
          <a:p>
            <a:pPr marL="458788" indent="-458788">
              <a:buFont typeface="+mj-lt"/>
              <a:buAutoNum type="arabicPeriod"/>
            </a:pPr>
            <a:r>
              <a:rPr lang="en-US" dirty="0"/>
              <a:t>Count the hashtags over 10 minute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E62354-6D8E-D64D-84C4-32B78416CB5D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1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>
            <a:extLst>
              <a:ext uri="{FF2B5EF4-FFF2-40B4-BE49-F238E27FC236}">
                <a16:creationId xmlns:a16="http://schemas.microsoft.com/office/drawing/2014/main" id="{D5BDF235-7D23-054E-98F2-E059DAF003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354138"/>
            <a:ext cx="9004300" cy="655637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2800" dirty="0"/>
              <a:t>Computer Systems for Data Science</a:t>
            </a:r>
            <a:br>
              <a:rPr lang="en-US" altLang="en-US" sz="2800" dirty="0"/>
            </a:br>
            <a:r>
              <a:rPr lang="en-US" altLang="en-US" sz="2800" dirty="0"/>
              <a:t>Topic 6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2E3D9897-95B1-E543-91F6-2B57F1ECCF2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77863" y="2597150"/>
            <a:ext cx="7769225" cy="703263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en-US" sz="1800" b="1" dirty="0"/>
              <a:t>MapReduce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en-US" sz="1800" b="1" dirty="0"/>
              <a:t>Spark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en-US" sz="1800" b="1" dirty="0"/>
              <a:t>Streaming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Get the stream of </a:t>
            </a:r>
            <a:r>
              <a:rPr lang="en-US" dirty="0" err="1"/>
              <a:t>Hashtags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4"/>
                </a:solidFill>
              </a:rPr>
              <a:t>tweets </a:t>
            </a:r>
            <a:r>
              <a:rPr lang="en-US" sz="2000" dirty="0"/>
              <a:t>= </a:t>
            </a:r>
            <a:r>
              <a:rPr lang="en-US" sz="2000" dirty="0" err="1"/>
              <a:t>ssc.</a:t>
            </a:r>
            <a:r>
              <a:rPr lang="en-US" sz="2000" dirty="0" err="1">
                <a:solidFill>
                  <a:srgbClr val="0D8BE6"/>
                </a:solidFill>
              </a:rPr>
              <a:t>twitterStream</a:t>
            </a:r>
            <a:r>
              <a:rPr lang="en-US" sz="2000" dirty="0"/>
              <a:t>(username, password)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2000" dirty="0">
                <a:solidFill>
                  <a:srgbClr val="C61B1B"/>
                </a:solidFill>
              </a:rPr>
              <a:t>hashtags </a:t>
            </a:r>
            <a:r>
              <a:rPr lang="en-US" sz="2000" dirty="0"/>
              <a:t>= </a:t>
            </a:r>
            <a:r>
              <a:rPr lang="en-US" sz="2000" dirty="0" err="1">
                <a:solidFill>
                  <a:srgbClr val="C61B1B"/>
                </a:solidFill>
              </a:rPr>
              <a:t>tweets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rgbClr val="0D8BE6"/>
                </a:solidFill>
              </a:rPr>
              <a:t>flatMap</a:t>
            </a:r>
            <a:r>
              <a:rPr lang="en-US" sz="2000" dirty="0">
                <a:solidFill>
                  <a:srgbClr val="0D8BE6"/>
                </a:solidFill>
              </a:rPr>
              <a:t> </a:t>
            </a:r>
            <a:r>
              <a:rPr lang="en-US" sz="2000" dirty="0"/>
              <a:t>(lambda tweet: </a:t>
            </a:r>
            <a:r>
              <a:rPr lang="en-US" sz="2000" dirty="0" err="1"/>
              <a:t>tweet.getTags</a:t>
            </a:r>
            <a:r>
              <a:rPr lang="en-US" sz="2000" dirty="0"/>
              <a:t>())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E62354-6D8E-D64D-84C4-32B78416CB5D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2265845" y="3295202"/>
            <a:ext cx="2318488" cy="411155"/>
          </a:xfrm>
          <a:prstGeom prst="wedgeRoundRectCallout">
            <a:avLst>
              <a:gd name="adj1" fmla="val 21077"/>
              <a:gd name="adj2" fmla="val -10284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transformation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292506" y="2013768"/>
            <a:ext cx="1515333" cy="411155"/>
          </a:xfrm>
          <a:prstGeom prst="wedgeRoundRectCallout">
            <a:avLst>
              <a:gd name="adj1" fmla="val 20185"/>
              <a:gd name="adj2" fmla="val -9299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err="1">
                <a:solidFill>
                  <a:srgbClr val="000000"/>
                </a:solidFill>
              </a:rPr>
              <a:t>DStream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7" name="Alternate Process 66"/>
          <p:cNvSpPr/>
          <p:nvPr/>
        </p:nvSpPr>
        <p:spPr>
          <a:xfrm>
            <a:off x="6746720" y="3578834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sp>
        <p:nvSpPr>
          <p:cNvPr id="68" name="TextBox 67"/>
          <p:cNvSpPr txBox="1"/>
          <p:nvPr/>
        </p:nvSpPr>
        <p:spPr>
          <a:xfrm>
            <a:off x="7085997" y="3545831"/>
            <a:ext cx="93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 = RDD</a:t>
            </a:r>
          </a:p>
        </p:txBody>
      </p:sp>
      <p:sp>
        <p:nvSpPr>
          <p:cNvPr id="103" name="Alternate Process 102"/>
          <p:cNvSpPr/>
          <p:nvPr/>
        </p:nvSpPr>
        <p:spPr>
          <a:xfrm>
            <a:off x="1933358" y="4667185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sp>
        <p:nvSpPr>
          <p:cNvPr id="104" name="Alternate Process 103"/>
          <p:cNvSpPr/>
          <p:nvPr/>
        </p:nvSpPr>
        <p:spPr>
          <a:xfrm>
            <a:off x="1933358" y="5738823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cxnSp>
        <p:nvCxnSpPr>
          <p:cNvPr id="105" name="Straight Arrow Connector 104"/>
          <p:cNvCxnSpPr>
            <a:stCxn id="103" idx="2"/>
            <a:endCxn id="104" idx="0"/>
          </p:cNvCxnSpPr>
          <p:nvPr/>
        </p:nvCxnSpPr>
        <p:spPr>
          <a:xfrm>
            <a:off x="2124380" y="5019882"/>
            <a:ext cx="0" cy="7189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865577" y="4134885"/>
            <a:ext cx="517606" cy="3847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900" dirty="0"/>
              <a:t>t-1</a:t>
            </a:r>
          </a:p>
        </p:txBody>
      </p:sp>
      <p:sp>
        <p:nvSpPr>
          <p:cNvPr id="99" name="Alternate Process 98"/>
          <p:cNvSpPr/>
          <p:nvPr/>
        </p:nvSpPr>
        <p:spPr>
          <a:xfrm>
            <a:off x="3060152" y="4667185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sp>
        <p:nvSpPr>
          <p:cNvPr id="100" name="Alternate Process 99"/>
          <p:cNvSpPr/>
          <p:nvPr/>
        </p:nvSpPr>
        <p:spPr>
          <a:xfrm>
            <a:off x="3060152" y="5738823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cxnSp>
        <p:nvCxnSpPr>
          <p:cNvPr id="101" name="Straight Arrow Connector 100"/>
          <p:cNvCxnSpPr>
            <a:stCxn id="99" idx="2"/>
            <a:endCxn id="100" idx="0"/>
          </p:cNvCxnSpPr>
          <p:nvPr/>
        </p:nvCxnSpPr>
        <p:spPr>
          <a:xfrm>
            <a:off x="3251174" y="5019882"/>
            <a:ext cx="0" cy="7189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992371" y="4142936"/>
            <a:ext cx="517606" cy="3847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900" dirty="0"/>
              <a:t>t</a:t>
            </a:r>
          </a:p>
        </p:txBody>
      </p:sp>
      <p:sp>
        <p:nvSpPr>
          <p:cNvPr id="95" name="Alternate Process 94"/>
          <p:cNvSpPr/>
          <p:nvPr/>
        </p:nvSpPr>
        <p:spPr>
          <a:xfrm>
            <a:off x="4186946" y="4667185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sp>
        <p:nvSpPr>
          <p:cNvPr id="96" name="Alternate Process 95"/>
          <p:cNvSpPr/>
          <p:nvPr/>
        </p:nvSpPr>
        <p:spPr>
          <a:xfrm>
            <a:off x="4186946" y="5738823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cxnSp>
        <p:nvCxnSpPr>
          <p:cNvPr id="97" name="Straight Arrow Connector 96"/>
          <p:cNvCxnSpPr>
            <a:stCxn id="95" idx="2"/>
            <a:endCxn id="96" idx="0"/>
          </p:cNvCxnSpPr>
          <p:nvPr/>
        </p:nvCxnSpPr>
        <p:spPr>
          <a:xfrm>
            <a:off x="4377968" y="5019882"/>
            <a:ext cx="0" cy="7189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19165" y="4142936"/>
            <a:ext cx="517606" cy="3847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900" dirty="0"/>
              <a:t>t+1</a:t>
            </a:r>
          </a:p>
        </p:txBody>
      </p:sp>
      <p:sp>
        <p:nvSpPr>
          <p:cNvPr id="91" name="Alternate Process 90"/>
          <p:cNvSpPr/>
          <p:nvPr/>
        </p:nvSpPr>
        <p:spPr>
          <a:xfrm>
            <a:off x="5313740" y="4667185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sp>
        <p:nvSpPr>
          <p:cNvPr id="92" name="Alternate Process 91"/>
          <p:cNvSpPr/>
          <p:nvPr/>
        </p:nvSpPr>
        <p:spPr>
          <a:xfrm>
            <a:off x="5313740" y="5738823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cxnSp>
        <p:nvCxnSpPr>
          <p:cNvPr id="93" name="Straight Arrow Connector 92"/>
          <p:cNvCxnSpPr>
            <a:stCxn id="91" idx="2"/>
            <a:endCxn id="92" idx="0"/>
          </p:cNvCxnSpPr>
          <p:nvPr/>
        </p:nvCxnSpPr>
        <p:spPr>
          <a:xfrm>
            <a:off x="5504762" y="5019882"/>
            <a:ext cx="0" cy="7189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245959" y="4134885"/>
            <a:ext cx="517606" cy="3847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900" dirty="0"/>
              <a:t>t+2</a:t>
            </a:r>
          </a:p>
        </p:txBody>
      </p:sp>
      <p:sp>
        <p:nvSpPr>
          <p:cNvPr id="87" name="Alternate Process 86"/>
          <p:cNvSpPr/>
          <p:nvPr/>
        </p:nvSpPr>
        <p:spPr>
          <a:xfrm>
            <a:off x="7567327" y="4668030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sp>
        <p:nvSpPr>
          <p:cNvPr id="88" name="Alternate Process 87"/>
          <p:cNvSpPr/>
          <p:nvPr/>
        </p:nvSpPr>
        <p:spPr>
          <a:xfrm>
            <a:off x="7567327" y="5739668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cxnSp>
        <p:nvCxnSpPr>
          <p:cNvPr id="89" name="Straight Arrow Connector 88"/>
          <p:cNvCxnSpPr>
            <a:stCxn id="87" idx="2"/>
            <a:endCxn id="88" idx="0"/>
          </p:cNvCxnSpPr>
          <p:nvPr/>
        </p:nvCxnSpPr>
        <p:spPr>
          <a:xfrm>
            <a:off x="7758349" y="5020727"/>
            <a:ext cx="0" cy="7189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499546" y="4142936"/>
            <a:ext cx="517606" cy="3847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900" dirty="0"/>
              <a:t>t+4</a:t>
            </a:r>
          </a:p>
        </p:txBody>
      </p:sp>
      <p:sp>
        <p:nvSpPr>
          <p:cNvPr id="83" name="Alternate Process 82"/>
          <p:cNvSpPr/>
          <p:nvPr/>
        </p:nvSpPr>
        <p:spPr>
          <a:xfrm>
            <a:off x="6440534" y="4668030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sp>
        <p:nvSpPr>
          <p:cNvPr id="84" name="Alternate Process 83"/>
          <p:cNvSpPr/>
          <p:nvPr/>
        </p:nvSpPr>
        <p:spPr>
          <a:xfrm>
            <a:off x="6440534" y="5739668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cxnSp>
        <p:nvCxnSpPr>
          <p:cNvPr id="85" name="Straight Arrow Connector 84"/>
          <p:cNvCxnSpPr>
            <a:stCxn id="83" idx="2"/>
            <a:endCxn id="84" idx="0"/>
          </p:cNvCxnSpPr>
          <p:nvPr/>
        </p:nvCxnSpPr>
        <p:spPr>
          <a:xfrm>
            <a:off x="6631556" y="5020727"/>
            <a:ext cx="0" cy="7189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372753" y="4134885"/>
            <a:ext cx="517606" cy="3847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900" dirty="0"/>
              <a:t>t+3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184619" y="5114970"/>
            <a:ext cx="100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flatMap</a:t>
            </a:r>
            <a:endParaRPr lang="en-US" sz="2000" dirty="0"/>
          </a:p>
        </p:txBody>
      </p:sp>
      <p:sp>
        <p:nvSpPr>
          <p:cNvPr id="77" name="TextBox 76"/>
          <p:cNvSpPr txBox="1"/>
          <p:nvPr/>
        </p:nvSpPr>
        <p:spPr>
          <a:xfrm>
            <a:off x="3298572" y="5114970"/>
            <a:ext cx="100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flatMap</a:t>
            </a:r>
            <a:endParaRPr lang="en-US" sz="2000" dirty="0"/>
          </a:p>
        </p:txBody>
      </p:sp>
      <p:sp>
        <p:nvSpPr>
          <p:cNvPr id="78" name="TextBox 77"/>
          <p:cNvSpPr txBox="1"/>
          <p:nvPr/>
        </p:nvSpPr>
        <p:spPr>
          <a:xfrm>
            <a:off x="4412524" y="5114970"/>
            <a:ext cx="100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flatMap</a:t>
            </a:r>
            <a:endParaRPr lang="en-US" sz="2000" dirty="0"/>
          </a:p>
        </p:txBody>
      </p:sp>
      <p:sp>
        <p:nvSpPr>
          <p:cNvPr id="79" name="TextBox 78"/>
          <p:cNvSpPr txBox="1"/>
          <p:nvPr/>
        </p:nvSpPr>
        <p:spPr>
          <a:xfrm>
            <a:off x="5526476" y="5114970"/>
            <a:ext cx="100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flatMap</a:t>
            </a:r>
            <a:endParaRPr lang="en-US" sz="2000" dirty="0"/>
          </a:p>
        </p:txBody>
      </p:sp>
      <p:sp>
        <p:nvSpPr>
          <p:cNvPr id="80" name="TextBox 79"/>
          <p:cNvSpPr txBox="1"/>
          <p:nvPr/>
        </p:nvSpPr>
        <p:spPr>
          <a:xfrm>
            <a:off x="6676714" y="5114970"/>
            <a:ext cx="100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flatMap</a:t>
            </a:r>
            <a:endParaRPr lang="en-US" sz="2000" dirty="0"/>
          </a:p>
        </p:txBody>
      </p:sp>
      <p:sp>
        <p:nvSpPr>
          <p:cNvPr id="81" name="TextBox 80"/>
          <p:cNvSpPr txBox="1"/>
          <p:nvPr/>
        </p:nvSpPr>
        <p:spPr>
          <a:xfrm>
            <a:off x="704162" y="4638654"/>
            <a:ext cx="895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tweets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04162" y="5729035"/>
            <a:ext cx="1146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hashTags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959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5" grpId="1" animBg="1"/>
      <p:bldP spid="67" grpId="0" animBg="1"/>
      <p:bldP spid="6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771895" y="5125009"/>
            <a:ext cx="7329875" cy="1296359"/>
            <a:chOff x="571115" y="5420124"/>
            <a:chExt cx="7329875" cy="1296359"/>
          </a:xfrm>
        </p:grpSpPr>
        <p:sp>
          <p:nvSpPr>
            <p:cNvPr id="97" name="Alternate Process 96"/>
            <p:cNvSpPr/>
            <p:nvPr/>
          </p:nvSpPr>
          <p:spPr>
            <a:xfrm>
              <a:off x="7518947" y="5425198"/>
              <a:ext cx="382043" cy="352697"/>
            </a:xfrm>
            <a:prstGeom prst="flowChartAlternateProcess">
              <a:avLst/>
            </a:prstGeom>
            <a:solidFill>
              <a:srgbClr val="FFFFFF"/>
            </a:solidFill>
            <a:ln w="12700" cmpd="sng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101" name="Alternate Process 100"/>
            <p:cNvSpPr/>
            <p:nvPr/>
          </p:nvSpPr>
          <p:spPr>
            <a:xfrm>
              <a:off x="5265360" y="5424353"/>
              <a:ext cx="382043" cy="352697"/>
            </a:xfrm>
            <a:prstGeom prst="flowChartAlternateProcess">
              <a:avLst/>
            </a:prstGeom>
            <a:solidFill>
              <a:srgbClr val="EA6969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102" name="Alternate Process 101"/>
            <p:cNvSpPr/>
            <p:nvPr/>
          </p:nvSpPr>
          <p:spPr>
            <a:xfrm>
              <a:off x="6392154" y="5425198"/>
              <a:ext cx="382043" cy="352697"/>
            </a:xfrm>
            <a:prstGeom prst="flowChartAlternateProcess">
              <a:avLst/>
            </a:prstGeom>
            <a:solidFill>
              <a:srgbClr val="FFFFFF"/>
            </a:solidFill>
            <a:ln w="12700" cmpd="sng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103" name="Alternate Process 102"/>
            <p:cNvSpPr/>
            <p:nvPr/>
          </p:nvSpPr>
          <p:spPr>
            <a:xfrm>
              <a:off x="4138566" y="5420124"/>
              <a:ext cx="382043" cy="352697"/>
            </a:xfrm>
            <a:prstGeom prst="flowChartAlternateProcess">
              <a:avLst/>
            </a:prstGeom>
            <a:solidFill>
              <a:schemeClr val="bg1"/>
            </a:solidFill>
            <a:ln w="12700" cmpd="sng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104" name="Alternate Process 103"/>
            <p:cNvSpPr/>
            <p:nvPr/>
          </p:nvSpPr>
          <p:spPr>
            <a:xfrm>
              <a:off x="3011772" y="5420124"/>
              <a:ext cx="382043" cy="352697"/>
            </a:xfrm>
            <a:prstGeom prst="flowChartAlternateProcess">
              <a:avLst/>
            </a:prstGeom>
            <a:solidFill>
              <a:schemeClr val="bg1"/>
            </a:solidFill>
            <a:ln w="12700" cmpd="sng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105" name="Alternate Process 104"/>
            <p:cNvSpPr/>
            <p:nvPr/>
          </p:nvSpPr>
          <p:spPr>
            <a:xfrm>
              <a:off x="1884978" y="5420124"/>
              <a:ext cx="382043" cy="352697"/>
            </a:xfrm>
            <a:prstGeom prst="flowChartAlternateProcess">
              <a:avLst/>
            </a:prstGeom>
            <a:solidFill>
              <a:schemeClr val="bg1"/>
            </a:solidFill>
            <a:ln w="12700" cmpd="sng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106" name="Alternate Process 105"/>
            <p:cNvSpPr/>
            <p:nvPr/>
          </p:nvSpPr>
          <p:spPr>
            <a:xfrm>
              <a:off x="7518947" y="6363786"/>
              <a:ext cx="382043" cy="352697"/>
            </a:xfrm>
            <a:prstGeom prst="flowChartAlternateProcess">
              <a:avLst/>
            </a:prstGeom>
            <a:solidFill>
              <a:srgbClr val="FFFFFF"/>
            </a:solidFill>
            <a:ln w="12700" cmpd="sng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107" name="Alternate Process 106"/>
            <p:cNvSpPr/>
            <p:nvPr/>
          </p:nvSpPr>
          <p:spPr>
            <a:xfrm>
              <a:off x="5265360" y="6362941"/>
              <a:ext cx="382043" cy="352697"/>
            </a:xfrm>
            <a:prstGeom prst="flowChartAlternateProcess">
              <a:avLst/>
            </a:prstGeom>
            <a:solidFill>
              <a:srgbClr val="EA6969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108" name="Alternate Process 107"/>
            <p:cNvSpPr/>
            <p:nvPr/>
          </p:nvSpPr>
          <p:spPr>
            <a:xfrm>
              <a:off x="6392154" y="6363786"/>
              <a:ext cx="382043" cy="352697"/>
            </a:xfrm>
            <a:prstGeom prst="flowChartAlternateProcess">
              <a:avLst/>
            </a:prstGeom>
            <a:solidFill>
              <a:srgbClr val="FFFFFF"/>
            </a:solidFill>
            <a:ln w="12700" cmpd="sng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109" name="Alternate Process 108"/>
            <p:cNvSpPr/>
            <p:nvPr/>
          </p:nvSpPr>
          <p:spPr>
            <a:xfrm>
              <a:off x="4138566" y="6358712"/>
              <a:ext cx="382043" cy="352697"/>
            </a:xfrm>
            <a:prstGeom prst="flowChartAlternateProcess">
              <a:avLst/>
            </a:prstGeom>
            <a:solidFill>
              <a:schemeClr val="bg1"/>
            </a:solidFill>
            <a:ln w="12700" cmpd="sng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110" name="Alternate Process 109"/>
            <p:cNvSpPr/>
            <p:nvPr/>
          </p:nvSpPr>
          <p:spPr>
            <a:xfrm>
              <a:off x="3011772" y="6358712"/>
              <a:ext cx="382043" cy="352697"/>
            </a:xfrm>
            <a:prstGeom prst="flowChartAlternateProcess">
              <a:avLst/>
            </a:prstGeom>
            <a:solidFill>
              <a:schemeClr val="bg1"/>
            </a:solidFill>
            <a:ln w="12700" cmpd="sng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111" name="Alternate Process 110"/>
            <p:cNvSpPr/>
            <p:nvPr/>
          </p:nvSpPr>
          <p:spPr>
            <a:xfrm>
              <a:off x="1884978" y="6358712"/>
              <a:ext cx="382043" cy="352697"/>
            </a:xfrm>
            <a:prstGeom prst="flowChartAlternateProcess">
              <a:avLst/>
            </a:prstGeom>
            <a:solidFill>
              <a:schemeClr val="bg1"/>
            </a:solidFill>
            <a:ln w="12700" cmpd="sng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71115" y="6302594"/>
              <a:ext cx="1241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tagCounts</a:t>
              </a:r>
              <a:endParaRPr lang="en-US" sz="20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Count the </a:t>
            </a:r>
            <a:r>
              <a:rPr lang="en-US" dirty="0" err="1"/>
              <a:t>hashtags</a:t>
            </a:r>
            <a:r>
              <a:rPr lang="en-US" dirty="0"/>
              <a:t> over 10 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55062" cy="44657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tweets =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ssc.twitterStream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(username, password)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hashtags =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tweets.flatMap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(lambda tweet: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tweet.getTags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4"/>
                </a:solidFill>
              </a:rPr>
              <a:t>tagCounts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>
                <a:solidFill>
                  <a:srgbClr val="C61B1B"/>
                </a:solidFill>
              </a:rPr>
              <a:t>hashTags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C00000"/>
                </a:solidFill>
              </a:rPr>
              <a:t>window</a:t>
            </a:r>
            <a:r>
              <a:rPr lang="en-US" dirty="0"/>
              <a:t>(Minutes(10), Seconds(1)).</a:t>
            </a:r>
            <a:r>
              <a:rPr lang="en-US" dirty="0" err="1"/>
              <a:t>countByValue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" name="Rounded Rectangular Callout 28"/>
          <p:cNvSpPr/>
          <p:nvPr/>
        </p:nvSpPr>
        <p:spPr>
          <a:xfrm>
            <a:off x="3935418" y="1337311"/>
            <a:ext cx="1523462" cy="854895"/>
          </a:xfrm>
          <a:prstGeom prst="wedgeRoundRectCallout">
            <a:avLst>
              <a:gd name="adj1" fmla="val -21810"/>
              <a:gd name="adj2" fmla="val 7487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Window length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3420504" y="4499797"/>
            <a:ext cx="3380382" cy="1561614"/>
            <a:chOff x="3396314" y="4499797"/>
            <a:chExt cx="3380382" cy="1561614"/>
          </a:xfrm>
        </p:grpSpPr>
        <p:grpSp>
          <p:nvGrpSpPr>
            <p:cNvPr id="64" name="Group 63"/>
            <p:cNvGrpSpPr/>
            <p:nvPr/>
          </p:nvGrpSpPr>
          <p:grpSpPr>
            <a:xfrm>
              <a:off x="3396314" y="4499797"/>
              <a:ext cx="3380382" cy="623026"/>
              <a:chOff x="3396314" y="5019882"/>
              <a:chExt cx="3380382" cy="623026"/>
            </a:xfrm>
          </p:grpSpPr>
          <p:cxnSp>
            <p:nvCxnSpPr>
              <p:cNvPr id="30" name="Straight Arrow Connector 29"/>
              <p:cNvCxnSpPr>
                <a:stCxn id="12" idx="2"/>
              </p:cNvCxnSpPr>
              <p:nvPr/>
            </p:nvCxnSpPr>
            <p:spPr>
              <a:xfrm>
                <a:off x="4523108" y="5019882"/>
                <a:ext cx="2253588" cy="6230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5" idx="2"/>
              </p:cNvCxnSpPr>
              <p:nvPr/>
            </p:nvCxnSpPr>
            <p:spPr>
              <a:xfrm>
                <a:off x="5649902" y="5019882"/>
                <a:ext cx="1126794" cy="6230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1" idx="2"/>
              </p:cNvCxnSpPr>
              <p:nvPr/>
            </p:nvCxnSpPr>
            <p:spPr>
              <a:xfrm>
                <a:off x="6776696" y="5020727"/>
                <a:ext cx="0" cy="6221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9" idx="2"/>
              </p:cNvCxnSpPr>
              <p:nvPr/>
            </p:nvCxnSpPr>
            <p:spPr>
              <a:xfrm>
                <a:off x="3396314" y="5019882"/>
                <a:ext cx="3380382" cy="6230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Arrow Connector 75"/>
            <p:cNvCxnSpPr/>
            <p:nvPr/>
          </p:nvCxnSpPr>
          <p:spPr>
            <a:xfrm>
              <a:off x="6776696" y="5475520"/>
              <a:ext cx="0" cy="5858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2269520" y="4475608"/>
            <a:ext cx="3393341" cy="1584958"/>
            <a:chOff x="2076000" y="4777983"/>
            <a:chExt cx="3393341" cy="1584958"/>
          </a:xfrm>
        </p:grpSpPr>
        <p:grpSp>
          <p:nvGrpSpPr>
            <p:cNvPr id="65" name="Group 64"/>
            <p:cNvGrpSpPr/>
            <p:nvPr/>
          </p:nvGrpSpPr>
          <p:grpSpPr>
            <a:xfrm>
              <a:off x="2076000" y="4777983"/>
              <a:ext cx="3393341" cy="647216"/>
              <a:chOff x="2076000" y="4777982"/>
              <a:chExt cx="3393341" cy="775187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>
                <a:off x="3202794" y="4777982"/>
                <a:ext cx="2266547" cy="738902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4329588" y="4777982"/>
                <a:ext cx="1139753" cy="738902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5456382" y="4777982"/>
                <a:ext cx="12959" cy="738902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2076000" y="4814267"/>
                <a:ext cx="3393341" cy="738902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Arrow Connector 78"/>
            <p:cNvCxnSpPr/>
            <p:nvPr/>
          </p:nvCxnSpPr>
          <p:spPr>
            <a:xfrm>
              <a:off x="5456382" y="5777050"/>
              <a:ext cx="0" cy="58589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764635" y="4119648"/>
            <a:ext cx="1146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hashTags</a:t>
            </a:r>
            <a:endParaRPr lang="en-US" sz="2000" dirty="0"/>
          </a:p>
        </p:txBody>
      </p:sp>
      <p:sp>
        <p:nvSpPr>
          <p:cNvPr id="6" name="Alternate Process 5"/>
          <p:cNvSpPr/>
          <p:nvPr/>
        </p:nvSpPr>
        <p:spPr>
          <a:xfrm>
            <a:off x="2078498" y="4147100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sp>
        <p:nvSpPr>
          <p:cNvPr id="8" name="TextBox 7"/>
          <p:cNvSpPr txBox="1"/>
          <p:nvPr/>
        </p:nvSpPr>
        <p:spPr>
          <a:xfrm>
            <a:off x="2010717" y="3578515"/>
            <a:ext cx="517606" cy="3847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900" dirty="0"/>
              <a:t>t-1</a:t>
            </a:r>
          </a:p>
        </p:txBody>
      </p:sp>
      <p:sp>
        <p:nvSpPr>
          <p:cNvPr id="9" name="Alternate Process 8"/>
          <p:cNvSpPr/>
          <p:nvPr/>
        </p:nvSpPr>
        <p:spPr>
          <a:xfrm>
            <a:off x="3205292" y="4147100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sp>
        <p:nvSpPr>
          <p:cNvPr id="11" name="TextBox 10"/>
          <p:cNvSpPr txBox="1"/>
          <p:nvPr/>
        </p:nvSpPr>
        <p:spPr>
          <a:xfrm>
            <a:off x="3137511" y="3586566"/>
            <a:ext cx="517606" cy="3847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900" dirty="0"/>
              <a:t>t</a:t>
            </a:r>
          </a:p>
        </p:txBody>
      </p:sp>
      <p:sp>
        <p:nvSpPr>
          <p:cNvPr id="12" name="Alternate Process 11"/>
          <p:cNvSpPr/>
          <p:nvPr/>
        </p:nvSpPr>
        <p:spPr>
          <a:xfrm>
            <a:off x="4332086" y="4147100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sp>
        <p:nvSpPr>
          <p:cNvPr id="14" name="TextBox 13"/>
          <p:cNvSpPr txBox="1"/>
          <p:nvPr/>
        </p:nvSpPr>
        <p:spPr>
          <a:xfrm>
            <a:off x="4264305" y="3586566"/>
            <a:ext cx="517606" cy="3847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900" dirty="0"/>
              <a:t>t+1</a:t>
            </a:r>
          </a:p>
        </p:txBody>
      </p:sp>
      <p:sp>
        <p:nvSpPr>
          <p:cNvPr id="15" name="Alternate Process 14"/>
          <p:cNvSpPr/>
          <p:nvPr/>
        </p:nvSpPr>
        <p:spPr>
          <a:xfrm>
            <a:off x="5458880" y="4147100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sp>
        <p:nvSpPr>
          <p:cNvPr id="17" name="TextBox 16"/>
          <p:cNvSpPr txBox="1"/>
          <p:nvPr/>
        </p:nvSpPr>
        <p:spPr>
          <a:xfrm>
            <a:off x="5391099" y="3578515"/>
            <a:ext cx="517606" cy="3847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900" dirty="0"/>
              <a:t>t+2</a:t>
            </a:r>
          </a:p>
        </p:txBody>
      </p:sp>
      <p:sp>
        <p:nvSpPr>
          <p:cNvPr id="18" name="Alternate Process 17"/>
          <p:cNvSpPr/>
          <p:nvPr/>
        </p:nvSpPr>
        <p:spPr>
          <a:xfrm>
            <a:off x="7712467" y="4147945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sp>
        <p:nvSpPr>
          <p:cNvPr id="20" name="TextBox 19"/>
          <p:cNvSpPr txBox="1"/>
          <p:nvPr/>
        </p:nvSpPr>
        <p:spPr>
          <a:xfrm>
            <a:off x="7644686" y="3586566"/>
            <a:ext cx="517606" cy="3847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900" dirty="0"/>
              <a:t>t+4</a:t>
            </a:r>
          </a:p>
        </p:txBody>
      </p:sp>
      <p:sp>
        <p:nvSpPr>
          <p:cNvPr id="21" name="Alternate Process 20"/>
          <p:cNvSpPr/>
          <p:nvPr/>
        </p:nvSpPr>
        <p:spPr>
          <a:xfrm>
            <a:off x="6585674" y="4147945"/>
            <a:ext cx="382043" cy="352697"/>
          </a:xfrm>
          <a:prstGeom prst="flowChartAlternateProcess">
            <a:avLst/>
          </a:prstGeom>
          <a:solidFill>
            <a:srgbClr val="EA696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/>
          </a:p>
        </p:txBody>
      </p:sp>
      <p:sp>
        <p:nvSpPr>
          <p:cNvPr id="23" name="TextBox 22"/>
          <p:cNvSpPr txBox="1"/>
          <p:nvPr/>
        </p:nvSpPr>
        <p:spPr>
          <a:xfrm>
            <a:off x="6517893" y="3578515"/>
            <a:ext cx="517606" cy="3847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900" dirty="0"/>
              <a:t>t+3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847216" y="3995477"/>
            <a:ext cx="4269619" cy="673295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/>
          <p:cNvGrpSpPr/>
          <p:nvPr/>
        </p:nvGrpSpPr>
        <p:grpSpPr>
          <a:xfrm>
            <a:off x="6588099" y="5125248"/>
            <a:ext cx="382043" cy="1291285"/>
            <a:chOff x="6551814" y="5282483"/>
            <a:chExt cx="382043" cy="1291285"/>
          </a:xfrm>
        </p:grpSpPr>
        <p:sp>
          <p:nvSpPr>
            <p:cNvPr id="114" name="Alternate Process 113"/>
            <p:cNvSpPr/>
            <p:nvPr/>
          </p:nvSpPr>
          <p:spPr>
            <a:xfrm>
              <a:off x="6551814" y="5282483"/>
              <a:ext cx="382043" cy="352697"/>
            </a:xfrm>
            <a:prstGeom prst="flowChartAlternateProcess">
              <a:avLst/>
            </a:prstGeom>
            <a:solidFill>
              <a:srgbClr val="EA6969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116" name="Alternate Process 115"/>
            <p:cNvSpPr/>
            <p:nvPr/>
          </p:nvSpPr>
          <p:spPr>
            <a:xfrm>
              <a:off x="6551814" y="6221071"/>
              <a:ext cx="382043" cy="352697"/>
            </a:xfrm>
            <a:prstGeom prst="flowChartAlternateProcess">
              <a:avLst/>
            </a:prstGeom>
            <a:solidFill>
              <a:srgbClr val="EA6969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</p:grpSp>
      <p:sp>
        <p:nvSpPr>
          <p:cNvPr id="54" name="Rounded Rectangular Callout 53">
            <a:extLst>
              <a:ext uri="{FF2B5EF4-FFF2-40B4-BE49-F238E27FC236}">
                <a16:creationId xmlns:a16="http://schemas.microsoft.com/office/drawing/2014/main" id="{BE9E2E07-69CE-8944-9B49-0F493DA3C2C5}"/>
              </a:ext>
            </a:extLst>
          </p:cNvPr>
          <p:cNvSpPr/>
          <p:nvPr/>
        </p:nvSpPr>
        <p:spPr>
          <a:xfrm>
            <a:off x="5848183" y="1471491"/>
            <a:ext cx="1187316" cy="854895"/>
          </a:xfrm>
          <a:prstGeom prst="wedgeRoundRectCallout">
            <a:avLst>
              <a:gd name="adj1" fmla="val -21810"/>
              <a:gd name="adj2" fmla="val 7487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Sliding interval</a:t>
            </a:r>
          </a:p>
        </p:txBody>
      </p:sp>
    </p:spTree>
    <p:extLst>
      <p:ext uri="{BB962C8B-B14F-4D97-AF65-F5344CB8AC3E}">
        <p14:creationId xmlns:p14="http://schemas.microsoft.com/office/powerpoint/2010/main" val="391223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44444E-6 L 0.1243 -4.44444E-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5" grpId="0" animBg="1"/>
      <p:bldP spid="25" grpId="1" animBg="1"/>
      <p:bldP spid="54" grpId="0" animBg="1"/>
      <p:bldP spid="54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Count the </a:t>
            </a:r>
            <a:r>
              <a:rPr lang="en-US" dirty="0" err="1"/>
              <a:t>hashtags</a:t>
            </a:r>
            <a:r>
              <a:rPr lang="en-US" dirty="0"/>
              <a:t> over 10 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55062" cy="44657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tweets =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ssc.twitterStream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(username, password)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hashtags =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tweets.flatMap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(lambda tweet: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tweet.getTags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4"/>
                </a:solidFill>
              </a:rPr>
              <a:t>tagCounts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>
                <a:solidFill>
                  <a:srgbClr val="C61B1B"/>
                </a:solidFill>
              </a:rPr>
              <a:t>hashtags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C00000"/>
                </a:solidFill>
              </a:rPr>
              <a:t>countByValueAndWindow</a:t>
            </a:r>
            <a:r>
              <a:rPr lang="en-US" dirty="0"/>
              <a:t>(Minutes(10), Seconds(1))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endParaRPr lang="en-US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752540" y="3578515"/>
            <a:ext cx="7397657" cy="1916360"/>
            <a:chOff x="571115" y="3578515"/>
            <a:chExt cx="7397657" cy="1916360"/>
          </a:xfrm>
        </p:grpSpPr>
        <p:sp>
          <p:nvSpPr>
            <p:cNvPr id="7" name="Alternate Process 6"/>
            <p:cNvSpPr/>
            <p:nvPr/>
          </p:nvSpPr>
          <p:spPr>
            <a:xfrm>
              <a:off x="7526207" y="5130083"/>
              <a:ext cx="382043" cy="352697"/>
            </a:xfrm>
            <a:prstGeom prst="flowChartAlternateProcess">
              <a:avLst/>
            </a:prstGeom>
            <a:solidFill>
              <a:srgbClr val="EA6969"/>
            </a:solidFill>
            <a:ln w="12700" cmpd="sng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8" name="Alternate Process 7"/>
            <p:cNvSpPr/>
            <p:nvPr/>
          </p:nvSpPr>
          <p:spPr>
            <a:xfrm>
              <a:off x="5272620" y="5129238"/>
              <a:ext cx="382043" cy="352697"/>
            </a:xfrm>
            <a:prstGeom prst="flowChartAlternateProcess">
              <a:avLst/>
            </a:prstGeom>
            <a:solidFill>
              <a:srgbClr val="EA6969"/>
            </a:solidFill>
            <a:ln w="12700" cmpd="sng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10" name="Alternate Process 9"/>
            <p:cNvSpPr/>
            <p:nvPr/>
          </p:nvSpPr>
          <p:spPr>
            <a:xfrm>
              <a:off x="4145826" y="5125009"/>
              <a:ext cx="382043" cy="352697"/>
            </a:xfrm>
            <a:prstGeom prst="flowChartAlternateProcess">
              <a:avLst/>
            </a:prstGeom>
            <a:solidFill>
              <a:srgbClr val="EA6969"/>
            </a:solidFill>
            <a:ln w="12700" cmpd="sng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11" name="Alternate Process 10"/>
            <p:cNvSpPr/>
            <p:nvPr/>
          </p:nvSpPr>
          <p:spPr>
            <a:xfrm>
              <a:off x="3019032" y="5125009"/>
              <a:ext cx="382043" cy="352697"/>
            </a:xfrm>
            <a:prstGeom prst="flowChartAlternateProcess">
              <a:avLst/>
            </a:prstGeom>
            <a:solidFill>
              <a:srgbClr val="EA6969"/>
            </a:solidFill>
            <a:ln w="12700" cmpd="sng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12" name="Alternate Process 11"/>
            <p:cNvSpPr/>
            <p:nvPr/>
          </p:nvSpPr>
          <p:spPr>
            <a:xfrm>
              <a:off x="1892238" y="5125009"/>
              <a:ext cx="382043" cy="352697"/>
            </a:xfrm>
            <a:prstGeom prst="flowChartAlternateProcess">
              <a:avLst/>
            </a:prstGeom>
            <a:solidFill>
              <a:srgbClr val="EA6969"/>
            </a:solidFill>
            <a:ln w="12700" cmpd="sng">
              <a:solidFill>
                <a:srgbClr val="00000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1115" y="4119648"/>
              <a:ext cx="11462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hashTags</a:t>
              </a:r>
              <a:endParaRPr lang="en-US" sz="2000" dirty="0"/>
            </a:p>
          </p:txBody>
        </p:sp>
        <p:sp>
          <p:nvSpPr>
            <p:cNvPr id="37" name="Alternate Process 36"/>
            <p:cNvSpPr/>
            <p:nvPr/>
          </p:nvSpPr>
          <p:spPr>
            <a:xfrm>
              <a:off x="1884978" y="4147100"/>
              <a:ext cx="382043" cy="352697"/>
            </a:xfrm>
            <a:prstGeom prst="flowChartAlternateProcess">
              <a:avLst/>
            </a:prstGeom>
            <a:solidFill>
              <a:srgbClr val="EA6969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817197" y="3578515"/>
              <a:ext cx="517606" cy="3847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900" dirty="0"/>
                <a:t>t-1</a:t>
              </a:r>
            </a:p>
          </p:txBody>
        </p:sp>
        <p:sp>
          <p:nvSpPr>
            <p:cNvPr id="39" name="Alternate Process 38"/>
            <p:cNvSpPr/>
            <p:nvPr/>
          </p:nvSpPr>
          <p:spPr>
            <a:xfrm>
              <a:off x="3011772" y="4147100"/>
              <a:ext cx="382043" cy="352697"/>
            </a:xfrm>
            <a:prstGeom prst="flowChartAlternateProcess">
              <a:avLst/>
            </a:prstGeom>
            <a:solidFill>
              <a:srgbClr val="EA6969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43991" y="3586566"/>
              <a:ext cx="517606" cy="3847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900" dirty="0"/>
                <a:t>t</a:t>
              </a:r>
            </a:p>
          </p:txBody>
        </p:sp>
        <p:sp>
          <p:nvSpPr>
            <p:cNvPr id="41" name="Alternate Process 40"/>
            <p:cNvSpPr/>
            <p:nvPr/>
          </p:nvSpPr>
          <p:spPr>
            <a:xfrm>
              <a:off x="4138566" y="4147100"/>
              <a:ext cx="382043" cy="352697"/>
            </a:xfrm>
            <a:prstGeom prst="flowChartAlternateProcess">
              <a:avLst/>
            </a:prstGeom>
            <a:solidFill>
              <a:srgbClr val="EA6969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70785" y="3586566"/>
              <a:ext cx="517606" cy="3847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900" dirty="0"/>
                <a:t>t+1</a:t>
              </a:r>
            </a:p>
          </p:txBody>
        </p:sp>
        <p:sp>
          <p:nvSpPr>
            <p:cNvPr id="43" name="Alternate Process 42"/>
            <p:cNvSpPr/>
            <p:nvPr/>
          </p:nvSpPr>
          <p:spPr>
            <a:xfrm>
              <a:off x="5265360" y="4147100"/>
              <a:ext cx="382043" cy="352697"/>
            </a:xfrm>
            <a:prstGeom prst="flowChartAlternateProcess">
              <a:avLst/>
            </a:prstGeom>
            <a:solidFill>
              <a:srgbClr val="EA6969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197579" y="3578515"/>
              <a:ext cx="517606" cy="3847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900" dirty="0"/>
                <a:t>t+2</a:t>
              </a:r>
            </a:p>
          </p:txBody>
        </p:sp>
        <p:sp>
          <p:nvSpPr>
            <p:cNvPr id="45" name="Alternate Process 44"/>
            <p:cNvSpPr/>
            <p:nvPr/>
          </p:nvSpPr>
          <p:spPr>
            <a:xfrm>
              <a:off x="7518947" y="4147945"/>
              <a:ext cx="382043" cy="352697"/>
            </a:xfrm>
            <a:prstGeom prst="flowChartAlternateProcess">
              <a:avLst/>
            </a:prstGeom>
            <a:solidFill>
              <a:srgbClr val="EA6969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451166" y="3586566"/>
              <a:ext cx="517606" cy="3847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900" dirty="0"/>
                <a:t>t+4</a:t>
              </a:r>
            </a:p>
          </p:txBody>
        </p:sp>
        <p:sp>
          <p:nvSpPr>
            <p:cNvPr id="47" name="Alternate Process 46"/>
            <p:cNvSpPr/>
            <p:nvPr/>
          </p:nvSpPr>
          <p:spPr>
            <a:xfrm>
              <a:off x="6392154" y="4147945"/>
              <a:ext cx="382043" cy="352697"/>
            </a:xfrm>
            <a:prstGeom prst="flowChartAlternateProcess">
              <a:avLst/>
            </a:prstGeom>
            <a:solidFill>
              <a:srgbClr val="EA6969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324373" y="3578515"/>
              <a:ext cx="517606" cy="3847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900" dirty="0"/>
                <a:t>t+3</a:t>
              </a:r>
            </a:p>
          </p:txBody>
        </p:sp>
        <p:sp>
          <p:nvSpPr>
            <p:cNvPr id="51" name="Alternate Process 50"/>
            <p:cNvSpPr/>
            <p:nvPr/>
          </p:nvSpPr>
          <p:spPr>
            <a:xfrm>
              <a:off x="6392154" y="5142178"/>
              <a:ext cx="382043" cy="352697"/>
            </a:xfrm>
            <a:prstGeom prst="flowChartAlternateProcess">
              <a:avLst/>
            </a:prstGeom>
            <a:solidFill>
              <a:srgbClr val="EA6969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0"/>
            </a:p>
          </p:txBody>
        </p:sp>
        <p:cxnSp>
          <p:nvCxnSpPr>
            <p:cNvPr id="58" name="Straight Arrow Connector 57"/>
            <p:cNvCxnSpPr>
              <a:stCxn id="47" idx="2"/>
              <a:endCxn id="51" idx="0"/>
            </p:cNvCxnSpPr>
            <p:nvPr/>
          </p:nvCxnSpPr>
          <p:spPr>
            <a:xfrm>
              <a:off x="6583176" y="4500642"/>
              <a:ext cx="0" cy="6415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3" idx="2"/>
              <a:endCxn id="8" idx="0"/>
            </p:cNvCxnSpPr>
            <p:nvPr/>
          </p:nvCxnSpPr>
          <p:spPr>
            <a:xfrm>
              <a:off x="5456382" y="4499797"/>
              <a:ext cx="7260" cy="6294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37" idx="2"/>
              <a:endCxn id="12" idx="0"/>
            </p:cNvCxnSpPr>
            <p:nvPr/>
          </p:nvCxnSpPr>
          <p:spPr>
            <a:xfrm>
              <a:off x="2076000" y="4499797"/>
              <a:ext cx="7260" cy="6252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39" idx="2"/>
              <a:endCxn id="11" idx="0"/>
            </p:cNvCxnSpPr>
            <p:nvPr/>
          </p:nvCxnSpPr>
          <p:spPr>
            <a:xfrm>
              <a:off x="3202794" y="4499797"/>
              <a:ext cx="7260" cy="6252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41" idx="2"/>
              <a:endCxn id="10" idx="0"/>
            </p:cNvCxnSpPr>
            <p:nvPr/>
          </p:nvCxnSpPr>
          <p:spPr>
            <a:xfrm>
              <a:off x="4329588" y="4499797"/>
              <a:ext cx="7260" cy="6252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45" idx="2"/>
              <a:endCxn id="7" idx="0"/>
            </p:cNvCxnSpPr>
            <p:nvPr/>
          </p:nvCxnSpPr>
          <p:spPr>
            <a:xfrm>
              <a:off x="7709969" y="4500642"/>
              <a:ext cx="7260" cy="6294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ounded Rectangle 133"/>
          <p:cNvSpPr/>
          <p:nvPr/>
        </p:nvSpPr>
        <p:spPr>
          <a:xfrm>
            <a:off x="2923671" y="4964710"/>
            <a:ext cx="4269619" cy="673295"/>
          </a:xfrm>
          <a:prstGeom prst="roundRect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/>
          <p:cNvGrpSpPr/>
          <p:nvPr/>
        </p:nvGrpSpPr>
        <p:grpSpPr>
          <a:xfrm>
            <a:off x="764635" y="5125009"/>
            <a:ext cx="7329875" cy="1539784"/>
            <a:chOff x="583210" y="5125009"/>
            <a:chExt cx="7329875" cy="1539784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5654663" y="6244175"/>
              <a:ext cx="737491" cy="129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583176" y="5475520"/>
              <a:ext cx="0" cy="5858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473679" y="5408395"/>
              <a:ext cx="576208" cy="538609"/>
            </a:xfrm>
            <a:prstGeom prst="rect">
              <a:avLst/>
            </a:prstGeom>
            <a:noFill/>
          </p:spPr>
          <p:txBody>
            <a:bodyPr wrap="square" bIns="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00FF"/>
                  </a:solidFill>
                </a:rPr>
                <a:t>+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803812" y="6126184"/>
              <a:ext cx="269751" cy="538609"/>
            </a:xfrm>
            <a:prstGeom prst="rect">
              <a:avLst/>
            </a:prstGeom>
            <a:noFill/>
          </p:spPr>
          <p:txBody>
            <a:bodyPr wrap="square" bIns="0" rtlCol="0">
              <a:spAutoFit/>
            </a:bodyPr>
            <a:lstStyle/>
            <a:p>
              <a:r>
                <a:rPr lang="en-US" sz="3200" b="1" dirty="0">
                  <a:solidFill>
                    <a:srgbClr val="0000FF"/>
                  </a:solidFill>
                </a:rPr>
                <a:t>+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732068" y="5361275"/>
              <a:ext cx="576208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4"/>
                  </a:solidFill>
                </a:rPr>
                <a:t>–</a:t>
              </a: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583210" y="5125009"/>
              <a:ext cx="7329875" cy="1308454"/>
              <a:chOff x="730775" y="5761209"/>
              <a:chExt cx="7329875" cy="1308454"/>
            </a:xfrm>
          </p:grpSpPr>
          <p:sp>
            <p:nvSpPr>
              <p:cNvPr id="122" name="Alternate Process 121"/>
              <p:cNvSpPr/>
              <p:nvPr/>
            </p:nvSpPr>
            <p:spPr>
              <a:xfrm>
                <a:off x="3171432" y="5761209"/>
                <a:ext cx="382043" cy="352697"/>
              </a:xfrm>
              <a:prstGeom prst="flowChartAlternateProcess">
                <a:avLst/>
              </a:prstGeom>
              <a:solidFill>
                <a:schemeClr val="bg1"/>
              </a:solidFill>
              <a:ln w="1270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00"/>
              </a:p>
            </p:txBody>
          </p:sp>
          <p:sp>
            <p:nvSpPr>
              <p:cNvPr id="119" name="Alternate Process 118"/>
              <p:cNvSpPr/>
              <p:nvPr/>
            </p:nvSpPr>
            <p:spPr>
              <a:xfrm>
                <a:off x="7678607" y="5766283"/>
                <a:ext cx="382043" cy="352697"/>
              </a:xfrm>
              <a:prstGeom prst="flowChartAlternateProcess">
                <a:avLst/>
              </a:prstGeom>
              <a:solidFill>
                <a:schemeClr val="bg1"/>
              </a:solidFill>
              <a:ln w="1270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00"/>
              </a:p>
            </p:txBody>
          </p:sp>
          <p:sp>
            <p:nvSpPr>
              <p:cNvPr id="120" name="Alternate Process 119"/>
              <p:cNvSpPr/>
              <p:nvPr/>
            </p:nvSpPr>
            <p:spPr>
              <a:xfrm>
                <a:off x="5425020" y="5765438"/>
                <a:ext cx="382043" cy="352697"/>
              </a:xfrm>
              <a:prstGeom prst="flowChartAlternateProcess">
                <a:avLst/>
              </a:prstGeom>
              <a:solidFill>
                <a:schemeClr val="bg1"/>
              </a:solidFill>
              <a:ln w="1270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00"/>
              </a:p>
            </p:txBody>
          </p:sp>
          <p:sp>
            <p:nvSpPr>
              <p:cNvPr id="121" name="Alternate Process 120"/>
              <p:cNvSpPr/>
              <p:nvPr/>
            </p:nvSpPr>
            <p:spPr>
              <a:xfrm>
                <a:off x="4298226" y="5761209"/>
                <a:ext cx="382043" cy="352697"/>
              </a:xfrm>
              <a:prstGeom prst="flowChartAlternateProcess">
                <a:avLst/>
              </a:prstGeom>
              <a:solidFill>
                <a:schemeClr val="bg1"/>
              </a:solidFill>
              <a:ln w="1270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00"/>
              </a:p>
            </p:txBody>
          </p:sp>
          <p:sp>
            <p:nvSpPr>
              <p:cNvPr id="123" name="Alternate Process 122"/>
              <p:cNvSpPr/>
              <p:nvPr/>
            </p:nvSpPr>
            <p:spPr>
              <a:xfrm>
                <a:off x="2044638" y="5761209"/>
                <a:ext cx="382043" cy="352697"/>
              </a:xfrm>
              <a:prstGeom prst="flowChartAlternateProcess">
                <a:avLst/>
              </a:prstGeom>
              <a:solidFill>
                <a:srgbClr val="EA6969"/>
              </a:solidFill>
              <a:ln w="12700" cmpd="sng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00"/>
              </a:p>
            </p:txBody>
          </p:sp>
          <p:sp>
            <p:nvSpPr>
              <p:cNvPr id="124" name="Alternate Process 123"/>
              <p:cNvSpPr/>
              <p:nvPr/>
            </p:nvSpPr>
            <p:spPr>
              <a:xfrm>
                <a:off x="7678607" y="6704871"/>
                <a:ext cx="382043" cy="352697"/>
              </a:xfrm>
              <a:prstGeom prst="flowChartAlternateProcess">
                <a:avLst/>
              </a:prstGeom>
              <a:solidFill>
                <a:srgbClr val="FFFFFF"/>
              </a:solidFill>
              <a:ln w="1270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00"/>
              </a:p>
            </p:txBody>
          </p:sp>
          <p:sp>
            <p:nvSpPr>
              <p:cNvPr id="125" name="Alternate Process 124"/>
              <p:cNvSpPr/>
              <p:nvPr/>
            </p:nvSpPr>
            <p:spPr>
              <a:xfrm>
                <a:off x="5425020" y="6704026"/>
                <a:ext cx="382043" cy="352697"/>
              </a:xfrm>
              <a:prstGeom prst="flowChartAlternateProcess">
                <a:avLst/>
              </a:prstGeom>
              <a:solidFill>
                <a:srgbClr val="EA6969"/>
              </a:solidFill>
              <a:ln w="12700" cmpd="sng">
                <a:solidFill>
                  <a:schemeClr val="dk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00"/>
              </a:p>
            </p:txBody>
          </p:sp>
          <p:sp>
            <p:nvSpPr>
              <p:cNvPr id="126" name="Alternate Process 125"/>
              <p:cNvSpPr/>
              <p:nvPr/>
            </p:nvSpPr>
            <p:spPr>
              <a:xfrm>
                <a:off x="4298226" y="6699797"/>
                <a:ext cx="382043" cy="352697"/>
              </a:xfrm>
              <a:prstGeom prst="flowChartAlternateProcess">
                <a:avLst/>
              </a:prstGeom>
              <a:solidFill>
                <a:schemeClr val="bg1"/>
              </a:solidFill>
              <a:ln w="1270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00"/>
              </a:p>
            </p:txBody>
          </p:sp>
          <p:sp>
            <p:nvSpPr>
              <p:cNvPr id="127" name="Alternate Process 126"/>
              <p:cNvSpPr/>
              <p:nvPr/>
            </p:nvSpPr>
            <p:spPr>
              <a:xfrm>
                <a:off x="3171432" y="6699797"/>
                <a:ext cx="382043" cy="352697"/>
              </a:xfrm>
              <a:prstGeom prst="flowChartAlternateProcess">
                <a:avLst/>
              </a:prstGeom>
              <a:solidFill>
                <a:schemeClr val="bg1"/>
              </a:solidFill>
              <a:ln w="1270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00"/>
              </a:p>
            </p:txBody>
          </p:sp>
          <p:sp>
            <p:nvSpPr>
              <p:cNvPr id="128" name="Alternate Process 127"/>
              <p:cNvSpPr/>
              <p:nvPr/>
            </p:nvSpPr>
            <p:spPr>
              <a:xfrm>
                <a:off x="2044638" y="6699797"/>
                <a:ext cx="382043" cy="352697"/>
              </a:xfrm>
              <a:prstGeom prst="flowChartAlternateProcess">
                <a:avLst/>
              </a:prstGeom>
              <a:solidFill>
                <a:schemeClr val="bg1"/>
              </a:solidFill>
              <a:ln w="1270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0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730775" y="6643679"/>
                <a:ext cx="12418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/>
                  <a:t>tagCounts</a:t>
                </a:r>
                <a:endParaRPr lang="en-US" sz="2000" dirty="0"/>
              </a:p>
            </p:txBody>
          </p:sp>
          <p:sp>
            <p:nvSpPr>
              <p:cNvPr id="130" name="Alternate Process 129"/>
              <p:cNvSpPr/>
              <p:nvPr/>
            </p:nvSpPr>
            <p:spPr>
              <a:xfrm>
                <a:off x="6544554" y="5778378"/>
                <a:ext cx="382043" cy="352697"/>
              </a:xfrm>
              <a:prstGeom prst="flowChartAlternateProcess">
                <a:avLst/>
              </a:prstGeom>
              <a:solidFill>
                <a:srgbClr val="EA6969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00"/>
              </a:p>
            </p:txBody>
          </p:sp>
          <p:sp>
            <p:nvSpPr>
              <p:cNvPr id="131" name="Alternate Process 130"/>
              <p:cNvSpPr/>
              <p:nvPr/>
            </p:nvSpPr>
            <p:spPr>
              <a:xfrm>
                <a:off x="6544554" y="6716966"/>
                <a:ext cx="382043" cy="352697"/>
              </a:xfrm>
              <a:prstGeom prst="flowChartAlternateProcess">
                <a:avLst/>
              </a:prstGeom>
              <a:solidFill>
                <a:srgbClr val="EA6969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00"/>
              </a:p>
            </p:txBody>
          </p:sp>
        </p:grpSp>
        <p:cxnSp>
          <p:nvCxnSpPr>
            <p:cNvPr id="55" name="Straight Arrow Connector 54"/>
            <p:cNvCxnSpPr>
              <a:stCxn id="123" idx="3"/>
            </p:cNvCxnSpPr>
            <p:nvPr/>
          </p:nvCxnSpPr>
          <p:spPr>
            <a:xfrm>
              <a:off x="2279116" y="5301358"/>
              <a:ext cx="4113038" cy="76731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ounded Rectangular Callout 51">
            <a:extLst>
              <a:ext uri="{FF2B5EF4-FFF2-40B4-BE49-F238E27FC236}">
                <a16:creationId xmlns:a16="http://schemas.microsoft.com/office/drawing/2014/main" id="{C286672C-6A87-3341-894B-40E8DAF968B7}"/>
              </a:ext>
            </a:extLst>
          </p:cNvPr>
          <p:cNvSpPr/>
          <p:nvPr/>
        </p:nvSpPr>
        <p:spPr>
          <a:xfrm>
            <a:off x="5146257" y="4728527"/>
            <a:ext cx="1523462" cy="854895"/>
          </a:xfrm>
          <a:prstGeom prst="wedgeRoundRectCallout">
            <a:avLst>
              <a:gd name="adj1" fmla="val -21810"/>
              <a:gd name="adj2" fmla="val 7487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Subtract the counts from the batch before the window</a:t>
            </a:r>
          </a:p>
        </p:txBody>
      </p:sp>
      <p:sp>
        <p:nvSpPr>
          <p:cNvPr id="54" name="Rounded Rectangular Callout 53">
            <a:extLst>
              <a:ext uri="{FF2B5EF4-FFF2-40B4-BE49-F238E27FC236}">
                <a16:creationId xmlns:a16="http://schemas.microsoft.com/office/drawing/2014/main" id="{B17A1C22-BE84-7443-B1EE-1C407F63738E}"/>
              </a:ext>
            </a:extLst>
          </p:cNvPr>
          <p:cNvSpPr/>
          <p:nvPr/>
        </p:nvSpPr>
        <p:spPr>
          <a:xfrm>
            <a:off x="7053458" y="4705329"/>
            <a:ext cx="1523462" cy="854895"/>
          </a:xfrm>
          <a:prstGeom prst="wedgeRoundRectCallout">
            <a:avLst>
              <a:gd name="adj1" fmla="val -21810"/>
              <a:gd name="adj2" fmla="val 7487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Add the counts from the new batch in the window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3A3478-E2F5-FB4B-AE66-DABC4BE58104}"/>
              </a:ext>
            </a:extLst>
          </p:cNvPr>
          <p:cNvSpPr txBox="1"/>
          <p:nvPr/>
        </p:nvSpPr>
        <p:spPr>
          <a:xfrm>
            <a:off x="2766992" y="4566479"/>
            <a:ext cx="1749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countByValue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277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52" grpId="0" animBg="1"/>
      <p:bldP spid="52" grpId="1" animBg="1"/>
      <p:bldP spid="54" grpId="0" animBg="1"/>
      <p:bldP spid="54" grpId="1" animBg="1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>
            <a:extLst>
              <a:ext uri="{FF2B5EF4-FFF2-40B4-BE49-F238E27FC236}">
                <a16:creationId xmlns:a16="http://schemas.microsoft.com/office/drawing/2014/main" id="{D5BDF235-7D23-054E-98F2-E059DAF003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354138"/>
            <a:ext cx="9004300" cy="655637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2800" dirty="0"/>
              <a:t>MapReduce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15819AA-CF93-CD4F-85FA-696EC3C8F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Borrowed from Jeff Ullman, Cristiana </a:t>
            </a:r>
            <a:r>
              <a:rPr lang="en-US" dirty="0" err="1"/>
              <a:t>Amza</a:t>
            </a:r>
            <a:r>
              <a:rPr lang="en-US" dirty="0"/>
              <a:t> and </a:t>
            </a:r>
            <a:r>
              <a:rPr lang="en-US" dirty="0" err="1"/>
              <a:t>Indranil</a:t>
            </a:r>
            <a:r>
              <a:rPr lang="en-US" dirty="0"/>
              <a:t> Gupta</a:t>
            </a:r>
          </a:p>
        </p:txBody>
      </p:sp>
    </p:spTree>
    <p:extLst>
      <p:ext uri="{BB962C8B-B14F-4D97-AF65-F5344CB8AC3E}">
        <p14:creationId xmlns:p14="http://schemas.microsoft.com/office/powerpoint/2010/main" val="2916113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and 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r>
              <a:rPr lang="en-US" dirty="0"/>
              <a:t>SQL and ACID are a very useful set of abstractions</a:t>
            </a:r>
          </a:p>
          <a:p>
            <a:r>
              <a:rPr lang="en-US" dirty="0"/>
              <a:t>But: unnecessarily heavy for many tasks, hard to scale</a:t>
            </a:r>
          </a:p>
          <a:p>
            <a:r>
              <a:rPr lang="en-US" dirty="0"/>
              <a:t>MapReduce is a more limited style of programming designed for: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Easy parallel programming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Invisible management of hardware and software failures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Easy management of very-large-scale data</a:t>
            </a:r>
          </a:p>
          <a:p>
            <a:r>
              <a:rPr lang="en-US" dirty="0"/>
              <a:t>It has several implementations, including Hadoop, </a:t>
            </a:r>
            <a:r>
              <a:rPr lang="en-US" dirty="0" err="1"/>
              <a:t>Flink</a:t>
            </a:r>
            <a:r>
              <a:rPr lang="en-US" dirty="0"/>
              <a:t>, and the original Google implementation just called “MapReduce.</a:t>
            </a:r>
          </a:p>
          <a:p>
            <a:r>
              <a:rPr lang="en-US" dirty="0"/>
              <a:t>It is also used in Spark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583680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 baseline="0">
                <a:solidFill>
                  <a:schemeClr val="tx1">
                    <a:tint val="9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12225-5612-419B-A8D5-4B8EEE4C217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74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 in a Nutshell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95400"/>
            <a:ext cx="9067800" cy="5562600"/>
          </a:xfrm>
        </p:spPr>
        <p:txBody>
          <a:bodyPr>
            <a:normAutofit/>
          </a:bodyPr>
          <a:lstStyle/>
          <a:p>
            <a:r>
              <a:rPr lang="en-US" dirty="0"/>
              <a:t>A MapReduce job starts with a collection of input elements of a single type.</a:t>
            </a:r>
          </a:p>
          <a:p>
            <a:pPr lvl="1"/>
            <a:r>
              <a:rPr lang="en-US" dirty="0"/>
              <a:t>Technically, all types are key-value pairs.</a:t>
            </a:r>
          </a:p>
          <a:p>
            <a:r>
              <a:rPr lang="en-US" dirty="0"/>
              <a:t>Apply a user-written </a:t>
            </a:r>
            <a:r>
              <a:rPr lang="en-US" b="1" dirty="0">
                <a:solidFill>
                  <a:srgbClr val="002060"/>
                </a:solidFill>
              </a:rPr>
              <a:t>Map</a:t>
            </a:r>
            <a:r>
              <a:rPr lang="en-US" i="1" dirty="0"/>
              <a:t> </a:t>
            </a:r>
            <a:r>
              <a:rPr lang="en-US" b="1" dirty="0">
                <a:solidFill>
                  <a:srgbClr val="002060"/>
                </a:solidFill>
              </a:rPr>
              <a:t>function</a:t>
            </a:r>
            <a:r>
              <a:rPr lang="en-US" i="1" dirty="0"/>
              <a:t> </a:t>
            </a:r>
            <a:r>
              <a:rPr lang="en-US" dirty="0"/>
              <a:t>to each input element, in parallel.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Mapper</a:t>
            </a:r>
            <a:r>
              <a:rPr lang="en-US" dirty="0"/>
              <a:t> applies the Map function to a single element.</a:t>
            </a:r>
          </a:p>
          <a:p>
            <a:pPr lvl="2"/>
            <a:r>
              <a:rPr lang="en-US" dirty="0"/>
              <a:t>Many mappers grouped in a </a:t>
            </a:r>
            <a:r>
              <a:rPr lang="en-US" b="1" dirty="0">
                <a:solidFill>
                  <a:srgbClr val="002060"/>
                </a:solidFill>
              </a:rPr>
              <a:t>Map task </a:t>
            </a:r>
            <a:r>
              <a:rPr lang="en-US" dirty="0"/>
              <a:t>(the unit of parallelism).</a:t>
            </a:r>
          </a:p>
          <a:p>
            <a:pPr lvl="2"/>
            <a:r>
              <a:rPr lang="en-US" dirty="0"/>
              <a:t>Usually a single Map task is run on a single node/server</a:t>
            </a:r>
          </a:p>
          <a:p>
            <a:r>
              <a:rPr lang="en-US" dirty="0"/>
              <a:t>The output of the Map function is a set of 0, 1, or more </a:t>
            </a:r>
            <a:r>
              <a:rPr lang="en-US" i="1" dirty="0"/>
              <a:t>key-value pairs</a:t>
            </a:r>
            <a:r>
              <a:rPr lang="en-US" dirty="0"/>
              <a:t>.</a:t>
            </a:r>
          </a:p>
          <a:p>
            <a:r>
              <a:rPr lang="en-US" dirty="0"/>
              <a:t>The system sorts all the key-value pairs by key, forming key-(list of values) pairs.</a:t>
            </a:r>
          </a:p>
        </p:txBody>
      </p:sp>
    </p:spTree>
    <p:extLst>
      <p:ext uri="{BB962C8B-B14F-4D97-AF65-F5344CB8AC3E}">
        <p14:creationId xmlns:p14="http://schemas.microsoft.com/office/powerpoint/2010/main" val="417968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theme/theme1.xml><?xml version="1.0" encoding="utf-8"?>
<a:theme xmlns:a="http://schemas.openxmlformats.org/drawingml/2006/main" name="10 September 2009">
  <a:themeElements>
    <a:clrScheme name="10 September 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009999"/>
      </a:accent2>
      <a:accent3>
        <a:srgbClr val="FFFFFF"/>
      </a:accent3>
      <a:accent4>
        <a:srgbClr val="000000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10 September 20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2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2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10 September 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1" id="{FDB87B49-0EF2-DC46-95E3-511AF0B037A3}" vid="{F79043B0-02B6-5E4C-A3AE-A0B2EB438A7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49324</TotalTime>
  <Words>4704</Words>
  <Application>Microsoft Macintosh PowerPoint</Application>
  <PresentationFormat>On-screen Show (4:3)</PresentationFormat>
  <Paragraphs>762</Paragraphs>
  <Slides>62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5" baseType="lpstr">
      <vt:lpstr>Arial</vt:lpstr>
      <vt:lpstr>Calibri</vt:lpstr>
      <vt:lpstr>Consolas</vt:lpstr>
      <vt:lpstr>Corbel</vt:lpstr>
      <vt:lpstr>Courier New</vt:lpstr>
      <vt:lpstr>Lucida Console</vt:lpstr>
      <vt:lpstr>Lucida Grande</vt:lpstr>
      <vt:lpstr>Times New Roman</vt:lpstr>
      <vt:lpstr>Tw Cen MT</vt:lpstr>
      <vt:lpstr>Verdana</vt:lpstr>
      <vt:lpstr>Whitney-BlackSC</vt:lpstr>
      <vt:lpstr>Wingdings</vt:lpstr>
      <vt:lpstr>10 September 2009</vt:lpstr>
      <vt:lpstr>Lecture 9</vt:lpstr>
      <vt:lpstr>Recap of lecture 8</vt:lpstr>
      <vt:lpstr>Recap of lecture 8 (continued)</vt:lpstr>
      <vt:lpstr>Today: MapReduce, Spark and Streaming</vt:lpstr>
      <vt:lpstr>Logistics</vt:lpstr>
      <vt:lpstr>Computer Systems for Data Science Topic 6</vt:lpstr>
      <vt:lpstr>MapReduce</vt:lpstr>
      <vt:lpstr>MapReduce and Hadoop</vt:lpstr>
      <vt:lpstr>MapReduce in a Nutshell</vt:lpstr>
      <vt:lpstr>In a Nutshell – (2)</vt:lpstr>
      <vt:lpstr>MapReduce workflow</vt:lpstr>
      <vt:lpstr>Example: Word Count</vt:lpstr>
      <vt:lpstr>Word Count Using MapReduce</vt:lpstr>
      <vt:lpstr>Mapper</vt:lpstr>
      <vt:lpstr>Reducer</vt:lpstr>
      <vt:lpstr>Another example: Chaining MapReduce</vt:lpstr>
      <vt:lpstr>MapReduce </vt:lpstr>
      <vt:lpstr>Locality Optimization</vt:lpstr>
      <vt:lpstr>Failure in MapReduce</vt:lpstr>
      <vt:lpstr>Refinement: Redundant Execution</vt:lpstr>
      <vt:lpstr>Spark</vt:lpstr>
      <vt:lpstr>Motivation</vt:lpstr>
      <vt:lpstr>Spark’s Key Concept: Resilient Distributed Datasets (RDDs)</vt:lpstr>
      <vt:lpstr>Spark programming interface</vt:lpstr>
      <vt:lpstr>RDD on Spark</vt:lpstr>
      <vt:lpstr>Example: Log Mining</vt:lpstr>
      <vt:lpstr>Fault Recovery</vt:lpstr>
      <vt:lpstr>Creating RDDs</vt:lpstr>
      <vt:lpstr>Basic Transformations</vt:lpstr>
      <vt:lpstr>Basic Actions</vt:lpstr>
      <vt:lpstr>Working with Key-Value Pairs</vt:lpstr>
      <vt:lpstr>Some Key-Value Operations</vt:lpstr>
      <vt:lpstr>Example: Word Count</vt:lpstr>
      <vt:lpstr>More RDD Operators</vt:lpstr>
      <vt:lpstr>Under The Hood: DAG Scheduler</vt:lpstr>
      <vt:lpstr>Lecture 10</vt:lpstr>
      <vt:lpstr>Recap of lecture 9</vt:lpstr>
      <vt:lpstr>Recap of lecture 9 (continued)</vt:lpstr>
      <vt:lpstr>Today: UDF and Regex, Streaming, Caching</vt:lpstr>
      <vt:lpstr>Logistics</vt:lpstr>
      <vt:lpstr>SQL on Spark</vt:lpstr>
      <vt:lpstr>User-Defined Functions (UDF) in Spark</vt:lpstr>
      <vt:lpstr>UDF Example</vt:lpstr>
      <vt:lpstr>UDF Example (raw text)</vt:lpstr>
      <vt:lpstr>Regular expressions (Regex)</vt:lpstr>
      <vt:lpstr>Regex matching examples</vt:lpstr>
      <vt:lpstr>Stream Processing</vt:lpstr>
      <vt:lpstr>Motivation</vt:lpstr>
      <vt:lpstr>Would MapReduce or normal Spark work?</vt:lpstr>
      <vt:lpstr>Which one of these is a stream processing job?</vt:lpstr>
      <vt:lpstr>Discretized Stream Processing </vt:lpstr>
      <vt:lpstr>Spark Streaming</vt:lpstr>
      <vt:lpstr>Discretized Stream Processing</vt:lpstr>
      <vt:lpstr>Fault Recovery</vt:lpstr>
      <vt:lpstr>Programming Model</vt:lpstr>
      <vt:lpstr>DStream Data Sources</vt:lpstr>
      <vt:lpstr>Transformations</vt:lpstr>
      <vt:lpstr>Output Operations </vt:lpstr>
      <vt:lpstr>Example</vt:lpstr>
      <vt:lpstr>1. Get the stream of Hashtags</vt:lpstr>
      <vt:lpstr>2. Count the hashtags over 10 min</vt:lpstr>
      <vt:lpstr>2. Count the hashtags over 10 min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for Data Science</dc:title>
  <dc:creator>Microsoft Office User</dc:creator>
  <cp:lastModifiedBy>Asaf Cidon</cp:lastModifiedBy>
  <cp:revision>699</cp:revision>
  <dcterms:created xsi:type="dcterms:W3CDTF">2016-01-17T07:38:39Z</dcterms:created>
  <dcterms:modified xsi:type="dcterms:W3CDTF">2020-04-19T17:56:20Z</dcterms:modified>
</cp:coreProperties>
</file>