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87" r:id="rId3"/>
    <p:sldId id="419" r:id="rId4"/>
    <p:sldId id="429" r:id="rId5"/>
    <p:sldId id="389" r:id="rId6"/>
    <p:sldId id="426" r:id="rId7"/>
    <p:sldId id="421" r:id="rId8"/>
    <p:sldId id="422" r:id="rId9"/>
    <p:sldId id="423" r:id="rId10"/>
    <p:sldId id="425" r:id="rId11"/>
    <p:sldId id="424" r:id="rId12"/>
    <p:sldId id="427" r:id="rId13"/>
    <p:sldId id="437" r:id="rId14"/>
    <p:sldId id="431" r:id="rId15"/>
    <p:sldId id="432" r:id="rId16"/>
    <p:sldId id="433" r:id="rId17"/>
    <p:sldId id="434" r:id="rId18"/>
    <p:sldId id="438" r:id="rId19"/>
    <p:sldId id="420" r:id="rId20"/>
    <p:sldId id="43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464" autoAdjust="0"/>
  </p:normalViewPr>
  <p:slideViewPr>
    <p:cSldViewPr snapToGrid="0">
      <p:cViewPr varScale="1">
        <p:scale>
          <a:sx n="82" d="100"/>
          <a:sy n="82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B42EA-9E9E-482E-857C-50E7F5F74F25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C565-26FC-4AE9-BDDB-165DEF158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4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169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21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30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591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63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343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423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850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7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76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15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49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8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730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9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225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5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6040-2F92-4E28-B3BD-58926CEBB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9510B-C052-471F-A3F3-E9FD022F7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15A9-A114-46C6-A187-6BBCEB62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8E68-9F8A-4A9F-AF12-BDFDC2004E9F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7855-57EA-4B15-9984-0B57F27E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C9BC-5BD4-4C7C-A311-AB4217B2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73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DF96-4C31-4415-A9C8-98043400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CA3F9-7214-4C74-B612-979465F23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7ED4-6CDF-4E32-B617-CD2B7CB4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CB67-86B3-4C99-8FF8-3F5131B629A5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B8C3C-F7FA-435F-8D19-C959906B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CA63C-DAEF-4020-9746-895AF960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7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A6405-20B0-4ACD-AA72-A324D32A3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78A3E-9557-44BA-872F-75D0EDBF8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931E-44AF-4214-9626-CD07835B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259-A48A-4813-9F2B-3CAD864A3794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A9D04-FF45-4DE5-B291-6E2BF05F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6822-E7B3-4028-9EEA-28F85FE6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23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0E7C-7216-4376-B385-DB931678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22A7-1393-4BA5-A933-17F8AEB3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FF8AA-2A0D-4BE4-913A-D1A8B9A6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C79B-3A48-4611-892A-9DE79C0A019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1D70-AB7B-47B3-B420-B79B2C83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FC80F-4A35-4562-A2F8-3D2AA372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3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F29A-3C0F-4A4D-92D2-CFF499B8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7EB75-107C-4A85-826C-74C80C25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B0DD-9D87-4E65-918F-06D006A4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5FC4-D370-464B-A06E-457ECAD69E84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6D14-E4B8-406D-B8EF-E1A51CB2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7E01-4639-4478-A176-0576DBC8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54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EE2A-4B31-4299-91EB-40709CE8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E92E-191C-4427-9BEB-530D4F70C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7735D-3608-49FD-ACC7-2D489B9A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09F2-283B-4A2B-B3EE-9A252B56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7878-20FE-4C2E-8C78-A855FE095A7E}" type="datetime1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DE50D-EFE9-40B0-9395-DE4CBF53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928B2-E0B7-4467-B7DB-7F848CD4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756C-339A-4367-8B26-982E8C36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3968-F16F-4DA0-B61C-88282843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FECA0-37FE-4F17-AA2E-C99A32B0C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E2D60-5E3C-444D-85FB-9382ACA0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20DAD-4985-4E0B-AF64-7EA2662ED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1D354-F4CC-4695-BD68-654C81B1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3058-E3BB-4823-8762-5C6F89557C29}" type="datetime1">
              <a:rPr lang="en-IN" smtClean="0"/>
              <a:t>29-04-2022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8451A-8809-4C03-903A-E7EAE35C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FC9F4-CB4A-40CB-BFAA-931474EB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5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7BC0-99D2-4BA9-819C-441347B1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8B129-F293-4F47-9043-6FF00D26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5CFC-F4D1-42C5-A7C7-5B6E805C1581}" type="datetime1">
              <a:rPr lang="en-IN" smtClean="0"/>
              <a:t>29-04-2022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4F72A-5779-43A4-B96B-89FF47B2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72D66-666F-4D0B-B731-97E04CD3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BAAF9-65F3-4683-82FE-9DB38227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CF8-97C1-4599-A83F-07F9F35396C7}" type="datetime1">
              <a:rPr lang="en-IN" smtClean="0"/>
              <a:t>29-04-2022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8E1D4-705D-4DA8-8479-0FEEE324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15F62-ACB3-4ED6-9666-F8C2D33A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51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8633-BDFF-44E9-BA19-B07E6230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19D1-056B-4C44-ABEC-218CBB76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90BEB-9B5D-4863-80B4-7F421CD53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8E5E8-D840-412D-97C1-CFC6BE64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994A-0A29-4E48-A241-F8D60086EA3C}" type="datetime1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671BC-A4B8-456B-B93B-C68E5196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C19D-0A70-4C8B-A873-E5B5C3B6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5028-807E-4484-94A7-9E5604D8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DB926-3C30-4B65-8D30-FE4627B36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6963-48EC-45C6-AEC9-0ADCD0383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68A5-A168-4CCF-A0B3-011DA783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C2AF-DE68-443B-B99D-8E826F1EAFAF}" type="datetime1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3B7C-F84E-41B8-9F25-9115512F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1FCF0-DD0A-4AFC-8B1F-88B7B85B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19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4E711-2B5E-45F4-8A36-6C7E723B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821C4-2D13-492C-ACD4-143BA32F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9368D-DA6D-4E3E-B64E-A50C390FB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A276-F727-4F7E-B9E2-A14FEA8FDA45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6A77-474B-409D-ADBA-5F6024082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FB593-3BAC-4EDE-A910-C9906DB42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0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oboflow.com/" TargetMode="Externa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boflow.com/" TargetMode="External"/><Relationship Id="rId5" Type="http://schemas.openxmlformats.org/officeDocument/2006/relationships/hyperlink" Target="https://www.kaggle.com/datasets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1D3464-6C8C-4524-A0D4-E3B739681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8891" y="4667930"/>
            <a:ext cx="4412719" cy="165576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Guided By: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Mrs. Pavithra J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Assistant Professor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Dept of CSE, KSIT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93964" y="136524"/>
            <a:ext cx="11877963" cy="6584951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9" y="328027"/>
            <a:ext cx="1157273" cy="132499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7CA1D6-E331-4837-A4D1-D4D39075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z="1400" b="1" smtClean="0">
                <a:solidFill>
                  <a:schemeClr val="tx1"/>
                </a:solidFill>
              </a:rPr>
              <a:t>1</a:t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51E69-D750-4B06-9064-0602566C3DCF}"/>
              </a:ext>
            </a:extLst>
          </p:cNvPr>
          <p:cNvSpPr txBox="1"/>
          <p:nvPr/>
        </p:nvSpPr>
        <p:spPr>
          <a:xfrm>
            <a:off x="1570616" y="2093629"/>
            <a:ext cx="96496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Department of Computer Science and Engineering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Project Phase – II (18CSP83)         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Review – 1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FACE MASK DETECTION</a:t>
            </a:r>
            <a:endParaRPr lang="en-IN" sz="3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276CD9-83AF-4E88-88AE-08DF64EEC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98" y="328027"/>
            <a:ext cx="8039433" cy="16513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7B0C3EDD-C2AE-4B86-AF80-80BA847639F4}"/>
              </a:ext>
            </a:extLst>
          </p:cNvPr>
          <p:cNvSpPr txBox="1">
            <a:spLocks/>
          </p:cNvSpPr>
          <p:nvPr/>
        </p:nvSpPr>
        <p:spPr>
          <a:xfrm>
            <a:off x="576906" y="4788634"/>
            <a:ext cx="600895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1KS18CS121 	       YASHWANTH K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1KS18CS101 	       SUDHAKAR YASWANTH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1KS18CS070        PRATEEK HAVALE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1KS18CS118        VINOD H MALALI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34AB7-519A-41FC-B09C-FDD726D76C1D}"/>
              </a:ext>
            </a:extLst>
          </p:cNvPr>
          <p:cNvSpPr txBox="1"/>
          <p:nvPr/>
        </p:nvSpPr>
        <p:spPr>
          <a:xfrm>
            <a:off x="2066867" y="3786400"/>
            <a:ext cx="8670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Group No.: G3	               Batch No.: 2021_CSE_11 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8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lvl="0" algn="ctr">
              <a:lnSpc>
                <a:spcPct val="107000"/>
              </a:lnSpc>
            </a:pP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Methodology Proposed / 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z="1400" b="1" smtClean="0">
                <a:solidFill>
                  <a:schemeClr val="tx1"/>
                </a:solidFill>
              </a:rPr>
              <a:t>10</a:t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8B08300-D2B4-46E0-8F84-BBF97494AE3A}"/>
              </a:ext>
            </a:extLst>
          </p:cNvPr>
          <p:cNvSpPr txBox="1">
            <a:spLocks/>
          </p:cNvSpPr>
          <p:nvPr/>
        </p:nvSpPr>
        <p:spPr>
          <a:xfrm>
            <a:off x="603669" y="1582014"/>
            <a:ext cx="8730831" cy="472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 Collected from GitHub repository and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:  Labelling, Resize done using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Roboflow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: Increases the size of data.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: YoloV4-tiny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: Used Darknet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 </a:t>
            </a: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74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4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Technologies / Tools Used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z="1400" b="1" smtClean="0">
                <a:solidFill>
                  <a:schemeClr val="tx1"/>
                </a:solidFill>
              </a:rPr>
              <a:t>11</a:t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69" y="1285904"/>
            <a:ext cx="11260242" cy="510301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endParaRPr lang="en-IN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IN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N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 V4 Tiny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Darknet 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Webcam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OS</a:t>
            </a:r>
          </a:p>
        </p:txBody>
      </p:sp>
    </p:spTree>
    <p:extLst>
      <p:ext uri="{BB962C8B-B14F-4D97-AF65-F5344CB8AC3E}">
        <p14:creationId xmlns:p14="http://schemas.microsoft.com/office/powerpoint/2010/main" val="48235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z="1400" b="1" smtClean="0">
                <a:solidFill>
                  <a:schemeClr val="tx1"/>
                </a:solidFill>
              </a:rPr>
              <a:t>12</a:t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BF3FD-5879-4E5C-B8C4-BFC4326A38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4" r="3321" b="5632"/>
          <a:stretch/>
        </p:blipFill>
        <p:spPr>
          <a:xfrm>
            <a:off x="289366" y="1463444"/>
            <a:ext cx="11609409" cy="5018379"/>
          </a:xfrm>
          <a:prstGeom prst="rect">
            <a:avLst/>
          </a:prstGeom>
        </p:spPr>
      </p:pic>
      <p:sp>
        <p:nvSpPr>
          <p:cNvPr id="10" name="Title 10">
            <a:extLst>
              <a:ext uri="{FF2B5EF4-FFF2-40B4-BE49-F238E27FC236}">
                <a16:creationId xmlns:a16="http://schemas.microsoft.com/office/drawing/2014/main" id="{01B79A63-BDB8-4099-8E93-0B1A1679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69" y="187720"/>
            <a:ext cx="10110761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Implementation of Modules with codes</a:t>
            </a:r>
          </a:p>
        </p:txBody>
      </p:sp>
    </p:spTree>
    <p:extLst>
      <p:ext uri="{BB962C8B-B14F-4D97-AF65-F5344CB8AC3E}">
        <p14:creationId xmlns:p14="http://schemas.microsoft.com/office/powerpoint/2010/main" val="254176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z="1400" b="1" smtClean="0">
                <a:solidFill>
                  <a:schemeClr val="tx1"/>
                </a:solidFill>
              </a:rPr>
              <a:t>13</a:t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E867E-B790-433F-BBA5-F55BC83972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19916" r="8006" b="5674"/>
          <a:stretch/>
        </p:blipFill>
        <p:spPr>
          <a:xfrm>
            <a:off x="629520" y="1362425"/>
            <a:ext cx="10810979" cy="5103019"/>
          </a:xfrm>
          <a:prstGeom prst="rect">
            <a:avLst/>
          </a:prstGeom>
        </p:spPr>
      </p:pic>
      <p:sp>
        <p:nvSpPr>
          <p:cNvPr id="10" name="Title 10">
            <a:extLst>
              <a:ext uri="{FF2B5EF4-FFF2-40B4-BE49-F238E27FC236}">
                <a16:creationId xmlns:a16="http://schemas.microsoft.com/office/drawing/2014/main" id="{2F958997-0271-4A39-BE7B-976EAE1B41CF}"/>
              </a:ext>
            </a:extLst>
          </p:cNvPr>
          <p:cNvSpPr txBox="1">
            <a:spLocks/>
          </p:cNvSpPr>
          <p:nvPr/>
        </p:nvSpPr>
        <p:spPr>
          <a:xfrm>
            <a:off x="1554370" y="187720"/>
            <a:ext cx="9799430" cy="896145"/>
          </a:xfrm>
          <a:prstGeom prst="rect">
            <a:avLst/>
          </a:prstGeo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r>
              <a:rPr lang="en-US" sz="4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Implementation of Modules with codes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25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z="1400" b="1" smtClean="0">
                <a:solidFill>
                  <a:schemeClr val="tx1"/>
                </a:solidFill>
              </a:rPr>
              <a:t>14</a:t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C0B42-C882-4348-BF9E-0EBEAF97A1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" t="21339" r="1985" b="5747"/>
          <a:stretch/>
        </p:blipFill>
        <p:spPr>
          <a:xfrm>
            <a:off x="539969" y="1463444"/>
            <a:ext cx="11409980" cy="5000363"/>
          </a:xfrm>
          <a:prstGeom prst="rect">
            <a:avLst/>
          </a:prstGeom>
        </p:spPr>
      </p:pic>
      <p:sp>
        <p:nvSpPr>
          <p:cNvPr id="10" name="Title 10">
            <a:extLst>
              <a:ext uri="{FF2B5EF4-FFF2-40B4-BE49-F238E27FC236}">
                <a16:creationId xmlns:a16="http://schemas.microsoft.com/office/drawing/2014/main" id="{BBB5E6E1-6913-4D15-94E7-F43AB6DF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69" y="187720"/>
            <a:ext cx="10110761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Implementation of Modules with codes</a:t>
            </a:r>
          </a:p>
        </p:txBody>
      </p:sp>
    </p:spTree>
    <p:extLst>
      <p:ext uri="{BB962C8B-B14F-4D97-AF65-F5344CB8AC3E}">
        <p14:creationId xmlns:p14="http://schemas.microsoft.com/office/powerpoint/2010/main" val="318667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z="1400" b="1" smtClean="0">
                <a:solidFill>
                  <a:schemeClr val="tx1"/>
                </a:solidFill>
              </a:rPr>
              <a:t>15</a:t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8E9DE-6873-46B0-B942-614A9AE574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t="18750" r="1985" b="8663"/>
          <a:stretch/>
        </p:blipFill>
        <p:spPr>
          <a:xfrm>
            <a:off x="404889" y="1463444"/>
            <a:ext cx="11545059" cy="4977959"/>
          </a:xfrm>
          <a:prstGeom prst="rect">
            <a:avLst/>
          </a:prstGeom>
        </p:spPr>
      </p:pic>
      <p:sp>
        <p:nvSpPr>
          <p:cNvPr id="10" name="Title 10">
            <a:extLst>
              <a:ext uri="{FF2B5EF4-FFF2-40B4-BE49-F238E27FC236}">
                <a16:creationId xmlns:a16="http://schemas.microsoft.com/office/drawing/2014/main" id="{C7F02E64-B8A6-408B-B005-0082C062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69" y="187720"/>
            <a:ext cx="10110761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Implementation of Modules with codes</a:t>
            </a:r>
          </a:p>
        </p:txBody>
      </p:sp>
    </p:spTree>
    <p:extLst>
      <p:ext uri="{BB962C8B-B14F-4D97-AF65-F5344CB8AC3E}">
        <p14:creationId xmlns:p14="http://schemas.microsoft.com/office/powerpoint/2010/main" val="2389636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z="1400" b="1" smtClean="0">
                <a:solidFill>
                  <a:schemeClr val="tx1"/>
                </a:solidFill>
              </a:rPr>
              <a:t>16</a:t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BD060-A3EE-4935-98DE-D802B7B3BB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t="19916" r="2359" b="7315"/>
          <a:stretch/>
        </p:blipFill>
        <p:spPr>
          <a:xfrm>
            <a:off x="526868" y="1365812"/>
            <a:ext cx="11260243" cy="4990537"/>
          </a:xfrm>
          <a:prstGeom prst="rect">
            <a:avLst/>
          </a:prstGeom>
        </p:spPr>
      </p:pic>
      <p:sp>
        <p:nvSpPr>
          <p:cNvPr id="10" name="Title 10">
            <a:extLst>
              <a:ext uri="{FF2B5EF4-FFF2-40B4-BE49-F238E27FC236}">
                <a16:creationId xmlns:a16="http://schemas.microsoft.com/office/drawing/2014/main" id="{2FAA6AC2-C25A-4207-8109-8727D837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69" y="187720"/>
            <a:ext cx="10232741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Implementation of Modules with codes</a:t>
            </a:r>
          </a:p>
        </p:txBody>
      </p:sp>
    </p:spTree>
    <p:extLst>
      <p:ext uri="{BB962C8B-B14F-4D97-AF65-F5344CB8AC3E}">
        <p14:creationId xmlns:p14="http://schemas.microsoft.com/office/powerpoint/2010/main" val="364534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z="1400" b="1" smtClean="0">
                <a:solidFill>
                  <a:schemeClr val="tx1"/>
                </a:solidFill>
              </a:rPr>
              <a:t>17</a:t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10EA4-1672-46A6-97D3-D2A134CE13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" t="18750" r="2595" b="10951"/>
          <a:stretch/>
        </p:blipFill>
        <p:spPr>
          <a:xfrm>
            <a:off x="404889" y="1398130"/>
            <a:ext cx="11470736" cy="4821071"/>
          </a:xfrm>
          <a:prstGeom prst="rect">
            <a:avLst/>
          </a:prstGeom>
        </p:spPr>
      </p:pic>
      <p:sp>
        <p:nvSpPr>
          <p:cNvPr id="10" name="Title 10">
            <a:extLst>
              <a:ext uri="{FF2B5EF4-FFF2-40B4-BE49-F238E27FC236}">
                <a16:creationId xmlns:a16="http://schemas.microsoft.com/office/drawing/2014/main" id="{7A31A24D-519D-4A76-BEBE-EF73A5EA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4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Snapshots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24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z="1400" b="1" smtClean="0">
                <a:solidFill>
                  <a:schemeClr val="tx1"/>
                </a:solidFill>
              </a:rPr>
              <a:t>18</a:t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7A31A24D-519D-4A76-BEBE-EF73A5EA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4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Snapshots</a:t>
            </a:r>
            <a:endParaRPr lang="en-US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F546A0-6C15-46CC-8B28-30FF5D8F2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46" y="1331793"/>
            <a:ext cx="5383764" cy="49886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2417EF-6EF5-4AB8-B2C2-EB3FA336B8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126" y="1660850"/>
            <a:ext cx="5480841" cy="462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56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z="1400" b="1" smtClean="0">
                <a:solidFill>
                  <a:schemeClr val="tx1"/>
                </a:solidFill>
              </a:rPr>
              <a:t>19</a:t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4" y="1181496"/>
            <a:ext cx="11629016" cy="5103019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  <a:hlinkClick r:id="rId5"/>
              </a:rPr>
              <a:t>https://www.kaggle.com/datasets</a:t>
            </a:r>
            <a:endParaRPr lang="en-IN" sz="2000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  <a:hlinkClick r:id="rId6"/>
              </a:rPr>
              <a:t>https://roboflow.com/</a:t>
            </a:r>
            <a:endParaRPr lang="en-IN" sz="2000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000" dirty="0"/>
              <a:t>[1] </a:t>
            </a:r>
            <a:r>
              <a:rPr lang="en-IN" sz="2000" dirty="0" err="1"/>
              <a:t>Arjya</a:t>
            </a:r>
            <a:r>
              <a:rPr lang="en-IN" sz="2000" dirty="0"/>
              <a:t> Das, Mohammad Wasif Ansari, Rohini </a:t>
            </a:r>
            <a:r>
              <a:rPr lang="en-IN" sz="2000" dirty="0" err="1"/>
              <a:t>Basak</a:t>
            </a:r>
            <a:r>
              <a:rPr lang="en-IN" sz="2000" dirty="0"/>
              <a:t> “Covid-19 Face Mask Detection Using TensorFlow, </a:t>
            </a:r>
            <a:r>
              <a:rPr lang="en-IN" sz="2000" dirty="0" err="1"/>
              <a:t>Keras</a:t>
            </a:r>
            <a:r>
              <a:rPr lang="en-IN" sz="2000" dirty="0"/>
              <a:t> and OpenCV”, IEEE 17th India Council International Conference (INDICON), 2020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[2] Riya </a:t>
            </a:r>
            <a:r>
              <a:rPr lang="en-US" sz="2000" dirty="0" err="1"/>
              <a:t>Chiragkumar</a:t>
            </a:r>
            <a:r>
              <a:rPr lang="en-US" sz="2000" dirty="0"/>
              <a:t> Shah, </a:t>
            </a:r>
            <a:r>
              <a:rPr lang="en-US" sz="2000" dirty="0" err="1"/>
              <a:t>Rutva</a:t>
            </a:r>
            <a:r>
              <a:rPr lang="en-US" sz="2000" dirty="0"/>
              <a:t>, “Detection of Face Mask using Convolutional Neural Network”, </a:t>
            </a:r>
            <a:r>
              <a:rPr lang="en-US" sz="2000" dirty="0" err="1"/>
              <a:t>arXiv</a:t>
            </a:r>
            <a:r>
              <a:rPr lang="en-US" sz="2000" dirty="0"/>
              <a:t>, 10th June 2021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000" dirty="0"/>
              <a:t>[3] </a:t>
            </a:r>
            <a:r>
              <a:rPr lang="en-IN" sz="2000" dirty="0" err="1"/>
              <a:t>Eashan</a:t>
            </a:r>
            <a:r>
              <a:rPr lang="en-IN" sz="2000" dirty="0"/>
              <a:t> </a:t>
            </a:r>
            <a:r>
              <a:rPr lang="en-IN" sz="2000" dirty="0" err="1"/>
              <a:t>Adhikarla</a:t>
            </a:r>
            <a:r>
              <a:rPr lang="en-IN" sz="2000" dirty="0"/>
              <a:t> Brian, D. Davison “Face Mask Detection on Real-World Webcam Images” ACM ISBN 978-1-4503-8478- 0/21/09, 2021, pp 139-144. https://dl.acm.org/doi/10.1145/34622033475903  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000" dirty="0"/>
              <a:t>[4] Roshan M Thomas, Motty Sabu, </a:t>
            </a:r>
            <a:r>
              <a:rPr lang="en-IN" sz="2000" dirty="0" err="1"/>
              <a:t>Tintu</a:t>
            </a:r>
            <a:r>
              <a:rPr lang="en-IN" sz="2000" dirty="0"/>
              <a:t> Samson, </a:t>
            </a:r>
            <a:r>
              <a:rPr lang="en-IN" sz="2000" dirty="0" err="1"/>
              <a:t>Shihana</a:t>
            </a:r>
            <a:r>
              <a:rPr lang="en-IN" sz="2000" dirty="0"/>
              <a:t> Mol B, </a:t>
            </a:r>
            <a:r>
              <a:rPr lang="en-IN" sz="2000" dirty="0" err="1"/>
              <a:t>Tinu</a:t>
            </a:r>
            <a:r>
              <a:rPr lang="en-IN" sz="2000" dirty="0"/>
              <a:t> Thomas “Real Time Face Mask Detection and Recognition using Python”, IJERT, 2021, pp 57-62.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248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z="1400" b="1" smtClean="0">
                <a:solidFill>
                  <a:schemeClr val="tx1"/>
                </a:solidFill>
              </a:rPr>
              <a:t>2</a:t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370" y="1376279"/>
            <a:ext cx="9449116" cy="5103019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Comparison with similar work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Problem Statement and Objectives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Methodology Proposed/ Design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Technologies / Tools Used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Implementation of Modules with codes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Snapshots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7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4D585-28B2-4BFB-AF16-887FC5B0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20</a:t>
            </a:fld>
            <a:endParaRPr lang="en-IN"/>
          </a:p>
        </p:txBody>
      </p:sp>
      <p:pic>
        <p:nvPicPr>
          <p:cNvPr id="2050" name="Picture 2" descr="617 Thank You Mask Photos - Free &amp; Royalty-Free Stock Photos from Dreamstime">
            <a:extLst>
              <a:ext uri="{FF2B5EF4-FFF2-40B4-BE49-F238E27FC236}">
                <a16:creationId xmlns:a16="http://schemas.microsoft.com/office/drawing/2014/main" id="{6C043347-90B2-4A9D-92A2-302CA713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7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z="1400" b="1" smtClean="0">
                <a:solidFill>
                  <a:schemeClr val="tx1"/>
                </a:solidFill>
              </a:rPr>
              <a:t>3</a:t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60" y="1322174"/>
            <a:ext cx="11260242" cy="5103019"/>
          </a:xfrm>
        </p:spPr>
        <p:txBody>
          <a:bodyPr>
            <a:noAutofit/>
          </a:bodyPr>
          <a:lstStyle/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Coronavirus disease 2019 (COVID-19) has globally infected over 5.1 billion people causing over 6.2 million deaths.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Individuals with COVID-19 have had a wide scope of symptoms reported – serious illness.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Fever, dry cough, tiredness, loss of taste and smell are the major symptoms of coronavirus. 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Respiratory problems like  difficulty in breathing.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Elder people having lung disease can possess serious complications from COVID-19 illness as they appear to be at higher risk.</a:t>
            </a:r>
          </a:p>
        </p:txBody>
      </p:sp>
    </p:spTree>
    <p:extLst>
      <p:ext uri="{BB962C8B-B14F-4D97-AF65-F5344CB8AC3E}">
        <p14:creationId xmlns:p14="http://schemas.microsoft.com/office/powerpoint/2010/main" val="225207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IN" sz="4400" b="1" dirty="0" err="1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</a:t>
            </a:r>
            <a:r>
              <a:rPr lang="en-IN" sz="4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…</a:t>
            </a:r>
            <a:endParaRPr lang="en-IN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z="1400" b="1" smtClean="0">
                <a:solidFill>
                  <a:schemeClr val="tx1"/>
                </a:solidFill>
              </a:rPr>
              <a:t>4</a:t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60" y="1357740"/>
            <a:ext cx="11323303" cy="4998610"/>
          </a:xfrm>
        </p:spPr>
        <p:txBody>
          <a:bodyPr>
            <a:normAutofit fontScale="92500" lnSpcReduction="20000"/>
          </a:bodyPr>
          <a:lstStyle/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Many precautionary measures have been taken to fight against coronavirus. Among them cleaning hands, maintaining a safe distance and wearing a mask.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In order to protect ourselves from the COVID-19 Pandemic,  every one of us should wear a face mask.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It becomes necessary to check if the people wear face mask in most public gatherings such as School, College, Malls etc.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This model can be used to develop a full-fledged software to scan every person before they can enter the public gathering.</a:t>
            </a:r>
          </a:p>
          <a:p>
            <a:pPr marL="0" lvl="0" indent="0" algn="just">
              <a:lnSpc>
                <a:spcPct val="107000"/>
              </a:lnSpc>
              <a:buNone/>
            </a:pP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1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Comparison with similar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z="1400" b="1" smtClean="0">
                <a:solidFill>
                  <a:schemeClr val="tx1"/>
                </a:solidFill>
              </a:rPr>
              <a:t>5</a:t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257698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BBCC5D45-4C16-4834-B59A-5736CF3F2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69257"/>
              </p:ext>
            </p:extLst>
          </p:nvPr>
        </p:nvGraphicFramePr>
        <p:xfrm>
          <a:off x="404889" y="1174115"/>
          <a:ext cx="11260242" cy="5258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707">
                  <a:extLst>
                    <a:ext uri="{9D8B030D-6E8A-4147-A177-3AD203B41FA5}">
                      <a16:colId xmlns:a16="http://schemas.microsoft.com/office/drawing/2014/main" val="4242048070"/>
                    </a:ext>
                  </a:extLst>
                </a:gridCol>
                <a:gridCol w="1876707">
                  <a:extLst>
                    <a:ext uri="{9D8B030D-6E8A-4147-A177-3AD203B41FA5}">
                      <a16:colId xmlns:a16="http://schemas.microsoft.com/office/drawing/2014/main" val="1159184869"/>
                    </a:ext>
                  </a:extLst>
                </a:gridCol>
                <a:gridCol w="1876707">
                  <a:extLst>
                    <a:ext uri="{9D8B030D-6E8A-4147-A177-3AD203B41FA5}">
                      <a16:colId xmlns:a16="http://schemas.microsoft.com/office/drawing/2014/main" val="1792466105"/>
                    </a:ext>
                  </a:extLst>
                </a:gridCol>
                <a:gridCol w="1876707">
                  <a:extLst>
                    <a:ext uri="{9D8B030D-6E8A-4147-A177-3AD203B41FA5}">
                      <a16:colId xmlns:a16="http://schemas.microsoft.com/office/drawing/2014/main" val="3953192173"/>
                    </a:ext>
                  </a:extLst>
                </a:gridCol>
                <a:gridCol w="1876707">
                  <a:extLst>
                    <a:ext uri="{9D8B030D-6E8A-4147-A177-3AD203B41FA5}">
                      <a16:colId xmlns:a16="http://schemas.microsoft.com/office/drawing/2014/main" val="2844201666"/>
                    </a:ext>
                  </a:extLst>
                </a:gridCol>
                <a:gridCol w="1876707">
                  <a:extLst>
                    <a:ext uri="{9D8B030D-6E8A-4147-A177-3AD203B41FA5}">
                      <a16:colId xmlns:a16="http://schemas.microsoft.com/office/drawing/2014/main" val="3207948790"/>
                    </a:ext>
                  </a:extLst>
                </a:gridCol>
              </a:tblGrid>
              <a:tr h="7166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SL NO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TITLE OF THE PAPER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AUTHOR 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JOURNAL AND PUBLICATION YEAR OF PAPER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METHODOLOGY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LIMITATIONS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270278"/>
                  </a:ext>
                </a:extLst>
              </a:tr>
              <a:tr h="2343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</a:rPr>
                        <a:t>Covid-19 Face Mask Detection Using TensorFlow, Keras and OpenCV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1.Arjya Das</a:t>
                      </a:r>
                      <a:endParaRPr lang="en-IN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2.Mohammad Wasif Ansari</a:t>
                      </a:r>
                      <a:endParaRPr lang="en-IN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3.Rohini Bask</a:t>
                      </a:r>
                      <a:endParaRPr lang="en-IN" dirty="0">
                        <a:effectLst/>
                      </a:endParaRPr>
                    </a:p>
                    <a:p>
                      <a:pPr fontAlgn="t"/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IEEE</a:t>
                      </a:r>
                      <a:endParaRPr lang="en-IN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      2020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The proposed method consists of a cascade classifier and a pre-trained CNN which contains two 2D convolution layers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It can detect if a person is</a:t>
                      </a:r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wearing the mask  or not.</a:t>
                      </a:r>
                      <a:endParaRPr lang="en-US" dirty="0">
                        <a:effectLst/>
                      </a:endParaRPr>
                    </a:p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48196525"/>
                  </a:ext>
                </a:extLst>
              </a:tr>
              <a:tr h="21225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</a:rPr>
                        <a:t>Detection of Face Mask using Convolutional Neural Network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1.Riya Chiragkumar Shah</a:t>
                      </a:r>
                      <a:endParaRPr lang="en-IN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2.Rutva Jignesh Shah</a:t>
                      </a:r>
                      <a:endParaRPr lang="en-IN">
                        <a:effectLst/>
                      </a:endParaRPr>
                    </a:p>
                    <a:p>
                      <a:pPr fontAlgn="t"/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IEEE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endParaRPr lang="en-IN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Used  the MobileNetV2 of convolutional neural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network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for detection of mask.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Dataset size 2k images.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99% precision and 99% recall this may lead to overfitting problem.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0084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31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Comparison with similar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z="1400" b="1" smtClean="0">
                <a:solidFill>
                  <a:schemeClr val="tx1"/>
                </a:solidFill>
              </a:rPr>
              <a:t>6</a:t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4CF194A-B138-453E-8ECF-147F26C16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33633"/>
              </p:ext>
            </p:extLst>
          </p:nvPr>
        </p:nvGraphicFramePr>
        <p:xfrm>
          <a:off x="404888" y="1248171"/>
          <a:ext cx="11146644" cy="4944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774">
                  <a:extLst>
                    <a:ext uri="{9D8B030D-6E8A-4147-A177-3AD203B41FA5}">
                      <a16:colId xmlns:a16="http://schemas.microsoft.com/office/drawing/2014/main" val="451162528"/>
                    </a:ext>
                  </a:extLst>
                </a:gridCol>
                <a:gridCol w="1857774">
                  <a:extLst>
                    <a:ext uri="{9D8B030D-6E8A-4147-A177-3AD203B41FA5}">
                      <a16:colId xmlns:a16="http://schemas.microsoft.com/office/drawing/2014/main" val="2435319390"/>
                    </a:ext>
                  </a:extLst>
                </a:gridCol>
                <a:gridCol w="1857774">
                  <a:extLst>
                    <a:ext uri="{9D8B030D-6E8A-4147-A177-3AD203B41FA5}">
                      <a16:colId xmlns:a16="http://schemas.microsoft.com/office/drawing/2014/main" val="693107053"/>
                    </a:ext>
                  </a:extLst>
                </a:gridCol>
                <a:gridCol w="1857774">
                  <a:extLst>
                    <a:ext uri="{9D8B030D-6E8A-4147-A177-3AD203B41FA5}">
                      <a16:colId xmlns:a16="http://schemas.microsoft.com/office/drawing/2014/main" val="3400160611"/>
                    </a:ext>
                  </a:extLst>
                </a:gridCol>
                <a:gridCol w="1857774">
                  <a:extLst>
                    <a:ext uri="{9D8B030D-6E8A-4147-A177-3AD203B41FA5}">
                      <a16:colId xmlns:a16="http://schemas.microsoft.com/office/drawing/2014/main" val="2947566170"/>
                    </a:ext>
                  </a:extLst>
                </a:gridCol>
                <a:gridCol w="1857774">
                  <a:extLst>
                    <a:ext uri="{9D8B030D-6E8A-4147-A177-3AD203B41FA5}">
                      <a16:colId xmlns:a16="http://schemas.microsoft.com/office/drawing/2014/main" val="3921838983"/>
                    </a:ext>
                  </a:extLst>
                </a:gridCol>
              </a:tblGrid>
              <a:tr h="11584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SI NO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TITLE OF THE PAPER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AUTHOR 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JOURNAL AND PUBLICATION YEAR OF PAPER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METHODOLOGY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LIMITATIONS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0410297"/>
                  </a:ext>
                </a:extLst>
              </a:tr>
              <a:tr h="18578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</a:rPr>
                        <a:t>Face Mask Detection on Real-World Webcam Images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1.Eashan Adhikarla</a:t>
                      </a:r>
                      <a:endParaRPr lang="en-IN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2.Brian D. Davison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IEEE</a:t>
                      </a:r>
                      <a:endParaRPr lang="en-IN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Used Yolo V5 Model to detect mask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Yolo V5 needs high computational devices to train and predict the images.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35675524"/>
                  </a:ext>
                </a:extLst>
              </a:tr>
              <a:tr h="192798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</a:rPr>
                        <a:t>Real Time Face Mask Detection and Recognition using Python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1.Roshan M Thomas</a:t>
                      </a:r>
                      <a:endParaRPr lang="fi-FI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2.Motty Sabu</a:t>
                      </a:r>
                      <a:endParaRPr lang="fi-FI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3.Tintu Samson</a:t>
                      </a:r>
                      <a:endParaRPr lang="fi-FI">
                        <a:effectLst/>
                      </a:endParaRPr>
                    </a:p>
                    <a:p>
                      <a:pPr fontAlgn="t"/>
                      <a:br>
                        <a:rPr lang="fi-FI">
                          <a:effectLst/>
                        </a:rPr>
                      </a:br>
                      <a:endParaRPr lang="fi-FI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IJERT</a:t>
                      </a:r>
                      <a:endParaRPr lang="en-IN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Used CNN to detect face mask.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Uses classification not object detection.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4325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4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Problem</a:t>
            </a: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z="1400" b="1" smtClean="0">
                <a:solidFill>
                  <a:schemeClr val="tx1"/>
                </a:solidFill>
              </a:rPr>
              <a:t>7</a:t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60" y="2115201"/>
            <a:ext cx="11260242" cy="3209812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“In order to protect ourselves from the COVID-19 Pandemic, almost every one of us tends to wear a face mask. It becomes increasingly necessary to check if the people in a crowd wear face masks in public gatherings such as Malls, Theaters, and Parks. The development of a solution to detect if the person is wearing a face mask and allow their entry would be of great help to society.”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88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z="1400" b="1" smtClean="0">
                <a:solidFill>
                  <a:schemeClr val="tx1"/>
                </a:solidFill>
              </a:rPr>
              <a:t>8</a:t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60" y="1544878"/>
            <a:ext cx="11260242" cy="4657612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effectively provide a working model for accurate face mask detection.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real time face images as With and Without Mask.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number of images in Dataset in order to improve the Accuracy of the model.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the algorithm to capture and detect With and Without Mask Faces in real time.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3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lvl="0" algn="ctr">
              <a:lnSpc>
                <a:spcPct val="107000"/>
              </a:lnSpc>
            </a:pPr>
            <a:r>
              <a:rPr lang="en-US" sz="40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Methodology Proposed / 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z="1400" b="1" smtClean="0">
                <a:solidFill>
                  <a:schemeClr val="tx1"/>
                </a:solidFill>
              </a:rPr>
              <a:t>9</a:t>
            </a:fld>
            <a:endParaRPr lang="en-IN" sz="14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8A251-4D5B-4BFF-A09E-A02EEB6F6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" y="1285904"/>
            <a:ext cx="11088647" cy="484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3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8964</TotalTime>
  <Words>922</Words>
  <Application>Microsoft Office PowerPoint</Application>
  <PresentationFormat>Widescreen</PresentationFormat>
  <Paragraphs>170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Bookman Old Style</vt:lpstr>
      <vt:lpstr>Calibri</vt:lpstr>
      <vt:lpstr>Calibri Light</vt:lpstr>
      <vt:lpstr>Georgia</vt:lpstr>
      <vt:lpstr>Open Sans</vt:lpstr>
      <vt:lpstr>Symbol</vt:lpstr>
      <vt:lpstr>Times New Roman</vt:lpstr>
      <vt:lpstr>Wingdings</vt:lpstr>
      <vt:lpstr>Office Theme</vt:lpstr>
      <vt:lpstr>PowerPoint Presentation</vt:lpstr>
      <vt:lpstr>Contents</vt:lpstr>
      <vt:lpstr>Introduction</vt:lpstr>
      <vt:lpstr>Cont…</vt:lpstr>
      <vt:lpstr>Comparison with similar work</vt:lpstr>
      <vt:lpstr>Comparison with similar work</vt:lpstr>
      <vt:lpstr>Problem Statement</vt:lpstr>
      <vt:lpstr>Objectives</vt:lpstr>
      <vt:lpstr>Methodology Proposed / Design</vt:lpstr>
      <vt:lpstr>Methodology Proposed / Design</vt:lpstr>
      <vt:lpstr>Technologies / Tools Used</vt:lpstr>
      <vt:lpstr>Implementation of Modules with codes</vt:lpstr>
      <vt:lpstr>PowerPoint Presentation</vt:lpstr>
      <vt:lpstr>Implementation of Modules with codes</vt:lpstr>
      <vt:lpstr>Implementation of Modules with codes</vt:lpstr>
      <vt:lpstr>Implementation of Modules with codes</vt:lpstr>
      <vt:lpstr>Snapshots</vt:lpstr>
      <vt:lpstr>Snapshots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Things(18CS81)</dc:title>
  <dc:creator>Vaneeta M</dc:creator>
  <cp:lastModifiedBy>Sudhakar Yaswanth</cp:lastModifiedBy>
  <cp:revision>102</cp:revision>
  <dcterms:created xsi:type="dcterms:W3CDTF">2022-03-31T14:34:30Z</dcterms:created>
  <dcterms:modified xsi:type="dcterms:W3CDTF">2022-04-29T18:08:16Z</dcterms:modified>
</cp:coreProperties>
</file>