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65" r:id="rId6"/>
    <p:sldId id="277" r:id="rId7"/>
    <p:sldId id="270" r:id="rId8"/>
    <p:sldId id="267" r:id="rId9"/>
    <p:sldId id="271" r:id="rId10"/>
    <p:sldId id="275" r:id="rId11"/>
    <p:sldId id="278" r:id="rId12"/>
    <p:sldId id="272" r:id="rId13"/>
    <p:sldId id="276" r:id="rId14"/>
    <p:sldId id="273" r:id="rId15"/>
    <p:sldId id="279" r:id="rId16"/>
    <p:sldId id="262" r:id="rId17"/>
    <p:sldId id="266" r:id="rId18"/>
  </p:sldIdLst>
  <p:sldSz cx="12192000" cy="6858000"/>
  <p:notesSz cx="6858000" cy="9144000"/>
  <p:embeddedFontLst>
    <p:embeddedFont>
      <p:font typeface="KoPub돋움체 Light" panose="02020603020101020101" pitchFamily="18" charset="-127"/>
      <p:regular r:id="rId19"/>
    </p:embeddedFont>
    <p:embeddedFont>
      <p:font typeface="12롯데마트드림Light" panose="02020603020101020101" pitchFamily="18" charset="-127"/>
      <p:regular r:id="rId20"/>
    </p:embeddedFont>
    <p:embeddedFont>
      <p:font typeface="맑은 고딕" panose="020B0503020000020004" pitchFamily="50" charset="-127"/>
      <p:regular r:id="rId21"/>
      <p:bold r:id="rId22"/>
    </p:embeddedFont>
    <p:embeddedFont>
      <p:font typeface="포천 막걸리체" panose="02030503000000000000" pitchFamily="18" charset="-127"/>
      <p:regular r:id="rId23"/>
    </p:embeddedFont>
    <p:embeddedFont>
      <p:font typeface="12롯데마트드림Bold" panose="02020603020101020101" pitchFamily="18" charset="-127"/>
      <p:regular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222222"/>
    <a:srgbClr val="1F4E79"/>
    <a:srgbClr val="666666"/>
    <a:srgbClr val="474747"/>
    <a:srgbClr val="225686"/>
    <a:srgbClr val="151515"/>
    <a:srgbClr val="E52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333" autoAdjust="0"/>
  </p:normalViewPr>
  <p:slideViewPr>
    <p:cSldViewPr snapToGrid="0">
      <p:cViewPr>
        <p:scale>
          <a:sx n="50" d="100"/>
          <a:sy n="50" d="100"/>
        </p:scale>
        <p:origin x="774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심박수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12시</c:v>
                </c:pt>
                <c:pt idx="1">
                  <c:v>01시</c:v>
                </c:pt>
                <c:pt idx="2">
                  <c:v>02시</c:v>
                </c:pt>
                <c:pt idx="3">
                  <c:v>03시</c:v>
                </c:pt>
                <c:pt idx="4">
                  <c:v>04시</c:v>
                </c:pt>
                <c:pt idx="5">
                  <c:v>05시</c:v>
                </c:pt>
                <c:pt idx="6">
                  <c:v>06시</c:v>
                </c:pt>
                <c:pt idx="7">
                  <c:v>07시</c:v>
                </c:pt>
                <c:pt idx="8">
                  <c:v>08시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70</c:v>
                </c:pt>
                <c:pt idx="1">
                  <c:v>65</c:v>
                </c:pt>
                <c:pt idx="2">
                  <c:v>50</c:v>
                </c:pt>
                <c:pt idx="3">
                  <c:v>70</c:v>
                </c:pt>
                <c:pt idx="4">
                  <c:v>55</c:v>
                </c:pt>
                <c:pt idx="5">
                  <c:v>50</c:v>
                </c:pt>
                <c:pt idx="6">
                  <c:v>57</c:v>
                </c:pt>
                <c:pt idx="7">
                  <c:v>72</c:v>
                </c:pt>
                <c:pt idx="8">
                  <c:v>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D41-4177-82A9-0A3C8D6212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5363759"/>
        <c:axId val="145374575"/>
      </c:lineChart>
      <c:catAx>
        <c:axId val="1453637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5374575"/>
        <c:crosses val="autoZero"/>
        <c:auto val="1"/>
        <c:lblAlgn val="ctr"/>
        <c:lblOffset val="100"/>
        <c:noMultiLvlLbl val="0"/>
      </c:catAx>
      <c:valAx>
        <c:axId val="145374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53637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bg1">
              <a:lumMod val="65000"/>
            </a:schemeClr>
          </a:solidFill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smtClean="0"/>
              <a:t>소리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체온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12시</c:v>
                </c:pt>
                <c:pt idx="1">
                  <c:v>01시</c:v>
                </c:pt>
                <c:pt idx="2">
                  <c:v>02시</c:v>
                </c:pt>
                <c:pt idx="3">
                  <c:v>03시</c:v>
                </c:pt>
                <c:pt idx="4">
                  <c:v>04시</c:v>
                </c:pt>
                <c:pt idx="5">
                  <c:v>05시</c:v>
                </c:pt>
                <c:pt idx="6">
                  <c:v>06시</c:v>
                </c:pt>
                <c:pt idx="7">
                  <c:v>07시</c:v>
                </c:pt>
                <c:pt idx="8">
                  <c:v>08시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1">
                  <c:v>36</c:v>
                </c:pt>
                <c:pt idx="2">
                  <c:v>36</c:v>
                </c:pt>
                <c:pt idx="3">
                  <c:v>36.5</c:v>
                </c:pt>
                <c:pt idx="4">
                  <c:v>36</c:v>
                </c:pt>
                <c:pt idx="5">
                  <c:v>36</c:v>
                </c:pt>
                <c:pt idx="6">
                  <c:v>36.5</c:v>
                </c:pt>
                <c:pt idx="7">
                  <c:v>36</c:v>
                </c:pt>
                <c:pt idx="8">
                  <c:v>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07F-4035-BD23-136C01EB3F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5363759"/>
        <c:axId val="145374575"/>
      </c:lineChart>
      <c:catAx>
        <c:axId val="1453637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5374575"/>
        <c:crosses val="autoZero"/>
        <c:auto val="1"/>
        <c:lblAlgn val="ctr"/>
        <c:lblOffset val="100"/>
        <c:noMultiLvlLbl val="0"/>
      </c:catAx>
      <c:valAx>
        <c:axId val="145374575"/>
        <c:scaling>
          <c:orientation val="minMax"/>
          <c:max val="1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5363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bg1">
              <a:lumMod val="65000"/>
            </a:schemeClr>
          </a:solidFill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45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1pPr>
            <a:lvl2pPr>
              <a:defRPr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2pPr>
            <a:lvl3pPr>
              <a:defRPr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3pPr>
            <a:lvl4pPr>
              <a:defRPr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4pPr>
            <a:lvl5pPr>
              <a:defRPr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1pPr>
          </a:lstStyle>
          <a:p>
            <a:fld id="{0F7907F6-E94E-4333-9C66-194F43E28F27}" type="datetimeFigureOut">
              <a:rPr lang="ko-KR" altLang="en-US" smtClean="0"/>
              <a:pPr/>
              <a:t>2017-01-25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1pPr>
          </a:lstStyle>
          <a:p>
            <a:fld id="{97D38AD5-029E-44F5-A943-BCFBA5D9FA7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139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1pPr>
            <a:lvl2pPr>
              <a:defRPr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2pPr>
            <a:lvl3pPr>
              <a:defRPr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3pPr>
            <a:lvl4pPr>
              <a:defRPr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4pPr>
            <a:lvl5pPr>
              <a:defRPr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1pPr>
          </a:lstStyle>
          <a:p>
            <a:fld id="{0F7907F6-E94E-4333-9C66-194F43E28F27}" type="datetimeFigureOut">
              <a:rPr lang="ko-KR" altLang="en-US" smtClean="0"/>
              <a:pPr/>
              <a:t>2017-01-25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1pPr>
          </a:lstStyle>
          <a:p>
            <a:fld id="{97D38AD5-029E-44F5-A943-BCFBA5D9FA7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201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40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1pPr>
          </a:lstStyle>
          <a:p>
            <a:fld id="{0F7907F6-E94E-4333-9C66-194F43E28F27}" type="datetimeFigureOut">
              <a:rPr lang="ko-KR" altLang="en-US" smtClean="0"/>
              <a:pPr/>
              <a:t>2017-01-25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1pPr>
          </a:lstStyle>
          <a:p>
            <a:fld id="{97D38AD5-029E-44F5-A943-BCFBA5D9FA7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5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1pPr>
            <a:lvl2pPr>
              <a:defRPr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2pPr>
            <a:lvl3pPr>
              <a:defRPr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3pPr>
            <a:lvl4pPr>
              <a:defRPr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4pPr>
            <a:lvl5pPr>
              <a:defRPr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1pPr>
            <a:lvl2pPr>
              <a:defRPr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2pPr>
            <a:lvl3pPr>
              <a:defRPr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3pPr>
            <a:lvl4pPr>
              <a:defRPr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4pPr>
            <a:lvl5pPr>
              <a:defRPr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1pPr>
          </a:lstStyle>
          <a:p>
            <a:fld id="{0F7907F6-E94E-4333-9C66-194F43E28F27}" type="datetimeFigureOut">
              <a:rPr lang="ko-KR" altLang="en-US" smtClean="0"/>
              <a:pPr/>
              <a:t>2017-01-25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1pPr>
          </a:lstStyle>
          <a:p>
            <a:fld id="{97D38AD5-029E-44F5-A943-BCFBA5D9FA7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508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1pPr>
            <a:lvl2pPr>
              <a:defRPr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2pPr>
            <a:lvl3pPr>
              <a:defRPr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3pPr>
            <a:lvl4pPr>
              <a:defRPr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4pPr>
            <a:lvl5pPr>
              <a:defRPr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1pPr>
            <a:lvl2pPr>
              <a:defRPr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2pPr>
            <a:lvl3pPr>
              <a:defRPr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3pPr>
            <a:lvl4pPr>
              <a:defRPr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4pPr>
            <a:lvl5pPr>
              <a:defRPr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1pPr>
          </a:lstStyle>
          <a:p>
            <a:fld id="{0F7907F6-E94E-4333-9C66-194F43E28F27}" type="datetimeFigureOut">
              <a:rPr lang="ko-KR" altLang="en-US" smtClean="0"/>
              <a:pPr/>
              <a:t>2017-01-25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1pPr>
          </a:lstStyle>
          <a:p>
            <a:fld id="{97D38AD5-029E-44F5-A943-BCFBA5D9FA7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467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1pPr>
          </a:lstStyle>
          <a:p>
            <a:fld id="{0F7907F6-E94E-4333-9C66-194F43E28F27}" type="datetimeFigureOut">
              <a:rPr lang="ko-KR" altLang="en-US" smtClean="0"/>
              <a:pPr/>
              <a:t>2017-01-25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1pPr>
          </a:lstStyle>
          <a:p>
            <a:fld id="{97D38AD5-029E-44F5-A943-BCFBA5D9FA7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400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1pPr>
          </a:lstStyle>
          <a:p>
            <a:fld id="{0F7907F6-E94E-4333-9C66-194F43E28F27}" type="datetimeFigureOut">
              <a:rPr lang="ko-KR" altLang="en-US" smtClean="0"/>
              <a:pPr/>
              <a:t>2017-01-25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1pPr>
          </a:lstStyle>
          <a:p>
            <a:fld id="{97D38AD5-029E-44F5-A943-BCFBA5D9FA7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999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1pPr>
            <a:lvl2pPr>
              <a:defRPr sz="2800"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2pPr>
            <a:lvl3pPr>
              <a:defRPr sz="2400"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3pPr>
            <a:lvl4pPr>
              <a:defRPr sz="2000"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4pPr>
            <a:lvl5pPr>
              <a:defRPr sz="2000"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1pPr>
          </a:lstStyle>
          <a:p>
            <a:fld id="{0F7907F6-E94E-4333-9C66-194F43E28F27}" type="datetimeFigureOut">
              <a:rPr lang="ko-KR" altLang="en-US" smtClean="0"/>
              <a:pPr/>
              <a:t>2017-01-25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1pPr>
          </a:lstStyle>
          <a:p>
            <a:fld id="{97D38AD5-029E-44F5-A943-BCFBA5D9FA7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923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1pPr>
          </a:lstStyle>
          <a:p>
            <a:fld id="{0F7907F6-E94E-4333-9C66-194F43E28F27}" type="datetimeFigureOut">
              <a:rPr lang="ko-KR" altLang="en-US" smtClean="0"/>
              <a:pPr/>
              <a:t>2017-01-25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1pPr>
          </a:lstStyle>
          <a:p>
            <a:fld id="{97D38AD5-029E-44F5-A943-BCFBA5D9FA7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213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23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microsoft.com/office/2007/relationships/hdphoto" Target="../media/hdphoto4.wdp"/><Relationship Id="rId1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96" b="100000" l="0" r="100000">
                        <a14:foregroundMark x1="24242" y1="13520" x2="24242" y2="13520"/>
                        <a14:foregroundMark x1="60606" y1="46429" x2="60606" y2="46429"/>
                        <a14:foregroundMark x1="88889" y1="14796" x2="88889" y2="14796"/>
                        <a14:foregroundMark x1="86111" y1="80357" x2="86111" y2="803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87482" y="1728717"/>
            <a:ext cx="1298721" cy="128560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724375" y="3338431"/>
            <a:ext cx="102492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400" dirty="0" err="1">
                <a:solidFill>
                  <a:schemeClr val="bg1"/>
                </a:soli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굿밤</a:t>
            </a:r>
            <a:endParaRPr lang="ko-KR" altLang="en-US" sz="4400" dirty="0">
              <a:solidFill>
                <a:schemeClr val="bg1"/>
              </a:solidFill>
              <a:latin typeface="포천 막걸리체" panose="02030503000000000000" pitchFamily="18" charset="-127"/>
              <a:ea typeface="포천 막걸리체" panose="0203050300000000000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 rot="21207507">
            <a:off x="9948778" y="4694859"/>
            <a:ext cx="2223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김재환 </a:t>
            </a:r>
            <a:r>
              <a:rPr lang="ko-KR" altLang="en-US" sz="140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유예겸</a:t>
            </a:r>
            <a:r>
              <a:rPr lang="ko-KR" altLang="en-US" sz="1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윤유정</a:t>
            </a:r>
            <a:r>
              <a:rPr lang="ko-KR" altLang="en-US" sz="1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이아름</a:t>
            </a:r>
            <a:endParaRPr lang="ko-KR" altLang="en-US" sz="1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20425" y="4276224"/>
            <a:ext cx="2832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수면 </a:t>
            </a:r>
            <a:r>
              <a:rPr lang="ko-KR" altLang="en-US" sz="120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무호흡</a:t>
            </a:r>
            <a:r>
              <a:rPr lang="ko-KR" altLang="en-US" sz="12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방지 및 모니터링 어플리케이션</a:t>
            </a:r>
            <a:endParaRPr lang="ko-KR" altLang="en-US" sz="12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259758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537029" y="1321005"/>
            <a:ext cx="10972800" cy="4977046"/>
          </a:xfrm>
          <a:prstGeom prst="roundRect">
            <a:avLst>
              <a:gd name="adj" fmla="val 2544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96" b="100000" l="0" r="100000">
                        <a14:foregroundMark x1="24242" y1="13520" x2="24242" y2="13520"/>
                        <a14:foregroundMark x1="60606" y1="46429" x2="60606" y2="46429"/>
                        <a14:foregroundMark x1="88889" y1="14796" x2="88889" y2="14796"/>
                        <a14:foregroundMark x1="86111" y1="80357" x2="86111" y2="803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3573" y="100484"/>
            <a:ext cx="761692" cy="75399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45313" y="265928"/>
            <a:ext cx="1529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주요 기능</a:t>
            </a:r>
            <a:endParaRPr lang="ko-KR" altLang="en-US" sz="2800" b="1" dirty="0">
              <a:solidFill>
                <a:schemeClr val="bg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21166" y="1556141"/>
            <a:ext cx="29450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무호흡증 환자 자세 교정</a:t>
            </a:r>
            <a:endParaRPr lang="ko-KR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21166" y="4224805"/>
            <a:ext cx="18998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수면 모니터링</a:t>
            </a:r>
            <a:endParaRPr lang="ko-KR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43677" y="2028821"/>
            <a:ext cx="882468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chemeClr val="bg1">
                    <a:lumMod val="9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수면 </a:t>
            </a:r>
            <a:r>
              <a:rPr lang="ko-KR" altLang="en-US" sz="1700" dirty="0" err="1" smtClean="0">
                <a:solidFill>
                  <a:schemeClr val="bg1">
                    <a:lumMod val="9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무호흡</a:t>
            </a:r>
            <a:r>
              <a:rPr lang="ko-KR" altLang="en-US" sz="1700" dirty="0" smtClean="0">
                <a:solidFill>
                  <a:schemeClr val="bg1">
                    <a:lumMod val="9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상태에서는 굳이 잠을 깨우지 않아도 </a:t>
            </a:r>
            <a:r>
              <a:rPr lang="ko-KR" altLang="en-US" sz="1700" u="sng" dirty="0" smtClean="0">
                <a:solidFill>
                  <a:schemeClr val="bg1">
                    <a:lumMod val="9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수면 자세를 살짝만 바꾸는 것만으로도</a:t>
            </a:r>
            <a:r>
              <a:rPr lang="ko-KR" altLang="en-US" sz="1700" dirty="0" smtClean="0">
                <a:solidFill>
                  <a:schemeClr val="bg1">
                    <a:lumMod val="9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700" dirty="0" err="1" smtClean="0">
                <a:solidFill>
                  <a:schemeClr val="bg1">
                    <a:lumMod val="9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무호흡</a:t>
            </a:r>
            <a:r>
              <a:rPr lang="ko-KR" altLang="en-US" sz="1700" dirty="0" smtClean="0">
                <a:solidFill>
                  <a:schemeClr val="bg1">
                    <a:lumMod val="9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상태에서 벗어날 수 있다</a:t>
            </a:r>
            <a:r>
              <a:rPr lang="en-US" altLang="ko-KR" sz="1700" dirty="0" smtClean="0">
                <a:solidFill>
                  <a:schemeClr val="bg1">
                    <a:lumMod val="9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endParaRPr lang="en-US" altLang="ko-KR" sz="1700" dirty="0">
              <a:solidFill>
                <a:schemeClr val="bg1">
                  <a:lumMod val="9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chemeClr val="bg1">
                    <a:lumMod val="9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이에 따라 약한 강도로 진동 모터를 작동하여</a:t>
            </a:r>
            <a:r>
              <a:rPr lang="en-US" altLang="ko-KR" sz="1700" dirty="0" smtClean="0">
                <a:solidFill>
                  <a:schemeClr val="bg1">
                    <a:lumMod val="9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700" dirty="0" smtClean="0">
                <a:solidFill>
                  <a:schemeClr val="bg1">
                    <a:lumMod val="9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이용자가 </a:t>
            </a:r>
            <a:r>
              <a:rPr lang="ko-KR" altLang="en-US" sz="1700" u="sng" dirty="0" smtClean="0">
                <a:solidFill>
                  <a:schemeClr val="bg1">
                    <a:lumMod val="9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잠에서 깨지 않고도 자세를 교정</a:t>
            </a:r>
            <a:r>
              <a:rPr lang="ko-KR" altLang="en-US" sz="1700" dirty="0" smtClean="0">
                <a:solidFill>
                  <a:schemeClr val="bg1">
                    <a:lumMod val="9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할 수 있도록 유도한다</a:t>
            </a:r>
            <a:r>
              <a:rPr lang="en-US" altLang="ko-KR" sz="1700" dirty="0" smtClean="0">
                <a:solidFill>
                  <a:schemeClr val="bg1">
                    <a:lumMod val="9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endParaRPr lang="ko-KR" altLang="en-US" sz="1700" dirty="0">
              <a:solidFill>
                <a:schemeClr val="bg1">
                  <a:lumMod val="9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43677" y="4653943"/>
            <a:ext cx="8824685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chemeClr val="bg1">
                    <a:lumMod val="9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수면장애로 고통받는 환자의 경우</a:t>
            </a:r>
            <a:r>
              <a:rPr lang="en-US" altLang="ko-KR" sz="1700" dirty="0" smtClean="0">
                <a:solidFill>
                  <a:schemeClr val="bg1">
                    <a:lumMod val="9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700" dirty="0" smtClean="0">
                <a:solidFill>
                  <a:schemeClr val="bg1">
                    <a:lumMod val="9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시간 별 수면 상태를 모니터링 할 수 있다는 것 만으로도 수면의 질을 체크함으로써 </a:t>
            </a:r>
            <a:r>
              <a:rPr lang="ko-KR" altLang="en-US" sz="1700" u="sng" dirty="0" smtClean="0">
                <a:solidFill>
                  <a:schemeClr val="bg1">
                    <a:lumMod val="9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수면장애 극복에 큰 도움</a:t>
            </a:r>
            <a:r>
              <a:rPr lang="ko-KR" altLang="en-US" sz="1700" dirty="0" smtClean="0">
                <a:solidFill>
                  <a:schemeClr val="bg1">
                    <a:lumMod val="9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 될 수 있다</a:t>
            </a:r>
            <a:r>
              <a:rPr lang="en-US" altLang="ko-KR" sz="1700" dirty="0" smtClean="0">
                <a:solidFill>
                  <a:schemeClr val="bg1">
                    <a:lumMod val="9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chemeClr val="bg1">
                    <a:lumMod val="9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자는 동안의 </a:t>
            </a:r>
            <a:r>
              <a:rPr lang="ko-KR" altLang="en-US" sz="1700" dirty="0" err="1" smtClean="0">
                <a:solidFill>
                  <a:schemeClr val="bg1">
                    <a:lumMod val="9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심박수</a:t>
            </a:r>
            <a:r>
              <a:rPr lang="en-US" altLang="ko-KR" sz="1700" dirty="0" smtClean="0">
                <a:solidFill>
                  <a:schemeClr val="bg1">
                    <a:lumMod val="9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700" dirty="0" err="1" smtClean="0">
                <a:solidFill>
                  <a:schemeClr val="bg1">
                    <a:lumMod val="9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코골이</a:t>
            </a:r>
            <a:r>
              <a:rPr lang="en-US" altLang="ko-KR" sz="1700" dirty="0" smtClean="0">
                <a:solidFill>
                  <a:schemeClr val="bg1">
                    <a:lumMod val="9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700" dirty="0" smtClean="0">
                <a:solidFill>
                  <a:schemeClr val="bg1">
                    <a:lumMod val="9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체온을 그래프를 통해 확인할 수 있다</a:t>
            </a:r>
            <a:r>
              <a:rPr lang="en-US" altLang="ko-KR" sz="1700" dirty="0" smtClean="0">
                <a:solidFill>
                  <a:schemeClr val="bg1">
                    <a:lumMod val="9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1328709" y="6245864"/>
            <a:ext cx="7425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dirty="0" err="1">
                <a:solidFill>
                  <a:schemeClr val="bg1"/>
                </a:soli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굿밤</a:t>
            </a:r>
            <a:endParaRPr lang="ko-KR" altLang="en-US" sz="3200" dirty="0">
              <a:solidFill>
                <a:schemeClr val="bg1"/>
              </a:solidFill>
              <a:latin typeface="포천 막걸리체" panose="02030503000000000000" pitchFamily="18" charset="-127"/>
              <a:ea typeface="포천 막걸리체" panose="0203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326416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96" b="100000" l="0" r="100000">
                        <a14:foregroundMark x1="24242" y1="13520" x2="24242" y2="13520"/>
                        <a14:foregroundMark x1="60606" y1="46429" x2="60606" y2="46429"/>
                        <a14:foregroundMark x1="88889" y1="14796" x2="88889" y2="14796"/>
                        <a14:foregroundMark x1="86111" y1="80357" x2="86111" y2="803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3573" y="100484"/>
            <a:ext cx="761692" cy="75399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45313" y="265928"/>
            <a:ext cx="1529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주요 기능</a:t>
            </a:r>
            <a:endParaRPr lang="ko-KR" altLang="en-US" sz="2800" b="1" dirty="0">
              <a:solidFill>
                <a:schemeClr val="bg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42214" y="1343651"/>
            <a:ext cx="13773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1. </a:t>
            </a:r>
            <a:r>
              <a:rPr lang="ko-KR" altLang="en-US" sz="200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메인화면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49185" y="1343651"/>
            <a:ext cx="16754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 </a:t>
            </a:r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체온 그래프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06686" y="1343651"/>
            <a:ext cx="18998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 </a:t>
            </a:r>
            <a:r>
              <a:rPr lang="ko-KR" altLang="en-US" sz="20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코골이</a:t>
            </a:r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그래프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328709" y="6245864"/>
            <a:ext cx="7425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dirty="0" err="1">
                <a:solidFill>
                  <a:schemeClr val="bg1"/>
                </a:soli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굿밤</a:t>
            </a:r>
            <a:endParaRPr lang="ko-KR" altLang="en-US" sz="3200" dirty="0">
              <a:solidFill>
                <a:schemeClr val="bg1"/>
              </a:solidFill>
              <a:latin typeface="포천 막걸리체" panose="02030503000000000000" pitchFamily="18" charset="-127"/>
              <a:ea typeface="포천 막걸리체" panose="0203050300000000000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348095" y="1343651"/>
            <a:ext cx="18998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4. </a:t>
            </a:r>
            <a:r>
              <a:rPr lang="ko-KR" altLang="en-US" sz="20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심박수</a:t>
            </a:r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그래프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425" y="1940214"/>
            <a:ext cx="2420332" cy="4302811"/>
          </a:xfrm>
          <a:prstGeom prst="rect">
            <a:avLst/>
          </a:prstGeom>
          <a:ln w="25400">
            <a:solidFill>
              <a:srgbClr val="E6E6E6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4899" y="1940214"/>
            <a:ext cx="2420332" cy="4302811"/>
          </a:xfrm>
          <a:prstGeom prst="rect">
            <a:avLst/>
          </a:prstGeom>
          <a:ln w="25400">
            <a:solidFill>
              <a:srgbClr val="E6E6E6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6460" y="1940214"/>
            <a:ext cx="2420332" cy="4302811"/>
          </a:xfrm>
          <a:prstGeom prst="rect">
            <a:avLst/>
          </a:prstGeom>
          <a:ln w="25400">
            <a:solidFill>
              <a:srgbClr val="E6E6E6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7868" y="1940214"/>
            <a:ext cx="2420332" cy="4302811"/>
          </a:xfrm>
          <a:prstGeom prst="rect">
            <a:avLst/>
          </a:prstGeom>
          <a:ln w="25400">
            <a:solidFill>
              <a:srgbClr val="E6E6E6"/>
            </a:solidFill>
          </a:ln>
        </p:spPr>
      </p:pic>
    </p:spTree>
    <p:extLst>
      <p:ext uri="{BB962C8B-B14F-4D97-AF65-F5344CB8AC3E}">
        <p14:creationId xmlns:p14="http://schemas.microsoft.com/office/powerpoint/2010/main" val="25143347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472055" y="3563641"/>
            <a:ext cx="1529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기대 효과</a:t>
            </a:r>
            <a:endParaRPr lang="ko-KR" altLang="en-US" sz="2800" b="1" dirty="0">
              <a:solidFill>
                <a:schemeClr val="bg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96" b="100000" l="0" r="100000">
                        <a14:foregroundMark x1="24242" y1="13520" x2="24242" y2="13520"/>
                        <a14:foregroundMark x1="60606" y1="46429" x2="60606" y2="46429"/>
                        <a14:foregroundMark x1="88889" y1="14796" x2="88889" y2="14796"/>
                        <a14:foregroundMark x1="86111" y1="80357" x2="86111" y2="803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45061" y="2162576"/>
            <a:ext cx="1183565" cy="117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777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692213" y="361170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96" b="100000" l="0" r="100000">
                        <a14:foregroundMark x1="24242" y1="13520" x2="24242" y2="13520"/>
                        <a14:foregroundMark x1="60606" y1="46429" x2="60606" y2="46429"/>
                        <a14:foregroundMark x1="88889" y1="14796" x2="88889" y2="14796"/>
                        <a14:foregroundMark x1="86111" y1="80357" x2="86111" y2="803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3573" y="100484"/>
            <a:ext cx="761692" cy="753998"/>
          </a:xfrm>
          <a:prstGeom prst="rect">
            <a:avLst/>
          </a:prstGeom>
        </p:spPr>
      </p:pic>
      <p:sp>
        <p:nvSpPr>
          <p:cNvPr id="12" name="TextBox 13"/>
          <p:cNvSpPr txBox="1"/>
          <p:nvPr/>
        </p:nvSpPr>
        <p:spPr>
          <a:xfrm>
            <a:off x="1577521" y="1976889"/>
            <a:ext cx="9450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사람의 인지 능력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민감성이 많이 떨어져있는 </a:t>
            </a:r>
            <a:r>
              <a:rPr lang="ko-KR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수면 상태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에서 </a:t>
            </a:r>
            <a:endParaRPr lang="en-US" altLang="ko-KR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센서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와 </a:t>
            </a:r>
            <a:r>
              <a:rPr lang="ko-KR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진동 모터</a:t>
            </a:r>
            <a:r>
              <a:rPr lang="ko-KR" altLang="en-US" b="1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이용하여 무호흡증을 방지하고 </a:t>
            </a:r>
            <a:endParaRPr lang="en-US" altLang="ko-KR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수면 상태를 </a:t>
            </a:r>
            <a:r>
              <a:rPr lang="ko-KR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모니터링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함으로써</a:t>
            </a:r>
            <a:endParaRPr lang="en-US" altLang="ko-KR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5313" y="265928"/>
            <a:ext cx="1529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기대 효과</a:t>
            </a:r>
            <a:endParaRPr lang="ko-KR" altLang="en-US" sz="2800" b="1" dirty="0">
              <a:solidFill>
                <a:schemeClr val="bg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43054" y="3760693"/>
            <a:ext cx="3196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수면의 질</a:t>
            </a:r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을 </a:t>
            </a: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높이고</a:t>
            </a:r>
            <a:r>
              <a:rPr lang="en-US" altLang="ko-KR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</a:t>
            </a:r>
            <a:endParaRPr lang="ko-KR" altLang="en-US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1455" y="4475006"/>
            <a:ext cx="8319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무호흡증 환자가 </a:t>
            </a:r>
            <a:r>
              <a:rPr lang="ko-KR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위험 상황에 노출</a:t>
            </a:r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되는 것을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방지</a:t>
            </a: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한다</a:t>
            </a:r>
            <a:r>
              <a:rPr lang="en-US" altLang="ko-KR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endParaRPr lang="ko-KR" altLang="en-US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328709" y="6245864"/>
            <a:ext cx="7425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dirty="0" err="1">
                <a:solidFill>
                  <a:schemeClr val="bg1"/>
                </a:soli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굿밤</a:t>
            </a:r>
            <a:endParaRPr lang="ko-KR" altLang="en-US" sz="3200" dirty="0">
              <a:solidFill>
                <a:schemeClr val="bg1"/>
              </a:solidFill>
              <a:latin typeface="포천 막걸리체" panose="02030503000000000000" pitchFamily="18" charset="-127"/>
              <a:ea typeface="포천 막걸리체" panose="0203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04321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835136" y="3563641"/>
            <a:ext cx="803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시연</a:t>
            </a:r>
            <a:endParaRPr lang="ko-KR" altLang="en-US" sz="2800" b="1" dirty="0">
              <a:solidFill>
                <a:schemeClr val="bg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96" b="100000" l="0" r="100000">
                        <a14:foregroundMark x1="24242" y1="13520" x2="24242" y2="13520"/>
                        <a14:foregroundMark x1="60606" y1="46429" x2="60606" y2="46429"/>
                        <a14:foregroundMark x1="88889" y1="14796" x2="88889" y2="14796"/>
                        <a14:foregroundMark x1="86111" y1="80357" x2="86111" y2="803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45061" y="2162576"/>
            <a:ext cx="1183565" cy="117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079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22222"/>
            </a:gs>
            <a:gs pos="52000">
              <a:schemeClr val="tx1">
                <a:lumMod val="73000"/>
              </a:schemeClr>
            </a:gs>
            <a:gs pos="100000">
              <a:srgbClr val="222222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692213" y="361170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27121" y="4922425"/>
            <a:ext cx="6212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 smtClean="0">
                <a:solidFill>
                  <a:schemeClr val="bg1"/>
                </a:soli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굿</a:t>
            </a:r>
            <a:endParaRPr lang="ko-KR" altLang="en-US" sz="8000" dirty="0">
              <a:solidFill>
                <a:schemeClr val="bg1"/>
              </a:solidFill>
              <a:latin typeface="포천 막걸리체" panose="02030503000000000000" pitchFamily="18" charset="-127"/>
              <a:ea typeface="포천 막걸리체" panose="02030503000000000000" pitchFamily="18" charset="-127"/>
            </a:endParaRPr>
          </a:p>
        </p:txBody>
      </p:sp>
      <p:pic>
        <p:nvPicPr>
          <p:cNvPr id="2050" name="Picture 2" descr="https://belltimemagazine.ie/wp-content/uploads/2016/02/babysleepinghapp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804" y="990182"/>
            <a:ext cx="5545192" cy="368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210300" y="4922425"/>
            <a:ext cx="10502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 smtClean="0">
                <a:solidFill>
                  <a:schemeClr val="bg1"/>
                </a:soli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밤</a:t>
            </a:r>
            <a:endParaRPr lang="ko-KR" altLang="en-US" sz="8000" dirty="0">
              <a:solidFill>
                <a:schemeClr val="bg1"/>
              </a:solidFill>
              <a:latin typeface="포천 막걸리체" panose="02030503000000000000" pitchFamily="18" charset="-127"/>
              <a:ea typeface="포천 막걸리체" panose="0203050300000000000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10300" y="4922425"/>
            <a:ext cx="10775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 smtClean="0">
                <a:solidFill>
                  <a:schemeClr val="bg1"/>
                </a:soli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삶</a:t>
            </a:r>
            <a:endParaRPr lang="ko-KR" altLang="en-US" sz="8000" dirty="0">
              <a:solidFill>
                <a:schemeClr val="bg1"/>
              </a:solidFill>
              <a:latin typeface="포천 막걸리체" panose="02030503000000000000" pitchFamily="18" charset="-127"/>
              <a:ea typeface="포천 막걸리체" panose="0203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73860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/>
      <p:bldP spid="18" grpId="1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273279" y="3563641"/>
            <a:ext cx="1927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감사합니다</a:t>
            </a:r>
            <a:r>
              <a:rPr lang="en-US" altLang="ko-KR" sz="2800" b="1" dirty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!!</a:t>
            </a:r>
            <a:endParaRPr lang="ko-KR" altLang="en-US" sz="2800" b="1" dirty="0">
              <a:solidFill>
                <a:schemeClr val="bg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96" b="100000" l="0" r="100000">
                        <a14:foregroundMark x1="24242" y1="13520" x2="24242" y2="13520"/>
                        <a14:foregroundMark x1="60606" y1="46429" x2="60606" y2="46429"/>
                        <a14:foregroundMark x1="88889" y1="14796" x2="88889" y2="14796"/>
                        <a14:foregroundMark x1="86111" y1="80357" x2="86111" y2="803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45061" y="2162576"/>
            <a:ext cx="1183565" cy="117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29064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53276" y="535357"/>
            <a:ext cx="37433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체온 그래프</a:t>
            </a:r>
            <a:endParaRPr lang="en-US" altLang="ko-KR" dirty="0" smtClean="0"/>
          </a:p>
          <a:p>
            <a:r>
              <a:rPr lang="ko-KR" altLang="en-US" dirty="0" smtClean="0"/>
              <a:t>소리 그래프</a:t>
            </a:r>
            <a:endParaRPr lang="en-US" altLang="ko-KR" dirty="0" smtClean="0"/>
          </a:p>
          <a:p>
            <a:r>
              <a:rPr lang="ko-KR" altLang="en-US" dirty="0" err="1" smtClean="0"/>
              <a:t>심박</a:t>
            </a:r>
            <a:r>
              <a:rPr lang="ko-KR" altLang="en-US" dirty="0" smtClean="0"/>
              <a:t> 그래프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각 그래프에서 작동한 시간대 표시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646" y="1016375"/>
            <a:ext cx="3067800" cy="475993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869" y="1016375"/>
            <a:ext cx="3067800" cy="4759935"/>
          </a:xfrm>
          <a:prstGeom prst="rect">
            <a:avLst/>
          </a:prstGeom>
        </p:spPr>
      </p:pic>
      <p:graphicFrame>
        <p:nvGraphicFramePr>
          <p:cNvPr id="10" name="차트 9"/>
          <p:cNvGraphicFramePr/>
          <p:nvPr>
            <p:extLst>
              <p:ext uri="{D42A27DB-BD31-4B8C-83A1-F6EECF244321}">
                <p14:modId xmlns:p14="http://schemas.microsoft.com/office/powerpoint/2010/main" val="1377754821"/>
              </p:ext>
            </p:extLst>
          </p:nvPr>
        </p:nvGraphicFramePr>
        <p:xfrm>
          <a:off x="7142014" y="2136381"/>
          <a:ext cx="2599509" cy="25199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직사각형 10"/>
          <p:cNvSpPr/>
          <p:nvPr/>
        </p:nvSpPr>
        <p:spPr>
          <a:xfrm>
            <a:off x="8554310" y="2658794"/>
            <a:ext cx="388723" cy="1233938"/>
          </a:xfrm>
          <a:prstGeom prst="rect">
            <a:avLst/>
          </a:prstGeom>
          <a:solidFill>
            <a:schemeClr val="accent5">
              <a:lumMod val="75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19777" y="4784172"/>
            <a:ext cx="10807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무호흡증상</a:t>
            </a:r>
            <a:r>
              <a:rPr lang="ko-KR" altLang="en-US" sz="105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발생</a:t>
            </a:r>
            <a:endParaRPr lang="ko-KR" altLang="en-US" sz="105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 rot="5400000">
            <a:off x="7820745" y="4630627"/>
            <a:ext cx="169288" cy="592152"/>
          </a:xfrm>
          <a:prstGeom prst="rect">
            <a:avLst/>
          </a:prstGeom>
          <a:solidFill>
            <a:schemeClr val="accent5">
              <a:lumMod val="75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408118" y="5153283"/>
            <a:ext cx="20752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성인 정상 </a:t>
            </a:r>
            <a:r>
              <a:rPr lang="ko-KR" altLang="en-US" sz="105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심박수는</a:t>
            </a:r>
            <a:r>
              <a:rPr lang="ko-KR" altLang="en-US" sz="105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105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64~82 </a:t>
            </a:r>
            <a:r>
              <a:rPr lang="ko-KR" altLang="en-US" sz="105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입니다</a:t>
            </a:r>
            <a:endParaRPr lang="ko-KR" altLang="en-US" sz="105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aphicFrame>
        <p:nvGraphicFramePr>
          <p:cNvPr id="18" name="차트 17"/>
          <p:cNvGraphicFramePr/>
          <p:nvPr>
            <p:extLst>
              <p:ext uri="{D42A27DB-BD31-4B8C-83A1-F6EECF244321}">
                <p14:modId xmlns:p14="http://schemas.microsoft.com/office/powerpoint/2010/main" val="2622192513"/>
              </p:ext>
            </p:extLst>
          </p:nvPr>
        </p:nvGraphicFramePr>
        <p:xfrm>
          <a:off x="2038791" y="2136381"/>
          <a:ext cx="2599509" cy="25199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325579" y="2826661"/>
            <a:ext cx="912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500</a:t>
            </a:r>
          </a:p>
          <a:p>
            <a:r>
              <a:rPr lang="en-US" altLang="ko-KR" dirty="0" smtClean="0"/>
              <a:t>100-80</a:t>
            </a:r>
          </a:p>
        </p:txBody>
      </p:sp>
    </p:spTree>
    <p:extLst>
      <p:ext uri="{BB962C8B-B14F-4D97-AF65-F5344CB8AC3E}">
        <p14:creationId xmlns:p14="http://schemas.microsoft.com/office/powerpoint/2010/main" val="33071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2554515" y="2957354"/>
            <a:ext cx="4112300" cy="322345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213945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305" name="직각 삼각형 1304"/>
          <p:cNvSpPr/>
          <p:nvPr/>
        </p:nvSpPr>
        <p:spPr>
          <a:xfrm rot="5400000">
            <a:off x="472803" y="2484550"/>
            <a:ext cx="3900645" cy="4846255"/>
          </a:xfrm>
          <a:custGeom>
            <a:avLst/>
            <a:gdLst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2 w 3547242"/>
              <a:gd name="connsiteY2" fmla="*/ 4603531 h 4603531"/>
              <a:gd name="connsiteX3" fmla="*/ 0 w 3547242"/>
              <a:gd name="connsiteY3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1797269 w 3547242"/>
              <a:gd name="connsiteY2" fmla="*/ 2396359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1 w 3547242"/>
              <a:gd name="connsiteY2" fmla="*/ 2349062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808483 h 4808483"/>
              <a:gd name="connsiteX1" fmla="*/ 43086 w 3547242"/>
              <a:gd name="connsiteY1" fmla="*/ 0 h 4808483"/>
              <a:gd name="connsiteX2" fmla="*/ 3547241 w 3547242"/>
              <a:gd name="connsiteY2" fmla="*/ 2554014 h 4808483"/>
              <a:gd name="connsiteX3" fmla="*/ 3547242 w 3547242"/>
              <a:gd name="connsiteY3" fmla="*/ 4808483 h 4808483"/>
              <a:gd name="connsiteX4" fmla="*/ 0 w 3547242"/>
              <a:gd name="connsiteY4" fmla="*/ 4808483 h 4808483"/>
              <a:gd name="connsiteX0" fmla="*/ 43079 w 3590321"/>
              <a:gd name="connsiteY0" fmla="*/ 4887311 h 4887311"/>
              <a:gd name="connsiteX1" fmla="*/ 0 w 3590321"/>
              <a:gd name="connsiteY1" fmla="*/ 0 h 4887311"/>
              <a:gd name="connsiteX2" fmla="*/ 3590320 w 3590321"/>
              <a:gd name="connsiteY2" fmla="*/ 2632842 h 4887311"/>
              <a:gd name="connsiteX3" fmla="*/ 3590321 w 3590321"/>
              <a:gd name="connsiteY3" fmla="*/ 4887311 h 4887311"/>
              <a:gd name="connsiteX4" fmla="*/ 43079 w 3590321"/>
              <a:gd name="connsiteY4" fmla="*/ 4887311 h 4887311"/>
              <a:gd name="connsiteX0" fmla="*/ 0 w 3547242"/>
              <a:gd name="connsiteY0" fmla="*/ 4855780 h 4855780"/>
              <a:gd name="connsiteX1" fmla="*/ 28728 w 3547242"/>
              <a:gd name="connsiteY1" fmla="*/ 0 h 4855780"/>
              <a:gd name="connsiteX2" fmla="*/ 3547241 w 3547242"/>
              <a:gd name="connsiteY2" fmla="*/ 2601311 h 4855780"/>
              <a:gd name="connsiteX3" fmla="*/ 3547242 w 3547242"/>
              <a:gd name="connsiteY3" fmla="*/ 4855780 h 4855780"/>
              <a:gd name="connsiteX4" fmla="*/ 0 w 3547242"/>
              <a:gd name="connsiteY4" fmla="*/ 4855780 h 4855780"/>
              <a:gd name="connsiteX0" fmla="*/ 5978 w 3553220"/>
              <a:gd name="connsiteY0" fmla="*/ 4874830 h 4874830"/>
              <a:gd name="connsiteX1" fmla="*/ 0 w 3553220"/>
              <a:gd name="connsiteY1" fmla="*/ 0 h 4874830"/>
              <a:gd name="connsiteX2" fmla="*/ 3553219 w 3553220"/>
              <a:gd name="connsiteY2" fmla="*/ 2620361 h 4874830"/>
              <a:gd name="connsiteX3" fmla="*/ 3553220 w 3553220"/>
              <a:gd name="connsiteY3" fmla="*/ 4874830 h 4874830"/>
              <a:gd name="connsiteX4" fmla="*/ 5978 w 3553220"/>
              <a:gd name="connsiteY4" fmla="*/ 4874830 h 4874830"/>
              <a:gd name="connsiteX0" fmla="*/ 5976 w 3553218"/>
              <a:gd name="connsiteY0" fmla="*/ 4846255 h 4846255"/>
              <a:gd name="connsiteX1" fmla="*/ 0 w 3553218"/>
              <a:gd name="connsiteY1" fmla="*/ 0 h 4846255"/>
              <a:gd name="connsiteX2" fmla="*/ 3553217 w 3553218"/>
              <a:gd name="connsiteY2" fmla="*/ 2591786 h 4846255"/>
              <a:gd name="connsiteX3" fmla="*/ 3553218 w 3553218"/>
              <a:gd name="connsiteY3" fmla="*/ 4846255 h 4846255"/>
              <a:gd name="connsiteX4" fmla="*/ 5976 w 3553218"/>
              <a:gd name="connsiteY4" fmla="*/ 4846255 h 484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3218" h="4846255">
                <a:moveTo>
                  <a:pt x="5976" y="4846255"/>
                </a:moveTo>
                <a:cubicBezTo>
                  <a:pt x="3983" y="3221312"/>
                  <a:pt x="1993" y="1624943"/>
                  <a:pt x="0" y="0"/>
                </a:cubicBezTo>
                <a:lnTo>
                  <a:pt x="3553217" y="2591786"/>
                </a:lnTo>
                <a:cubicBezTo>
                  <a:pt x="3553217" y="3343276"/>
                  <a:pt x="3553218" y="4094765"/>
                  <a:pt x="3553218" y="4846255"/>
                </a:cubicBezTo>
                <a:lnTo>
                  <a:pt x="5976" y="4846255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727632" y="3207780"/>
            <a:ext cx="1656521" cy="400110"/>
            <a:chOff x="7778432" y="2921468"/>
            <a:chExt cx="1656521" cy="400110"/>
          </a:xfrm>
        </p:grpSpPr>
        <p:sp>
          <p:nvSpPr>
            <p:cNvPr id="38" name="TextBox 37"/>
            <p:cNvSpPr txBox="1"/>
            <p:nvPr/>
          </p:nvSpPr>
          <p:spPr>
            <a:xfrm>
              <a:off x="8054447" y="2921468"/>
              <a:ext cx="13805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시스템 구성</a:t>
              </a:r>
              <a:endPara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7778432" y="3081330"/>
              <a:ext cx="80387" cy="803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7727632" y="3789405"/>
            <a:ext cx="1432101" cy="400110"/>
            <a:chOff x="7778432" y="3482481"/>
            <a:chExt cx="1432101" cy="400110"/>
          </a:xfrm>
        </p:grpSpPr>
        <p:sp>
          <p:nvSpPr>
            <p:cNvPr id="13" name="TextBox 12"/>
            <p:cNvSpPr txBox="1"/>
            <p:nvPr/>
          </p:nvSpPr>
          <p:spPr>
            <a:xfrm>
              <a:off x="8054447" y="3482481"/>
              <a:ext cx="1156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주요 기능</a:t>
              </a:r>
              <a:endPara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778432" y="3642343"/>
              <a:ext cx="80387" cy="803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96" b="100000" l="0" r="100000">
                        <a14:foregroundMark x1="24242" y1="13520" x2="24242" y2="13520"/>
                        <a14:foregroundMark x1="60606" y1="46429" x2="60606" y2="46429"/>
                        <a14:foregroundMark x1="88889" y1="14796" x2="88889" y2="14796"/>
                        <a14:foregroundMark x1="86111" y1="80357" x2="86111" y2="803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24309" y="1598957"/>
            <a:ext cx="761692" cy="753998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7727632" y="2626155"/>
            <a:ext cx="1880942" cy="400110"/>
            <a:chOff x="7778432" y="2384855"/>
            <a:chExt cx="1880942" cy="400110"/>
          </a:xfrm>
        </p:grpSpPr>
        <p:sp>
          <p:nvSpPr>
            <p:cNvPr id="2243" name="직사각형 2242"/>
            <p:cNvSpPr/>
            <p:nvPr/>
          </p:nvSpPr>
          <p:spPr>
            <a:xfrm>
              <a:off x="7778432" y="2544717"/>
              <a:ext cx="80387" cy="803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54447" y="2384855"/>
              <a:ext cx="16049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프로젝트 개요</a:t>
              </a:r>
              <a:endPara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423125" y="1723043"/>
            <a:ext cx="10249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 err="1">
                <a:solidFill>
                  <a:schemeClr val="bg1"/>
                </a:soli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굿밤</a:t>
            </a:r>
            <a:endParaRPr lang="ko-KR" altLang="en-US" sz="3600" dirty="0">
              <a:solidFill>
                <a:schemeClr val="bg1"/>
              </a:solidFill>
              <a:latin typeface="포천 막걸리체" panose="02030503000000000000" pitchFamily="18" charset="-127"/>
              <a:ea typeface="포천 막걸리체" panose="02030503000000000000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727632" y="4371030"/>
            <a:ext cx="1432101" cy="400110"/>
            <a:chOff x="7778432" y="4076356"/>
            <a:chExt cx="1432101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8054447" y="4076356"/>
              <a:ext cx="1156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기대 효과</a:t>
              </a:r>
              <a:endPara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778432" y="4236218"/>
              <a:ext cx="80387" cy="803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7727632" y="4952656"/>
            <a:ext cx="909522" cy="400110"/>
            <a:chOff x="7778432" y="4076356"/>
            <a:chExt cx="909522" cy="400110"/>
          </a:xfrm>
        </p:grpSpPr>
        <p:sp>
          <p:nvSpPr>
            <p:cNvPr id="20" name="TextBox 19"/>
            <p:cNvSpPr txBox="1"/>
            <p:nvPr/>
          </p:nvSpPr>
          <p:spPr>
            <a:xfrm>
              <a:off x="8054447" y="4076356"/>
              <a:ext cx="6335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시연</a:t>
              </a:r>
              <a:endPara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778432" y="4236218"/>
              <a:ext cx="80387" cy="803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11328709" y="6245864"/>
            <a:ext cx="7425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dirty="0" err="1">
                <a:solidFill>
                  <a:schemeClr val="bg1"/>
                </a:soli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굿밤</a:t>
            </a:r>
            <a:endParaRPr lang="ko-KR" altLang="en-US" sz="3200" dirty="0">
              <a:solidFill>
                <a:schemeClr val="bg1"/>
              </a:solidFill>
              <a:latin typeface="포천 막걸리체" panose="02030503000000000000" pitchFamily="18" charset="-127"/>
              <a:ea typeface="포천 막걸리체" panose="0203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48295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162674" y="3563641"/>
            <a:ext cx="2148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프로젝트 개요</a:t>
            </a:r>
            <a:endParaRPr lang="ko-KR" altLang="en-US" sz="2800" b="1" dirty="0">
              <a:solidFill>
                <a:schemeClr val="bg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96" b="100000" l="0" r="100000">
                        <a14:foregroundMark x1="24242" y1="13520" x2="24242" y2="13520"/>
                        <a14:foregroundMark x1="60606" y1="46429" x2="60606" y2="46429"/>
                        <a14:foregroundMark x1="88889" y1="14796" x2="88889" y2="14796"/>
                        <a14:foregroundMark x1="86111" y1="80357" x2="86111" y2="803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45061" y="2162576"/>
            <a:ext cx="1183565" cy="117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4708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45313" y="265928"/>
            <a:ext cx="4761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프로젝트 개요 </a:t>
            </a:r>
            <a:r>
              <a:rPr lang="en-US" altLang="ko-KR" sz="2800" b="1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– </a:t>
            </a:r>
            <a:r>
              <a:rPr lang="ko-KR" altLang="en-US" sz="2000" b="1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이슈 </a:t>
            </a:r>
            <a:r>
              <a:rPr lang="ko-KR" altLang="en-US" sz="2000" b="1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선정 및 문제정의</a:t>
            </a:r>
            <a:endParaRPr lang="ko-KR" altLang="en-US" sz="2000" b="1" dirty="0">
              <a:solidFill>
                <a:schemeClr val="bg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692213" y="361170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96" b="100000" l="0" r="100000">
                        <a14:foregroundMark x1="24242" y1="13520" x2="24242" y2="13520"/>
                        <a14:foregroundMark x1="60606" y1="46429" x2="60606" y2="46429"/>
                        <a14:foregroundMark x1="88889" y1="14796" x2="88889" y2="14796"/>
                        <a14:foregroundMark x1="86111" y1="80357" x2="86111" y2="803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3573" y="100484"/>
            <a:ext cx="761692" cy="75399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328709" y="6245864"/>
            <a:ext cx="7425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dirty="0" err="1">
                <a:solidFill>
                  <a:schemeClr val="bg1"/>
                </a:soli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굿밤</a:t>
            </a:r>
            <a:endParaRPr lang="ko-KR" altLang="en-US" sz="3200" dirty="0">
              <a:solidFill>
                <a:schemeClr val="bg1"/>
              </a:solidFill>
              <a:latin typeface="포천 막걸리체" panose="02030503000000000000" pitchFamily="18" charset="-127"/>
              <a:ea typeface="포천 막걸리체" panose="02030503000000000000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25417" t="7308" r="35625" b="81067"/>
          <a:stretch/>
        </p:blipFill>
        <p:spPr>
          <a:xfrm rot="514067">
            <a:off x="4179292" y="1888254"/>
            <a:ext cx="8054763" cy="130189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222442">
            <a:off x="1003201" y="3748466"/>
            <a:ext cx="5400675" cy="11715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928" y="2345646"/>
            <a:ext cx="9601200" cy="10001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61583">
            <a:off x="5143585" y="3731294"/>
            <a:ext cx="6648450" cy="15906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31040" y="4969514"/>
            <a:ext cx="6276975" cy="127635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0" y="1055077"/>
            <a:ext cx="12192000" cy="5239562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방치하면 사망에까지 이를 수 있는 습관이 아닌 질병 </a:t>
            </a:r>
            <a:endParaRPr lang="en-US" altLang="ko-KR" sz="2400" dirty="0" smtClean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r>
              <a:rPr lang="en-US" altLang="ko-KR" sz="4000" b="1" dirty="0" smtClean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“</a:t>
            </a:r>
            <a:r>
              <a:rPr lang="ko-KR" altLang="en-US" sz="4000" b="1" dirty="0" smtClean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수면 무호흡증</a:t>
            </a:r>
            <a:r>
              <a:rPr lang="en-US" altLang="ko-KR" sz="4000" b="1" dirty="0" smtClean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“</a:t>
            </a:r>
          </a:p>
          <a:p>
            <a:pPr algn="ctr"/>
            <a:endParaRPr lang="en-US" altLang="ko-KR" sz="2400" dirty="0" smtClean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r>
              <a:rPr lang="ko-KR" altLang="en-US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과연</a:t>
            </a:r>
            <a:r>
              <a:rPr lang="en-US" altLang="ko-KR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</a:t>
            </a:r>
            <a:r>
              <a:rPr lang="ko-KR" altLang="en-US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비싼 수술이나 특수장치만이 </a:t>
            </a:r>
            <a:r>
              <a:rPr lang="ko-KR" altLang="en-US" sz="2400" dirty="0" err="1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해결방법일까</a:t>
            </a:r>
            <a:r>
              <a:rPr lang="en-US" altLang="ko-KR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684568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920499" y="3241069"/>
            <a:ext cx="2294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무호흡증</a:t>
            </a:r>
            <a:endParaRPr lang="en-US" altLang="ko-KR" sz="4800" b="1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96" b="100000" l="0" r="100000">
                        <a14:foregroundMark x1="24242" y1="13520" x2="24242" y2="13520"/>
                        <a14:foregroundMark x1="60606" y1="46429" x2="60606" y2="46429"/>
                        <a14:foregroundMark x1="88889" y1="14796" x2="88889" y2="14796"/>
                        <a14:foregroundMark x1="86111" y1="80357" x2="86111" y2="803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3573" y="100484"/>
            <a:ext cx="761692" cy="75399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54821" y="5022665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부정맥</a:t>
            </a:r>
            <a:endParaRPr lang="en-US" altLang="ko-KR" sz="24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35692" y="4349064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사망</a:t>
            </a:r>
            <a:endParaRPr lang="en-US" altLang="ko-KR" sz="24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05906" y="1663325"/>
            <a:ext cx="1255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심박센서</a:t>
            </a:r>
            <a:endParaRPr lang="en-US" altLang="ko-KR" sz="24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94161" y="3805436"/>
            <a:ext cx="2733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수면 모니터링</a:t>
            </a:r>
            <a:endParaRPr lang="en-US" altLang="ko-KR" sz="36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55761" y="2315013"/>
            <a:ext cx="1391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깨우기</a:t>
            </a:r>
            <a:endParaRPr lang="en-US" altLang="ko-KR" sz="36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156548" y="4456786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삶의 질</a:t>
            </a:r>
            <a:endParaRPr lang="en-US" altLang="ko-KR" sz="24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02644" y="3343771"/>
            <a:ext cx="1255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자세교정</a:t>
            </a:r>
            <a:endParaRPr lang="en-US" altLang="ko-KR" sz="24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92970" y="5169691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심장병</a:t>
            </a:r>
            <a:endParaRPr lang="en-US" altLang="ko-KR" sz="24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58116" y="4164398"/>
            <a:ext cx="989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질병</a:t>
            </a:r>
            <a:endParaRPr lang="en-US" altLang="ko-KR" sz="36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7978" y="2151557"/>
            <a:ext cx="1391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코골이</a:t>
            </a:r>
            <a:endParaRPr lang="en-US" altLang="ko-KR" sz="36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671205" y="2457409"/>
            <a:ext cx="1612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사운드 센서</a:t>
            </a:r>
            <a:endParaRPr lang="en-US" altLang="ko-KR" sz="24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73110" y="4716054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그래프</a:t>
            </a:r>
            <a:endParaRPr lang="en-US" altLang="ko-KR" sz="24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76759" y="3574603"/>
            <a:ext cx="1255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진동모터</a:t>
            </a:r>
            <a:endParaRPr lang="en-US" altLang="ko-KR" sz="24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418155" y="1401767"/>
            <a:ext cx="1612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보호자 알림</a:t>
            </a:r>
            <a:endParaRPr lang="en-US" altLang="ko-KR" sz="24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53187" y="5516095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뇌졸중</a:t>
            </a:r>
            <a:endParaRPr lang="en-US" altLang="ko-KR" sz="24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296376" y="5054430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두통</a:t>
            </a:r>
            <a:endParaRPr lang="en-US" altLang="ko-KR" sz="24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311170" y="5439936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피로</a:t>
            </a:r>
            <a:endParaRPr lang="en-US" altLang="ko-KR" sz="24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45313" y="265928"/>
            <a:ext cx="3501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프로젝트 개요 </a:t>
            </a:r>
            <a:r>
              <a:rPr lang="en-US" altLang="ko-KR" sz="2800" b="1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– </a:t>
            </a:r>
            <a:r>
              <a:rPr lang="ko-KR" altLang="en-US" sz="2000" b="1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키워드 맵</a:t>
            </a:r>
            <a:endParaRPr lang="ko-KR" altLang="en-US" sz="2800" b="1" dirty="0">
              <a:solidFill>
                <a:schemeClr val="bg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328709" y="6245864"/>
            <a:ext cx="7425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dirty="0" err="1">
                <a:solidFill>
                  <a:schemeClr val="bg1"/>
                </a:soli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굿밤</a:t>
            </a:r>
            <a:endParaRPr lang="ko-KR" altLang="en-US" sz="3200" dirty="0">
              <a:solidFill>
                <a:schemeClr val="bg1"/>
              </a:solidFill>
              <a:latin typeface="포천 막걸리체" panose="02030503000000000000" pitchFamily="18" charset="-127"/>
              <a:ea typeface="포천 막걸리체" panose="0203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6358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11" grpId="0"/>
      <p:bldP spid="12" grpId="0"/>
      <p:bldP spid="13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7" grpId="0"/>
      <p:bldP spid="28" grpId="0"/>
      <p:bldP spid="29" grpId="0"/>
      <p:bldP spid="30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692213" y="361170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96" b="100000" l="0" r="100000">
                        <a14:foregroundMark x1="24242" y1="13520" x2="24242" y2="13520"/>
                        <a14:foregroundMark x1="60606" y1="46429" x2="60606" y2="46429"/>
                        <a14:foregroundMark x1="88889" y1="14796" x2="88889" y2="14796"/>
                        <a14:foregroundMark x1="86111" y1="80357" x2="86111" y2="803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3573" y="100484"/>
            <a:ext cx="761692" cy="753998"/>
          </a:xfrm>
          <a:prstGeom prst="rect">
            <a:avLst/>
          </a:prstGeom>
        </p:spPr>
      </p:pic>
      <p:sp>
        <p:nvSpPr>
          <p:cNvPr id="12" name="TextBox 13"/>
          <p:cNvSpPr txBox="1"/>
          <p:nvPr/>
        </p:nvSpPr>
        <p:spPr>
          <a:xfrm>
            <a:off x="1592036" y="3394342"/>
            <a:ext cx="94509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사람의 인지 능력</a:t>
            </a:r>
            <a:r>
              <a:rPr lang="en-US" altLang="ko-KR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민감성이 많이 떨어져있는 </a:t>
            </a:r>
            <a:r>
              <a:rPr lang="ko-KR" alt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수면 상태</a:t>
            </a: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에서 </a:t>
            </a:r>
            <a:endParaRPr lang="en-US" altLang="ko-KR" sz="24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센서</a:t>
            </a: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와 </a:t>
            </a:r>
            <a:r>
              <a:rPr lang="ko-KR" alt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진동 모터</a:t>
            </a:r>
            <a:r>
              <a:rPr lang="ko-KR" altLang="en-US" sz="2400" b="1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이용하여 무호흡증을 방지하고 </a:t>
            </a:r>
            <a:endParaRPr lang="en-US" altLang="ko-KR" sz="24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수면 상태를 </a:t>
            </a:r>
            <a:r>
              <a:rPr lang="ko-KR" alt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모니터링</a:t>
            </a: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할 수 있는 </a:t>
            </a:r>
            <a:endParaRPr lang="en-US" altLang="ko-KR" sz="24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서비스를 제공하는 시스템</a:t>
            </a:r>
            <a:endParaRPr lang="ko-KR" altLang="en-US" sz="2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599219" y="2109293"/>
            <a:ext cx="143661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7200" dirty="0" err="1" smtClean="0">
                <a:solidFill>
                  <a:schemeClr val="bg1"/>
                </a:soli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굿밤</a:t>
            </a:r>
            <a:endParaRPr lang="ko-KR" altLang="en-US" sz="7200" dirty="0">
              <a:solidFill>
                <a:schemeClr val="bg1"/>
              </a:solidFill>
              <a:latin typeface="포천 막걸리체" panose="02030503000000000000" pitchFamily="18" charset="-127"/>
              <a:ea typeface="포천 막걸리체" panose="0203050300000000000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5313" y="265928"/>
            <a:ext cx="2981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프로젝트 개요 </a:t>
            </a:r>
            <a:r>
              <a:rPr lang="en-US" altLang="ko-KR" sz="2800" b="1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– </a:t>
            </a:r>
            <a:r>
              <a:rPr lang="ko-KR" altLang="en-US" sz="2000" b="1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목표</a:t>
            </a:r>
            <a:endParaRPr lang="ko-KR" altLang="en-US" sz="2000" b="1" dirty="0">
              <a:solidFill>
                <a:schemeClr val="bg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328709" y="6245864"/>
            <a:ext cx="7425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dirty="0" err="1">
                <a:solidFill>
                  <a:schemeClr val="bg1"/>
                </a:soli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굿밤</a:t>
            </a:r>
            <a:endParaRPr lang="ko-KR" altLang="en-US" sz="3200" dirty="0">
              <a:solidFill>
                <a:schemeClr val="bg1"/>
              </a:solidFill>
              <a:latin typeface="포천 막걸리체" panose="02030503000000000000" pitchFamily="18" charset="-127"/>
              <a:ea typeface="포천 막걸리체" panose="0203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55922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5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317364" y="3563641"/>
            <a:ext cx="1838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시스템 구성</a:t>
            </a:r>
            <a:endParaRPr lang="ko-KR" altLang="en-US" sz="2800" b="1" dirty="0">
              <a:solidFill>
                <a:schemeClr val="bg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96" b="100000" l="0" r="100000">
                        <a14:foregroundMark x1="24242" y1="13520" x2="24242" y2="13520"/>
                        <a14:foregroundMark x1="60606" y1="46429" x2="60606" y2="46429"/>
                        <a14:foregroundMark x1="88889" y1="14796" x2="88889" y2="14796"/>
                        <a14:foregroundMark x1="86111" y1="80357" x2="86111" y2="803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45061" y="2162576"/>
            <a:ext cx="1183565" cy="117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7477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221433" y="1432716"/>
            <a:ext cx="9579429" cy="4727300"/>
          </a:xfrm>
          <a:prstGeom prst="roundRect">
            <a:avLst>
              <a:gd name="adj" fmla="val 2544"/>
            </a:avLst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692213" y="361170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96" b="100000" l="0" r="100000">
                        <a14:foregroundMark x1="24242" y1="13520" x2="24242" y2="13520"/>
                        <a14:foregroundMark x1="60606" y1="46429" x2="60606" y2="46429"/>
                        <a14:foregroundMark x1="88889" y1="14796" x2="88889" y2="14796"/>
                        <a14:foregroundMark x1="86111" y1="80357" x2="86111" y2="803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3573" y="100484"/>
            <a:ext cx="761692" cy="75399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45313" y="265928"/>
            <a:ext cx="1838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시스템 구성</a:t>
            </a:r>
            <a:endParaRPr lang="ko-KR" altLang="en-US" sz="2800" b="1" dirty="0">
              <a:solidFill>
                <a:schemeClr val="bg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pic>
        <p:nvPicPr>
          <p:cNvPr id="1026" name="Picture 2" descr="아두이노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24444" y1="8254" x2="24444" y2="8254"/>
                        <a14:foregroundMark x1="30000" y1="4127" x2="26222" y2="4444"/>
                        <a14:foregroundMark x1="54000" y1="20317" x2="60000" y2="47937"/>
                        <a14:foregroundMark x1="12222" y1="6349" x2="12222" y2="6349"/>
                        <a14:foregroundMark x1="18000" y1="3492" x2="11333" y2="41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258" y="3457991"/>
            <a:ext cx="1683594" cy="117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그룹 18"/>
          <p:cNvGrpSpPr/>
          <p:nvPr/>
        </p:nvGrpSpPr>
        <p:grpSpPr>
          <a:xfrm>
            <a:off x="1437712" y="2272373"/>
            <a:ext cx="3142242" cy="2649301"/>
            <a:chOff x="1539802" y="2277963"/>
            <a:chExt cx="3142242" cy="2649301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1539802" y="2296136"/>
              <a:ext cx="3142242" cy="2631128"/>
            </a:xfrm>
            <a:prstGeom prst="roundRect">
              <a:avLst>
                <a:gd name="adj" fmla="val 38181"/>
              </a:avLst>
            </a:prstGeom>
            <a:solidFill>
              <a:schemeClr val="bg1">
                <a:alpha val="41000"/>
              </a:schemeClr>
            </a:solidFill>
            <a:ln w="41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028" name="Picture 4" descr="사운드센서에 대한 이미지 검색결과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4493" b="95840" l="0" r="95175">
                          <a14:foregroundMark x1="6489" y1="64226" x2="6489" y2="64226"/>
                          <a14:backgroundMark x1="16306" y1="55907" x2="16306" y2="5590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8025" y="2277963"/>
              <a:ext cx="1400816" cy="1400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100000">
                          <a14:foregroundMark x1="45745" y1="12982" x2="45745" y2="12982"/>
                          <a14:foregroundMark x1="50709" y1="16842" x2="50709" y2="1684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894810" y="3370323"/>
              <a:ext cx="1019648" cy="1030494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0" b="99071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76944" y="3187135"/>
              <a:ext cx="1424368" cy="1108605"/>
            </a:xfrm>
            <a:prstGeom prst="rect">
              <a:avLst/>
            </a:prstGeom>
          </p:spPr>
        </p:pic>
      </p:grpSp>
      <p:grpSp>
        <p:nvGrpSpPr>
          <p:cNvPr id="17" name="그룹 16"/>
          <p:cNvGrpSpPr/>
          <p:nvPr/>
        </p:nvGrpSpPr>
        <p:grpSpPr>
          <a:xfrm>
            <a:off x="7958776" y="1813289"/>
            <a:ext cx="2425804" cy="1511563"/>
            <a:chOff x="7932114" y="1522181"/>
            <a:chExt cx="2425804" cy="1511563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7932114" y="1522181"/>
              <a:ext cx="2425804" cy="1511563"/>
            </a:xfrm>
            <a:prstGeom prst="roundRect">
              <a:avLst>
                <a:gd name="adj" fmla="val 47007"/>
              </a:avLst>
            </a:prstGeom>
            <a:solidFill>
              <a:schemeClr val="bg1">
                <a:alpha val="41000"/>
              </a:schemeClr>
            </a:solidFill>
            <a:ln w="41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417" b="96667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97185" y="1831336"/>
              <a:ext cx="1403151" cy="893253"/>
            </a:xfrm>
            <a:prstGeom prst="rect">
              <a:avLst/>
            </a:prstGeom>
          </p:spPr>
        </p:pic>
      </p:grpSp>
      <p:grpSp>
        <p:nvGrpSpPr>
          <p:cNvPr id="18" name="그룹 17"/>
          <p:cNvGrpSpPr/>
          <p:nvPr/>
        </p:nvGrpSpPr>
        <p:grpSpPr>
          <a:xfrm>
            <a:off x="7958776" y="4047249"/>
            <a:ext cx="2425804" cy="1511563"/>
            <a:chOff x="7999485" y="3981032"/>
            <a:chExt cx="2425804" cy="1511563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7999485" y="3981032"/>
              <a:ext cx="2425804" cy="1511563"/>
            </a:xfrm>
            <a:prstGeom prst="roundRect">
              <a:avLst>
                <a:gd name="adj" fmla="val 47007"/>
              </a:avLst>
            </a:prstGeom>
            <a:solidFill>
              <a:schemeClr val="bg1">
                <a:alpha val="41000"/>
              </a:schemeClr>
            </a:solidFill>
            <a:ln w="41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677606">
              <a:off x="8573526" y="4069454"/>
              <a:ext cx="1323248" cy="1329814"/>
            </a:xfrm>
            <a:prstGeom prst="rect">
              <a:avLst/>
            </a:prstGeom>
          </p:spPr>
        </p:pic>
      </p:grpSp>
      <p:sp>
        <p:nvSpPr>
          <p:cNvPr id="30" name="TextBox 29"/>
          <p:cNvSpPr txBox="1"/>
          <p:nvPr/>
        </p:nvSpPr>
        <p:spPr>
          <a:xfrm>
            <a:off x="1471066" y="4927646"/>
            <a:ext cx="390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소리센서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심박센서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온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·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습도센서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51107" y="4705703"/>
            <a:ext cx="207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아두이노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우노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R3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690067" y="3333159"/>
            <a:ext cx="207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진동 모터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559439" y="5590026"/>
            <a:ext cx="207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블루투스 모듈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7590971" y="4102384"/>
            <a:ext cx="367805" cy="280030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 flipV="1">
            <a:off x="7542494" y="4295740"/>
            <a:ext cx="335502" cy="255436"/>
          </a:xfrm>
          <a:prstGeom prst="straightConnector1">
            <a:avLst/>
          </a:prstGeom>
          <a:ln w="412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1328709" y="6245864"/>
            <a:ext cx="7425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dirty="0" err="1">
                <a:solidFill>
                  <a:schemeClr val="bg1"/>
                </a:soli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굿밤</a:t>
            </a:r>
            <a:endParaRPr lang="ko-KR" altLang="en-US" sz="3200" dirty="0">
              <a:solidFill>
                <a:schemeClr val="bg1"/>
              </a:solidFill>
              <a:latin typeface="포천 막걸리체" panose="02030503000000000000" pitchFamily="18" charset="-127"/>
              <a:ea typeface="포천 막걸리체" panose="02030503000000000000" pitchFamily="18" charset="-127"/>
            </a:endParaRPr>
          </a:p>
        </p:txBody>
      </p:sp>
      <p:pic>
        <p:nvPicPr>
          <p:cNvPr id="34" name="Picture 2" descr="아두이노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24444" y1="8254" x2="24444" y2="8254"/>
                        <a14:foregroundMark x1="30000" y1="4127" x2="26222" y2="4444"/>
                        <a14:foregroundMark x1="54000" y1="20317" x2="60000" y2="47937"/>
                        <a14:foregroundMark x1="12222" y1="6349" x2="12222" y2="6349"/>
                        <a14:foregroundMark x1="18000" y1="3492" x2="11333" y2="41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344" y="2122444"/>
            <a:ext cx="1683594" cy="117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화살표 연결선 34"/>
          <p:cNvCxnSpPr/>
          <p:nvPr/>
        </p:nvCxnSpPr>
        <p:spPr>
          <a:xfrm>
            <a:off x="5480275" y="3340692"/>
            <a:ext cx="367805" cy="280030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 flipV="1">
            <a:off x="5431798" y="3534048"/>
            <a:ext cx="335502" cy="255436"/>
          </a:xfrm>
          <a:prstGeom prst="straightConnector1">
            <a:avLst/>
          </a:prstGeom>
          <a:ln w="412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2418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50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472055" y="3563641"/>
            <a:ext cx="1529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주요 기능</a:t>
            </a:r>
            <a:endParaRPr lang="ko-KR" altLang="en-US" sz="2800" b="1" dirty="0">
              <a:solidFill>
                <a:schemeClr val="bg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96" b="100000" l="0" r="100000">
                        <a14:foregroundMark x1="24242" y1="13520" x2="24242" y2="13520"/>
                        <a14:foregroundMark x1="60606" y1="46429" x2="60606" y2="46429"/>
                        <a14:foregroundMark x1="88889" y1="14796" x2="88889" y2="14796"/>
                        <a14:foregroundMark x1="86111" y1="80357" x2="86111" y2="803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45061" y="2162576"/>
            <a:ext cx="1183565" cy="117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531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1C5D189E-FD72-4570-BD83-9039D56F569B}" vid="{C7FF242B-BEBB-4996-864F-8E449359303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1781</TotalTime>
  <Words>300</Words>
  <Application>Microsoft Office PowerPoint</Application>
  <PresentationFormat>와이드스크린</PresentationFormat>
  <Paragraphs>91</Paragraphs>
  <Slides>17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KoPub돋움체 Light</vt:lpstr>
      <vt:lpstr>12롯데마트드림Light</vt:lpstr>
      <vt:lpstr>맑은 고딕</vt:lpstr>
      <vt:lpstr>포천 막걸리체</vt:lpstr>
      <vt:lpstr>Arial</vt:lpstr>
      <vt:lpstr>12롯데마트드림Bold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이아름</dc:creator>
  <cp:lastModifiedBy>Lee Areum</cp:lastModifiedBy>
  <cp:revision>81</cp:revision>
  <dcterms:created xsi:type="dcterms:W3CDTF">2016-03-12T15:04:52Z</dcterms:created>
  <dcterms:modified xsi:type="dcterms:W3CDTF">2017-01-24T16:55:20Z</dcterms:modified>
  <cp:contentStatus/>
</cp:coreProperties>
</file>