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1" r:id="rId2"/>
    <p:sldId id="302" r:id="rId3"/>
    <p:sldId id="303" r:id="rId4"/>
    <p:sldId id="328" r:id="rId5"/>
    <p:sldId id="305" r:id="rId6"/>
    <p:sldId id="306" r:id="rId7"/>
    <p:sldId id="307" r:id="rId8"/>
    <p:sldId id="308" r:id="rId9"/>
    <p:sldId id="309" r:id="rId10"/>
    <p:sldId id="311" r:id="rId11"/>
    <p:sldId id="312" r:id="rId12"/>
    <p:sldId id="31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C66"/>
    <a:srgbClr val="F5E985"/>
    <a:srgbClr val="DE2C28"/>
    <a:srgbClr val="FF4C00"/>
    <a:srgbClr val="953A1F"/>
    <a:srgbClr val="27333F"/>
    <a:srgbClr val="E7BA9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-2004" y="-25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A326A1-8A00-4083-9EFB-1DBB32E5FF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4245D8-4410-4184-A038-C5ADDE5D3E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200" b="0">
                <a:solidFill>
                  <a:srgbClr val="F5E9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7767131C-EC54-411C-A48D-015ECFB68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920DC6EE-7284-4A95-97F8-85B98F09A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808944F-3DE8-4AB8-98FF-4909CE9B4F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97A10F2F-26B7-45A4-98AF-BC693EA49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C34090BF-6628-424E-BA32-FA7B28583F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4366DDAE-5EA2-4DCC-B868-F890DED26B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8E7F483E-13A3-4F82-85AF-54A231AFC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51113814-CAE0-4186-A84D-D2748624F9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212AD3E4-7511-43DF-AD05-037FE923EC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0A17FF07-C56D-4F11-BA90-9F894E8F68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4C00"/>
                </a:solidFill>
                <a:latin typeface="+mn-lt"/>
                <a:cs typeface="Arial" charset="0"/>
              </a:defRPr>
            </a:lvl1pPr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4C00"/>
                </a:solidFill>
                <a:latin typeface="+mn-lt"/>
              </a:defRPr>
            </a:lvl1pPr>
          </a:lstStyle>
          <a:p>
            <a:r>
              <a:rPr lang="en-US"/>
              <a:t>1-</a:t>
            </a:r>
            <a:fld id="{AF361061-ECBA-4A3A-8D67-963FCA78C0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2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4C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1/Lincol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examples/chap01/Lincoln3.java" TargetMode="External"/><Relationship Id="rId2" Type="http://schemas.openxmlformats.org/officeDocument/2006/relationships/hyperlink" Target="../examples/chap01/Lincol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2CDB5A62-6F49-429C-AE18-AC308935D801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programming language</a:t>
            </a:r>
            <a:r>
              <a:rPr lang="en-US"/>
              <a:t> specifies the words and symbols that we can use to write a program</a:t>
            </a:r>
          </a:p>
          <a:p>
            <a:pPr>
              <a:spcBef>
                <a:spcPct val="70000"/>
              </a:spcBef>
            </a:pPr>
            <a:r>
              <a:rPr lang="en-US"/>
              <a:t>A programming language employs a set of rules that dictate how the words and symbols can be put together to form valid </a:t>
            </a:r>
            <a:r>
              <a:rPr lang="en-US" i="1"/>
              <a:t>program statements</a:t>
            </a:r>
            <a:endParaRPr lang="en-US"/>
          </a:p>
          <a:p>
            <a:pPr>
              <a:spcBef>
                <a:spcPct val="70000"/>
              </a:spcBef>
            </a:pPr>
            <a:r>
              <a:rPr lang="en-US"/>
              <a:t>The Java programming language was created by Sun Microsystems, Inc.</a:t>
            </a:r>
          </a:p>
          <a:p>
            <a:pPr>
              <a:spcBef>
                <a:spcPct val="70000"/>
              </a:spcBef>
            </a:pPr>
            <a:r>
              <a:rPr lang="en-US"/>
              <a:t>It was introduced in 1995 and it's popularity has grown quickly since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8BADD8D9-2CB2-4575-BCF2-5C2ED4B158D5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Programming Languages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4102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/>
              <a:t>Each type of CPU executes only a particular </a:t>
            </a:r>
            <a:r>
              <a:rPr lang="en-US" i="1"/>
              <a:t>machine language</a:t>
            </a:r>
          </a:p>
          <a:p>
            <a:pPr>
              <a:spcBef>
                <a:spcPct val="75000"/>
              </a:spcBef>
            </a:pPr>
            <a:r>
              <a:rPr lang="en-US"/>
              <a:t>A program must be translated into machine language before it can be executed</a:t>
            </a:r>
          </a:p>
          <a:p>
            <a:pPr>
              <a:spcBef>
                <a:spcPct val="75000"/>
              </a:spcBef>
            </a:pPr>
            <a:r>
              <a:rPr lang="en-US"/>
              <a:t>A </a:t>
            </a:r>
            <a:r>
              <a:rPr lang="en-US" i="1"/>
              <a:t>compiler</a:t>
            </a:r>
            <a:r>
              <a:rPr lang="en-US"/>
              <a:t> is a software tool which translates </a:t>
            </a:r>
            <a:r>
              <a:rPr lang="en-US" i="1"/>
              <a:t>source code</a:t>
            </a:r>
            <a:r>
              <a:rPr lang="en-US"/>
              <a:t> into a specific target language</a:t>
            </a:r>
          </a:p>
          <a:p>
            <a:pPr>
              <a:spcBef>
                <a:spcPct val="75000"/>
              </a:spcBef>
            </a:pPr>
            <a:r>
              <a:rPr lang="en-US"/>
              <a:t>Often, that target language is the machine language for a particular CPU type</a:t>
            </a:r>
          </a:p>
          <a:p>
            <a:pPr>
              <a:spcBef>
                <a:spcPct val="75000"/>
              </a:spcBef>
            </a:pPr>
            <a:r>
              <a:rPr lang="en-US"/>
              <a:t>The Java approach is somewhat different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B87D474D-E752-473D-9EE4-27F44690411C}" type="slidenum">
              <a:rPr lang="en-US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Java Translation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/>
              <a:t>The Java compiler translates Java source code into a special representation called </a:t>
            </a:r>
            <a:r>
              <a:rPr lang="en-US" i="1"/>
              <a:t>bytecode</a:t>
            </a:r>
          </a:p>
          <a:p>
            <a:pPr>
              <a:spcBef>
                <a:spcPct val="75000"/>
              </a:spcBef>
            </a:pPr>
            <a:r>
              <a:rPr lang="en-US"/>
              <a:t>Java bytecode is not the machine language for any traditional CPU</a:t>
            </a:r>
          </a:p>
          <a:p>
            <a:pPr>
              <a:spcBef>
                <a:spcPct val="75000"/>
              </a:spcBef>
            </a:pPr>
            <a:r>
              <a:rPr lang="en-US"/>
              <a:t>Another software tool, called an </a:t>
            </a:r>
            <a:r>
              <a:rPr lang="en-US" i="1"/>
              <a:t>interpreter</a:t>
            </a:r>
            <a:r>
              <a:rPr lang="en-US"/>
              <a:t>, translates bytecode into machine language and executes it</a:t>
            </a:r>
          </a:p>
          <a:p>
            <a:pPr>
              <a:spcBef>
                <a:spcPct val="75000"/>
              </a:spcBef>
            </a:pPr>
            <a:r>
              <a:rPr lang="en-US"/>
              <a:t>Therefore the Java compiler is not tied to any particular machine</a:t>
            </a:r>
          </a:p>
          <a:p>
            <a:pPr>
              <a:spcBef>
                <a:spcPct val="75000"/>
              </a:spcBef>
            </a:pPr>
            <a:r>
              <a:rPr lang="en-US"/>
              <a:t>Java is considered to be </a:t>
            </a:r>
            <a:r>
              <a:rPr lang="en-US" i="1"/>
              <a:t>architecture-neutral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BFCD1C76-F936-4530-84D8-47C457296741}" type="slidenum">
              <a:rPr lang="en-US"/>
              <a:pPr/>
              <a:t>12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Java Translation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2998788" y="2216150"/>
            <a:ext cx="0" cy="5207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 flipV="1">
            <a:off x="3597275" y="2195513"/>
            <a:ext cx="1493838" cy="10175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5351463" y="2516188"/>
            <a:ext cx="438150" cy="69691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6323013" y="2516188"/>
            <a:ext cx="306387" cy="6746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6845300" y="4116388"/>
            <a:ext cx="0" cy="4111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1979613" y="1371600"/>
            <a:ext cx="2044700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latin typeface="Times New Roman" pitchFamily="18" charset="0"/>
              </a:rPr>
              <a:t>Java source</a:t>
            </a:r>
          </a:p>
          <a:p>
            <a:pPr algn="ctr"/>
            <a:r>
              <a:rPr lang="en-US" sz="2000">
                <a:latin typeface="Times New Roman" pitchFamily="18" charset="0"/>
              </a:rPr>
              <a:t>code</a:t>
            </a: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6018213" y="4586288"/>
            <a:ext cx="1601787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latin typeface="Times New Roman" pitchFamily="18" charset="0"/>
              </a:rPr>
              <a:t>Machine</a:t>
            </a:r>
          </a:p>
          <a:p>
            <a:pPr algn="ctr"/>
            <a:r>
              <a:rPr lang="en-US" sz="2000">
                <a:latin typeface="Times New Roman" pitchFamily="18" charset="0"/>
              </a:rPr>
              <a:t>code</a:t>
            </a: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141913" y="1731963"/>
            <a:ext cx="1804987" cy="8239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latin typeface="Times New Roman" pitchFamily="18" charset="0"/>
              </a:rPr>
              <a:t>Java</a:t>
            </a:r>
          </a:p>
          <a:p>
            <a:pPr algn="ctr"/>
            <a:r>
              <a:rPr lang="en-US" sz="2000">
                <a:latin typeface="Times New Roman" pitchFamily="18" charset="0"/>
              </a:rPr>
              <a:t>bytecode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614863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latin typeface="Times New Roman" pitchFamily="18" charset="0"/>
              </a:rPr>
              <a:t>Bytecode</a:t>
            </a:r>
          </a:p>
          <a:p>
            <a:pPr algn="ctr"/>
            <a:r>
              <a:rPr lang="en-US" sz="2000">
                <a:latin typeface="Times New Roman" pitchFamily="18" charset="0"/>
              </a:rPr>
              <a:t>interpreter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6218238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latin typeface="Times New Roman" pitchFamily="18" charset="0"/>
              </a:rPr>
              <a:t>Bytecode</a:t>
            </a:r>
          </a:p>
          <a:p>
            <a:pPr algn="ctr"/>
            <a:r>
              <a:rPr lang="en-US" sz="2000">
                <a:latin typeface="Times New Roman" pitchFamily="18" charset="0"/>
              </a:rPr>
              <a:t>compiler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2363788" y="2774950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latin typeface="Times New Roman" pitchFamily="18" charset="0"/>
              </a:rPr>
              <a:t>Java</a:t>
            </a:r>
          </a:p>
          <a:p>
            <a:pPr algn="ctr"/>
            <a:r>
              <a:rPr lang="en-US" sz="2000">
                <a:latin typeface="Times New Roman" pitchFamily="18" charset="0"/>
              </a:rPr>
              <a:t>compiler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16" grpId="0" animBg="1"/>
      <p:bldP spid="64517" grpId="0" animBg="1"/>
      <p:bldP spid="64518" grpId="0" animBg="1"/>
      <p:bldP spid="64519" grpId="0" animBg="1"/>
      <p:bldP spid="64520" grpId="0" animBg="1" autoUpdateAnimBg="0"/>
      <p:bldP spid="64521" grpId="0" animBg="1" autoUpdateAnimBg="0"/>
      <p:bldP spid="64522" grpId="0" animBg="1" autoUpdateAnimBg="0"/>
      <p:bldP spid="64523" grpId="0" animBg="1" autoUpdateAnimBg="0"/>
      <p:bldP spid="64524" grpId="0" animBg="1" autoUpdateAnimBg="0"/>
      <p:bldP spid="6452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CC221F09-119C-4DE6-AF00-C3A50EC03F93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Program Structure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Java programming language:</a:t>
            </a:r>
          </a:p>
          <a:p>
            <a:pPr lvl="1"/>
            <a:r>
              <a:rPr lang="en-US" dirty="0"/>
              <a:t>A program is made up of one or more </a:t>
            </a:r>
            <a:r>
              <a:rPr lang="en-US" i="1" dirty="0"/>
              <a:t>classes</a:t>
            </a:r>
            <a:endParaRPr lang="en-US" dirty="0"/>
          </a:p>
          <a:p>
            <a:pPr lvl="1"/>
            <a:r>
              <a:rPr lang="en-US" dirty="0"/>
              <a:t>A class contains one or more </a:t>
            </a:r>
            <a:r>
              <a:rPr lang="en-US" i="1" dirty="0"/>
              <a:t>methods</a:t>
            </a:r>
            <a:endParaRPr lang="en-US" dirty="0"/>
          </a:p>
          <a:p>
            <a:pPr lvl="1"/>
            <a:r>
              <a:rPr lang="en-US" dirty="0"/>
              <a:t>A method contains program </a:t>
            </a:r>
            <a:r>
              <a:rPr lang="en-US" i="1" dirty="0"/>
              <a:t>statements</a:t>
            </a:r>
            <a:endParaRPr lang="en-US" dirty="0"/>
          </a:p>
          <a:p>
            <a:pPr>
              <a:spcBef>
                <a:spcPct val="75000"/>
              </a:spcBef>
            </a:pPr>
            <a:r>
              <a:rPr lang="en-US" dirty="0"/>
              <a:t>These terms will be explored in detail throughout the course</a:t>
            </a:r>
          </a:p>
          <a:p>
            <a:pPr>
              <a:spcBef>
                <a:spcPct val="75000"/>
              </a:spcBef>
            </a:pPr>
            <a:r>
              <a:rPr lang="en-US" dirty="0"/>
              <a:t>A Java application always contains a method called </a:t>
            </a:r>
            <a:r>
              <a:rPr lang="en-US" dirty="0">
                <a:latin typeface="Courier New" pitchFamily="49" charset="0"/>
              </a:rPr>
              <a:t>main</a:t>
            </a:r>
            <a:endParaRPr lang="en-US" dirty="0"/>
          </a:p>
          <a:p>
            <a:pPr>
              <a:spcBef>
                <a:spcPct val="75000"/>
              </a:spcBef>
            </a:pPr>
            <a:r>
              <a:rPr lang="en-US"/>
              <a:t>See </a:t>
            </a:r>
            <a:r>
              <a:rPr lang="en-US">
                <a:latin typeface="Courier New" pitchFamily="49" charset="0"/>
                <a:hlinkClick r:id="rId2" action="ppaction://hlinkfile"/>
              </a:rPr>
              <a:t>Lincoln.java</a:t>
            </a:r>
            <a:r>
              <a:rPr lang="en-US"/>
              <a:t> (page 28)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DB43E1CD-8ED3-4BD7-8E72-77990C001E05}" type="slidenum">
              <a:rPr lang="en-US"/>
              <a:pPr/>
              <a:t>3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Java Program Structure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public class MyProgram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class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72063" y="2495550"/>
            <a:ext cx="17033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class header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633663" y="3562350"/>
            <a:ext cx="14747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class body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167063" y="4724400"/>
            <a:ext cx="541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Comments can be placed almost anywhere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  <p:bldP spid="54280" grpId="0" autoUpdateAnimBg="0"/>
      <p:bldP spid="54281" grpId="0" animBg="1"/>
      <p:bldP spid="542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FD8C52F8-742C-4299-8913-5A169D134A48}" type="slidenum">
              <a:rPr lang="en-US"/>
              <a:pPr/>
              <a:t>4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Java Program Structure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public class MyProgram</a:t>
            </a:r>
            <a:endParaRPr lang="en-US">
              <a:latin typeface="Courier New" pitchFamily="49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class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808163" y="3032125"/>
            <a:ext cx="6127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public static void main (String[] args)</a:t>
            </a:r>
            <a:endParaRPr lang="en-US">
              <a:latin typeface="Courier New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method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335713" y="3784600"/>
            <a:ext cx="2046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header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982913" y="3937000"/>
            <a:ext cx="1817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body</a:t>
            </a:r>
          </a:p>
        </p:txBody>
      </p:sp>
      <p:sp>
        <p:nvSpPr>
          <p:cNvPr id="80912" name="AutoShape 16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08" grpId="0" autoUpdateAnimBg="0"/>
      <p:bldP spid="80909" grpId="0" autoUpdateAnimBg="0"/>
      <p:bldP spid="80910" grpId="0" autoUpdateAnimBg="0"/>
      <p:bldP spid="80911" grpId="0" autoUpdateAnimBg="0"/>
      <p:bldP spid="80912" grpId="0" animBg="1"/>
      <p:bldP spid="809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9BC325FA-D213-4335-93E0-8219586A961B}" type="slidenum">
              <a:rPr lang="en-US"/>
              <a:pPr/>
              <a:t>5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Comments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772400" cy="2819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/>
              <a:t>Comments in a program are called </a:t>
            </a:r>
            <a:r>
              <a:rPr lang="en-US" i="1"/>
              <a:t>inline documentation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/>
              <a:t>They should be included to explain the purpose of the program and describe processing steps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/>
              <a:t>They do not affect how a program works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/>
              <a:t>Java comments can take three forms: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97050" y="3962400"/>
            <a:ext cx="6737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797050" y="464820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  this comment runs to the terminating</a:t>
            </a:r>
          </a:p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752600" y="5638800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/** this is a </a:t>
            </a:r>
            <a:r>
              <a:rPr lang="en-US" sz="2000" b="1" i="1">
                <a:solidFill>
                  <a:srgbClr val="008000"/>
                </a:solidFill>
                <a:latin typeface="Courier New" pitchFamily="49" charset="0"/>
              </a:rPr>
              <a:t>javadoc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comment   */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DC51AAF7-DD15-441B-9C47-7229D44A2A0D}" type="slidenum">
              <a:rPr lang="en-US"/>
              <a:pPr/>
              <a:t>6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Identifiers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i="1"/>
              <a:t>Identifiers</a:t>
            </a:r>
            <a:r>
              <a:rPr lang="en-US"/>
              <a:t> are the words a programmer uses in a program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An identifier can be made up of letters, digits, the underscore character ( _ ), and the dollar sign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Identifiers cannot begin with a digit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Java is </a:t>
            </a:r>
            <a:r>
              <a:rPr lang="en-US" i="1"/>
              <a:t>case sensitive</a:t>
            </a:r>
            <a:r>
              <a:rPr lang="en-US"/>
              <a:t> -</a:t>
            </a:r>
            <a:r>
              <a:rPr lang="en-US">
                <a:latin typeface="Courier New" pitchFamily="49" charset="0"/>
              </a:rPr>
              <a:t> Total, total, </a:t>
            </a:r>
            <a:r>
              <a:rPr lang="en-US"/>
              <a:t>and</a:t>
            </a:r>
            <a:r>
              <a:rPr lang="en-US">
                <a:latin typeface="Courier New" pitchFamily="49" charset="0"/>
              </a:rPr>
              <a:t> TOTAL </a:t>
            </a:r>
            <a:r>
              <a:rPr lang="en-US"/>
              <a:t>are different identifiers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By convention, programmers use different case styles for different types of identifiers, such as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i="1"/>
              <a:t>title case </a:t>
            </a:r>
            <a:r>
              <a:rPr lang="en-US"/>
              <a:t>for class names - </a:t>
            </a:r>
            <a:r>
              <a:rPr lang="en-US">
                <a:latin typeface="Courier New" pitchFamily="49" charset="0"/>
              </a:rPr>
              <a:t>Lincoln</a:t>
            </a:r>
            <a:endParaRPr lang="en-US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i="1"/>
              <a:t>upper case</a:t>
            </a:r>
            <a:r>
              <a:rPr lang="en-US"/>
              <a:t> for constants - </a:t>
            </a:r>
            <a:r>
              <a:rPr lang="en-US">
                <a:latin typeface="Courier New" pitchFamily="49" charset="0"/>
              </a:rPr>
              <a:t>MAXIMUM</a:t>
            </a:r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B632062A-093B-48ED-B926-062851D06588}" type="slidenum">
              <a:rPr lang="en-US"/>
              <a:pPr/>
              <a:t>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/>
              <a:t>Sometimes we choose identifiers ourselves when writing a program (such as </a:t>
            </a:r>
            <a:r>
              <a:rPr lang="en-US">
                <a:latin typeface="Courier New" pitchFamily="49" charset="0"/>
              </a:rPr>
              <a:t>Lincoln</a:t>
            </a:r>
            <a:r>
              <a:rPr lang="en-US"/>
              <a:t>)</a:t>
            </a:r>
          </a:p>
          <a:p>
            <a:pPr>
              <a:spcBef>
                <a:spcPct val="75000"/>
              </a:spcBef>
            </a:pPr>
            <a:r>
              <a:rPr lang="en-US"/>
              <a:t>Sometimes we are using another programmer's code, so we use the identifiers that he or she chose (such as </a:t>
            </a:r>
            <a:r>
              <a:rPr lang="en-US">
                <a:latin typeface="Courier New" pitchFamily="49" charset="0"/>
              </a:rPr>
              <a:t>println</a:t>
            </a:r>
            <a:r>
              <a:rPr lang="en-US"/>
              <a:t>)</a:t>
            </a:r>
          </a:p>
          <a:p>
            <a:pPr>
              <a:spcBef>
                <a:spcPct val="75000"/>
              </a:spcBef>
            </a:pPr>
            <a:r>
              <a:rPr lang="en-US"/>
              <a:t>Often we use special identifiers called </a:t>
            </a:r>
            <a:r>
              <a:rPr lang="en-US" i="1"/>
              <a:t>reserved words</a:t>
            </a:r>
            <a:r>
              <a:rPr lang="en-US"/>
              <a:t> that already have a predefined meaning in the language</a:t>
            </a:r>
          </a:p>
          <a:p>
            <a:pPr>
              <a:spcBef>
                <a:spcPct val="75000"/>
              </a:spcBef>
            </a:pPr>
            <a:r>
              <a:rPr lang="en-US"/>
              <a:t>A reserved word cannot be used in any other way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3544BD3F-38DC-4CCE-B376-4E02CBAAE247}" type="slidenum">
              <a:rPr lang="en-US"/>
              <a:pPr/>
              <a:t>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Reserved Words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95885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The Java reserved words: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0" y="1905000"/>
            <a:ext cx="12763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abstract</a:t>
            </a:r>
          </a:p>
          <a:p>
            <a:r>
              <a:rPr lang="en-US" sz="1800" b="1">
                <a:latin typeface="Courier New" pitchFamily="49" charset="0"/>
              </a:rPr>
              <a:t>boolean</a:t>
            </a:r>
          </a:p>
          <a:p>
            <a:r>
              <a:rPr lang="en-US" sz="1800" b="1">
                <a:latin typeface="Courier New" pitchFamily="49" charset="0"/>
              </a:rPr>
              <a:t>break</a:t>
            </a:r>
          </a:p>
          <a:p>
            <a:r>
              <a:rPr lang="en-US" sz="1800" b="1">
                <a:latin typeface="Courier New" pitchFamily="49" charset="0"/>
              </a:rPr>
              <a:t>byte</a:t>
            </a:r>
          </a:p>
          <a:p>
            <a:r>
              <a:rPr lang="en-US" sz="1800" b="1">
                <a:latin typeface="Courier New" pitchFamily="49" charset="0"/>
              </a:rPr>
              <a:t>case</a:t>
            </a:r>
          </a:p>
          <a:p>
            <a:r>
              <a:rPr lang="en-US" sz="1800" b="1">
                <a:latin typeface="Courier New" pitchFamily="49" charset="0"/>
              </a:rPr>
              <a:t>catch</a:t>
            </a:r>
          </a:p>
          <a:p>
            <a:r>
              <a:rPr lang="en-US" sz="1800" b="1">
                <a:latin typeface="Courier New" pitchFamily="49" charset="0"/>
              </a:rPr>
              <a:t>char</a:t>
            </a:r>
          </a:p>
          <a:p>
            <a:r>
              <a:rPr lang="en-US" sz="1800" b="1">
                <a:latin typeface="Courier New" pitchFamily="49" charset="0"/>
              </a:rPr>
              <a:t>class</a:t>
            </a:r>
          </a:p>
          <a:p>
            <a:r>
              <a:rPr lang="en-US" sz="1800" b="1">
                <a:latin typeface="Courier New" pitchFamily="49" charset="0"/>
              </a:rPr>
              <a:t>const</a:t>
            </a:r>
          </a:p>
          <a:p>
            <a:r>
              <a:rPr lang="en-US" sz="1800" b="1">
                <a:latin typeface="Courier New" pitchFamily="49" charset="0"/>
              </a:rPr>
              <a:t>continue</a:t>
            </a:r>
          </a:p>
          <a:p>
            <a:r>
              <a:rPr lang="en-US" sz="1800" b="1">
                <a:latin typeface="Courier New" pitchFamily="49" charset="0"/>
              </a:rPr>
              <a:t>default</a:t>
            </a:r>
          </a:p>
          <a:p>
            <a:r>
              <a:rPr lang="en-US" sz="1800" b="1">
                <a:latin typeface="Courier New" pitchFamily="49" charset="0"/>
              </a:rPr>
              <a:t>do</a:t>
            </a:r>
          </a:p>
          <a:p>
            <a:r>
              <a:rPr lang="en-US" sz="1800" b="1">
                <a:latin typeface="Courier New" pitchFamily="49" charset="0"/>
              </a:rPr>
              <a:t>double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251200" y="1905000"/>
            <a:ext cx="15494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else</a:t>
            </a:r>
          </a:p>
          <a:p>
            <a:r>
              <a:rPr lang="en-US" sz="1800" b="1">
                <a:latin typeface="Courier New" pitchFamily="49" charset="0"/>
              </a:rPr>
              <a:t>enum</a:t>
            </a:r>
          </a:p>
          <a:p>
            <a:r>
              <a:rPr lang="en-US" sz="1800" b="1">
                <a:latin typeface="Courier New" pitchFamily="49" charset="0"/>
              </a:rPr>
              <a:t>extends</a:t>
            </a:r>
          </a:p>
          <a:p>
            <a:r>
              <a:rPr lang="en-US" sz="1800" b="1">
                <a:latin typeface="Courier New" pitchFamily="49" charset="0"/>
              </a:rPr>
              <a:t>false</a:t>
            </a:r>
          </a:p>
          <a:p>
            <a:r>
              <a:rPr lang="en-US" sz="1800" b="1">
                <a:latin typeface="Courier New" pitchFamily="49" charset="0"/>
              </a:rPr>
              <a:t>final</a:t>
            </a:r>
          </a:p>
          <a:p>
            <a:r>
              <a:rPr lang="en-US" sz="1800" b="1">
                <a:latin typeface="Courier New" pitchFamily="49" charset="0"/>
              </a:rPr>
              <a:t>finally</a:t>
            </a:r>
          </a:p>
          <a:p>
            <a:r>
              <a:rPr lang="en-US" sz="1800" b="1">
                <a:latin typeface="Courier New" pitchFamily="49" charset="0"/>
              </a:rPr>
              <a:t>float</a:t>
            </a:r>
          </a:p>
          <a:p>
            <a:r>
              <a:rPr lang="en-US" sz="1800" b="1">
                <a:latin typeface="Courier New" pitchFamily="49" charset="0"/>
              </a:rPr>
              <a:t>for</a:t>
            </a:r>
          </a:p>
          <a:p>
            <a:r>
              <a:rPr lang="en-US" sz="1800" b="1">
                <a:latin typeface="Courier New" pitchFamily="49" charset="0"/>
              </a:rPr>
              <a:t>goto</a:t>
            </a:r>
          </a:p>
          <a:p>
            <a:r>
              <a:rPr lang="en-US" sz="1800" b="1">
                <a:latin typeface="Courier New" pitchFamily="49" charset="0"/>
              </a:rPr>
              <a:t>if</a:t>
            </a:r>
          </a:p>
          <a:p>
            <a:r>
              <a:rPr lang="en-US" sz="1800" b="1">
                <a:latin typeface="Courier New" pitchFamily="49" charset="0"/>
              </a:rPr>
              <a:t>implements</a:t>
            </a:r>
          </a:p>
          <a:p>
            <a:r>
              <a:rPr lang="en-US" sz="1800" b="1">
                <a:latin typeface="Courier New" pitchFamily="49" charset="0"/>
              </a:rPr>
              <a:t>import</a:t>
            </a:r>
          </a:p>
          <a:p>
            <a:r>
              <a:rPr lang="en-US" sz="1800" b="1">
                <a:latin typeface="Courier New" pitchFamily="49" charset="0"/>
              </a:rPr>
              <a:t>instanceof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140325" y="1905000"/>
            <a:ext cx="14128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int</a:t>
            </a:r>
          </a:p>
          <a:p>
            <a:r>
              <a:rPr lang="en-US" sz="1800" b="1">
                <a:latin typeface="Courier New" pitchFamily="49" charset="0"/>
              </a:rPr>
              <a:t>interface</a:t>
            </a:r>
          </a:p>
          <a:p>
            <a:r>
              <a:rPr lang="en-US" sz="1800" b="1">
                <a:latin typeface="Courier New" pitchFamily="49" charset="0"/>
              </a:rPr>
              <a:t>long</a:t>
            </a:r>
          </a:p>
          <a:p>
            <a:r>
              <a:rPr lang="en-US" sz="1800" b="1">
                <a:latin typeface="Courier New" pitchFamily="49" charset="0"/>
              </a:rPr>
              <a:t>native</a:t>
            </a:r>
          </a:p>
          <a:p>
            <a:r>
              <a:rPr lang="en-US" sz="1800" b="1">
                <a:latin typeface="Courier New" pitchFamily="49" charset="0"/>
              </a:rPr>
              <a:t>new</a:t>
            </a:r>
          </a:p>
          <a:p>
            <a:r>
              <a:rPr lang="en-US" sz="1800" b="1">
                <a:latin typeface="Courier New" pitchFamily="49" charset="0"/>
              </a:rPr>
              <a:t>null</a:t>
            </a:r>
          </a:p>
          <a:p>
            <a:r>
              <a:rPr lang="en-US" sz="1800" b="1">
                <a:latin typeface="Courier New" pitchFamily="49" charset="0"/>
              </a:rPr>
              <a:t>package</a:t>
            </a:r>
          </a:p>
          <a:p>
            <a:r>
              <a:rPr lang="en-US" sz="1800" b="1">
                <a:latin typeface="Courier New" pitchFamily="49" charset="0"/>
              </a:rPr>
              <a:t>private</a:t>
            </a:r>
          </a:p>
          <a:p>
            <a:r>
              <a:rPr lang="en-US" sz="1800" b="1">
                <a:latin typeface="Courier New" pitchFamily="49" charset="0"/>
              </a:rPr>
              <a:t>protected</a:t>
            </a:r>
          </a:p>
          <a:p>
            <a:r>
              <a:rPr lang="en-US" sz="1800" b="1">
                <a:latin typeface="Courier New" pitchFamily="49" charset="0"/>
              </a:rPr>
              <a:t>public</a:t>
            </a:r>
          </a:p>
          <a:p>
            <a:r>
              <a:rPr lang="en-US" sz="1800" b="1">
                <a:latin typeface="Courier New" pitchFamily="49" charset="0"/>
              </a:rPr>
              <a:t>return</a:t>
            </a:r>
          </a:p>
          <a:p>
            <a:r>
              <a:rPr lang="en-US" sz="1800" b="1">
                <a:latin typeface="Courier New" pitchFamily="49" charset="0"/>
              </a:rPr>
              <a:t>short</a:t>
            </a:r>
          </a:p>
          <a:p>
            <a:r>
              <a:rPr lang="en-US" sz="1800" b="1">
                <a:latin typeface="Courier New" pitchFamily="49" charset="0"/>
              </a:rPr>
              <a:t>static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940550" y="1905000"/>
            <a:ext cx="18224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strictfp</a:t>
            </a:r>
          </a:p>
          <a:p>
            <a:r>
              <a:rPr lang="en-US" sz="1800" b="1">
                <a:latin typeface="Courier New" pitchFamily="49" charset="0"/>
              </a:rPr>
              <a:t>super</a:t>
            </a:r>
          </a:p>
          <a:p>
            <a:r>
              <a:rPr lang="en-US" sz="1800" b="1">
                <a:latin typeface="Courier New" pitchFamily="49" charset="0"/>
              </a:rPr>
              <a:t>switch</a:t>
            </a:r>
          </a:p>
          <a:p>
            <a:r>
              <a:rPr lang="en-US" sz="1800" b="1">
                <a:latin typeface="Courier New" pitchFamily="49" charset="0"/>
              </a:rPr>
              <a:t>synchronized</a:t>
            </a:r>
          </a:p>
          <a:p>
            <a:r>
              <a:rPr lang="en-US" sz="1800" b="1">
                <a:latin typeface="Courier New" pitchFamily="49" charset="0"/>
              </a:rPr>
              <a:t>this</a:t>
            </a:r>
          </a:p>
          <a:p>
            <a:r>
              <a:rPr lang="en-US" sz="1800" b="1">
                <a:latin typeface="Courier New" pitchFamily="49" charset="0"/>
              </a:rPr>
              <a:t>throw</a:t>
            </a:r>
          </a:p>
          <a:p>
            <a:r>
              <a:rPr lang="en-US" sz="1800" b="1">
                <a:latin typeface="Courier New" pitchFamily="49" charset="0"/>
              </a:rPr>
              <a:t>throws</a:t>
            </a:r>
          </a:p>
          <a:p>
            <a:r>
              <a:rPr lang="en-US" sz="1800" b="1">
                <a:latin typeface="Courier New" pitchFamily="49" charset="0"/>
              </a:rPr>
              <a:t>transient</a:t>
            </a:r>
          </a:p>
          <a:p>
            <a:r>
              <a:rPr lang="en-US" sz="1800" b="1">
                <a:latin typeface="Courier New" pitchFamily="49" charset="0"/>
              </a:rPr>
              <a:t>true</a:t>
            </a:r>
          </a:p>
          <a:p>
            <a:r>
              <a:rPr lang="en-US" sz="1800" b="1">
                <a:latin typeface="Courier New" pitchFamily="49" charset="0"/>
              </a:rPr>
              <a:t>try</a:t>
            </a:r>
          </a:p>
          <a:p>
            <a:r>
              <a:rPr lang="en-US" sz="1800" b="1">
                <a:latin typeface="Courier New" pitchFamily="49" charset="0"/>
              </a:rPr>
              <a:t>void</a:t>
            </a:r>
          </a:p>
          <a:p>
            <a:r>
              <a:rPr lang="en-US" sz="1800" b="1">
                <a:latin typeface="Courier New" pitchFamily="49" charset="0"/>
              </a:rPr>
              <a:t>volatile</a:t>
            </a:r>
          </a:p>
          <a:p>
            <a:r>
              <a:rPr lang="en-US" sz="1800" b="1">
                <a:latin typeface="Courier New" pitchFamily="49" charset="0"/>
              </a:rPr>
              <a:t>while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7" grpId="0" autoUpdateAnimBg="0"/>
      <p:bldP spid="59398" grpId="0" autoUpdateAnimBg="0"/>
      <p:bldP spid="593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1-</a:t>
            </a:r>
            <a:fld id="{DB8605C0-1E5A-4F54-8757-9CE49342F37E}" type="slidenum">
              <a:rPr lang="en-US"/>
              <a:pPr/>
              <a:t>9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White Space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01000" cy="49530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/>
              <a:t>Spaces, blank lines, and tabs are called </a:t>
            </a:r>
            <a:r>
              <a:rPr lang="en-US" i="1"/>
              <a:t>white space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White space is used to separate words and symbols in a program</a:t>
            </a:r>
          </a:p>
          <a:p>
            <a:pPr>
              <a:spcBef>
                <a:spcPct val="50000"/>
              </a:spcBef>
            </a:pPr>
            <a:r>
              <a:rPr lang="en-US"/>
              <a:t>Extra white space is ignored</a:t>
            </a:r>
          </a:p>
          <a:p>
            <a:pPr>
              <a:spcBef>
                <a:spcPct val="50000"/>
              </a:spcBef>
            </a:pPr>
            <a:r>
              <a:rPr lang="en-US"/>
              <a:t>A valid Java program can be formatted many ways</a:t>
            </a:r>
          </a:p>
          <a:p>
            <a:pPr>
              <a:spcBef>
                <a:spcPct val="50000"/>
              </a:spcBef>
            </a:pPr>
            <a:r>
              <a:rPr lang="en-US"/>
              <a:t>Programs should be formatted to enhance readability, using consistent indentation</a:t>
            </a:r>
          </a:p>
          <a:p>
            <a:pPr>
              <a:spcBef>
                <a:spcPct val="50000"/>
              </a:spcBef>
            </a:pPr>
            <a:r>
              <a:rPr lang="en-US"/>
              <a:t>See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  <a:hlinkClick r:id="rId2" action="ppaction://hlinkfile"/>
              </a:rPr>
              <a:t>Lincoln2.java</a:t>
            </a:r>
            <a:r>
              <a:rPr lang="en-US"/>
              <a:t> (page 34)</a:t>
            </a:r>
          </a:p>
          <a:p>
            <a:pPr>
              <a:spcBef>
                <a:spcPct val="50000"/>
              </a:spcBef>
            </a:pPr>
            <a:r>
              <a:rPr lang="en-US"/>
              <a:t>See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  <a:hlinkClick r:id="rId3" action="ppaction://hlinkfile"/>
              </a:rPr>
              <a:t>Lincoln3.java</a:t>
            </a:r>
            <a:r>
              <a:rPr lang="en-US"/>
              <a:t> (page 35) </a:t>
            </a:r>
            <a:endParaRPr lang="en-US">
              <a:latin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757</Words>
  <Application>Microsoft PowerPoint</Application>
  <PresentationFormat>On-screen Show (4:3)</PresentationFormat>
  <Paragraphs>185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</vt:lpstr>
      <vt:lpstr>Java</vt:lpstr>
      <vt:lpstr>Java Program Structure</vt:lpstr>
      <vt:lpstr>Java Program Structure</vt:lpstr>
      <vt:lpstr>Java Program Structure</vt:lpstr>
      <vt:lpstr>Comments</vt:lpstr>
      <vt:lpstr>Identifiers</vt:lpstr>
      <vt:lpstr>Identifiers</vt:lpstr>
      <vt:lpstr>Reserved Words</vt:lpstr>
      <vt:lpstr>White Space</vt:lpstr>
      <vt:lpstr>Programming Languages</vt:lpstr>
      <vt:lpstr>Java Translation</vt:lpstr>
      <vt:lpstr>Java Translation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Md. Anisur Rahman</cp:lastModifiedBy>
  <cp:revision>23</cp:revision>
  <dcterms:created xsi:type="dcterms:W3CDTF">2003-05-23T15:49:24Z</dcterms:created>
  <dcterms:modified xsi:type="dcterms:W3CDTF">2015-08-09T04:24:20Z</dcterms:modified>
</cp:coreProperties>
</file>