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sldIdLst>
    <p:sldId id="311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314" r:id="rId22"/>
    <p:sldId id="284" r:id="rId23"/>
    <p:sldId id="316" r:id="rId24"/>
    <p:sldId id="317" r:id="rId25"/>
    <p:sldId id="320" r:id="rId26"/>
    <p:sldId id="321" r:id="rId27"/>
    <p:sldId id="286" r:id="rId28"/>
    <p:sldId id="325" r:id="rId29"/>
    <p:sldId id="324" r:id="rId30"/>
    <p:sldId id="288" r:id="rId31"/>
    <p:sldId id="329" r:id="rId32"/>
    <p:sldId id="330" r:id="rId33"/>
    <p:sldId id="331" r:id="rId34"/>
    <p:sldId id="33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85"/>
    <a:srgbClr val="DE2C28"/>
    <a:srgbClr val="FF4C00"/>
    <a:srgbClr val="953A1F"/>
    <a:srgbClr val="27333F"/>
    <a:srgbClr val="E7BA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1956" y="-25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0BAF39-DDF7-4756-BE62-39F438950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200" b="0">
                <a:solidFill>
                  <a:srgbClr val="F5E9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99A8A5A-5D53-43F2-8A5B-C0DBE79B20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6662326-C338-4773-96DD-ADA1CC92F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0BF7558-CE1C-464A-B9D0-AD470176F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DB2D9004-3B28-4681-8D9E-5626A96614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41647DC-4276-44E8-9B41-C6BD1BE56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AF40E4F4-7AEA-4FF3-AB7A-FB2A36222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D9387A3B-C3DA-429A-88CD-4459F78E2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403F54C1-6002-4B26-B6AB-5F8D22CFCC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18DC8913-3E01-4393-A309-1F41F3D84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037B717D-E4C1-4256-92A2-44143E5D53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4C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4C00"/>
                </a:solidFill>
                <a:latin typeface="+mn-lt"/>
              </a:defRPr>
            </a:lvl1pPr>
          </a:lstStyle>
          <a:p>
            <a:r>
              <a:rPr lang="en-US"/>
              <a:t>2-</a:t>
            </a:r>
            <a:fld id="{7F0815CB-FED0-4337-BEF0-89330B8828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 bldLvl="2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Geometry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Countdow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Echo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GasMileage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Facts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Additio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Roses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2/PianoKeys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5EE1BF15-1E66-4FDC-A1DA-BAB780AA09FA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Strings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string of characters can be represented as a </a:t>
            </a:r>
            <a:r>
              <a:rPr lang="en-US" i="1"/>
              <a:t>string literal</a:t>
            </a:r>
            <a:r>
              <a:rPr lang="en-US"/>
              <a:t> by putting double quotes around the text:</a:t>
            </a:r>
          </a:p>
          <a:p>
            <a:pPr>
              <a:spcBef>
                <a:spcPct val="70000"/>
              </a:spcBef>
            </a:pPr>
            <a:r>
              <a:rPr lang="en-US"/>
              <a:t>Examples:</a:t>
            </a:r>
          </a:p>
          <a:p>
            <a:pPr lvl="1">
              <a:spcBef>
                <a:spcPct val="7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"This is a string literal."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"123 Main Street"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"X"</a:t>
            </a:r>
          </a:p>
          <a:p>
            <a:pPr>
              <a:spcBef>
                <a:spcPct val="40000"/>
              </a:spcBef>
            </a:pPr>
            <a:r>
              <a:rPr lang="en-US"/>
              <a:t>Every character string is an object in Java, defined by the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class</a:t>
            </a:r>
          </a:p>
          <a:p>
            <a:pPr>
              <a:spcBef>
                <a:spcPct val="40000"/>
              </a:spcBef>
            </a:pPr>
            <a:r>
              <a:rPr lang="en-US"/>
              <a:t>Every string literal represents a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object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CDF67027-639A-4382-9BB8-B0D7EF7410D9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Assignment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06488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An </a:t>
            </a:r>
            <a:r>
              <a:rPr lang="en-US" i="1"/>
              <a:t>assignment statement</a:t>
            </a:r>
            <a:r>
              <a:rPr lang="en-US"/>
              <a:t> changes the value of a variable</a:t>
            </a:r>
          </a:p>
          <a:p>
            <a:r>
              <a:rPr lang="en-US"/>
              <a:t>The assignment operator is the </a:t>
            </a:r>
            <a:r>
              <a:rPr lang="en-US">
                <a:latin typeface="Courier New" pitchFamily="49" charset="0"/>
              </a:rPr>
              <a:t>=</a:t>
            </a:r>
            <a:r>
              <a:rPr lang="en-US"/>
              <a:t> sign</a:t>
            </a:r>
            <a:endParaRPr lang="en-US">
              <a:latin typeface="Courier New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54450" y="2590800"/>
            <a:ext cx="1860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total = 55;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311650" y="3048000"/>
            <a:ext cx="990600" cy="304800"/>
            <a:chOff x="2304" y="1968"/>
            <a:chExt cx="624" cy="240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990600" y="44196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40000"/>
              </a:spcBef>
              <a:buFontTx/>
              <a:buChar char="•"/>
            </a:pPr>
            <a:r>
              <a:rPr lang="en-US" b="1">
                <a:latin typeface="Arial" charset="0"/>
              </a:rPr>
              <a:t>The value that was in </a:t>
            </a:r>
            <a:r>
              <a:rPr lang="en-US" b="1">
                <a:latin typeface="Courier New" pitchFamily="49" charset="0"/>
              </a:rPr>
              <a:t>total</a:t>
            </a:r>
            <a:r>
              <a:rPr lang="en-US" b="1">
                <a:latin typeface="Arial" charset="0"/>
              </a:rPr>
              <a:t> is overwritten</a:t>
            </a:r>
          </a:p>
          <a:p>
            <a:pPr marL="342900" indent="-342900" eaLnBrk="1" hangingPunct="1">
              <a:spcBef>
                <a:spcPct val="40000"/>
              </a:spcBef>
              <a:buFontTx/>
              <a:buChar char="•"/>
            </a:pPr>
            <a:r>
              <a:rPr lang="en-US" b="1">
                <a:latin typeface="Arial" charset="0"/>
              </a:rPr>
              <a:t>You can only assign a value to a variable that is consistent with the variable's declared type</a:t>
            </a:r>
          </a:p>
          <a:p>
            <a:pPr marL="342900" indent="-342900" eaLnBrk="1" hangingPunct="1">
              <a:spcBef>
                <a:spcPct val="40000"/>
              </a:spcBef>
              <a:buFontTx/>
              <a:buChar char="•"/>
            </a:pPr>
            <a:r>
              <a:rPr lang="en-US" b="1">
                <a:latin typeface="Arial" charset="0"/>
              </a:rPr>
              <a:t>See </a:t>
            </a:r>
            <a:r>
              <a:rPr lang="en-US" b="1">
                <a:latin typeface="Arial" charset="0"/>
                <a:hlinkClick r:id="rId2" action="ppaction://hlinkfile"/>
              </a:rPr>
              <a:t>Geometry.java</a:t>
            </a:r>
            <a:r>
              <a:rPr lang="en-US" b="1">
                <a:latin typeface="Arial" charset="0"/>
              </a:rPr>
              <a:t> (page 71)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90600" y="3505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40000"/>
              </a:spcBef>
              <a:buFontTx/>
              <a:buChar char="•"/>
            </a:pPr>
            <a:r>
              <a:rPr lang="en-US" b="1">
                <a:latin typeface="Arial" charset="0"/>
              </a:rPr>
              <a:t>The expression on the right is evaluated and the result is stored in the variable on the left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9" grpId="0" build="p" autoUpdateAnimBg="0"/>
      <p:bldP spid="256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6952833E-AB5F-4908-9629-7EAA6F12F40B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/>
              <a:t>A constant is an identifier that is similar to a variable except that it holds the same value during its entire existence</a:t>
            </a:r>
          </a:p>
          <a:p>
            <a:pPr>
              <a:spcBef>
                <a:spcPct val="70000"/>
              </a:spcBef>
            </a:pPr>
            <a:r>
              <a:rPr lang="en-US"/>
              <a:t>As the name implies, it is constant, not variable</a:t>
            </a:r>
          </a:p>
          <a:p>
            <a:pPr>
              <a:spcBef>
                <a:spcPct val="70000"/>
              </a:spcBef>
            </a:pPr>
            <a:r>
              <a:rPr lang="en-US"/>
              <a:t>The compiler will issue an error if you try to change the value of a constant</a:t>
            </a:r>
          </a:p>
          <a:p>
            <a:pPr>
              <a:spcBef>
                <a:spcPct val="70000"/>
              </a:spcBef>
            </a:pPr>
            <a:r>
              <a:rPr lang="en-US"/>
              <a:t>In Java, we use the </a:t>
            </a:r>
            <a:r>
              <a:rPr lang="en-US">
                <a:latin typeface="Courier New" pitchFamily="49" charset="0"/>
              </a:rPr>
              <a:t>final</a:t>
            </a:r>
            <a:r>
              <a:rPr lang="en-US"/>
              <a:t> modifier to declare a constant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final int MIN_HEIGHT = 69;</a:t>
            </a:r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1B1F4D98-0205-45F4-8394-283E54801EE0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50292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There are eight primitive data types in Java</a:t>
            </a:r>
          </a:p>
          <a:p>
            <a:pPr>
              <a:spcBef>
                <a:spcPct val="60000"/>
              </a:spcBef>
            </a:pPr>
            <a:r>
              <a:rPr lang="en-US"/>
              <a:t>Four of them represent integers:</a:t>
            </a:r>
          </a:p>
          <a:p>
            <a:pPr lvl="1"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byte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short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long</a:t>
            </a:r>
          </a:p>
          <a:p>
            <a:pPr>
              <a:spcBef>
                <a:spcPct val="60000"/>
              </a:spcBef>
            </a:pPr>
            <a:r>
              <a:rPr lang="en-US"/>
              <a:t>Two of them represent floating point numbers:</a:t>
            </a:r>
          </a:p>
          <a:p>
            <a:pPr lvl="1"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float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double</a:t>
            </a:r>
          </a:p>
          <a:p>
            <a:pPr>
              <a:spcBef>
                <a:spcPct val="60000"/>
              </a:spcBef>
            </a:pPr>
            <a:r>
              <a:rPr lang="en-US"/>
              <a:t>One of them represents characters:</a:t>
            </a:r>
          </a:p>
          <a:p>
            <a:pPr lvl="1"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char</a:t>
            </a:r>
          </a:p>
          <a:p>
            <a:pPr>
              <a:spcBef>
                <a:spcPct val="60000"/>
              </a:spcBef>
            </a:pPr>
            <a:r>
              <a:rPr lang="en-US"/>
              <a:t>And one of them represents boolean values:</a:t>
            </a:r>
          </a:p>
          <a:p>
            <a:pPr lvl="1"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boolean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391FACA4-CEBC-4F50-8D4F-A43763AF507A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Primitive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difference between the various numeric primitive types is their size, and therefore the values they can store: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524000" y="2743200"/>
            <a:ext cx="7050088" cy="2835275"/>
            <a:chOff x="749" y="1767"/>
            <a:chExt cx="4441" cy="1786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chemeClr val="hlink"/>
                  </a:solidFill>
                  <a:latin typeface="Arial Unicode MS" pitchFamily="34" charset="-128"/>
                </a:rPr>
                <a:t>Type</a:t>
              </a:r>
            </a:p>
            <a:p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sz="2000" b="1">
                  <a:latin typeface="Courier New" pitchFamily="49" charset="0"/>
                </a:rPr>
                <a:t>byte</a:t>
              </a:r>
            </a:p>
            <a:p>
              <a:r>
                <a:rPr lang="en-US" sz="2000" b="1">
                  <a:latin typeface="Courier New" pitchFamily="49" charset="0"/>
                </a:rPr>
                <a:t>short</a:t>
              </a:r>
            </a:p>
            <a:p>
              <a:r>
                <a:rPr lang="en-US" sz="2000" b="1">
                  <a:latin typeface="Courier New" pitchFamily="49" charset="0"/>
                </a:rPr>
                <a:t>int</a:t>
              </a:r>
            </a:p>
            <a:p>
              <a:r>
                <a:rPr lang="en-US" sz="2000" b="1">
                  <a:latin typeface="Courier New" pitchFamily="49" charset="0"/>
                </a:rPr>
                <a:t>long</a:t>
              </a:r>
            </a:p>
            <a:p>
              <a:endParaRPr lang="en-US" sz="2000" b="1">
                <a:latin typeface="Courier New" pitchFamily="49" charset="0"/>
              </a:endParaRPr>
            </a:p>
            <a:p>
              <a:r>
                <a:rPr lang="en-US" sz="2000" b="1">
                  <a:latin typeface="Courier New" pitchFamily="49" charset="0"/>
                </a:rPr>
                <a:t>float</a:t>
              </a:r>
            </a:p>
            <a:p>
              <a:r>
                <a:rPr lang="en-US" sz="2000" b="1">
                  <a:latin typeface="Courier New" pitchFamily="49" charset="0"/>
                </a:rPr>
                <a:t>double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67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chemeClr val="hlink"/>
                  </a:solidFill>
                  <a:latin typeface="Arial Unicode MS" pitchFamily="34" charset="-128"/>
                </a:rPr>
                <a:t>Storage</a:t>
              </a:r>
            </a:p>
            <a:p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8 bits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16 bits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32 bits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64 bits</a:t>
              </a:r>
            </a:p>
            <a:p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32 bits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64 bits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2831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chemeClr val="hlink"/>
                  </a:solidFill>
                  <a:latin typeface="Arial Unicode MS" pitchFamily="34" charset="-128"/>
                </a:rPr>
                <a:t>Min Value</a:t>
              </a:r>
            </a:p>
            <a:p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-128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-32,768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-2,147,483,648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&lt; -9 x 10</a:t>
              </a:r>
              <a:r>
                <a:rPr lang="en-US" sz="2000" b="1" baseline="30000">
                  <a:solidFill>
                    <a:schemeClr val="hlink"/>
                  </a:solidFill>
                  <a:latin typeface="Arial Unicode MS" pitchFamily="34" charset="-128"/>
                </a:rPr>
                <a:t>18</a:t>
              </a:r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+/- 3.4 x 10</a:t>
              </a:r>
              <a:r>
                <a:rPr lang="en-US" sz="2000" b="1" baseline="30000">
                  <a:solidFill>
                    <a:schemeClr val="hlink"/>
                  </a:solidFill>
                  <a:latin typeface="Arial Unicode MS" pitchFamily="34" charset="-128"/>
                </a:rPr>
                <a:t>38</a:t>
              </a: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 with 7 significant digits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+/- 1.7 x 10</a:t>
              </a:r>
              <a:r>
                <a:rPr lang="en-US" sz="2000" b="1" baseline="30000">
                  <a:solidFill>
                    <a:schemeClr val="hlink"/>
                  </a:solidFill>
                  <a:latin typeface="Arial Unicode MS" pitchFamily="34" charset="-128"/>
                </a:rPr>
                <a:t>308</a:t>
              </a: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 with 15 significant digits</a:t>
              </a:r>
              <a:endParaRPr lang="en-US" baseline="3000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141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chemeClr val="hlink"/>
                  </a:solidFill>
                  <a:latin typeface="Arial Unicode MS" pitchFamily="34" charset="-128"/>
                </a:rPr>
                <a:t>Max Value</a:t>
              </a:r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127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32,767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2,147,483,647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&gt; 9 x 10</a:t>
              </a:r>
              <a:r>
                <a:rPr lang="en-US" sz="2000" b="1" baseline="30000">
                  <a:solidFill>
                    <a:schemeClr val="hlink"/>
                  </a:solidFill>
                  <a:latin typeface="Arial Unicode MS" pitchFamily="34" charset="-128"/>
                </a:rPr>
                <a:t>18</a:t>
              </a:r>
              <a:endParaRPr lang="en-US" baseline="3000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AB048DE2-E63C-4F6A-B77B-10D4D00285FE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Characters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  <a:r>
              <a:rPr lang="en-US">
                <a:latin typeface="Courier New" pitchFamily="49" charset="0"/>
              </a:rPr>
              <a:t> char</a:t>
            </a:r>
            <a:r>
              <a:rPr lang="en-US"/>
              <a:t> variable stores a single character</a:t>
            </a:r>
          </a:p>
          <a:p>
            <a:pPr>
              <a:spcBef>
                <a:spcPct val="50000"/>
              </a:spcBef>
            </a:pPr>
            <a:r>
              <a:rPr lang="en-US"/>
              <a:t>Character literals are delimited by single quotes: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'a'   'X'    '7'    '$'    ','    '\n'</a:t>
            </a:r>
          </a:p>
          <a:p>
            <a:pPr>
              <a:spcBef>
                <a:spcPct val="60000"/>
              </a:spcBef>
            </a:pPr>
            <a:r>
              <a:rPr lang="en-US" sz="2000"/>
              <a:t>Example declarations: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char topGrade = 'A';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char terminator = ';', separator = ' ';</a:t>
            </a:r>
          </a:p>
          <a:p>
            <a:pPr>
              <a:spcBef>
                <a:spcPct val="60000"/>
              </a:spcBef>
            </a:pPr>
            <a:r>
              <a:rPr lang="en-US" sz="2000"/>
              <a:t>Note the distinction between a primitive character variable, which holds only one character, and a </a:t>
            </a:r>
            <a:r>
              <a:rPr lang="en-US" sz="2000">
                <a:latin typeface="Courier New" pitchFamily="49" charset="0"/>
              </a:rPr>
              <a:t>String</a:t>
            </a:r>
            <a:r>
              <a:rPr lang="en-US" sz="2000"/>
              <a:t> object, which can hold multiple characters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248F0B70-2656-4477-AE90-6082663C70A9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Characters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/>
              <a:t>The </a:t>
            </a:r>
            <a:r>
              <a:rPr lang="en-US" i="1"/>
              <a:t>ASCII character set</a:t>
            </a:r>
            <a:r>
              <a:rPr lang="en-US"/>
              <a:t> is older and smaller than Unicode, but is still quite popular</a:t>
            </a:r>
          </a:p>
          <a:p>
            <a:pPr>
              <a:spcBef>
                <a:spcPct val="70000"/>
              </a:spcBef>
            </a:pPr>
            <a:r>
              <a:rPr lang="en-US"/>
              <a:t>The ASCII characters are a subset of the Unicode character set, including: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828800" y="3276600"/>
            <a:ext cx="6207125" cy="2282825"/>
            <a:chOff x="830" y="1999"/>
            <a:chExt cx="3910" cy="1438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643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uppercase letters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lowercase letters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punctuation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digits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special symbols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control characters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004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A, B, C, …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a, b, c, …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period, semi-colon, …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0, 1, 2, …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&amp;, |, \, …</a:t>
              </a:r>
            </a:p>
            <a:p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carriage return, tab, ...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 advAuto="0"/>
      <p:bldP spid="30723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AD43DC3A-C9EC-4DE6-B61C-6FA94C8E60DD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Boolean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85000"/>
              </a:spcBef>
            </a:pPr>
            <a:r>
              <a:rPr lang="en-US"/>
              <a:t>A</a:t>
            </a:r>
            <a:r>
              <a:rPr lang="en-US">
                <a:latin typeface="Courier New" pitchFamily="49" charset="0"/>
              </a:rPr>
              <a:t> boolean </a:t>
            </a:r>
            <a:r>
              <a:rPr lang="en-US"/>
              <a:t>value represents a true or false condition</a:t>
            </a:r>
          </a:p>
          <a:p>
            <a:pPr>
              <a:spcBef>
                <a:spcPct val="85000"/>
              </a:spcBef>
            </a:pPr>
            <a:r>
              <a:rPr lang="en-US"/>
              <a:t>The reserved words</a:t>
            </a:r>
            <a:r>
              <a:rPr lang="en-US">
                <a:latin typeface="Courier New" pitchFamily="49" charset="0"/>
              </a:rPr>
              <a:t> true </a:t>
            </a:r>
            <a:r>
              <a:rPr lang="en-US"/>
              <a:t>and</a:t>
            </a:r>
            <a:r>
              <a:rPr lang="en-US">
                <a:latin typeface="Courier New" pitchFamily="49" charset="0"/>
              </a:rPr>
              <a:t> false </a:t>
            </a:r>
            <a:r>
              <a:rPr lang="en-US"/>
              <a:t>are the only valid values for a boolean type</a:t>
            </a:r>
          </a:p>
          <a:p>
            <a:pPr algn="ctr">
              <a:spcBef>
                <a:spcPct val="8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boolean done = false;</a:t>
            </a:r>
            <a:endParaRPr lang="en-US"/>
          </a:p>
          <a:p>
            <a:pPr>
              <a:spcBef>
                <a:spcPct val="85000"/>
              </a:spcBef>
            </a:pPr>
            <a:r>
              <a:rPr lang="en-US"/>
              <a:t>A </a:t>
            </a:r>
            <a:r>
              <a:rPr lang="en-US">
                <a:latin typeface="Courier New" pitchFamily="49" charset="0"/>
              </a:rPr>
              <a:t>boolean</a:t>
            </a:r>
            <a:r>
              <a:rPr lang="en-US"/>
              <a:t> variable can also be used to represent any two states, such as a light bulb being on or off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EC500E79-2164-4A7A-A5AF-827282797DA8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490663"/>
          </a:xfrm>
        </p:spPr>
        <p:txBody>
          <a:bodyPr/>
          <a:lstStyle/>
          <a:p>
            <a:r>
              <a:rPr lang="en-US"/>
              <a:t>An </a:t>
            </a:r>
            <a:r>
              <a:rPr lang="en-US" i="1"/>
              <a:t>expression</a:t>
            </a:r>
            <a:r>
              <a:rPr lang="en-US"/>
              <a:t> is a combination of one or more operators and operands</a:t>
            </a:r>
          </a:p>
          <a:p>
            <a:r>
              <a:rPr lang="en-US" i="1"/>
              <a:t>Arithmetic expressions</a:t>
            </a:r>
            <a:r>
              <a:rPr lang="en-US"/>
              <a:t> compute numeric results and make use of the arithmetic operators: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19425" y="3032125"/>
            <a:ext cx="3152775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Addition		+</a:t>
            </a:r>
          </a:p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Subtraction		-</a:t>
            </a:r>
          </a:p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Multiplication		*</a:t>
            </a:r>
          </a:p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Division			/</a:t>
            </a:r>
          </a:p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Remainder		%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90600" y="4800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If either or both operands used by an arithmetic operator are floating point, then the result is a floating point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1D895D83-FA18-4B2D-B001-FAE2A1BA583C}" type="slidenum">
              <a:rPr lang="en-US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and Remainder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82688"/>
          </a:xfrm>
        </p:spPr>
        <p:txBody>
          <a:bodyPr/>
          <a:lstStyle/>
          <a:p>
            <a:r>
              <a:rPr lang="en-US"/>
              <a:t>If both operands to the division operator (</a:t>
            </a:r>
            <a:r>
              <a:rPr lang="en-US">
                <a:latin typeface="Courier New" pitchFamily="49" charset="0"/>
              </a:rPr>
              <a:t>/</a:t>
            </a:r>
            <a:r>
              <a:rPr lang="en-US"/>
              <a:t>) are integers, the result is an integer (the fractional part is discarded)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90600" y="37338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The remainder operator (%) returns the remainder after dividing the second operand into the first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5413" y="2489200"/>
            <a:ext cx="2673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14 / 3</a:t>
            </a:r>
            <a:r>
              <a:rPr lang="en-US" sz="2000" b="1">
                <a:latin typeface="Times New Roman" pitchFamily="18" charset="0"/>
              </a:rPr>
              <a:t>             </a:t>
            </a:r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equals</a:t>
            </a:r>
            <a:endParaRPr lang="en-US">
              <a:solidFill>
                <a:schemeClr val="hlink"/>
              </a:solidFill>
              <a:latin typeface="Arial Unicode MS" pitchFamily="34" charset="-128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668588" y="3098800"/>
            <a:ext cx="2673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8 / 12</a:t>
            </a:r>
            <a:r>
              <a:rPr lang="en-US" sz="2000" b="1">
                <a:latin typeface="Times New Roman" pitchFamily="18" charset="0"/>
              </a:rPr>
              <a:t>             </a:t>
            </a:r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equals</a:t>
            </a:r>
            <a:endParaRPr lang="en-US">
              <a:solidFill>
                <a:schemeClr val="hlink"/>
              </a:solidFill>
              <a:latin typeface="Arial Unicode MS" pitchFamily="34" charset="-128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140450" y="2498725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124575" y="3108325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667000" y="4867275"/>
            <a:ext cx="2673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14 % 3</a:t>
            </a:r>
            <a:r>
              <a:rPr lang="en-US" sz="2000" b="1">
                <a:latin typeface="Times New Roman" pitchFamily="18" charset="0"/>
              </a:rPr>
              <a:t>             </a:t>
            </a:r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equals</a:t>
            </a:r>
            <a:endParaRPr lang="en-US">
              <a:solidFill>
                <a:schemeClr val="hlink"/>
              </a:solidFill>
              <a:latin typeface="Arial Unicode MS" pitchFamily="34" charset="-128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670175" y="5476875"/>
            <a:ext cx="2673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8 % 12</a:t>
            </a:r>
            <a:r>
              <a:rPr lang="en-US" sz="2000" b="1">
                <a:latin typeface="Times New Roman" pitchFamily="18" charset="0"/>
              </a:rPr>
              <a:t>             </a:t>
            </a:r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equals</a:t>
            </a:r>
            <a:endParaRPr lang="en-US">
              <a:solidFill>
                <a:schemeClr val="hlink"/>
              </a:solidFill>
              <a:latin typeface="Arial Unicode MS" pitchFamily="34" charset="-128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142038" y="4876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126163" y="54864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B78B0697-544E-4BC3-A690-FB76ED2BBF1B}" type="slidenum">
              <a:rPr lang="en-US"/>
              <a:pPr/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1816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/>
              <a:t>Operators can be combined into complex expressions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result  =  total + count / max - offset;</a:t>
            </a:r>
            <a:endParaRPr lang="en-US"/>
          </a:p>
          <a:p>
            <a:pPr>
              <a:spcBef>
                <a:spcPct val="75000"/>
              </a:spcBef>
            </a:pPr>
            <a:r>
              <a:rPr lang="en-US"/>
              <a:t>Operators have a well-defined precedence which determines the order in which they are evaluated</a:t>
            </a:r>
          </a:p>
          <a:p>
            <a:pPr>
              <a:spcBef>
                <a:spcPct val="75000"/>
              </a:spcBef>
            </a:pPr>
            <a:r>
              <a:rPr lang="en-US"/>
              <a:t>Multiplication, division, and remainder are evaluated prior to addition, subtraction, and string concatenation</a:t>
            </a:r>
          </a:p>
          <a:p>
            <a:pPr>
              <a:spcBef>
                <a:spcPct val="75000"/>
              </a:spcBef>
            </a:pPr>
            <a:r>
              <a:rPr lang="en-US"/>
              <a:t>Arithmetic operators with the same precedence are evaluated from left to right, but parentheses can be used to force the evaluation order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3E36CFDF-14A3-4CF5-B67B-6E220CE97811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println Method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209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In the </a:t>
            </a:r>
            <a:r>
              <a:rPr lang="en-US">
                <a:latin typeface="Courier New" pitchFamily="49" charset="0"/>
              </a:rPr>
              <a:t>Lincoln</a:t>
            </a:r>
            <a:r>
              <a:rPr lang="en-US"/>
              <a:t> program from Chapter 1, we invoked the </a:t>
            </a:r>
            <a:r>
              <a:rPr lang="en-US">
                <a:latin typeface="Courier New" pitchFamily="49" charset="0"/>
              </a:rPr>
              <a:t>println</a:t>
            </a:r>
            <a:r>
              <a:rPr lang="en-US"/>
              <a:t> method to print a character string</a:t>
            </a:r>
          </a:p>
          <a:p>
            <a:pPr>
              <a:spcBef>
                <a:spcPct val="6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System.out</a:t>
            </a:r>
            <a:r>
              <a:rPr lang="en-US"/>
              <a:t> object represents a destination (the monitor screen) to which we can send output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85850" y="3740150"/>
            <a:ext cx="7829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System.out.println ("Whatever you are, be a good one.");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238250" y="4273550"/>
            <a:ext cx="1295400" cy="831850"/>
            <a:chOff x="672" y="2976"/>
            <a:chExt cx="816" cy="524"/>
          </a:xfrm>
        </p:grpSpPr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790" y="3250"/>
              <a:ext cx="5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object</a:t>
              </a:r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 rot="-54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2630488" y="4197350"/>
            <a:ext cx="1031875" cy="1212850"/>
            <a:chOff x="1549" y="2928"/>
            <a:chExt cx="650" cy="764"/>
          </a:xfrm>
        </p:grpSpPr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1549" y="3250"/>
              <a:ext cx="650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method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name</a:t>
              </a: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3981450" y="4349750"/>
            <a:ext cx="4495800" cy="1212850"/>
            <a:chOff x="2448" y="3024"/>
            <a:chExt cx="2832" cy="764"/>
          </a:xfrm>
        </p:grpSpPr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2561" y="3346"/>
              <a:ext cx="259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information provided to the method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(parameters)</a:t>
              </a:r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 rot="-54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0212D00A-10CB-4264-8FBD-4F289593C411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52500"/>
          </a:xfrm>
        </p:spPr>
        <p:txBody>
          <a:bodyPr/>
          <a:lstStyle/>
          <a:p>
            <a:r>
              <a:rPr lang="en-US"/>
              <a:t>What is the order of evaluation in the following expressions?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68450" y="2362200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a + b + c + d + e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8732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37020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30924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24828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378450" y="2362200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a + b * c - d / e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56832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75120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69024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3" name="AutoShape 13"/>
          <p:cNvSpPr>
            <a:spLocks noChangeArrowheads="1"/>
          </p:cNvSpPr>
          <p:nvPr/>
        </p:nvSpPr>
        <p:spPr bwMode="auto">
          <a:xfrm>
            <a:off x="62928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168650" y="3581400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a / (b + c) - d % e</a:t>
            </a:r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34734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6" name="AutoShape 16"/>
          <p:cNvSpPr>
            <a:spLocks noChangeArrowheads="1"/>
          </p:cNvSpPr>
          <p:nvPr/>
        </p:nvSpPr>
        <p:spPr bwMode="auto">
          <a:xfrm>
            <a:off x="56070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>
            <a:off x="49974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42354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041650" y="4800600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a / (b * (c + (d - e)))</a:t>
            </a:r>
          </a:p>
        </p:txBody>
      </p:sp>
      <p:sp>
        <p:nvSpPr>
          <p:cNvPr id="35860" name="AutoShape 20"/>
          <p:cNvSpPr>
            <a:spLocks noChangeArrowheads="1"/>
          </p:cNvSpPr>
          <p:nvPr/>
        </p:nvSpPr>
        <p:spPr bwMode="auto">
          <a:xfrm>
            <a:off x="33464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1" name="AutoShape 21"/>
          <p:cNvSpPr>
            <a:spLocks noChangeArrowheads="1"/>
          </p:cNvSpPr>
          <p:nvPr/>
        </p:nvSpPr>
        <p:spPr bwMode="auto">
          <a:xfrm>
            <a:off x="56324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2" name="AutoShape 22"/>
          <p:cNvSpPr>
            <a:spLocks noChangeArrowheads="1"/>
          </p:cNvSpPr>
          <p:nvPr/>
        </p:nvSpPr>
        <p:spPr bwMode="auto">
          <a:xfrm>
            <a:off x="48958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41338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  <p:bldP spid="35843" grpId="0" build="p" bldLvl="4" autoUpdateAnimBg="0"/>
      <p:bldP spid="35844" grpId="0" autoUpdateAnimBg="0"/>
      <p:bldP spid="35845" grpId="0" animBg="1" autoUpdateAnimBg="0"/>
      <p:bldP spid="35846" grpId="0" animBg="1" autoUpdateAnimBg="0"/>
      <p:bldP spid="35847" grpId="0" animBg="1" autoUpdateAnimBg="0"/>
      <p:bldP spid="35848" grpId="0" animBg="1" autoUpdateAnimBg="0"/>
      <p:bldP spid="35849" grpId="0" autoUpdateAnimBg="0"/>
      <p:bldP spid="35850" grpId="0" animBg="1" autoUpdateAnimBg="0"/>
      <p:bldP spid="35851" grpId="0" animBg="1" autoUpdateAnimBg="0"/>
      <p:bldP spid="35852" grpId="0" animBg="1" autoUpdateAnimBg="0"/>
      <p:bldP spid="35853" grpId="0" animBg="1" autoUpdateAnimBg="0"/>
      <p:bldP spid="35854" grpId="0" autoUpdateAnimBg="0"/>
      <p:bldP spid="35855" grpId="0" animBg="1" autoUpdateAnimBg="0"/>
      <p:bldP spid="35856" grpId="0" animBg="1" autoUpdateAnimBg="0"/>
      <p:bldP spid="35857" grpId="0" animBg="1" autoUpdateAnimBg="0"/>
      <p:bldP spid="35858" grpId="0" animBg="1" autoUpdateAnimBg="0"/>
      <p:bldP spid="35859" grpId="0" autoUpdateAnimBg="0"/>
      <p:bldP spid="35860" grpId="0" animBg="1" autoUpdateAnimBg="0"/>
      <p:bldP spid="35861" grpId="0" animBg="1" autoUpdateAnimBg="0"/>
      <p:bldP spid="35862" grpId="0" animBg="1" autoUpdateAnimBg="0"/>
      <p:bldP spid="3586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C40E4066-89E1-4C80-B599-C398A85A5B4C}" type="slidenum">
              <a:rPr lang="en-US"/>
              <a:pPr/>
              <a:t>21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Trees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828800"/>
          </a:xfrm>
        </p:spPr>
        <p:txBody>
          <a:bodyPr/>
          <a:lstStyle/>
          <a:p>
            <a:r>
              <a:rPr lang="en-US"/>
              <a:t>The evaluation of a particular expression can be shown using an </a:t>
            </a:r>
            <a:r>
              <a:rPr lang="en-US" i="1"/>
              <a:t>expression tree</a:t>
            </a:r>
          </a:p>
          <a:p>
            <a:r>
              <a:rPr lang="en-US"/>
              <a:t>The operators lower in the tree have higher precedence for that expression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752600" y="3657600"/>
            <a:ext cx="2470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a + (b – c) / d</a:t>
            </a:r>
          </a:p>
        </p:txBody>
      </p: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4876800" y="3124200"/>
            <a:ext cx="2286000" cy="2819400"/>
            <a:chOff x="3216" y="2064"/>
            <a:chExt cx="1440" cy="1776"/>
          </a:xfrm>
        </p:grpSpPr>
        <p:sp>
          <p:nvSpPr>
            <p:cNvPr id="67589" name="Oval 5"/>
            <p:cNvSpPr>
              <a:spLocks noChangeArrowheads="1"/>
            </p:cNvSpPr>
            <p:nvPr/>
          </p:nvSpPr>
          <p:spPr bwMode="auto">
            <a:xfrm>
              <a:off x="3216" y="259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3254" y="2611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67591" name="Oval 7"/>
            <p:cNvSpPr>
              <a:spLocks noChangeArrowheads="1"/>
            </p:cNvSpPr>
            <p:nvPr/>
          </p:nvSpPr>
          <p:spPr bwMode="auto">
            <a:xfrm>
              <a:off x="3600" y="206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3638" y="2083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+</a:t>
              </a:r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4080" y="254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4118" y="2563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/</a:t>
              </a:r>
            </a:p>
          </p:txBody>
        </p:sp>
        <p:sp>
          <p:nvSpPr>
            <p:cNvPr id="67595" name="Oval 11"/>
            <p:cNvSpPr>
              <a:spLocks noChangeArrowheads="1"/>
            </p:cNvSpPr>
            <p:nvPr/>
          </p:nvSpPr>
          <p:spPr bwMode="auto">
            <a:xfrm>
              <a:off x="3792" y="302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3830" y="3043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-</a:t>
              </a:r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auto">
            <a:xfrm>
              <a:off x="4368" y="302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4406" y="3043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d</a:t>
              </a:r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auto">
            <a:xfrm>
              <a:off x="3552" y="355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3590" y="3571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auto">
            <a:xfrm>
              <a:off x="3984" y="355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4022" y="3571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 flipV="1">
              <a:off x="3360" y="235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 flipH="1" flipV="1">
              <a:off x="3744" y="235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 flipV="1">
              <a:off x="3936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 flipV="1">
              <a:off x="3696" y="33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 flipH="1" flipV="1">
              <a:off x="393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50CF644F-A2C6-4531-957F-3A1614D15DD6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Revisited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06488"/>
          </a:xfrm>
        </p:spPr>
        <p:txBody>
          <a:bodyPr/>
          <a:lstStyle/>
          <a:p>
            <a:r>
              <a:rPr lang="en-US"/>
              <a:t>The assignment operator has a lower precedence than the arithmetic operators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87713" y="2286000"/>
            <a:ext cx="43878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First the expression on the right hand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side of the = operator is evaluated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981200" y="5180013"/>
            <a:ext cx="36115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Then the result is stored in the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variable on the left hand side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3198813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answer  =  sum / 4 + MAX * lowest;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1910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31242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8006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57150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 rot="16200000" flipV="1">
            <a:off x="5219700" y="2855913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76" name="AutoShape 12"/>
          <p:cNvCxnSpPr>
            <a:cxnSpLocks noChangeShapeType="1"/>
            <a:stCxn id="36875" idx="1"/>
          </p:cNvCxnSpPr>
          <p:nvPr/>
        </p:nvCxnSpPr>
        <p:spPr bwMode="auto">
          <a:xfrm rot="16200000" flipV="1">
            <a:off x="3668712" y="2959101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 advAuto="0"/>
      <p:bldP spid="36867" grpId="0" build="p" bldLvl="4" autoUpdateAnimBg="0"/>
      <p:bldP spid="36868" grpId="0" autoUpdateAnimBg="0"/>
      <p:bldP spid="36869" grpId="0" autoUpdateAnimBg="0"/>
      <p:bldP spid="36870" grpId="0" autoUpdateAnimBg="0"/>
      <p:bldP spid="36871" grpId="0" animBg="1" autoUpdateAnimBg="0"/>
      <p:bldP spid="36872" grpId="0" animBg="1" autoUpdateAnimBg="0"/>
      <p:bldP spid="36873" grpId="0" animBg="1" autoUpdateAnimBg="0"/>
      <p:bldP spid="36874" grpId="0" animBg="1" autoUpdateAnimBg="0"/>
      <p:bldP spid="368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307EF2D3-A08F-4B33-9E73-3A61039AA6DD}" type="slidenum">
              <a:rPr lang="en-US"/>
              <a:pPr/>
              <a:t>23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Increment and Decrement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/>
              <a:t>The increment and decrement operators use only one operand</a:t>
            </a:r>
          </a:p>
          <a:p>
            <a:pPr>
              <a:spcBef>
                <a:spcPct val="60000"/>
              </a:spcBef>
            </a:pPr>
            <a:r>
              <a:rPr lang="en-US"/>
              <a:t>The </a:t>
            </a:r>
            <a:r>
              <a:rPr lang="en-US" i="1"/>
              <a:t>increment operator</a:t>
            </a:r>
            <a:r>
              <a:rPr lang="en-US"/>
              <a:t> (</a:t>
            </a:r>
            <a:r>
              <a:rPr lang="en-US">
                <a:latin typeface="Courier New" pitchFamily="49" charset="0"/>
              </a:rPr>
              <a:t>++</a:t>
            </a:r>
            <a:r>
              <a:rPr lang="en-US"/>
              <a:t>) adds one to its operand</a:t>
            </a:r>
          </a:p>
          <a:p>
            <a:pPr>
              <a:spcBef>
                <a:spcPct val="60000"/>
              </a:spcBef>
            </a:pPr>
            <a:r>
              <a:rPr lang="en-US"/>
              <a:t>The </a:t>
            </a:r>
            <a:r>
              <a:rPr lang="en-US" i="1"/>
              <a:t>decrement operator</a:t>
            </a:r>
            <a:r>
              <a:rPr lang="en-US"/>
              <a:t> (</a:t>
            </a:r>
            <a:r>
              <a:rPr lang="en-US">
                <a:latin typeface="Courier New" pitchFamily="49" charset="0"/>
              </a:rPr>
              <a:t>--</a:t>
            </a:r>
            <a:r>
              <a:rPr lang="en-US"/>
              <a:t>) subtracts one from its operand</a:t>
            </a:r>
          </a:p>
          <a:p>
            <a:pPr>
              <a:spcBef>
                <a:spcPct val="60000"/>
              </a:spcBef>
            </a:pPr>
            <a:r>
              <a:rPr lang="en-US"/>
              <a:t>The statement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count++;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/>
              <a:t>	is functionally equivalent to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count = count + 1;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2464C3CA-78E2-4F90-997C-6EE33CACC854}" type="slidenum">
              <a:rPr lang="en-US"/>
              <a:pPr/>
              <a:t>24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Increment and Decrement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/>
              <a:t>The increment and decrement operators can be applied in </a:t>
            </a:r>
            <a:r>
              <a:rPr lang="en-US" i="1"/>
              <a:t>postfix form</a:t>
            </a:r>
            <a:r>
              <a:rPr lang="en-US"/>
              <a:t>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count++</a:t>
            </a:r>
          </a:p>
          <a:p>
            <a:pPr>
              <a:spcBef>
                <a:spcPct val="75000"/>
              </a:spcBef>
            </a:pPr>
            <a:r>
              <a:rPr lang="en-US"/>
              <a:t>or </a:t>
            </a:r>
            <a:r>
              <a:rPr lang="en-US" i="1"/>
              <a:t>prefix form</a:t>
            </a:r>
            <a:r>
              <a:rPr lang="en-US"/>
              <a:t>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++count</a:t>
            </a:r>
          </a:p>
          <a:p>
            <a:pPr>
              <a:spcBef>
                <a:spcPct val="75000"/>
              </a:spcBef>
            </a:pPr>
            <a:r>
              <a:rPr lang="en-US"/>
              <a:t>When used as part of a larger expression, the two forms can have different effects</a:t>
            </a:r>
          </a:p>
          <a:p>
            <a:pPr>
              <a:spcBef>
                <a:spcPct val="75000"/>
              </a:spcBef>
            </a:pPr>
            <a:r>
              <a:rPr lang="en-US"/>
              <a:t>Because of their subtleties, the increment and decrement operators should be used with care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0BF56C30-1EF5-4DF8-8123-7CDA63B4E2C1}" type="slidenum">
              <a:rPr lang="en-US"/>
              <a:pPr/>
              <a:t>25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Assignment Operators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/>
              <a:t>Often we perform an operation on a variable, and then store the result back into that variable</a:t>
            </a:r>
          </a:p>
          <a:p>
            <a:pPr>
              <a:spcBef>
                <a:spcPct val="75000"/>
              </a:spcBef>
            </a:pPr>
            <a:r>
              <a:rPr lang="en-US"/>
              <a:t>Java provides </a:t>
            </a:r>
            <a:r>
              <a:rPr lang="en-US" i="1"/>
              <a:t>assignment operators</a:t>
            </a:r>
            <a:r>
              <a:rPr lang="en-US"/>
              <a:t> to simplify that process</a:t>
            </a:r>
          </a:p>
          <a:p>
            <a:pPr>
              <a:spcBef>
                <a:spcPct val="75000"/>
              </a:spcBef>
            </a:pPr>
            <a:r>
              <a:rPr lang="en-US"/>
              <a:t>For example, the statement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num += count;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/>
              <a:t>	is equivalent to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num = num + count;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256D638D-6629-4D53-9E06-E009293E1AF5}" type="slidenum">
              <a:rPr lang="en-US"/>
              <a:pPr/>
              <a:t>26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Assignment Operators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There are many assignment operators in Java, including the following: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536700" y="2133600"/>
            <a:ext cx="6235700" cy="3011488"/>
            <a:chOff x="820" y="1572"/>
            <a:chExt cx="3928" cy="1897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u="sng">
                  <a:solidFill>
                    <a:schemeClr val="hlink"/>
                  </a:solidFill>
                  <a:latin typeface="Arial Unicode MS" pitchFamily="34" charset="-128"/>
                </a:rPr>
                <a:t>Operator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 algn="ctr"/>
              <a:endParaRPr lang="en-US">
                <a:latin typeface="Times New Roman" pitchFamily="18" charset="0"/>
              </a:endParaRPr>
            </a:p>
            <a:p>
              <a:pPr algn="ctr"/>
              <a:r>
                <a:rPr lang="en-US" b="1">
                  <a:latin typeface="Courier New" pitchFamily="49" charset="0"/>
                </a:rPr>
                <a:t>+=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-=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*=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/=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%=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u="sng">
                  <a:solidFill>
                    <a:schemeClr val="hlink"/>
                  </a:solidFill>
                  <a:latin typeface="Arial Unicode MS" pitchFamily="34" charset="-128"/>
                </a:rPr>
                <a:t>Example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 algn="ctr"/>
              <a:endParaRPr lang="en-US">
                <a:latin typeface="Times New Roman" pitchFamily="18" charset="0"/>
              </a:endParaRPr>
            </a:p>
            <a:p>
              <a:pPr algn="ctr"/>
              <a:r>
                <a:rPr lang="en-US" b="1">
                  <a:latin typeface="Courier New" pitchFamily="49" charset="0"/>
                </a:rPr>
                <a:t>x +=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-=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*=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/=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%= y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u="sng">
                  <a:solidFill>
                    <a:schemeClr val="hlink"/>
                  </a:solidFill>
                  <a:latin typeface="Arial Unicode MS" pitchFamily="34" charset="-128"/>
                </a:rPr>
                <a:t>Equivalent To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 algn="ctr"/>
              <a:endParaRPr lang="en-US">
                <a:latin typeface="Times New Roman" pitchFamily="18" charset="0"/>
              </a:endParaRPr>
            </a:p>
            <a:p>
              <a:pPr algn="ctr"/>
              <a:r>
                <a:rPr lang="en-US" b="1">
                  <a:latin typeface="Courier New" pitchFamily="49" charset="0"/>
                </a:rPr>
                <a:t>x = x +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= x -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= x *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= x / y</a:t>
              </a:r>
            </a:p>
            <a:p>
              <a:pPr algn="ctr"/>
              <a:r>
                <a:rPr lang="en-US" b="1">
                  <a:latin typeface="Courier New" pitchFamily="49" charset="0"/>
                </a:rPr>
                <a:t>x = x % y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54698606-AD0B-440F-BD8A-66BC931D88F8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Conversion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924800" cy="5105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/>
              <a:t>For example, in a particular situation we may want to treat an integer as a floating point value</a:t>
            </a:r>
          </a:p>
          <a:p>
            <a:pPr>
              <a:spcBef>
                <a:spcPct val="40000"/>
              </a:spcBef>
            </a:pPr>
            <a:r>
              <a:rPr lang="en-US"/>
              <a:t>These conversions do not change the type of a variable or the value that's stored in it – they only convert a value as part of a computation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57C2FD2E-550D-4A71-80C0-06C07C8BE840}" type="slidenum">
              <a:rPr lang="en-US"/>
              <a:pPr/>
              <a:t>28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Conversion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i="1"/>
              <a:t>Assignment conversion</a:t>
            </a:r>
            <a:r>
              <a:rPr lang="en-US"/>
              <a:t> occurs when a value of one type is assigned to a variable of another</a:t>
            </a:r>
          </a:p>
          <a:p>
            <a:pPr>
              <a:spcBef>
                <a:spcPct val="70000"/>
              </a:spcBef>
            </a:pPr>
            <a:r>
              <a:rPr lang="en-US"/>
              <a:t>If </a:t>
            </a:r>
            <a:r>
              <a:rPr lang="en-US">
                <a:latin typeface="Courier New" pitchFamily="49" charset="0"/>
              </a:rPr>
              <a:t>money</a:t>
            </a:r>
            <a:r>
              <a:rPr lang="en-US"/>
              <a:t> is a </a:t>
            </a:r>
            <a:r>
              <a:rPr lang="en-US">
                <a:latin typeface="Courier New" pitchFamily="49" charset="0"/>
              </a:rPr>
              <a:t>float</a:t>
            </a:r>
            <a:r>
              <a:rPr lang="en-US"/>
              <a:t> variable and </a:t>
            </a:r>
            <a:r>
              <a:rPr lang="en-US">
                <a:latin typeface="Courier New" pitchFamily="49" charset="0"/>
              </a:rPr>
              <a:t>dollars</a:t>
            </a:r>
            <a:r>
              <a:rPr lang="en-US"/>
              <a:t> is an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 variable, the following assignment converts the value in </a:t>
            </a:r>
            <a:r>
              <a:rPr lang="en-US">
                <a:latin typeface="Courier New" pitchFamily="49" charset="0"/>
              </a:rPr>
              <a:t>dollars</a:t>
            </a:r>
            <a:r>
              <a:rPr lang="en-US"/>
              <a:t> to a </a:t>
            </a:r>
            <a:r>
              <a:rPr lang="en-US">
                <a:latin typeface="Courier New" pitchFamily="49" charset="0"/>
              </a:rPr>
              <a:t>float</a:t>
            </a:r>
          </a:p>
          <a:p>
            <a:pPr lvl="2">
              <a:spcBef>
                <a:spcPct val="70000"/>
              </a:spcBef>
              <a:buFontTx/>
              <a:buNone/>
            </a:pPr>
            <a:r>
              <a:rPr lang="en-US" sz="2400">
                <a:latin typeface="Courier New" pitchFamily="49" charset="0"/>
              </a:rPr>
              <a:t>money = dollars</a:t>
            </a:r>
          </a:p>
          <a:p>
            <a:pPr>
              <a:spcBef>
                <a:spcPct val="70000"/>
              </a:spcBef>
            </a:pPr>
            <a:r>
              <a:rPr lang="en-US"/>
              <a:t>Only widening conversions can happen via assignment</a:t>
            </a:r>
          </a:p>
          <a:p>
            <a:pPr>
              <a:spcBef>
                <a:spcPct val="70000"/>
              </a:spcBef>
            </a:pPr>
            <a:r>
              <a:rPr lang="en-US"/>
              <a:t>Note that the value or type of </a:t>
            </a:r>
            <a:r>
              <a:rPr lang="en-US">
                <a:latin typeface="Courier New" pitchFamily="49" charset="0"/>
              </a:rPr>
              <a:t>dollars</a:t>
            </a:r>
            <a:r>
              <a:rPr lang="en-US"/>
              <a:t> did not change</a:t>
            </a:r>
          </a:p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6F80FDEF-753B-452F-9239-DECBF777C0B7}" type="slidenum">
              <a:rPr lang="en-US"/>
              <a:pPr/>
              <a:t>29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Conversion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i="1"/>
              <a:t>Promotion</a:t>
            </a:r>
            <a:r>
              <a:rPr lang="en-US"/>
              <a:t> happens automatically when operators in expressions convert their operands</a:t>
            </a:r>
          </a:p>
          <a:p>
            <a:pPr>
              <a:spcBef>
                <a:spcPct val="70000"/>
              </a:spcBef>
            </a:pPr>
            <a:r>
              <a:rPr lang="en-US"/>
              <a:t>For example, if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 is a </a:t>
            </a:r>
            <a:r>
              <a:rPr lang="en-US">
                <a:latin typeface="Courier New" pitchFamily="49" charset="0"/>
              </a:rPr>
              <a:t>float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 is an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, the value of 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 is converted to a floating point value to perform the following calculation: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result = sum / count;</a:t>
            </a:r>
          </a:p>
          <a:p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1136A600-564A-44B1-AAE5-B8C452256021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print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47775"/>
            <a:ext cx="7924800" cy="4924425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9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System.out</a:t>
            </a:r>
            <a:r>
              <a:rPr lang="en-US"/>
              <a:t> object provides another service as well</a:t>
            </a:r>
          </a:p>
          <a:p>
            <a:pPr>
              <a:spcBef>
                <a:spcPct val="9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print</a:t>
            </a:r>
            <a:r>
              <a:rPr lang="en-US"/>
              <a:t> method is similar to the </a:t>
            </a:r>
            <a:r>
              <a:rPr lang="en-US">
                <a:latin typeface="Courier New" pitchFamily="49" charset="0"/>
              </a:rPr>
              <a:t>println</a:t>
            </a:r>
            <a:r>
              <a:rPr lang="en-US"/>
              <a:t> method, except that it does not advance to the next line</a:t>
            </a:r>
          </a:p>
          <a:p>
            <a:pPr>
              <a:spcBef>
                <a:spcPct val="90000"/>
              </a:spcBef>
            </a:pPr>
            <a:r>
              <a:rPr lang="en-US"/>
              <a:t>Therefore anything printed after a </a:t>
            </a:r>
            <a:r>
              <a:rPr lang="en-US">
                <a:latin typeface="Courier New" pitchFamily="49" charset="0"/>
              </a:rPr>
              <a:t>print</a:t>
            </a:r>
            <a:r>
              <a:rPr lang="en-US"/>
              <a:t> statement will appear on the same line</a:t>
            </a:r>
          </a:p>
          <a:p>
            <a:pPr>
              <a:spcBef>
                <a:spcPct val="90000"/>
              </a:spcBef>
            </a:pPr>
            <a:r>
              <a:rPr lang="en-US"/>
              <a:t>See </a:t>
            </a:r>
            <a:r>
              <a:rPr lang="en-US">
                <a:hlinkClick r:id="rId2" action="ppaction://hlinkfile"/>
              </a:rPr>
              <a:t>Countdown.java</a:t>
            </a:r>
            <a:r>
              <a:rPr lang="en-US"/>
              <a:t> (page 63)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CF9A5305-4649-4C7E-897C-F0168C63A19E}" type="slidenum">
              <a:rPr lang="en-US"/>
              <a:pPr/>
              <a:t>30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Casting</a:t>
            </a:r>
            <a:r>
              <a:rPr lang="en-US"/>
              <a:t> is the most powerful, and dangerous, technique for conversion</a:t>
            </a:r>
          </a:p>
          <a:p>
            <a:pPr>
              <a:spcBef>
                <a:spcPct val="70000"/>
              </a:spcBef>
            </a:pPr>
            <a:r>
              <a:rPr lang="en-US"/>
              <a:t>Both widening and narrowing conversions can be accomplished by explicitly casting a value</a:t>
            </a:r>
          </a:p>
          <a:p>
            <a:pPr>
              <a:spcBef>
                <a:spcPct val="70000"/>
              </a:spcBef>
            </a:pPr>
            <a:r>
              <a:rPr lang="en-US"/>
              <a:t>To cast, the type is put in parentheses in front of the value being converted</a:t>
            </a:r>
          </a:p>
          <a:p>
            <a:pPr>
              <a:spcBef>
                <a:spcPct val="70000"/>
              </a:spcBef>
            </a:pPr>
            <a:r>
              <a:rPr lang="en-US"/>
              <a:t>For example, if </a:t>
            </a:r>
            <a:r>
              <a:rPr lang="en-US">
                <a:latin typeface="Courier New" pitchFamily="49" charset="0"/>
              </a:rPr>
              <a:t>total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 are integers, but we want a floating point result when dividing them, we can cast </a:t>
            </a:r>
            <a:r>
              <a:rPr lang="en-US">
                <a:latin typeface="Courier New" pitchFamily="49" charset="0"/>
              </a:rPr>
              <a:t>total</a:t>
            </a:r>
            <a:r>
              <a:rPr lang="en-US"/>
              <a:t>:</a:t>
            </a:r>
          </a:p>
          <a:p>
            <a:pPr algn="ctr">
              <a:spcBef>
                <a:spcPct val="8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result = (float) total / count;</a:t>
            </a:r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98923980-2927-4485-B124-661C34449033}" type="slidenum">
              <a:rPr lang="en-US"/>
              <a:pPr/>
              <a:t>31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Interactive Programs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/>
              <a:t>Programs generally need input on which to operate</a:t>
            </a:r>
          </a:p>
          <a:p>
            <a:pPr>
              <a:spcBef>
                <a:spcPct val="7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class provides convenient methods for reading input values of various types</a:t>
            </a:r>
          </a:p>
          <a:p>
            <a:pPr>
              <a:spcBef>
                <a:spcPct val="70000"/>
              </a:spcBef>
            </a:pPr>
            <a:r>
              <a:rPr lang="en-US"/>
              <a:t>A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object can be set up to read input from various sources, including the user typing values on the keyboard</a:t>
            </a:r>
          </a:p>
          <a:p>
            <a:pPr>
              <a:spcBef>
                <a:spcPct val="70000"/>
              </a:spcBef>
            </a:pPr>
            <a:r>
              <a:rPr lang="en-US"/>
              <a:t>Keyboard input is represented by the </a:t>
            </a:r>
            <a:r>
              <a:rPr lang="en-US">
                <a:latin typeface="Courier New" pitchFamily="49" charset="0"/>
              </a:rPr>
              <a:t>System.in</a:t>
            </a:r>
            <a:r>
              <a:rPr lang="en-US"/>
              <a:t> object</a:t>
            </a:r>
          </a:p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DED7F729-4563-4C28-81F9-2F49A76C14DE}" type="slidenum">
              <a:rPr lang="en-US"/>
              <a:pPr/>
              <a:t>32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Input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/>
              <a:t>The following line creates a Scanner object that reads from the keyboard: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Scanner scan = new Scanner (System.in);</a:t>
            </a:r>
          </a:p>
          <a:p>
            <a:pPr>
              <a:spcBef>
                <a:spcPct val="7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new</a:t>
            </a:r>
            <a:r>
              <a:rPr lang="en-US"/>
              <a:t> operator creates 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object</a:t>
            </a:r>
          </a:p>
          <a:p>
            <a:pPr>
              <a:spcBef>
                <a:spcPct val="70000"/>
              </a:spcBef>
            </a:pPr>
            <a:r>
              <a:rPr lang="en-US"/>
              <a:t>Once created, 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object can be used to invoke various input methods, such as: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sz="2000"/>
              <a:t>answer = scan.nextLine();</a:t>
            </a:r>
          </a:p>
          <a:p>
            <a:pPr>
              <a:spcBef>
                <a:spcPct val="70000"/>
              </a:spcBef>
            </a:pPr>
            <a:endParaRPr lang="en-US" sz="2000"/>
          </a:p>
        </p:txBody>
      </p:sp>
    </p:spTree>
  </p:cSld>
  <p:clrMapOvr>
    <a:masterClrMapping/>
  </p:clrMapOvr>
  <p:transition spd="med">
    <p:wheel spokes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03DD0A90-3E19-4668-A2BD-1EEA4B928250}" type="slidenum">
              <a:rPr lang="en-US"/>
              <a:pPr/>
              <a:t>33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Input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class is part of the </a:t>
            </a:r>
            <a:r>
              <a:rPr lang="en-US">
                <a:latin typeface="Courier New" pitchFamily="49" charset="0"/>
              </a:rPr>
              <a:t>java.util</a:t>
            </a:r>
            <a:r>
              <a:rPr lang="en-US"/>
              <a:t> class library, and must be imported into a program to be used</a:t>
            </a:r>
          </a:p>
          <a:p>
            <a:r>
              <a:rPr lang="en-US"/>
              <a:t>See </a:t>
            </a:r>
            <a:r>
              <a:rPr lang="en-US">
                <a:hlinkClick r:id="rId2" action="ppaction://hlinkfile"/>
              </a:rPr>
              <a:t>Echo.java</a:t>
            </a:r>
            <a:r>
              <a:rPr lang="en-US"/>
              <a:t> (page 91)</a:t>
            </a:r>
          </a:p>
          <a:p>
            <a:pPr>
              <a:spcBef>
                <a:spcPct val="7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nextLine</a:t>
            </a:r>
            <a:r>
              <a:rPr lang="en-US"/>
              <a:t> method reads all of the input until the end of the line is found</a:t>
            </a:r>
          </a:p>
          <a:p>
            <a:pPr>
              <a:spcBef>
                <a:spcPct val="70000"/>
              </a:spcBef>
            </a:pPr>
            <a:r>
              <a:rPr lang="en-US"/>
              <a:t>The details of object creation and class libraries are discussed further in Chapter 3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29BE824A-753D-49CB-A255-F0ECFFF6908E}" type="slidenum">
              <a:rPr lang="en-US"/>
              <a:pPr/>
              <a:t>34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Tokens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/>
              <a:t>Unless specified otherwise, </a:t>
            </a:r>
            <a:r>
              <a:rPr lang="en-US" i="1"/>
              <a:t>white space</a:t>
            </a:r>
            <a:r>
              <a:rPr lang="en-US"/>
              <a:t> is used to separate the elements (called </a:t>
            </a:r>
            <a:r>
              <a:rPr lang="en-US" i="1"/>
              <a:t>tokens</a:t>
            </a:r>
            <a:r>
              <a:rPr lang="en-US"/>
              <a:t>) of the input</a:t>
            </a:r>
          </a:p>
          <a:p>
            <a:pPr>
              <a:spcBef>
                <a:spcPct val="70000"/>
              </a:spcBef>
            </a:pPr>
            <a:r>
              <a:rPr lang="en-US"/>
              <a:t>White space includes space characters, tabs, new line characters</a:t>
            </a:r>
          </a:p>
          <a:p>
            <a:pPr>
              <a:spcBef>
                <a:spcPct val="70000"/>
              </a:spcBef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next</a:t>
            </a:r>
            <a:r>
              <a:rPr lang="en-US"/>
              <a:t> method of 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class reads the next input token and returns it as a string</a:t>
            </a:r>
          </a:p>
          <a:p>
            <a:pPr>
              <a:spcBef>
                <a:spcPct val="70000"/>
              </a:spcBef>
            </a:pPr>
            <a:r>
              <a:rPr lang="en-US"/>
              <a:t>Methods such as </a:t>
            </a:r>
            <a:r>
              <a:rPr lang="en-US">
                <a:latin typeface="Courier New" pitchFamily="49" charset="0"/>
              </a:rPr>
              <a:t>nextInt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nextDouble</a:t>
            </a:r>
            <a:r>
              <a:rPr lang="en-US"/>
              <a:t> read data of particular types</a:t>
            </a:r>
          </a:p>
          <a:p>
            <a:pPr>
              <a:spcBef>
                <a:spcPct val="70000"/>
              </a:spcBef>
            </a:pPr>
            <a:r>
              <a:rPr lang="en-US"/>
              <a:t>See </a:t>
            </a:r>
            <a:r>
              <a:rPr lang="en-US">
                <a:hlinkClick r:id="rId2" action="ppaction://hlinkfile"/>
              </a:rPr>
              <a:t>GasMileage.java</a:t>
            </a:r>
            <a:r>
              <a:rPr lang="en-US"/>
              <a:t> (page 92)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D4EF38B1-4003-44AD-AC42-93E31334BA6F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String Concatenation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40000"/>
              </a:spcBef>
            </a:pPr>
            <a:r>
              <a:rPr lang="en-US"/>
              <a:t>The </a:t>
            </a:r>
            <a:r>
              <a:rPr lang="en-US" i="1"/>
              <a:t>string concatenation operator</a:t>
            </a:r>
            <a:r>
              <a:rPr lang="en-US"/>
              <a:t> (+) is used to append one string to the end of another</a:t>
            </a:r>
          </a:p>
          <a:p>
            <a:pPr algn="ctr">
              <a:spcBef>
                <a:spcPct val="40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/>
              <a:t>A string literal cannot be broken across two lines in a program</a:t>
            </a:r>
          </a:p>
          <a:p>
            <a:pPr>
              <a:spcBef>
                <a:spcPct val="40000"/>
              </a:spcBef>
            </a:pPr>
            <a:r>
              <a:rPr lang="en-US"/>
              <a:t>See </a:t>
            </a:r>
            <a:r>
              <a:rPr lang="en-US">
                <a:hlinkClick r:id="rId2" action="ppaction://hlinkfile"/>
              </a:rPr>
              <a:t>Facts.java</a:t>
            </a:r>
            <a:r>
              <a:rPr lang="en-US"/>
              <a:t> (page 65)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AFD1B18B-20C9-4018-BC1C-700484047A0D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String Concatenation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/>
              <a:t>The + operator is evaluated left to right, but parentheses can be used to force the order</a:t>
            </a:r>
          </a:p>
          <a:p>
            <a:pPr>
              <a:spcBef>
                <a:spcPct val="60000"/>
              </a:spcBef>
            </a:pPr>
            <a:r>
              <a:rPr lang="en-US"/>
              <a:t>See </a:t>
            </a:r>
            <a:r>
              <a:rPr lang="en-US">
                <a:hlinkClick r:id="rId2" action="ppaction://hlinkfile"/>
              </a:rPr>
              <a:t>Addition.java</a:t>
            </a:r>
            <a:r>
              <a:rPr lang="en-US"/>
              <a:t> (page 67)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544AF7A6-CA8A-469A-A808-B1198F75A779}" type="slidenum">
              <a:rPr lang="en-US"/>
              <a:pPr/>
              <a:t>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Escape 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What if we wanted to print a the quote character?</a:t>
            </a:r>
          </a:p>
          <a:p>
            <a:r>
              <a:rPr lang="en-US"/>
              <a:t>The following line would confuse the compiler because it would interpret the second quote as the end of the string</a:t>
            </a:r>
          </a:p>
          <a:p>
            <a:endParaRPr lang="en-US" sz="1400"/>
          </a:p>
          <a:p>
            <a:pPr algn="ctr">
              <a:buFontTx/>
              <a:buNone/>
            </a:pPr>
            <a:r>
              <a:rPr lang="en-US" sz="2000">
                <a:latin typeface="Courier New" pitchFamily="49" charset="0"/>
              </a:rPr>
              <a:t>System.out.println ("I said "Hello" to you.");</a:t>
            </a:r>
          </a:p>
          <a:p>
            <a:endParaRPr lang="en-US" sz="1400"/>
          </a:p>
          <a:p>
            <a:r>
              <a:rPr lang="en-US"/>
              <a:t>An </a:t>
            </a:r>
            <a:r>
              <a:rPr lang="en-US" i="1"/>
              <a:t>escape sequence</a:t>
            </a:r>
            <a:r>
              <a:rPr lang="en-US"/>
              <a:t> is a series of characters that represents a special character</a:t>
            </a:r>
          </a:p>
          <a:p>
            <a:r>
              <a:rPr lang="en-US"/>
              <a:t>An escape sequence begins with a backslash character (</a:t>
            </a:r>
            <a:r>
              <a:rPr lang="en-US">
                <a:latin typeface="Courier New" pitchFamily="49" charset="0"/>
              </a:rPr>
              <a:t>\</a:t>
            </a:r>
            <a:r>
              <a:rPr lang="en-US"/>
              <a:t>)</a:t>
            </a:r>
          </a:p>
          <a:p>
            <a:endParaRPr lang="en-US" sz="1400"/>
          </a:p>
          <a:p>
            <a:pPr algn="ctr">
              <a:buFontTx/>
              <a:buNone/>
            </a:pPr>
            <a:r>
              <a:rPr lang="en-US" sz="2000">
                <a:latin typeface="Courier New" pitchFamily="49" charset="0"/>
              </a:rPr>
              <a:t>System.out.println ("I said \"Hello\" to you.");</a:t>
            </a:r>
          </a:p>
          <a:p>
            <a:endParaRPr lang="en-US" sz="1400"/>
          </a:p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9C68550C-234C-4BB7-9084-95E8E4D7B171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Escape Sequences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20725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Some Java escape sequences: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90600" y="5029200"/>
            <a:ext cx="7239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See </a:t>
            </a:r>
            <a:r>
              <a:rPr lang="en-US" b="1">
                <a:latin typeface="Arial" charset="0"/>
                <a:hlinkClick r:id="rId2" action="ppaction://hlinkfile"/>
              </a:rPr>
              <a:t>Roses.java</a:t>
            </a:r>
            <a:r>
              <a:rPr lang="en-US" b="1">
                <a:latin typeface="Arial" charset="0"/>
              </a:rPr>
              <a:t> (page 68)</a:t>
            </a:r>
          </a:p>
        </p:txBody>
      </p: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2286000" y="1981200"/>
            <a:ext cx="4421188" cy="2743200"/>
            <a:chOff x="1440" y="1248"/>
            <a:chExt cx="2785" cy="1728"/>
          </a:xfrm>
        </p:grpSpPr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440" y="1248"/>
              <a:ext cx="1416" cy="17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 u="sng">
                  <a:solidFill>
                    <a:schemeClr val="hlink"/>
                  </a:solidFill>
                  <a:latin typeface="Arial Unicode MS" pitchFamily="34" charset="-128"/>
                </a:rPr>
                <a:t>Escape Sequence</a:t>
              </a:r>
              <a:endParaRPr lang="en-US" sz="2000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 algn="ctr">
                <a:spcBef>
                  <a:spcPct val="70000"/>
                </a:spcBef>
              </a:pPr>
              <a:r>
                <a:rPr lang="en-US" sz="2000" b="1">
                  <a:latin typeface="Courier New" pitchFamily="49" charset="0"/>
                </a:rPr>
                <a:t>\b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\t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\n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\r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\"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\'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\\</a:t>
              </a:r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068" y="1248"/>
              <a:ext cx="1157" cy="17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r>
                <a:rPr lang="en-US" sz="2000" b="1" u="sng">
                  <a:solidFill>
                    <a:schemeClr val="hlink"/>
                  </a:solidFill>
                  <a:latin typeface="Arial Unicode MS" pitchFamily="34" charset="-128"/>
                </a:rPr>
                <a:t>Meaning</a:t>
              </a:r>
              <a:endParaRPr lang="en-US" sz="2000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>
                <a:spcBef>
                  <a:spcPct val="70000"/>
                </a:spcBef>
              </a:pP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backspace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tab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newline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carriage return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double quote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single quote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backslash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B86F0B9C-28C5-42B8-8BEB-DA2F02FEE615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692275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variable</a:t>
            </a:r>
            <a:r>
              <a:rPr lang="en-US"/>
              <a:t> is a name for a location in memory</a:t>
            </a:r>
          </a:p>
          <a:p>
            <a:pPr>
              <a:spcBef>
                <a:spcPct val="70000"/>
              </a:spcBef>
            </a:pPr>
            <a:r>
              <a:rPr lang="en-US"/>
              <a:t>A variable must be </a:t>
            </a:r>
            <a:r>
              <a:rPr lang="en-US" i="1"/>
              <a:t>declared</a:t>
            </a:r>
            <a:r>
              <a:rPr lang="en-US"/>
              <a:t> by specifying the variable's name and the type of information that it will hold</a:t>
            </a:r>
            <a:endParaRPr lang="en-US"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14650" y="4081463"/>
            <a:ext cx="170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int total;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914650" y="4556125"/>
            <a:ext cx="3841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int count, temp, result;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981200" y="5241925"/>
            <a:ext cx="5986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Multiple variables can be created in one declaration</a:t>
            </a:r>
            <a:endParaRPr lang="en-US">
              <a:solidFill>
                <a:schemeClr val="hlink"/>
              </a:solidFill>
              <a:latin typeface="Arial Unicode MS" pitchFamily="34" charset="-128"/>
            </a:endParaRP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1752600" y="3168650"/>
            <a:ext cx="1390650" cy="836613"/>
            <a:chOff x="852" y="1777"/>
            <a:chExt cx="876" cy="527"/>
          </a:xfrm>
        </p:grpSpPr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852" y="1777"/>
              <a:ext cx="7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data type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4114800" y="3125788"/>
            <a:ext cx="1830388" cy="836612"/>
            <a:chOff x="2352" y="1777"/>
            <a:chExt cx="1153" cy="527"/>
          </a:xfrm>
        </p:grpSpPr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383" y="1777"/>
              <a:ext cx="11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variable name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10D2EB88-7D8D-4A95-B242-A95A65B5028C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Initialization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</p:spPr>
        <p:txBody>
          <a:bodyPr/>
          <a:lstStyle/>
          <a:p>
            <a:r>
              <a:rPr lang="en-US"/>
              <a:t>A variable can be given an initial value in the declaration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90600" y="32766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When a variable is referenced in a program, its current value is used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90600" y="4343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See </a:t>
            </a:r>
            <a:r>
              <a:rPr lang="en-US" b="1">
                <a:latin typeface="Arial" charset="0"/>
                <a:hlinkClick r:id="rId2" action="ppaction://hlinkfile"/>
              </a:rPr>
              <a:t>PianoKeys.java</a:t>
            </a:r>
            <a:r>
              <a:rPr lang="en-US" b="1">
                <a:latin typeface="Arial" charset="0"/>
              </a:rPr>
              <a:t> (page 70)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362200" y="2209800"/>
            <a:ext cx="3994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int sum = 0;</a:t>
            </a:r>
          </a:p>
          <a:p>
            <a:r>
              <a:rPr lang="en-US" sz="2000" b="1">
                <a:latin typeface="Courier New" pitchFamily="49" charset="0"/>
              </a:rPr>
              <a:t>int base = 32, max = 149;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2304</Words>
  <Application>Microsoft PowerPoint</Application>
  <PresentationFormat>On-screen Show (4:3)</PresentationFormat>
  <Paragraphs>390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Times</vt:lpstr>
      <vt:lpstr>Arial</vt:lpstr>
      <vt:lpstr>Wingdings</vt:lpstr>
      <vt:lpstr>Courier New</vt:lpstr>
      <vt:lpstr>Times New Roman</vt:lpstr>
      <vt:lpstr>Arial Unicode MS</vt:lpstr>
      <vt:lpstr>Blank</vt:lpstr>
      <vt:lpstr>Character Strings</vt:lpstr>
      <vt:lpstr>The println Method</vt:lpstr>
      <vt:lpstr>The print Method</vt:lpstr>
      <vt:lpstr>String Concatenation</vt:lpstr>
      <vt:lpstr>String Concatenation</vt:lpstr>
      <vt:lpstr>Escape Sequences</vt:lpstr>
      <vt:lpstr>Escape Sequences</vt:lpstr>
      <vt:lpstr>Variables</vt:lpstr>
      <vt:lpstr>Variable Initialization</vt:lpstr>
      <vt:lpstr>Assignment</vt:lpstr>
      <vt:lpstr>Constants</vt:lpstr>
      <vt:lpstr>Primitive Data</vt:lpstr>
      <vt:lpstr>Numeric Primitive Data</vt:lpstr>
      <vt:lpstr>Characters</vt:lpstr>
      <vt:lpstr>Characters</vt:lpstr>
      <vt:lpstr>Boolean</vt:lpstr>
      <vt:lpstr>Expressions</vt:lpstr>
      <vt:lpstr>Division and Remainder</vt:lpstr>
      <vt:lpstr>Operator Precedence</vt:lpstr>
      <vt:lpstr>Operator Precedence</vt:lpstr>
      <vt:lpstr>Expression Trees</vt:lpstr>
      <vt:lpstr>Assignment Revisited</vt:lpstr>
      <vt:lpstr>Increment and Decrement</vt:lpstr>
      <vt:lpstr>Increment and Decrement</vt:lpstr>
      <vt:lpstr>Assignment Operators</vt:lpstr>
      <vt:lpstr>Assignment Operators</vt:lpstr>
      <vt:lpstr>Data Conversion</vt:lpstr>
      <vt:lpstr>Assignment Conversion</vt:lpstr>
      <vt:lpstr>Data Conversion</vt:lpstr>
      <vt:lpstr>Casting</vt:lpstr>
      <vt:lpstr>Interactive Programs</vt:lpstr>
      <vt:lpstr>Reading Input</vt:lpstr>
      <vt:lpstr>Reading Input</vt:lpstr>
      <vt:lpstr>Input Tokens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Md. Anisur Rahman</cp:lastModifiedBy>
  <cp:revision>27</cp:revision>
  <dcterms:created xsi:type="dcterms:W3CDTF">2003-05-23T15:49:24Z</dcterms:created>
  <dcterms:modified xsi:type="dcterms:W3CDTF">2015-08-09T04:39:08Z</dcterms:modified>
</cp:coreProperties>
</file>