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1678" autoAdjust="0"/>
  </p:normalViewPr>
  <p:slideViewPr>
    <p:cSldViewPr snapToGrid="0">
      <p:cViewPr varScale="1">
        <p:scale>
          <a:sx n="74" d="100"/>
          <a:sy n="74" d="100"/>
        </p:scale>
        <p:origin x="456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568" y="2590800"/>
            <a:ext cx="8494463" cy="1710800"/>
          </a:xfrm>
        </p:spPr>
        <p:txBody>
          <a:bodyPr anchor="ctr" anchorCtr="0"/>
          <a:lstStyle/>
          <a:p>
            <a:r>
              <a:rPr lang="en-US" sz="36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IMPLEMENTATION  OF  PARSEING  AND TREE GENERATION</a:t>
            </a:r>
            <a:endParaRPr lang="en-US" sz="3600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074" y="4593220"/>
            <a:ext cx="8493957" cy="18742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NAME : MD. SHANEWAZ AKIB</a:t>
            </a:r>
          </a:p>
          <a:p>
            <a:pPr algn="l"/>
            <a:r>
              <a:rPr lang="en-US" dirty="0"/>
              <a:t>ID      : 2016-3-60-050</a:t>
            </a:r>
          </a:p>
          <a:p>
            <a:pPr algn="l"/>
            <a:r>
              <a:rPr lang="en-US" dirty="0"/>
              <a:t>NAME : SHAHARIAR BHUIYAN</a:t>
            </a:r>
          </a:p>
          <a:p>
            <a:pPr algn="l"/>
            <a:r>
              <a:rPr lang="en-US" dirty="0"/>
              <a:t>ID      : 2015-3-60-006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98B5-3E39-4000-880B-D54C5FBB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 is  Grammar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30F61-B2EE-4886-9204-4DF20F20C18F}"/>
              </a:ext>
            </a:extLst>
          </p:cNvPr>
          <p:cNvSpPr txBox="1"/>
          <p:nvPr/>
        </p:nvSpPr>
        <p:spPr>
          <a:xfrm>
            <a:off x="680322" y="2441196"/>
            <a:ext cx="105609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and nonterminal symbols are the lexical elements used in specifying the production rules constituting a formal grammar.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symbols are the elementary symbols of the language defined by a formal grammar.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CFG(Context-Free-Grammar) is not only used to define the syntax of a programming language, it is also used as input to compiler writing tools.</a:t>
            </a:r>
          </a:p>
        </p:txBody>
      </p:sp>
    </p:spTree>
    <p:extLst>
      <p:ext uri="{BB962C8B-B14F-4D97-AF65-F5344CB8AC3E}">
        <p14:creationId xmlns:p14="http://schemas.microsoft.com/office/powerpoint/2010/main" val="73515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A7E2-C389-4C73-B377-2422C01E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Parsing and Parsing Tree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2F614-FC50-4B9E-8D0F-CA3FE7950BC4}"/>
              </a:ext>
            </a:extLst>
          </p:cNvPr>
          <p:cNvSpPr txBox="1"/>
          <p:nvPr/>
        </p:nvSpPr>
        <p:spPr>
          <a:xfrm>
            <a:off x="570451" y="2399251"/>
            <a:ext cx="490756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parse tree is an entity which represent the structure of derivation of a terminal string from non-terminal.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parse tree or parsing tree or derivation tree or concrete syntax tree is an ordered, rooted tree that represents the syntactic structure of a string according to some context-free grammar.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grammar is ambiguous if it can produce two different parse trees for the same string.</a:t>
            </a:r>
          </a:p>
          <a:p>
            <a:endParaRPr lang="en-US" dirty="0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C4632208-76D8-44CF-8BAD-FB7EC08B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39" y="2148978"/>
            <a:ext cx="4562723" cy="4370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396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FF60-8E52-47F2-B817-ADE7CF8E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Grammar for Calculator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82546-7EA2-47E6-A444-784E10CCB7CA}"/>
              </a:ext>
            </a:extLst>
          </p:cNvPr>
          <p:cNvSpPr txBox="1"/>
          <p:nvPr/>
        </p:nvSpPr>
        <p:spPr>
          <a:xfrm>
            <a:off x="478564" y="2085175"/>
            <a:ext cx="446945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grammar program ;</a:t>
            </a:r>
          </a:p>
          <a:p>
            <a:r>
              <a:rPr lang="en-US" sz="1100" dirty="0">
                <a:latin typeface="+mj-lt"/>
              </a:rPr>
              <a:t>start: declaration </a:t>
            </a:r>
            <a:r>
              <a:rPr lang="en-US" sz="1100" dirty="0" err="1">
                <a:latin typeface="+mj-lt"/>
              </a:rPr>
              <a:t>func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declaration: '@' </a:t>
            </a:r>
            <a:r>
              <a:rPr lang="en-US" sz="1100" dirty="0" err="1">
                <a:latin typeface="+mj-lt"/>
              </a:rPr>
              <a:t>declist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dectype</a:t>
            </a:r>
            <a:r>
              <a:rPr lang="en-US" sz="1100" dirty="0">
                <a:latin typeface="+mj-lt"/>
              </a:rPr>
              <a:t> ';' ;</a:t>
            </a:r>
          </a:p>
          <a:p>
            <a:r>
              <a:rPr lang="en-US" sz="1100" dirty="0" err="1">
                <a:latin typeface="+mj-lt"/>
              </a:rPr>
              <a:t>declist</a:t>
            </a:r>
            <a:r>
              <a:rPr lang="en-US" sz="1100" dirty="0">
                <a:latin typeface="+mj-lt"/>
              </a:rPr>
              <a:t> : 'Include' | 'Define' ;</a:t>
            </a:r>
          </a:p>
          <a:p>
            <a:r>
              <a:rPr lang="en-US" sz="1100" dirty="0" err="1">
                <a:latin typeface="+mj-lt"/>
              </a:rPr>
              <a:t>dectype</a:t>
            </a:r>
            <a:r>
              <a:rPr lang="en-US" sz="1100" dirty="0">
                <a:latin typeface="+mj-lt"/>
              </a:rPr>
              <a:t> : term '_' term ;</a:t>
            </a:r>
          </a:p>
          <a:p>
            <a:r>
              <a:rPr lang="en-US" sz="1100" dirty="0">
                <a:latin typeface="+mj-lt"/>
              </a:rPr>
              <a:t>term : ID | Digit | ID op Digit;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func</a:t>
            </a:r>
            <a:r>
              <a:rPr lang="en-US" sz="1100" dirty="0">
                <a:latin typeface="+mj-lt"/>
              </a:rPr>
              <a:t>: term </a:t>
            </a:r>
            <a:r>
              <a:rPr lang="en-US" sz="1100" dirty="0" err="1">
                <a:latin typeface="+mj-lt"/>
              </a:rPr>
              <a:t>term</a:t>
            </a:r>
            <a:r>
              <a:rPr lang="en-US" sz="1100" dirty="0">
                <a:latin typeface="+mj-lt"/>
              </a:rPr>
              <a:t> '[' ']' </a:t>
            </a:r>
            <a:r>
              <a:rPr lang="en-US" sz="1100" dirty="0" err="1">
                <a:latin typeface="+mj-lt"/>
              </a:rPr>
              <a:t>parenmain</a:t>
            </a:r>
            <a:r>
              <a:rPr lang="en-US" sz="1100" dirty="0">
                <a:latin typeface="+mj-lt"/>
              </a:rPr>
              <a:t> ;</a:t>
            </a:r>
          </a:p>
          <a:p>
            <a:r>
              <a:rPr lang="en-US" sz="1100" dirty="0" err="1">
                <a:latin typeface="+mj-lt"/>
              </a:rPr>
              <a:t>parenmain</a:t>
            </a:r>
            <a:r>
              <a:rPr lang="en-US" sz="1100" dirty="0">
                <a:latin typeface="+mj-lt"/>
              </a:rPr>
              <a:t>: '</a:t>
            </a:r>
            <a:r>
              <a:rPr lang="en-US" sz="1100" dirty="0" err="1">
                <a:latin typeface="+mj-lt"/>
              </a:rPr>
              <a:t>beginmain</a:t>
            </a:r>
            <a:r>
              <a:rPr lang="en-US" sz="1100" dirty="0">
                <a:latin typeface="+mj-lt"/>
              </a:rPr>
              <a:t>' statement '</a:t>
            </a:r>
            <a:r>
              <a:rPr lang="en-US" sz="1100" dirty="0" err="1">
                <a:latin typeface="+mj-lt"/>
              </a:rPr>
              <a:t>endmain</a:t>
            </a:r>
            <a:r>
              <a:rPr lang="en-US" sz="1100" dirty="0">
                <a:latin typeface="+mj-lt"/>
              </a:rPr>
              <a:t>';</a:t>
            </a:r>
          </a:p>
          <a:p>
            <a:r>
              <a:rPr lang="en-US" sz="1100" dirty="0">
                <a:latin typeface="+mj-lt"/>
              </a:rPr>
              <a:t>statement: ( </a:t>
            </a:r>
          </a:p>
          <a:p>
            <a:r>
              <a:rPr lang="en-US" sz="1100" dirty="0">
                <a:latin typeface="+mj-lt"/>
              </a:rPr>
              <a:t>              </a:t>
            </a:r>
            <a:r>
              <a:rPr lang="en-US" sz="1100" dirty="0" err="1">
                <a:latin typeface="+mj-lt"/>
              </a:rPr>
              <a:t>variable_declare</a:t>
            </a:r>
            <a:r>
              <a:rPr lang="en-US" sz="1100" dirty="0">
                <a:latin typeface="+mj-lt"/>
              </a:rPr>
              <a:t> </a:t>
            </a:r>
          </a:p>
          <a:p>
            <a:r>
              <a:rPr lang="en-US" sz="1100" dirty="0">
                <a:latin typeface="+mj-lt"/>
              </a:rPr>
              <a:t>            | loop</a:t>
            </a:r>
          </a:p>
          <a:p>
            <a:r>
              <a:rPr lang="en-US" sz="1100" dirty="0">
                <a:latin typeface="+mj-lt"/>
              </a:rPr>
              <a:t>		    | </a:t>
            </a:r>
            <a:r>
              <a:rPr lang="en-US" sz="1100" dirty="0" err="1">
                <a:latin typeface="+mj-lt"/>
              </a:rPr>
              <a:t>if_cond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			| </a:t>
            </a:r>
            <a:r>
              <a:rPr lang="en-US" sz="1100" dirty="0" err="1">
                <a:latin typeface="+mj-lt"/>
              </a:rPr>
              <a:t>countstat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			| </a:t>
            </a:r>
            <a:r>
              <a:rPr lang="en-US" sz="1100" dirty="0" err="1">
                <a:latin typeface="+mj-lt"/>
              </a:rPr>
              <a:t>breakstat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			| display</a:t>
            </a:r>
          </a:p>
          <a:p>
            <a:r>
              <a:rPr lang="en-US" sz="1100" dirty="0">
                <a:latin typeface="+mj-lt"/>
              </a:rPr>
              <a:t>			| </a:t>
            </a:r>
            <a:r>
              <a:rPr lang="en-US" sz="1100" dirty="0" err="1">
                <a:latin typeface="+mj-lt"/>
              </a:rPr>
              <a:t>returntype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         )+</a:t>
            </a:r>
          </a:p>
          <a:p>
            <a:r>
              <a:rPr lang="en-US" sz="1100" dirty="0">
                <a:latin typeface="+mj-lt"/>
              </a:rPr>
              <a:t>		     ;</a:t>
            </a:r>
          </a:p>
          <a:p>
            <a:r>
              <a:rPr lang="en-US" sz="1100" dirty="0" err="1">
                <a:latin typeface="+mj-lt"/>
              </a:rPr>
              <a:t>variable_declare</a:t>
            </a:r>
            <a:r>
              <a:rPr lang="en-US" sz="1100" dirty="0">
                <a:latin typeface="+mj-lt"/>
              </a:rPr>
              <a:t>: declare '.';</a:t>
            </a:r>
          </a:p>
          <a:p>
            <a:r>
              <a:rPr lang="en-US" sz="1100" dirty="0">
                <a:latin typeface="+mj-lt"/>
              </a:rPr>
              <a:t>declare: term </a:t>
            </a:r>
            <a:r>
              <a:rPr lang="en-US" sz="1100" dirty="0" err="1">
                <a:latin typeface="+mj-lt"/>
              </a:rPr>
              <a:t>relop</a:t>
            </a:r>
            <a:r>
              <a:rPr lang="en-US" sz="1100" dirty="0">
                <a:latin typeface="+mj-lt"/>
              </a:rPr>
              <a:t> term | term </a:t>
            </a:r>
            <a:r>
              <a:rPr lang="en-US" sz="1100" dirty="0" err="1">
                <a:latin typeface="+mj-lt"/>
              </a:rPr>
              <a:t>term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var: ID ;</a:t>
            </a:r>
          </a:p>
          <a:p>
            <a:r>
              <a:rPr lang="en-US" sz="1100" dirty="0" err="1">
                <a:latin typeface="+mj-lt"/>
              </a:rPr>
              <a:t>incr_decr</a:t>
            </a:r>
            <a:r>
              <a:rPr lang="en-US" sz="1100" dirty="0">
                <a:latin typeface="+mj-lt"/>
              </a:rPr>
              <a:t> : '++'| '--' ;</a:t>
            </a:r>
          </a:p>
          <a:p>
            <a:r>
              <a:rPr lang="en-US" sz="1100" dirty="0">
                <a:latin typeface="+mj-lt"/>
              </a:rPr>
              <a:t>op : 'plus' | 'minus' | 'multiply' | '</a:t>
            </a:r>
            <a:r>
              <a:rPr lang="en-US" sz="1100" dirty="0" err="1">
                <a:latin typeface="+mj-lt"/>
              </a:rPr>
              <a:t>devide</a:t>
            </a:r>
            <a:r>
              <a:rPr lang="en-US" sz="1100" dirty="0">
                <a:latin typeface="+mj-lt"/>
              </a:rPr>
              <a:t>' | 'mod' ;</a:t>
            </a:r>
          </a:p>
          <a:p>
            <a:r>
              <a:rPr lang="en-US" sz="1100" dirty="0" err="1">
                <a:latin typeface="+mj-lt"/>
              </a:rPr>
              <a:t>relop</a:t>
            </a:r>
            <a:r>
              <a:rPr lang="en-US" sz="1100" dirty="0">
                <a:latin typeface="+mj-lt"/>
              </a:rPr>
              <a:t> : 'equal to' | 'not equal' | 'greater than equal' | 'less than' | 'greater than' | 'less than equal' | '=' | '==' 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9A71A-4A66-4C2A-94F0-CE63695B2C71}"/>
              </a:ext>
            </a:extLst>
          </p:cNvPr>
          <p:cNvSpPr txBox="1"/>
          <p:nvPr/>
        </p:nvSpPr>
        <p:spPr>
          <a:xfrm>
            <a:off x="5306938" y="2144994"/>
            <a:ext cx="46916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loop:  </a:t>
            </a:r>
            <a:r>
              <a:rPr lang="en-US" sz="1100" dirty="0" err="1">
                <a:latin typeface="+mj-lt"/>
              </a:rPr>
              <a:t>loopstmt</a:t>
            </a:r>
            <a:r>
              <a:rPr lang="en-US" sz="1100" dirty="0">
                <a:latin typeface="+mj-lt"/>
              </a:rPr>
              <a:t> ;		</a:t>
            </a:r>
          </a:p>
          <a:p>
            <a:r>
              <a:rPr lang="en-US" sz="1100" dirty="0" err="1">
                <a:latin typeface="+mj-lt"/>
              </a:rPr>
              <a:t>loopstmt</a:t>
            </a:r>
            <a:r>
              <a:rPr lang="en-US" sz="1100" dirty="0">
                <a:latin typeface="+mj-lt"/>
              </a:rPr>
              <a:t>: 'for''['</a:t>
            </a:r>
            <a:r>
              <a:rPr lang="en-US" sz="1100" dirty="0" err="1">
                <a:latin typeface="+mj-lt"/>
              </a:rPr>
              <a:t>cond</a:t>
            </a:r>
            <a:r>
              <a:rPr lang="en-US" sz="1100" dirty="0">
                <a:latin typeface="+mj-lt"/>
              </a:rPr>
              <a:t>']' </a:t>
            </a:r>
            <a:r>
              <a:rPr lang="en-US" sz="1100" dirty="0" err="1">
                <a:latin typeface="+mj-lt"/>
              </a:rPr>
              <a:t>parenfor</a:t>
            </a:r>
            <a:r>
              <a:rPr lang="en-US" sz="1100" dirty="0">
                <a:latin typeface="+mj-lt"/>
              </a:rPr>
              <a:t> ;</a:t>
            </a:r>
          </a:p>
          <a:p>
            <a:r>
              <a:rPr lang="en-US" sz="1100" dirty="0" err="1">
                <a:latin typeface="+mj-lt"/>
              </a:rPr>
              <a:t>cond</a:t>
            </a:r>
            <a:r>
              <a:rPr lang="en-US" sz="1100" dirty="0">
                <a:latin typeface="+mj-lt"/>
              </a:rPr>
              <a:t>: var'='term ';' var </a:t>
            </a:r>
            <a:r>
              <a:rPr lang="en-US" sz="1100" dirty="0" err="1">
                <a:latin typeface="+mj-lt"/>
              </a:rPr>
              <a:t>relop</a:t>
            </a:r>
            <a:r>
              <a:rPr lang="en-US" sz="1100" dirty="0">
                <a:latin typeface="+mj-lt"/>
              </a:rPr>
              <a:t> term ';' var </a:t>
            </a:r>
            <a:r>
              <a:rPr lang="en-US" sz="1100" dirty="0" err="1">
                <a:latin typeface="+mj-lt"/>
              </a:rPr>
              <a:t>incr_decr</a:t>
            </a:r>
            <a:r>
              <a:rPr lang="en-US" sz="1100" dirty="0">
                <a:latin typeface="+mj-lt"/>
              </a:rPr>
              <a:t> | term op term </a:t>
            </a:r>
            <a:r>
              <a:rPr lang="en-US" sz="1100" dirty="0" err="1">
                <a:latin typeface="+mj-lt"/>
              </a:rPr>
              <a:t>relop</a:t>
            </a:r>
            <a:r>
              <a:rPr lang="en-US" sz="1100" dirty="0">
                <a:latin typeface="+mj-lt"/>
              </a:rPr>
              <a:t> term | term </a:t>
            </a:r>
            <a:r>
              <a:rPr lang="en-US" sz="1100" dirty="0" err="1">
                <a:latin typeface="+mj-lt"/>
              </a:rPr>
              <a:t>relop</a:t>
            </a:r>
            <a:r>
              <a:rPr lang="en-US" sz="1100" dirty="0">
                <a:latin typeface="+mj-lt"/>
              </a:rPr>
              <a:t> term ;</a:t>
            </a:r>
          </a:p>
          <a:p>
            <a:r>
              <a:rPr lang="en-US" sz="1100" dirty="0" err="1">
                <a:latin typeface="+mj-lt"/>
              </a:rPr>
              <a:t>parenfor</a:t>
            </a:r>
            <a:r>
              <a:rPr lang="en-US" sz="1100" dirty="0">
                <a:latin typeface="+mj-lt"/>
              </a:rPr>
              <a:t>: '</a:t>
            </a:r>
            <a:r>
              <a:rPr lang="en-US" sz="1100" dirty="0" err="1">
                <a:latin typeface="+mj-lt"/>
              </a:rPr>
              <a:t>beginfor</a:t>
            </a:r>
            <a:r>
              <a:rPr lang="en-US" sz="1100" dirty="0">
                <a:latin typeface="+mj-lt"/>
              </a:rPr>
              <a:t>' statement '</a:t>
            </a:r>
            <a:r>
              <a:rPr lang="en-US" sz="1100" dirty="0" err="1">
                <a:latin typeface="+mj-lt"/>
              </a:rPr>
              <a:t>endfor</a:t>
            </a:r>
            <a:r>
              <a:rPr lang="en-US" sz="1100" dirty="0">
                <a:latin typeface="+mj-lt"/>
              </a:rPr>
              <a:t>' ;</a:t>
            </a:r>
          </a:p>
          <a:p>
            <a:r>
              <a:rPr lang="en-US" sz="1100" dirty="0" err="1">
                <a:latin typeface="+mj-lt"/>
              </a:rPr>
              <a:t>parenif</a:t>
            </a:r>
            <a:r>
              <a:rPr lang="en-US" sz="1100" dirty="0">
                <a:latin typeface="+mj-lt"/>
              </a:rPr>
              <a:t>: '</a:t>
            </a:r>
            <a:r>
              <a:rPr lang="en-US" sz="1100" dirty="0" err="1">
                <a:latin typeface="+mj-lt"/>
              </a:rPr>
              <a:t>beginif</a:t>
            </a:r>
            <a:r>
              <a:rPr lang="en-US" sz="1100" dirty="0">
                <a:latin typeface="+mj-lt"/>
              </a:rPr>
              <a:t>' statement 'endif' ;</a:t>
            </a:r>
          </a:p>
          <a:p>
            <a:r>
              <a:rPr lang="en-US" sz="1100" dirty="0" err="1">
                <a:latin typeface="+mj-lt"/>
              </a:rPr>
              <a:t>parenelif</a:t>
            </a:r>
            <a:r>
              <a:rPr lang="en-US" sz="1100" dirty="0">
                <a:latin typeface="+mj-lt"/>
              </a:rPr>
              <a:t>: '</a:t>
            </a:r>
            <a:r>
              <a:rPr lang="en-US" sz="1100" dirty="0" err="1">
                <a:latin typeface="+mj-lt"/>
              </a:rPr>
              <a:t>beginelif</a:t>
            </a:r>
            <a:r>
              <a:rPr lang="en-US" sz="1100" dirty="0">
                <a:latin typeface="+mj-lt"/>
              </a:rPr>
              <a:t>' statement '</a:t>
            </a:r>
            <a:r>
              <a:rPr lang="en-US" sz="1100" dirty="0" err="1">
                <a:latin typeface="+mj-lt"/>
              </a:rPr>
              <a:t>endelif</a:t>
            </a:r>
            <a:r>
              <a:rPr lang="en-US" sz="1100" dirty="0">
                <a:latin typeface="+mj-lt"/>
              </a:rPr>
              <a:t>' 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if_cond</a:t>
            </a:r>
            <a:r>
              <a:rPr lang="en-US" sz="1100" dirty="0">
                <a:latin typeface="+mj-lt"/>
              </a:rPr>
              <a:t>: 'if' '[' </a:t>
            </a:r>
            <a:r>
              <a:rPr lang="en-US" sz="1100" dirty="0" err="1">
                <a:latin typeface="+mj-lt"/>
              </a:rPr>
              <a:t>cond</a:t>
            </a:r>
            <a:r>
              <a:rPr lang="en-US" sz="1100" dirty="0">
                <a:latin typeface="+mj-lt"/>
              </a:rPr>
              <a:t> ']' </a:t>
            </a:r>
            <a:r>
              <a:rPr lang="en-US" sz="1100" dirty="0" err="1">
                <a:latin typeface="+mj-lt"/>
              </a:rPr>
              <a:t>parenif</a:t>
            </a:r>
            <a:r>
              <a:rPr lang="en-US" sz="1100" dirty="0">
                <a:latin typeface="+mj-lt"/>
              </a:rPr>
              <a:t> | 'if' '[' </a:t>
            </a:r>
            <a:r>
              <a:rPr lang="en-US" sz="1100" dirty="0" err="1">
                <a:latin typeface="+mj-lt"/>
              </a:rPr>
              <a:t>cond</a:t>
            </a:r>
            <a:r>
              <a:rPr lang="en-US" sz="1100" dirty="0">
                <a:latin typeface="+mj-lt"/>
              </a:rPr>
              <a:t> ']' </a:t>
            </a:r>
            <a:r>
              <a:rPr lang="en-US" sz="1100" dirty="0" err="1">
                <a:latin typeface="+mj-lt"/>
              </a:rPr>
              <a:t>parenif</a:t>
            </a:r>
            <a:r>
              <a:rPr lang="en-US" sz="1100" dirty="0">
                <a:latin typeface="+mj-lt"/>
              </a:rPr>
              <a:t> '</a:t>
            </a:r>
            <a:r>
              <a:rPr lang="en-US" sz="1100" dirty="0" err="1">
                <a:latin typeface="+mj-lt"/>
              </a:rPr>
              <a:t>elif</a:t>
            </a:r>
            <a:r>
              <a:rPr lang="en-US" sz="1100" dirty="0">
                <a:latin typeface="+mj-lt"/>
              </a:rPr>
              <a:t>' </a:t>
            </a:r>
            <a:r>
              <a:rPr lang="en-US" sz="1100" dirty="0" err="1">
                <a:latin typeface="+mj-lt"/>
              </a:rPr>
              <a:t>parenelif</a:t>
            </a:r>
            <a:r>
              <a:rPr lang="en-US" sz="1100" dirty="0">
                <a:latin typeface="+mj-lt"/>
              </a:rPr>
              <a:t> ;	</a:t>
            </a:r>
          </a:p>
          <a:p>
            <a:r>
              <a:rPr lang="en-US" sz="1100" dirty="0" err="1">
                <a:latin typeface="+mj-lt"/>
              </a:rPr>
              <a:t>countstat</a:t>
            </a:r>
            <a:r>
              <a:rPr lang="en-US" sz="1100" dirty="0">
                <a:latin typeface="+mj-lt"/>
              </a:rPr>
              <a:t>: term </a:t>
            </a:r>
            <a:r>
              <a:rPr lang="en-US" sz="1100" dirty="0" err="1">
                <a:latin typeface="+mj-lt"/>
              </a:rPr>
              <a:t>incr_decr</a:t>
            </a:r>
            <a:r>
              <a:rPr lang="en-US" sz="1100" dirty="0">
                <a:latin typeface="+mj-lt"/>
              </a:rPr>
              <a:t> '.' ;</a:t>
            </a:r>
          </a:p>
          <a:p>
            <a:r>
              <a:rPr lang="en-US" sz="1100" dirty="0" err="1">
                <a:latin typeface="+mj-lt"/>
              </a:rPr>
              <a:t>breakstat</a:t>
            </a:r>
            <a:r>
              <a:rPr lang="en-US" sz="1100" dirty="0">
                <a:latin typeface="+mj-lt"/>
              </a:rPr>
              <a:t>: 'break' '.';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display: 'print' '[' term ']' '.' ;</a:t>
            </a:r>
          </a:p>
          <a:p>
            <a:r>
              <a:rPr lang="en-US" sz="1100" dirty="0" err="1">
                <a:latin typeface="+mj-lt"/>
              </a:rPr>
              <a:t>returntype</a:t>
            </a:r>
            <a:r>
              <a:rPr lang="en-US" sz="1100" dirty="0">
                <a:latin typeface="+mj-lt"/>
              </a:rPr>
              <a:t>: 'return' term '.';</a:t>
            </a:r>
          </a:p>
          <a:p>
            <a:r>
              <a:rPr lang="en-US" sz="1100" dirty="0">
                <a:latin typeface="+mj-lt"/>
              </a:rPr>
              <a:t>ID : [a-</a:t>
            </a:r>
            <a:r>
              <a:rPr lang="en-US" sz="1100" dirty="0" err="1">
                <a:latin typeface="+mj-lt"/>
              </a:rPr>
              <a:t>zA</a:t>
            </a:r>
            <a:r>
              <a:rPr lang="en-US" sz="1100" dirty="0">
                <a:latin typeface="+mj-lt"/>
              </a:rPr>
              <a:t>-Z]+ ;</a:t>
            </a:r>
          </a:p>
          <a:p>
            <a:r>
              <a:rPr lang="en-US" sz="1100" dirty="0">
                <a:latin typeface="+mj-lt"/>
              </a:rPr>
              <a:t>Digit : [0-9]+ ;</a:t>
            </a:r>
          </a:p>
          <a:p>
            <a:r>
              <a:rPr lang="en-US" sz="1100" dirty="0">
                <a:latin typeface="+mj-lt"/>
              </a:rPr>
              <a:t>WS : [ \t\r\n]+ -&gt; skip ;</a:t>
            </a:r>
          </a:p>
        </p:txBody>
      </p:sp>
    </p:spTree>
    <p:extLst>
      <p:ext uri="{BB962C8B-B14F-4D97-AF65-F5344CB8AC3E}">
        <p14:creationId xmlns:p14="http://schemas.microsoft.com/office/powerpoint/2010/main" val="404740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AD9B-9642-485D-B9BA-3E8F6FD5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Input File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0E7DB-3939-412A-A486-DA9BD1BE7BEF}"/>
              </a:ext>
            </a:extLst>
          </p:cNvPr>
          <p:cNvSpPr txBox="1"/>
          <p:nvPr/>
        </p:nvSpPr>
        <p:spPr>
          <a:xfrm>
            <a:off x="680323" y="2197916"/>
            <a:ext cx="3774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+mj-lt"/>
              </a:rPr>
              <a:t>@Include </a:t>
            </a:r>
            <a:r>
              <a:rPr lang="en-US" sz="1200" dirty="0" err="1">
                <a:latin typeface="+mj-lt"/>
              </a:rPr>
              <a:t>stdio_h</a:t>
            </a:r>
            <a:r>
              <a:rPr lang="en-US" sz="1200" dirty="0">
                <a:latin typeface="+mj-lt"/>
              </a:rPr>
              <a:t>;</a:t>
            </a:r>
          </a:p>
          <a:p>
            <a:pPr algn="just"/>
            <a:r>
              <a:rPr lang="en-US" sz="1200" dirty="0">
                <a:latin typeface="+mj-lt"/>
              </a:rPr>
              <a:t>int start[]</a:t>
            </a:r>
          </a:p>
          <a:p>
            <a:pPr algn="just"/>
            <a:r>
              <a:rPr lang="en-US" sz="1200" dirty="0" err="1">
                <a:latin typeface="+mj-lt"/>
              </a:rPr>
              <a:t>beginmain</a:t>
            </a:r>
            <a:endParaRPr lang="en-US" sz="1200" dirty="0">
              <a:latin typeface="+mj-lt"/>
            </a:endParaRPr>
          </a:p>
          <a:p>
            <a:pPr algn="just"/>
            <a:r>
              <a:rPr lang="en-US" sz="1200" dirty="0">
                <a:latin typeface="+mj-lt"/>
              </a:rPr>
              <a:t>int num.</a:t>
            </a:r>
          </a:p>
          <a:p>
            <a:pPr algn="just"/>
            <a:r>
              <a:rPr lang="en-US" sz="1200" dirty="0">
                <a:latin typeface="+mj-lt"/>
              </a:rPr>
              <a:t>int count.</a:t>
            </a:r>
          </a:p>
          <a:p>
            <a:pPr algn="just"/>
            <a:r>
              <a:rPr lang="en-US" sz="1200" dirty="0">
                <a:latin typeface="+mj-lt"/>
              </a:rPr>
              <a:t>for[num=1;num less than equal 100;num++]</a:t>
            </a:r>
          </a:p>
          <a:p>
            <a:pPr algn="just"/>
            <a:r>
              <a:rPr lang="en-US" sz="1200" dirty="0" err="1">
                <a:latin typeface="+mj-lt"/>
              </a:rPr>
              <a:t>beginfor</a:t>
            </a:r>
            <a:endParaRPr lang="en-US" sz="1200" dirty="0">
              <a:latin typeface="+mj-lt"/>
            </a:endParaRPr>
          </a:p>
          <a:p>
            <a:pPr algn="just"/>
            <a:r>
              <a:rPr lang="en-US" sz="1200" dirty="0">
                <a:latin typeface="+mj-lt"/>
              </a:rPr>
              <a:t>count equal to 0.</a:t>
            </a:r>
          </a:p>
          <a:p>
            <a:pPr algn="just"/>
            <a:r>
              <a:rPr lang="en-US" sz="1200" dirty="0">
                <a:latin typeface="+mj-lt"/>
              </a:rPr>
              <a:t>for[k=2;k less than equal num </a:t>
            </a:r>
            <a:r>
              <a:rPr lang="en-US" sz="1200" dirty="0" err="1">
                <a:latin typeface="+mj-lt"/>
              </a:rPr>
              <a:t>devide</a:t>
            </a:r>
            <a:r>
              <a:rPr lang="en-US" sz="1200" dirty="0">
                <a:latin typeface="+mj-lt"/>
              </a:rPr>
              <a:t> 2;k++] </a:t>
            </a:r>
            <a:r>
              <a:rPr lang="en-US" sz="1200" dirty="0" err="1">
                <a:latin typeface="+mj-lt"/>
              </a:rPr>
              <a:t>beginfor</a:t>
            </a:r>
            <a:endParaRPr lang="en-US" sz="1200" dirty="0">
              <a:latin typeface="+mj-lt"/>
            </a:endParaRPr>
          </a:p>
          <a:p>
            <a:pPr algn="just"/>
            <a:r>
              <a:rPr lang="en-US" sz="1200" dirty="0">
                <a:latin typeface="+mj-lt"/>
              </a:rPr>
              <a:t>if[num mod k == 0]</a:t>
            </a:r>
          </a:p>
          <a:p>
            <a:pPr algn="just"/>
            <a:r>
              <a:rPr lang="en-US" sz="1200" dirty="0" err="1">
                <a:latin typeface="+mj-lt"/>
              </a:rPr>
              <a:t>beginif</a:t>
            </a:r>
            <a:endParaRPr lang="en-US" sz="1200" dirty="0">
              <a:latin typeface="+mj-lt"/>
            </a:endParaRPr>
          </a:p>
          <a:p>
            <a:pPr algn="just"/>
            <a:r>
              <a:rPr lang="en-US" sz="1200" dirty="0">
                <a:latin typeface="+mj-lt"/>
              </a:rPr>
              <a:t>count++.</a:t>
            </a:r>
          </a:p>
          <a:p>
            <a:pPr algn="just"/>
            <a:r>
              <a:rPr lang="en-US" sz="1200" dirty="0">
                <a:latin typeface="+mj-lt"/>
              </a:rPr>
              <a:t>break.</a:t>
            </a:r>
          </a:p>
          <a:p>
            <a:pPr algn="just"/>
            <a:r>
              <a:rPr lang="en-US" sz="1200" dirty="0">
                <a:latin typeface="+mj-lt"/>
              </a:rPr>
              <a:t>Endif</a:t>
            </a:r>
          </a:p>
          <a:p>
            <a:r>
              <a:rPr lang="en-US" sz="1200" dirty="0" err="1"/>
              <a:t>Endfor</a:t>
            </a:r>
            <a:endParaRPr lang="en-US" sz="1200" dirty="0"/>
          </a:p>
          <a:p>
            <a:r>
              <a:rPr lang="en-US" sz="1200" dirty="0"/>
              <a:t>if[count == 0]</a:t>
            </a:r>
          </a:p>
          <a:p>
            <a:r>
              <a:rPr lang="en-US" sz="1200" dirty="0" err="1"/>
              <a:t>beginif</a:t>
            </a:r>
            <a:endParaRPr lang="en-US" sz="1200" dirty="0"/>
          </a:p>
          <a:p>
            <a:r>
              <a:rPr lang="en-US" sz="1200" dirty="0"/>
              <a:t>print[num].</a:t>
            </a:r>
          </a:p>
          <a:p>
            <a:r>
              <a:rPr lang="en-US" sz="1200" dirty="0"/>
              <a:t>endif</a:t>
            </a:r>
          </a:p>
          <a:p>
            <a:r>
              <a:rPr lang="en-US" sz="1200" dirty="0" err="1"/>
              <a:t>endfor</a:t>
            </a:r>
            <a:endParaRPr lang="en-US" sz="1200" dirty="0"/>
          </a:p>
          <a:p>
            <a:r>
              <a:rPr lang="en-US" sz="1200" dirty="0"/>
              <a:t>return 0.</a:t>
            </a:r>
          </a:p>
          <a:p>
            <a:r>
              <a:rPr lang="en-US" sz="1200" dirty="0" err="1"/>
              <a:t>endmain</a:t>
            </a:r>
            <a:endParaRPr lang="en-US" sz="1200" dirty="0"/>
          </a:p>
          <a:p>
            <a:pPr algn="just"/>
            <a:endParaRPr lang="en-US" sz="1200" dirty="0">
              <a:latin typeface="+mj-lt"/>
            </a:endParaRPr>
          </a:p>
          <a:p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7039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A50B-C265-42CE-86A9-79D730E4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207CE-8C7C-464E-B507-05DB54FF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214" y="1834165"/>
            <a:ext cx="12488214" cy="58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8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8638D82-027E-498F-B68D-F5A172CEE37C}"/>
              </a:ext>
            </a:extLst>
          </p:cNvPr>
          <p:cNvSpPr txBox="1"/>
          <p:nvPr/>
        </p:nvSpPr>
        <p:spPr>
          <a:xfrm>
            <a:off x="4276725" y="2598003"/>
            <a:ext cx="540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815249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569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Condensed</vt:lpstr>
      <vt:lpstr>Calibri</vt:lpstr>
      <vt:lpstr>Times New Roman</vt:lpstr>
      <vt:lpstr>Trebuchet MS</vt:lpstr>
      <vt:lpstr>Wingdings</vt:lpstr>
      <vt:lpstr>Berlin</vt:lpstr>
      <vt:lpstr>IMPLEMENTATION  OF  PARSEING  AND TREE GENERATION</vt:lpstr>
      <vt:lpstr>What  is  Grammar ?</vt:lpstr>
      <vt:lpstr>Parsing and Parsing Tree </vt:lpstr>
      <vt:lpstr>Grammar for Calculator</vt:lpstr>
      <vt:lpstr>Code Input File </vt:lpstr>
      <vt:lpstr>Parse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2019-12-04T15:26:41Z</dcterms:created>
  <dcterms:modified xsi:type="dcterms:W3CDTF">2019-12-05T07:12:00Z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