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E83"/>
    <a:srgbClr val="F7B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P4-SDNet 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For Dynamic Boosting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Content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FEC</a:t>
            </a:r>
            <a:endParaRPr lang="x-none" altLang="en-US"/>
          </a:p>
          <a:p>
            <a:pPr lvl="1"/>
            <a:r>
              <a:rPr lang="x-none" altLang="en-US"/>
              <a:t>Encoder</a:t>
            </a:r>
            <a:endParaRPr lang="x-none" altLang="en-US"/>
          </a:p>
          <a:p>
            <a:pPr lvl="1"/>
            <a:r>
              <a:rPr lang="x-none" altLang="en-US"/>
              <a:t>2in1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FEC - Encoder</a:t>
            </a:r>
            <a:endParaRPr lang="x-none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549640" y="537210"/>
            <a:ext cx="2378075" cy="5537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Raw Data Packet</a:t>
            </a:r>
            <a:endParaRPr lang="x-none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9986010" y="3754755"/>
            <a:ext cx="471170" cy="553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8554085" y="1189355"/>
            <a:ext cx="2378075" cy="553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Tagged Data Packet</a:t>
            </a:r>
            <a:endParaRPr lang="x-none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8573135" y="1828800"/>
            <a:ext cx="2378075" cy="553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Tagged Parity Packet</a:t>
            </a:r>
            <a:endParaRPr lang="x-none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7500" y="3665855"/>
            <a:ext cx="8986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88770" y="4412615"/>
            <a:ext cx="8986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2795" y="2896870"/>
            <a:ext cx="2367915" cy="25793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x-none" altLang="en-US" sz="4800"/>
              <a:t>Encoder</a:t>
            </a:r>
            <a:endParaRPr lang="x-none" altLang="en-US" sz="4800"/>
          </a:p>
        </p:txBody>
      </p:sp>
      <p:sp>
        <p:nvSpPr>
          <p:cNvPr id="24" name="Rounded Rectangle 23"/>
          <p:cNvSpPr/>
          <p:nvPr/>
        </p:nvSpPr>
        <p:spPr>
          <a:xfrm>
            <a:off x="8305800" y="3740150"/>
            <a:ext cx="471170" cy="553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8867775" y="3731895"/>
            <a:ext cx="471170" cy="553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9421495" y="3742055"/>
            <a:ext cx="471170" cy="553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27" name="Rounded Rectangle 26"/>
          <p:cNvSpPr/>
          <p:nvPr/>
        </p:nvSpPr>
        <p:spPr>
          <a:xfrm>
            <a:off x="7712075" y="3747135"/>
            <a:ext cx="480060" cy="553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7141845" y="3738245"/>
            <a:ext cx="480060" cy="553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7416800" y="4227830"/>
            <a:ext cx="464820" cy="10071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9155430" y="3615055"/>
            <a:ext cx="464820" cy="22358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2442210" y="3802380"/>
            <a:ext cx="442595" cy="5537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2975610" y="3803015"/>
            <a:ext cx="442595" cy="5537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3519170" y="3794760"/>
            <a:ext cx="442595" cy="5537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4" name="Rounded Rectangle 33"/>
          <p:cNvSpPr/>
          <p:nvPr/>
        </p:nvSpPr>
        <p:spPr>
          <a:xfrm>
            <a:off x="4043045" y="3776345"/>
            <a:ext cx="442595" cy="5537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7503795" y="5158105"/>
            <a:ext cx="29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9276080" y="5147310"/>
            <a:ext cx="29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k</a:t>
            </a:r>
            <a:endParaRPr lang="x-none" alt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3201035" y="3587115"/>
            <a:ext cx="464820" cy="22358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x-none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3321685" y="5119370"/>
            <a:ext cx="29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k</a:t>
            </a:r>
            <a:endParaRPr lang="x-none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3846195" y="3153410"/>
            <a:ext cx="578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US" sz="2800"/>
              <a:t>In</a:t>
            </a:r>
            <a:endParaRPr lang="x-none" altLang="en-US" sz="2800"/>
          </a:p>
        </p:txBody>
      </p:sp>
      <p:sp>
        <p:nvSpPr>
          <p:cNvPr id="40" name="Text Box 39"/>
          <p:cNvSpPr txBox="1"/>
          <p:nvPr/>
        </p:nvSpPr>
        <p:spPr>
          <a:xfrm>
            <a:off x="7082155" y="3164205"/>
            <a:ext cx="8204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US" sz="2800"/>
              <a:t>Out</a:t>
            </a:r>
            <a:endParaRPr lang="x-none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>
            <a:stCxn id="7" idx="3"/>
            <a:endCxn id="16" idx="1"/>
          </p:cNvCxnSpPr>
          <p:nvPr/>
        </p:nvCxnSpPr>
        <p:spPr>
          <a:xfrm flipV="1">
            <a:off x="1276350" y="2491740"/>
            <a:ext cx="79502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45" y="-44450"/>
            <a:ext cx="10515600" cy="1325563"/>
          </a:xfrm>
        </p:spPr>
        <p:txBody>
          <a:bodyPr/>
          <a:p>
            <a:r>
              <a:rPr lang="x-none" altLang="en-US"/>
              <a:t>FEC - Encoder - Overview</a:t>
            </a:r>
            <a:endParaRPr lang="x-none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81610" y="2019300"/>
            <a:ext cx="1094740" cy="988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Mac (in)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0864215" y="2127250"/>
            <a:ext cx="1133475" cy="998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Mac (out)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370955" y="3186430"/>
            <a:ext cx="66484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bg1"/>
                </a:solidFill>
              </a:rPr>
              <a:t>P4</a:t>
            </a:r>
            <a:endParaRPr lang="x-none" altLang="en-US" sz="360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48480" y="1435735"/>
            <a:ext cx="3817620" cy="4164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49140" y="3017520"/>
            <a:ext cx="1471930" cy="869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FEC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795645" y="1676400"/>
            <a:ext cx="504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P4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71370" y="2355850"/>
            <a:ext cx="1045845" cy="271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75840" y="235585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61260" y="235775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3825" y="235902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1155" y="234315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66290" y="2879090"/>
            <a:ext cx="1045845" cy="271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0760" y="287909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56180" y="288099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58745" y="288226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6075" y="286639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225040" y="1971675"/>
            <a:ext cx="854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Buffer1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159635" y="3228340"/>
            <a:ext cx="854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Buffer2</a:t>
            </a:r>
            <a:endParaRPr lang="x-none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6057900" y="3211830"/>
            <a:ext cx="1914525" cy="42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FEC Buffer</a:t>
            </a:r>
            <a:endParaRPr lang="x-none" altLang="en-US"/>
          </a:p>
        </p:txBody>
      </p:sp>
      <p:sp>
        <p:nvSpPr>
          <p:cNvPr id="30" name="Trapezoid 29"/>
          <p:cNvSpPr/>
          <p:nvPr/>
        </p:nvSpPr>
        <p:spPr>
          <a:xfrm rot="5400000">
            <a:off x="3229610" y="2598420"/>
            <a:ext cx="694690" cy="284480"/>
          </a:xfrm>
          <a:prstGeom prst="trapezoid">
            <a:avLst>
              <a:gd name="adj" fmla="val 5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246755" y="2071370"/>
            <a:ext cx="9042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Selector</a:t>
            </a:r>
            <a:endParaRPr lang="x-none" altLang="en-US"/>
          </a:p>
        </p:txBody>
      </p:sp>
      <p:cxnSp>
        <p:nvCxnSpPr>
          <p:cNvPr id="33" name="Curved Connector 32"/>
          <p:cNvCxnSpPr>
            <a:stCxn id="16" idx="3"/>
          </p:cNvCxnSpPr>
          <p:nvPr/>
        </p:nvCxnSpPr>
        <p:spPr>
          <a:xfrm>
            <a:off x="3117215" y="2491740"/>
            <a:ext cx="2756535" cy="248920"/>
          </a:xfrm>
          <a:prstGeom prst="curvedConnector3">
            <a:avLst>
              <a:gd name="adj1" fmla="val 1905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741170" y="214249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①</a:t>
            </a:r>
            <a:endParaRPr lang="en-US">
              <a:cs typeface="WenQuanYi Micro Hei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658235" y="230949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②</a:t>
            </a:r>
            <a:endParaRPr lang="en-US">
              <a:cs typeface="WenQuanYi Micro Hei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90260" y="2724150"/>
            <a:ext cx="3079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28" idx="0"/>
          </p:cNvCxnSpPr>
          <p:nvPr/>
        </p:nvCxnSpPr>
        <p:spPr>
          <a:xfrm>
            <a:off x="5899150" y="2757805"/>
            <a:ext cx="1116330" cy="45402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13" idx="0"/>
          </p:cNvCxnSpPr>
          <p:nvPr/>
        </p:nvCxnSpPr>
        <p:spPr>
          <a:xfrm rot="10800000" flipV="1">
            <a:off x="5285105" y="2757170"/>
            <a:ext cx="580390" cy="25971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5640705" y="270319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③</a:t>
            </a:r>
            <a:endParaRPr lang="en-US">
              <a:cs typeface="WenQuanYi Micro Hei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188835" y="232664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④</a:t>
            </a:r>
            <a:endParaRPr lang="en-US">
              <a:cs typeface="WenQuanYi Micro Hei" charset="0"/>
            </a:endParaRPr>
          </a:p>
        </p:txBody>
      </p:sp>
      <p:sp>
        <p:nvSpPr>
          <p:cNvPr id="43" name="Trapezoid 42"/>
          <p:cNvSpPr/>
          <p:nvPr/>
        </p:nvSpPr>
        <p:spPr>
          <a:xfrm rot="16200000">
            <a:off x="8820785" y="2583180"/>
            <a:ext cx="694690" cy="284480"/>
          </a:xfrm>
          <a:prstGeom prst="trapezoid">
            <a:avLst>
              <a:gd name="adj" fmla="val 5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43" idx="0"/>
          </p:cNvCxnSpPr>
          <p:nvPr/>
        </p:nvCxnSpPr>
        <p:spPr>
          <a:xfrm rot="10800000">
            <a:off x="5806440" y="882650"/>
            <a:ext cx="3218815" cy="1842135"/>
          </a:xfrm>
          <a:prstGeom prst="curvedConnector3">
            <a:avLst>
              <a:gd name="adj1" fmla="val -2462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 flipV="1">
            <a:off x="2065020" y="882650"/>
            <a:ext cx="3733165" cy="2131695"/>
          </a:xfrm>
          <a:prstGeom prst="curvedConnector3">
            <a:avLst>
              <a:gd name="adj1" fmla="val 112774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8" idx="1"/>
          </p:cNvCxnSpPr>
          <p:nvPr/>
        </p:nvCxnSpPr>
        <p:spPr>
          <a:xfrm flipV="1">
            <a:off x="9025890" y="2626360"/>
            <a:ext cx="1838325" cy="99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9992360" y="231775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⑤</a:t>
            </a:r>
            <a:endParaRPr lang="en-US">
              <a:cs typeface="WenQuanYi Micro Hei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9222740" y="205803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⑥</a:t>
            </a:r>
            <a:endParaRPr lang="en-US">
              <a:cs typeface="WenQuanYi Micro Hei" charset="0"/>
            </a:endParaRPr>
          </a:p>
        </p:txBody>
      </p:sp>
      <p:cxnSp>
        <p:nvCxnSpPr>
          <p:cNvPr id="51" name="Curved Connector 50"/>
          <p:cNvCxnSpPr>
            <a:endCxn id="43" idx="3"/>
          </p:cNvCxnSpPr>
          <p:nvPr/>
        </p:nvCxnSpPr>
        <p:spPr>
          <a:xfrm>
            <a:off x="8173720" y="2011680"/>
            <a:ext cx="994410" cy="44386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3"/>
          </p:cNvCxnSpPr>
          <p:nvPr/>
        </p:nvCxnSpPr>
        <p:spPr>
          <a:xfrm flipV="1">
            <a:off x="3112135" y="2799080"/>
            <a:ext cx="887095" cy="215900"/>
          </a:xfrm>
          <a:prstGeom prst="bentConnector3">
            <a:avLst>
              <a:gd name="adj1" fmla="val 4345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990975" y="2799715"/>
            <a:ext cx="2385060" cy="2125345"/>
          </a:xfrm>
          <a:prstGeom prst="bentConnector3">
            <a:avLst>
              <a:gd name="adj1" fmla="val 11075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053830" y="2757170"/>
            <a:ext cx="1790700" cy="9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1591310" y="287083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⑦</a:t>
            </a:r>
            <a:endParaRPr lang="en-US">
              <a:cs typeface="WenQuanYi Micro Hei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3632200" y="286194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⑧</a:t>
            </a:r>
            <a:endParaRPr lang="en-US">
              <a:cs typeface="WenQuanYi Micro Hei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6442710" y="2832735"/>
            <a:ext cx="2519045" cy="2108835"/>
          </a:xfrm>
          <a:prstGeom prst="bentConnector3">
            <a:avLst>
              <a:gd name="adj1" fmla="val 77917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13" idx="2"/>
          </p:cNvCxnSpPr>
          <p:nvPr/>
        </p:nvCxnSpPr>
        <p:spPr>
          <a:xfrm rot="10800000">
            <a:off x="5284470" y="3886200"/>
            <a:ext cx="1082675" cy="101282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8" idx="2"/>
          </p:cNvCxnSpPr>
          <p:nvPr/>
        </p:nvCxnSpPr>
        <p:spPr>
          <a:xfrm rot="5400000">
            <a:off x="6073140" y="3956685"/>
            <a:ext cx="1261745" cy="622935"/>
          </a:xfrm>
          <a:prstGeom prst="curvedConnector3">
            <a:avLst>
              <a:gd name="adj1" fmla="val 72571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6034405" y="453580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⑨</a:t>
            </a:r>
            <a:endParaRPr lang="en-US">
              <a:cs typeface="WenQuanYi Micro He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684895" y="3100705"/>
            <a:ext cx="11328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Duplicator</a:t>
            </a:r>
            <a:endParaRPr lang="x-none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10008870" y="275272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⑩</a:t>
            </a:r>
            <a:endParaRPr lang="en-US">
              <a:cs typeface="WenQuanYi Micro Hei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033270" y="4462780"/>
            <a:ext cx="1288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26920" y="6379845"/>
            <a:ext cx="1288415" cy="0"/>
          </a:xfrm>
          <a:prstGeom prst="straightConnector1">
            <a:avLst/>
          </a:prstGeom>
          <a:ln>
            <a:solidFill>
              <a:srgbClr val="E25E83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028190" y="5902325"/>
            <a:ext cx="1288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028825" y="5441315"/>
            <a:ext cx="1288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030730" y="4947920"/>
            <a:ext cx="12884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452755" y="4264025"/>
            <a:ext cx="1546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Raw Data Pkt</a:t>
            </a:r>
            <a:endParaRPr lang="x-none" altLang="en-US"/>
          </a:p>
        </p:txBody>
      </p:sp>
      <p:sp>
        <p:nvSpPr>
          <p:cNvPr id="77" name="Text Box 76"/>
          <p:cNvSpPr txBox="1"/>
          <p:nvPr/>
        </p:nvSpPr>
        <p:spPr>
          <a:xfrm>
            <a:off x="220345" y="4750435"/>
            <a:ext cx="1771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Tagged Data Pkt</a:t>
            </a:r>
            <a:endParaRPr lang="x-none" altLang="en-US"/>
          </a:p>
        </p:txBody>
      </p:sp>
      <p:sp>
        <p:nvSpPr>
          <p:cNvPr id="78" name="Text Box 77"/>
          <p:cNvSpPr txBox="1"/>
          <p:nvPr/>
        </p:nvSpPr>
        <p:spPr>
          <a:xfrm>
            <a:off x="69850" y="5252720"/>
            <a:ext cx="19640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Raw Parity Payload</a:t>
            </a:r>
            <a:endParaRPr lang="x-none" altLang="en-US"/>
          </a:p>
        </p:txBody>
      </p:sp>
      <p:sp>
        <p:nvSpPr>
          <p:cNvPr id="79" name="Text Box 78"/>
          <p:cNvSpPr txBox="1"/>
          <p:nvPr/>
        </p:nvSpPr>
        <p:spPr>
          <a:xfrm>
            <a:off x="163830" y="5722620"/>
            <a:ext cx="1929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Tagged Parity Pkt</a:t>
            </a:r>
            <a:endParaRPr lang="x-none" altLang="en-US"/>
          </a:p>
        </p:txBody>
      </p:sp>
      <p:sp>
        <p:nvSpPr>
          <p:cNvPr id="80" name="Text Box 79"/>
          <p:cNvSpPr txBox="1"/>
          <p:nvPr/>
        </p:nvSpPr>
        <p:spPr>
          <a:xfrm>
            <a:off x="483870" y="6192520"/>
            <a:ext cx="16452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Control Signal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Straight Arrow Connector 9"/>
          <p:cNvCxnSpPr>
            <a:stCxn id="7" idx="3"/>
            <a:endCxn id="16" idx="1"/>
          </p:cNvCxnSpPr>
          <p:nvPr/>
        </p:nvCxnSpPr>
        <p:spPr>
          <a:xfrm flipV="1">
            <a:off x="1276350" y="2491740"/>
            <a:ext cx="79502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45" y="-44450"/>
            <a:ext cx="10515600" cy="1325563"/>
          </a:xfrm>
        </p:spPr>
        <p:txBody>
          <a:bodyPr/>
          <a:p>
            <a:r>
              <a:rPr lang="x-none" altLang="en-US"/>
              <a:t>FEC - Encoder - Overview</a:t>
            </a:r>
            <a:endParaRPr lang="x-none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81610" y="2019300"/>
            <a:ext cx="1094740" cy="988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MAC (in)</a:t>
            </a:r>
            <a:endParaRPr lang="x-none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0864215" y="2127250"/>
            <a:ext cx="1133475" cy="998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MAC (out)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370955" y="3186430"/>
            <a:ext cx="66484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bg1"/>
                </a:solidFill>
              </a:rPr>
              <a:t>P4</a:t>
            </a:r>
            <a:endParaRPr lang="x-none" altLang="en-US" sz="360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48480" y="1435735"/>
            <a:ext cx="3817620" cy="4164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49140" y="3017520"/>
            <a:ext cx="1471930" cy="869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FEC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795645" y="1676400"/>
            <a:ext cx="504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bg1"/>
                </a:solidFill>
              </a:rPr>
              <a:t>P4</a:t>
            </a:r>
            <a:endParaRPr lang="x-none" altLang="en-US" sz="240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71370" y="2355850"/>
            <a:ext cx="1045845" cy="271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75840" y="235585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61260" y="235775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3825" y="235902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1155" y="234315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66290" y="2879090"/>
            <a:ext cx="1045845" cy="271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0760" y="287909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56180" y="288099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58745" y="2882265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6075" y="2866390"/>
            <a:ext cx="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225040" y="1971675"/>
            <a:ext cx="854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Buffer1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159635" y="3228340"/>
            <a:ext cx="854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Buffer2</a:t>
            </a:r>
            <a:endParaRPr lang="x-none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6057900" y="3211830"/>
            <a:ext cx="1914525" cy="42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FEC Buffer</a:t>
            </a:r>
            <a:endParaRPr lang="x-none" altLang="en-US"/>
          </a:p>
        </p:txBody>
      </p:sp>
      <p:sp>
        <p:nvSpPr>
          <p:cNvPr id="30" name="Trapezoid 29"/>
          <p:cNvSpPr/>
          <p:nvPr/>
        </p:nvSpPr>
        <p:spPr>
          <a:xfrm rot="5400000">
            <a:off x="3229610" y="2598420"/>
            <a:ext cx="694690" cy="284480"/>
          </a:xfrm>
          <a:prstGeom prst="trapezoid">
            <a:avLst>
              <a:gd name="adj" fmla="val 5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246755" y="2071370"/>
            <a:ext cx="9042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Selector</a:t>
            </a:r>
            <a:endParaRPr lang="x-none" altLang="en-US"/>
          </a:p>
        </p:txBody>
      </p:sp>
      <p:cxnSp>
        <p:nvCxnSpPr>
          <p:cNvPr id="33" name="Curved Connector 32"/>
          <p:cNvCxnSpPr>
            <a:stCxn id="16" idx="3"/>
          </p:cNvCxnSpPr>
          <p:nvPr/>
        </p:nvCxnSpPr>
        <p:spPr>
          <a:xfrm>
            <a:off x="3117215" y="2491740"/>
            <a:ext cx="2756535" cy="248920"/>
          </a:xfrm>
          <a:prstGeom prst="curvedConnector3">
            <a:avLst>
              <a:gd name="adj1" fmla="val 1905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741170" y="214249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①</a:t>
            </a:r>
            <a:endParaRPr lang="en-US">
              <a:cs typeface="WenQuanYi Micro Hei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658235" y="230949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②</a:t>
            </a:r>
            <a:endParaRPr lang="en-US">
              <a:cs typeface="WenQuanYi Micro Hei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90260" y="2724150"/>
            <a:ext cx="3079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28" idx="0"/>
          </p:cNvCxnSpPr>
          <p:nvPr/>
        </p:nvCxnSpPr>
        <p:spPr>
          <a:xfrm>
            <a:off x="5899150" y="2757805"/>
            <a:ext cx="1116330" cy="45402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13" idx="0"/>
          </p:cNvCxnSpPr>
          <p:nvPr/>
        </p:nvCxnSpPr>
        <p:spPr>
          <a:xfrm rot="10800000" flipV="1">
            <a:off x="5285105" y="2757170"/>
            <a:ext cx="580390" cy="25971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5640705" y="270319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③</a:t>
            </a:r>
            <a:endParaRPr lang="en-US">
              <a:cs typeface="WenQuanYi Micro Hei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590790" y="327215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④</a:t>
            </a:r>
            <a:endParaRPr lang="en-US">
              <a:cs typeface="WenQuanYi Micro Hei" charset="0"/>
            </a:endParaRPr>
          </a:p>
        </p:txBody>
      </p:sp>
      <p:sp>
        <p:nvSpPr>
          <p:cNvPr id="43" name="Trapezoid 42"/>
          <p:cNvSpPr/>
          <p:nvPr/>
        </p:nvSpPr>
        <p:spPr>
          <a:xfrm rot="16200000">
            <a:off x="8820785" y="2583180"/>
            <a:ext cx="694690" cy="284480"/>
          </a:xfrm>
          <a:prstGeom prst="trapezoid">
            <a:avLst>
              <a:gd name="adj" fmla="val 543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43" idx="0"/>
          </p:cNvCxnSpPr>
          <p:nvPr/>
        </p:nvCxnSpPr>
        <p:spPr>
          <a:xfrm rot="10800000">
            <a:off x="5806440" y="882650"/>
            <a:ext cx="3218815" cy="1842135"/>
          </a:xfrm>
          <a:prstGeom prst="curvedConnector3">
            <a:avLst>
              <a:gd name="adj1" fmla="val -2462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 flipV="1">
            <a:off x="2065020" y="882650"/>
            <a:ext cx="3733165" cy="2131695"/>
          </a:xfrm>
          <a:prstGeom prst="curvedConnector3">
            <a:avLst>
              <a:gd name="adj1" fmla="val 112774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8" idx="1"/>
          </p:cNvCxnSpPr>
          <p:nvPr/>
        </p:nvCxnSpPr>
        <p:spPr>
          <a:xfrm flipV="1">
            <a:off x="9025890" y="2626360"/>
            <a:ext cx="1838325" cy="99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6812915" y="241808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⑤</a:t>
            </a:r>
            <a:endParaRPr lang="en-US">
              <a:cs typeface="WenQuanYi Micro Hei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9933940" y="236728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⑥</a:t>
            </a:r>
            <a:endParaRPr lang="en-US">
              <a:cs typeface="WenQuanYi Micro Hei" charset="0"/>
            </a:endParaRPr>
          </a:p>
        </p:txBody>
      </p:sp>
      <p:cxnSp>
        <p:nvCxnSpPr>
          <p:cNvPr id="51" name="Curved Connector 50"/>
          <p:cNvCxnSpPr>
            <a:endCxn id="43" idx="3"/>
          </p:cNvCxnSpPr>
          <p:nvPr/>
        </p:nvCxnSpPr>
        <p:spPr>
          <a:xfrm>
            <a:off x="8173720" y="2011680"/>
            <a:ext cx="994410" cy="44386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3"/>
          </p:cNvCxnSpPr>
          <p:nvPr/>
        </p:nvCxnSpPr>
        <p:spPr>
          <a:xfrm flipV="1">
            <a:off x="3112135" y="2799080"/>
            <a:ext cx="887095" cy="215900"/>
          </a:xfrm>
          <a:prstGeom prst="bentConnector3">
            <a:avLst>
              <a:gd name="adj1" fmla="val 4345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990975" y="2799715"/>
            <a:ext cx="2385060" cy="2125345"/>
          </a:xfrm>
          <a:prstGeom prst="bentConnector3">
            <a:avLst>
              <a:gd name="adj1" fmla="val 11075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053830" y="2757170"/>
            <a:ext cx="1790700" cy="9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197975" y="210058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⑦</a:t>
            </a:r>
            <a:endParaRPr lang="en-US">
              <a:cs typeface="WenQuanYi Micro Hei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1515110" y="278638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⑧</a:t>
            </a:r>
            <a:endParaRPr lang="en-US">
              <a:cs typeface="WenQuanYi Micro Hei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6442710" y="2832735"/>
            <a:ext cx="2519045" cy="2108835"/>
          </a:xfrm>
          <a:prstGeom prst="bentConnector3">
            <a:avLst>
              <a:gd name="adj1" fmla="val 77917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13" idx="2"/>
          </p:cNvCxnSpPr>
          <p:nvPr/>
        </p:nvCxnSpPr>
        <p:spPr>
          <a:xfrm rot="10800000">
            <a:off x="5284470" y="3886200"/>
            <a:ext cx="1082675" cy="1012825"/>
          </a:xfrm>
          <a:prstGeom prst="curvedConnector2">
            <a:avLst/>
          </a:prstGeom>
          <a:ln w="28575">
            <a:solidFill>
              <a:srgbClr val="E25E8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8" idx="2"/>
          </p:cNvCxnSpPr>
          <p:nvPr/>
        </p:nvCxnSpPr>
        <p:spPr>
          <a:xfrm rot="5400000">
            <a:off x="6073140" y="3956685"/>
            <a:ext cx="1261745" cy="622935"/>
          </a:xfrm>
          <a:prstGeom prst="curvedConnector3">
            <a:avLst>
              <a:gd name="adj1" fmla="val 72571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3649345" y="275336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⑨</a:t>
            </a:r>
            <a:endParaRPr lang="en-US">
              <a:cs typeface="WenQuanYi Micro He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684895" y="3100705"/>
            <a:ext cx="11328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Duplicator</a:t>
            </a:r>
            <a:endParaRPr lang="x-none" altLang="en-US"/>
          </a:p>
        </p:txBody>
      </p:sp>
      <p:sp>
        <p:nvSpPr>
          <p:cNvPr id="70" name="Text Box 69"/>
          <p:cNvSpPr txBox="1"/>
          <p:nvPr/>
        </p:nvSpPr>
        <p:spPr>
          <a:xfrm>
            <a:off x="6043295" y="4518025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⑩</a:t>
            </a:r>
            <a:endParaRPr lang="en-US">
              <a:cs typeface="WenQuanYi Micro He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530" y="3577590"/>
            <a:ext cx="4283710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1. MAC pushes raw packet (64bit axi stream) into Buffer1</a:t>
            </a:r>
            <a:endParaRPr lang="x-none" altLang="en-US" sz="1600"/>
          </a:p>
          <a:p>
            <a:r>
              <a:rPr lang="x-none" altLang="en-US" sz="1600"/>
              <a:t>2. Selector pops raw packet from Buffer1 to P4</a:t>
            </a:r>
            <a:endParaRPr lang="x-none" altLang="en-US" sz="1600"/>
          </a:p>
          <a:p>
            <a:r>
              <a:rPr lang="x-none" altLang="en-US" sz="1600"/>
              <a:t>3. P4 sends the packet to FEC Buffer</a:t>
            </a:r>
            <a:endParaRPr lang="x-none" altLang="en-US" sz="1600"/>
          </a:p>
          <a:p>
            <a:r>
              <a:rPr lang="x-none" altLang="en-US" sz="1600"/>
              <a:t>4. FEC does encoding when buffer is full and store parity packets in the buffer</a:t>
            </a:r>
            <a:endParaRPr lang="x-none" altLang="en-US" sz="1600"/>
          </a:p>
          <a:p>
            <a:r>
              <a:rPr lang="x-none" altLang="en-US" sz="1600"/>
              <a:t>5. P4 tags the data packet and send it out to Duplicator</a:t>
            </a:r>
            <a:endParaRPr lang="x-none" altLang="en-US" sz="1600"/>
          </a:p>
          <a:p>
            <a:r>
              <a:rPr lang="x-none" altLang="en-US" sz="1600"/>
              <a:t>6. In one way, Duplicator directly sends the tagged data packet to MAC</a:t>
            </a:r>
            <a:endParaRPr lang="x-none" altLang="en-US" sz="1600"/>
          </a:p>
          <a:p>
            <a:r>
              <a:rPr lang="x-none" altLang="en-US" sz="1600"/>
              <a:t>7. In another way, if Duplicator receives a Feedback signal, it duplicates the packet and send it back</a:t>
            </a:r>
            <a:endParaRPr lang="x-none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10000615" y="2744470"/>
            <a:ext cx="4114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cs typeface="WenQuanYi Micro Hei" charset="0"/>
              </a:rPr>
              <a:t>⑪</a:t>
            </a:r>
            <a:endParaRPr lang="en-US">
              <a:cs typeface="WenQuanYi Micro Hei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09635" y="3443605"/>
            <a:ext cx="368173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8. The copied packet is pushed into Buffer2</a:t>
            </a:r>
            <a:endParaRPr lang="x-none" altLang="en-US" sz="1600"/>
          </a:p>
          <a:p>
            <a:r>
              <a:rPr lang="x-none" altLang="en-US" sz="1600"/>
              <a:t>9. Selector pops feedback packet from Buffer2 to P4</a:t>
            </a:r>
            <a:endParaRPr lang="x-none" altLang="en-US" sz="1600"/>
          </a:p>
          <a:p>
            <a:r>
              <a:rPr lang="x-none" altLang="en-US" sz="1600"/>
              <a:t>10. P4 reads parity packet from FEC Buffer and replace the payload of tagged data packet with parity packet</a:t>
            </a:r>
            <a:endParaRPr lang="x-none" altLang="en-US" sz="1600"/>
          </a:p>
          <a:p>
            <a:r>
              <a:rPr lang="x-none" altLang="en-US" sz="1600"/>
              <a:t>11. The tagged parity packet is always directly forwarded to MAC</a:t>
            </a:r>
            <a:endParaRPr lang="x-none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FEC - Encoder - P4 Internal Behavior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79705" y="1313815"/>
          <a:ext cx="11713210" cy="497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45"/>
                <a:gridCol w="2115185"/>
                <a:gridCol w="2580005"/>
                <a:gridCol w="2644140"/>
                <a:gridCol w="2235835"/>
              </a:tblGrid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Input Packet #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(starting from 1)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Content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Parameter Passed to FEC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Expected FEC Behavior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Required In FEC Buffer (at the end of the round)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1, 2,......, k-1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Raw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$OP = PrepareEncoding, $Packet,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$Index = $Num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Put $Packet at slot $Index in the buffer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#1~#$Num: First $Num data packets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Raw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$OP = PrepareEncoding | Encode,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$Packet,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$Index = $Num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Put $Packet at slot $Index in the buffer;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Do encoding;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Put parity packets at slot k+1 to k+h in the buffer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#k+1 ~ #k+h: h parity packets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k+1,......, k+h-1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$OP = GetEncoded,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$Index = $Num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 content of slot $Index in the buffer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#$Num+1 ~ #k+h: parity packets not yet read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k+h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$OP = GetEncoded,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$Index = $Num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Return content of slot $Index in the buffer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Nothing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FEC - Encoder - P4 External Behavior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79705" y="1313815"/>
          <a:ext cx="11713210" cy="453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05"/>
                <a:gridCol w="1850390"/>
                <a:gridCol w="1066800"/>
                <a:gridCol w="2393315"/>
                <a:gridCol w="2754902"/>
                <a:gridCol w="1766298"/>
              </a:tblGrid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Input Packet #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(starting from 1)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Contents in the buffer (at the beginning of the round)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Expected Choice of Selector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Expected P4 Input Content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Expected P4 Output Content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Expected P4 Output Signal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1, 2,......, k-1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Buffer1: &gt;0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Buffer2: 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Raw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</a:t>
                      </a:r>
                      <a:endParaRPr lang="x-none"/>
                    </a:p>
                  </a:txBody>
                  <a:tcPr/>
                </a:tc>
              </a:tr>
              <a:tr h="8140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Buffer1: &gt;0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Buffer2: 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Raw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Feedback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k+1,......, k+h-1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Buffer1: &gt;0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Buffer2: 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Parity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Feedback</a:t>
                      </a:r>
                      <a:endParaRPr lang="x-none"/>
                    </a:p>
                  </a:txBody>
                  <a:tcPr/>
                </a:tc>
              </a:tr>
              <a:tr h="8439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$Num = k+h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Buffer2: &gt;0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Buffer2: 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#2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Data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Tagged Parity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Kingsoft Office WPP</Application>
  <PresentationFormat>Widescreen</PresentationFormat>
  <Paragraphs>266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FEC - Encoder - Overview</vt:lpstr>
      <vt:lpstr>PowerPoint 演示文稿</vt:lpstr>
      <vt:lpstr>FEC - Encoder - Internal Behavior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sleepytodeath</dc:creator>
  <cp:lastModifiedBy>sleepytodeath</cp:lastModifiedBy>
  <cp:revision>18</cp:revision>
  <dcterms:created xsi:type="dcterms:W3CDTF">2018-01-30T20:05:06Z</dcterms:created>
  <dcterms:modified xsi:type="dcterms:W3CDTF">2018-01-30T20:05:06Z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