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IBM Plex Sans Medium"/>
      <p:regular r:id="rId17"/>
    </p:embeddedFont>
    <p:embeddedFont>
      <p:font typeface="IBM Plex Sans Medium"/>
      <p:regular r:id="rId18"/>
    </p:embeddedFont>
    <p:embeddedFont>
      <p:font typeface="IBM Plex Sans Medium"/>
      <p:regular r:id="rId19"/>
    </p:embeddedFont>
    <p:embeddedFont>
      <p:font typeface="IBM Plex Sans Medium"/>
      <p:regular r:id="rId20"/>
    </p:embeddedFont>
    <p:embeddedFont>
      <p:font typeface="Roboto"/>
      <p:regular r:id="rId21"/>
    </p:embeddedFont>
    <p:embeddedFont>
      <p:font typeface="Roboto"/>
      <p:regular r:id="rId22"/>
    </p:embeddedFont>
    <p:embeddedFont>
      <p:font typeface="Roboto"/>
      <p:regular r:id="rId23"/>
    </p:embeddedFont>
    <p:embeddedFont>
      <p:font typeface="Roboto"/>
      <p:regular r:id="rId2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Relationship Id="rId2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github.com/en/get-started/start-your-journey/creating-an-account-on-github" TargetMode="External"/><Relationship Id="rId2" Type="http://schemas.openxmlformats.org/officeDocument/2006/relationships/hyperlink" Target="https://docs.github.com/en/get-started/start-your-journey/hello-world" TargetMode="External"/><Relationship Id="rId3" Type="http://schemas.openxmlformats.org/officeDocument/2006/relationships/hyperlink" Target="https://cloud.google.com/docs" TargetMode="External"/><Relationship Id="rId4" Type="http://schemas.openxmlformats.org/officeDocument/2006/relationships/hyperlink" Target="https://colab.research.google.com/notebooks/basic_features_overview.ipynb" TargetMode="External"/><Relationship Id="rId5" Type="http://schemas.openxmlformats.org/officeDocument/2006/relationships/hyperlink" Target="https://colab.research.google.com/notebooks/markdown_guide.ipynb" TargetMode="External"/><Relationship Id="rId6" Type="http://schemas.openxmlformats.org/officeDocument/2006/relationships/hyperlink" Target="https://colab.research.google.com/github/googlecolab/colabtools/blob/main/notebooks/colab-github-demo.ipynb" TargetMode="External"/><Relationship Id="rId7" Type="http://schemas.openxmlformats.org/officeDocument/2006/relationships/slideLayout" Target="../slideLayouts/slideLayout10.xml"/><Relationship Id="rId8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02324"/>
            <a:ext cx="130428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7700"/>
              </a:lnSpc>
              <a:buNone/>
            </a:pPr>
            <a:r>
              <a:rPr lang="en-US" sz="61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2024 The Course of Making AI Tutor of [X]</a:t>
            </a:r>
            <a:endParaRPr lang="en-US" sz="6150" dirty="0"/>
          </a:p>
        </p:txBody>
      </p:sp>
      <p:sp>
        <p:nvSpPr>
          <p:cNvPr id="3" name="Text 1"/>
          <p:cNvSpPr/>
          <p:nvPr/>
        </p:nvSpPr>
        <p:spPr>
          <a:xfrm>
            <a:off x="793790" y="481238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10 Weeks of AI Innovation and Hands-On Learning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544734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410" y="5454968"/>
            <a:ext cx="347663" cy="347663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270040" y="5430441"/>
            <a:ext cx="153662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D4D4D1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by Alwin Lin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2549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Q&amp;A and Next Steps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878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Team Breakout room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63009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Come up with a team name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Think about areas where AI could help your studies. 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Setup Accounts if you are missing Github or Gmail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Prepare for Week 2: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3988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Complete pre-work (Gemini setup, GitHub basics).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84108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Review reading materials.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6527" y="618053"/>
            <a:ext cx="5618559" cy="702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Who are we?</a:t>
            </a:r>
            <a:endParaRPr lang="en-US" sz="4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527" y="1769745"/>
            <a:ext cx="4127659" cy="412765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164788" y="6178272"/>
            <a:ext cx="3371136" cy="4212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Yu-Jen Lin</a:t>
            </a:r>
            <a:endParaRPr lang="en-US" sz="2650" dirty="0"/>
          </a:p>
        </p:txBody>
      </p:sp>
      <p:sp>
        <p:nvSpPr>
          <p:cNvPr id="5" name="Text 2"/>
          <p:cNvSpPr/>
          <p:nvPr/>
        </p:nvSpPr>
        <p:spPr>
          <a:xfrm>
            <a:off x="786527" y="6734294"/>
            <a:ext cx="4127659" cy="3595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Founder/Lecturer 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86527" y="7228642"/>
            <a:ext cx="4127659" cy="2876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CS Equity AI</a:t>
            </a:r>
            <a:endParaRPr lang="en-US" sz="140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252" y="1769745"/>
            <a:ext cx="4127778" cy="412777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251252" y="6178391"/>
            <a:ext cx="4127778" cy="561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400"/>
              </a:lnSpc>
              <a:buNone/>
            </a:pPr>
            <a:r>
              <a:rPr lang="en-US" sz="35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Li-Ta Hsu</a:t>
            </a:r>
            <a:endParaRPr lang="en-US" sz="3500" dirty="0"/>
          </a:p>
        </p:txBody>
      </p:sp>
      <p:sp>
        <p:nvSpPr>
          <p:cNvPr id="9" name="Text 5"/>
          <p:cNvSpPr/>
          <p:nvPr/>
        </p:nvSpPr>
        <p:spPr>
          <a:xfrm>
            <a:off x="5251252" y="6874907"/>
            <a:ext cx="4127778" cy="3595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Lead Mentor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5251252" y="7369254"/>
            <a:ext cx="4127778" cy="2876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Hong Kong Polytechnic University</a:t>
            </a:r>
            <a:endParaRPr lang="en-US" sz="140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95" y="1769745"/>
            <a:ext cx="4127659" cy="4127659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716095" y="6178272"/>
            <a:ext cx="4127659" cy="561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400"/>
              </a:lnSpc>
              <a:buNone/>
            </a:pPr>
            <a:r>
              <a:rPr lang="en-US" sz="35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Sam Lin</a:t>
            </a:r>
            <a:endParaRPr lang="en-US" sz="3500" dirty="0"/>
          </a:p>
        </p:txBody>
      </p:sp>
      <p:sp>
        <p:nvSpPr>
          <p:cNvPr id="13" name="Text 8"/>
          <p:cNvSpPr/>
          <p:nvPr/>
        </p:nvSpPr>
        <p:spPr>
          <a:xfrm>
            <a:off x="9716095" y="6874788"/>
            <a:ext cx="4127659" cy="3595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Lead Coach</a:t>
            </a:r>
            <a:endParaRPr lang="en-US" sz="1750" dirty="0"/>
          </a:p>
        </p:txBody>
      </p:sp>
      <p:sp>
        <p:nvSpPr>
          <p:cNvPr id="14" name="Text 9"/>
          <p:cNvSpPr/>
          <p:nvPr/>
        </p:nvSpPr>
        <p:spPr>
          <a:xfrm>
            <a:off x="9716095" y="7369135"/>
            <a:ext cx="4127659" cy="2876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Google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4066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About this bootcamp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16423"/>
            <a:ext cx="4677966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What is this Bootcamp About?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46852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Duration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10 weeks, excluding holidays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91072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Goal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Build a RAG-based AI Tutor tailored to your interests.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35292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Experience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Learn AI fundamentals, work hands-on, and showcase your creativity.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2816423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Bootcamp Goals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7599521" y="346852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Understand AI Fundamentals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Learn LLMs, embeddings, and RAG.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27362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 Practical Skills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Work with Gemini, ChromaDB, and other libraries.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07873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 a Custom AI Tutor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Apply skills to a real-world project.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88383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Prepare for Applications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Gain transferable skills for academics and beyond.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6768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Attendance Policy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009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One absence for personal reasons.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Inform your team lead and lecturer at least three days in advance via email at csquityai@gmail.com.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Second absence is accepted for health or unavoidable circumstances.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Beyond two absences, your participation may be affected and you will not be eligible for a certificate.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988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Recordings will be available for missed sessions.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4537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Weekly schedule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21129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Phase 1: The basics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97323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Week 1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Orientation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41543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Week 2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 Introduction to Prompt Engineering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5763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Week 3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Introduction to Ducky AI &amp; Gemini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29982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Week 4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Gemini API Labs &amp; Setting up for Interactions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74202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Week 5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Vector Embedding and Semantic Retrieval 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3321129"/>
            <a:ext cx="5568434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Phase 2: Meeting with your coaches</a:t>
            </a:r>
            <a:endParaRPr lang="en-US" sz="2650" dirty="0"/>
          </a:p>
        </p:txBody>
      </p:sp>
      <p:sp>
        <p:nvSpPr>
          <p:cNvPr id="10" name="Text 8"/>
          <p:cNvSpPr/>
          <p:nvPr/>
        </p:nvSpPr>
        <p:spPr>
          <a:xfrm>
            <a:off x="7599521" y="397323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Week 6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Advanced RAG Techniques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41543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Week 7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Building the AI Tutor Core 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485763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Week 8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Testing and Evaluation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529982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Week 9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Deployment and Scalability 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574202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Week 10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Showcase and Presentations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19788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Week 5 Midterm 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224682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Who 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268902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 submission per group to your Github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313122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What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80190" y="357342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baseline chat bot with RAG capabilities that could: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280190" y="401562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2" marL="10287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Ingest multiple filse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62801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2" marL="10287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Proper data chunking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6280190" y="490001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2" marL="10287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Chat history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6280190" y="534221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When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6280190" y="578441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Due 01/23, 1 day before week 6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6280190" y="622661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How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6280190" y="666881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Fork GitHub repo 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5353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Final Project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1702475"/>
            <a:ext cx="57276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Who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2144673"/>
            <a:ext cx="57276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You and your team of 5~6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2586871"/>
            <a:ext cx="57276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Showcase to peers, instructors, and invited guests.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3391972"/>
            <a:ext cx="57276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What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3834170"/>
            <a:ext cx="57276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Present a functioning AI Tutor using RAG principles.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93790" y="4639270"/>
            <a:ext cx="57276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Documentations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93790" y="5081468"/>
            <a:ext cx="57276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Upload code to GitHub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93790" y="5523667"/>
            <a:ext cx="57276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When: 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793790" y="5965865"/>
            <a:ext cx="57276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March 1st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93790" y="6408063"/>
            <a:ext cx="57276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How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93790" y="6850261"/>
            <a:ext cx="57276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Explain your project’s goals, design, and implementation.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7817" y="916186"/>
            <a:ext cx="4485084" cy="5605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400"/>
              </a:lnSpc>
              <a:buNone/>
            </a:pPr>
            <a:r>
              <a:rPr lang="en-US" sz="35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Grading Rubric</a:t>
            </a:r>
            <a:endParaRPr lang="en-US" sz="3500" dirty="0"/>
          </a:p>
        </p:txBody>
      </p:sp>
      <p:sp>
        <p:nvSpPr>
          <p:cNvPr id="3" name="Shape 1"/>
          <p:cNvSpPr/>
          <p:nvPr/>
        </p:nvSpPr>
        <p:spPr>
          <a:xfrm>
            <a:off x="627817" y="1835468"/>
            <a:ext cx="13374767" cy="5477947"/>
          </a:xfrm>
          <a:prstGeom prst="roundRect">
            <a:avLst>
              <a:gd name="adj" fmla="val 491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35437" y="1843087"/>
            <a:ext cx="13359527" cy="51756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814864" y="1958340"/>
            <a:ext cx="1923336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Category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3104436" y="1958340"/>
            <a:ext cx="1294328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Weight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765000" y="1958340"/>
            <a:ext cx="9050655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Criteria</a:t>
            </a:r>
            <a:endParaRPr lang="en-US" sz="1400" dirty="0"/>
          </a:p>
        </p:txBody>
      </p:sp>
      <p:sp>
        <p:nvSpPr>
          <p:cNvPr id="8" name="Shape 6"/>
          <p:cNvSpPr/>
          <p:nvPr/>
        </p:nvSpPr>
        <p:spPr>
          <a:xfrm>
            <a:off x="635437" y="2360652"/>
            <a:ext cx="13359527" cy="51756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814864" y="2475905"/>
            <a:ext cx="1923336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Functionality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3104436" y="2475905"/>
            <a:ext cx="1294328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50%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4765000" y="2475905"/>
            <a:ext cx="9050655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The bot operates without errors and fulfills its intended purpose.</a:t>
            </a:r>
            <a:endParaRPr lang="en-US" sz="1400" dirty="0"/>
          </a:p>
        </p:txBody>
      </p:sp>
      <p:sp>
        <p:nvSpPr>
          <p:cNvPr id="12" name="Shape 10"/>
          <p:cNvSpPr/>
          <p:nvPr/>
        </p:nvSpPr>
        <p:spPr>
          <a:xfrm>
            <a:off x="635437" y="2878217"/>
            <a:ext cx="13359527" cy="8046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814864" y="2993469"/>
            <a:ext cx="1923336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3104436" y="2993469"/>
            <a:ext cx="1294328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4765000" y="2993469"/>
            <a:ext cx="9050655" cy="5741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Accurate integration of RAG (e.g., demonstrates retrieval of relevant external data sources and effectively grounds responses).</a:t>
            </a:r>
            <a:endParaRPr lang="en-US" sz="1400" dirty="0"/>
          </a:p>
        </p:txBody>
      </p:sp>
      <p:sp>
        <p:nvSpPr>
          <p:cNvPr id="16" name="Shape 14"/>
          <p:cNvSpPr/>
          <p:nvPr/>
        </p:nvSpPr>
        <p:spPr>
          <a:xfrm>
            <a:off x="635437" y="3682841"/>
            <a:ext cx="13359527" cy="51756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814864" y="3798094"/>
            <a:ext cx="1923336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endParaRPr lang="en-US" sz="1400" dirty="0"/>
          </a:p>
        </p:txBody>
      </p:sp>
      <p:sp>
        <p:nvSpPr>
          <p:cNvPr id="18" name="Text 16"/>
          <p:cNvSpPr/>
          <p:nvPr/>
        </p:nvSpPr>
        <p:spPr>
          <a:xfrm>
            <a:off x="3104436" y="3798094"/>
            <a:ext cx="1294328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endParaRPr lang="en-US" sz="1400" dirty="0"/>
          </a:p>
        </p:txBody>
      </p:sp>
      <p:sp>
        <p:nvSpPr>
          <p:cNvPr id="19" name="Text 17"/>
          <p:cNvSpPr/>
          <p:nvPr/>
        </p:nvSpPr>
        <p:spPr>
          <a:xfrm>
            <a:off x="4765000" y="3798094"/>
            <a:ext cx="9050655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Smooth interactions (clear responses, low latency, logical outputs).</a:t>
            </a:r>
            <a:endParaRPr lang="en-US" sz="1400" dirty="0"/>
          </a:p>
        </p:txBody>
      </p:sp>
      <p:sp>
        <p:nvSpPr>
          <p:cNvPr id="20" name="Shape 18"/>
          <p:cNvSpPr/>
          <p:nvPr/>
        </p:nvSpPr>
        <p:spPr>
          <a:xfrm>
            <a:off x="635437" y="4200406"/>
            <a:ext cx="13359527" cy="51756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1" name="Text 19"/>
          <p:cNvSpPr/>
          <p:nvPr/>
        </p:nvSpPr>
        <p:spPr>
          <a:xfrm>
            <a:off x="814864" y="4315658"/>
            <a:ext cx="1923336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Innovation &amp; Creativity</a:t>
            </a:r>
            <a:endParaRPr lang="en-US" sz="1400" dirty="0"/>
          </a:p>
        </p:txBody>
      </p:sp>
      <p:sp>
        <p:nvSpPr>
          <p:cNvPr id="22" name="Text 20"/>
          <p:cNvSpPr/>
          <p:nvPr/>
        </p:nvSpPr>
        <p:spPr>
          <a:xfrm>
            <a:off x="3104436" y="4315658"/>
            <a:ext cx="1294328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25%</a:t>
            </a:r>
            <a:endParaRPr lang="en-US" sz="1400" dirty="0"/>
          </a:p>
        </p:txBody>
      </p:sp>
      <p:sp>
        <p:nvSpPr>
          <p:cNvPr id="23" name="Text 21"/>
          <p:cNvSpPr/>
          <p:nvPr/>
        </p:nvSpPr>
        <p:spPr>
          <a:xfrm>
            <a:off x="4765000" y="4315658"/>
            <a:ext cx="9050655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Unique or creative application of the bot for a specific subject or user group.</a:t>
            </a:r>
            <a:endParaRPr lang="en-US" sz="1400" dirty="0"/>
          </a:p>
        </p:txBody>
      </p:sp>
      <p:sp>
        <p:nvSpPr>
          <p:cNvPr id="24" name="Shape 22"/>
          <p:cNvSpPr/>
          <p:nvPr/>
        </p:nvSpPr>
        <p:spPr>
          <a:xfrm>
            <a:off x="635437" y="4717971"/>
            <a:ext cx="13359527" cy="51756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5" name="Text 23"/>
          <p:cNvSpPr/>
          <p:nvPr/>
        </p:nvSpPr>
        <p:spPr>
          <a:xfrm>
            <a:off x="814864" y="4833223"/>
            <a:ext cx="1923336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endParaRPr lang="en-US" sz="1400" dirty="0"/>
          </a:p>
        </p:txBody>
      </p:sp>
      <p:sp>
        <p:nvSpPr>
          <p:cNvPr id="26" name="Text 24"/>
          <p:cNvSpPr/>
          <p:nvPr/>
        </p:nvSpPr>
        <p:spPr>
          <a:xfrm>
            <a:off x="3104436" y="4833223"/>
            <a:ext cx="1294328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endParaRPr lang="en-US" sz="1400" dirty="0"/>
          </a:p>
        </p:txBody>
      </p:sp>
      <p:sp>
        <p:nvSpPr>
          <p:cNvPr id="27" name="Text 25"/>
          <p:cNvSpPr/>
          <p:nvPr/>
        </p:nvSpPr>
        <p:spPr>
          <a:xfrm>
            <a:off x="4765000" y="4833223"/>
            <a:ext cx="9050655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Effective use of Gemini and embedding techniques to tailor the project.</a:t>
            </a:r>
            <a:endParaRPr lang="en-US" sz="1400" dirty="0"/>
          </a:p>
        </p:txBody>
      </p:sp>
      <p:sp>
        <p:nvSpPr>
          <p:cNvPr id="28" name="Shape 26"/>
          <p:cNvSpPr/>
          <p:nvPr/>
        </p:nvSpPr>
        <p:spPr>
          <a:xfrm>
            <a:off x="635437" y="5235535"/>
            <a:ext cx="13359527" cy="51756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9" name="Text 27"/>
          <p:cNvSpPr/>
          <p:nvPr/>
        </p:nvSpPr>
        <p:spPr>
          <a:xfrm>
            <a:off x="814864" y="5350788"/>
            <a:ext cx="1923336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endParaRPr lang="en-US" sz="1400" dirty="0"/>
          </a:p>
        </p:txBody>
      </p:sp>
      <p:sp>
        <p:nvSpPr>
          <p:cNvPr id="30" name="Text 28"/>
          <p:cNvSpPr/>
          <p:nvPr/>
        </p:nvSpPr>
        <p:spPr>
          <a:xfrm>
            <a:off x="3104436" y="5350788"/>
            <a:ext cx="1294328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endParaRPr lang="en-US" sz="1400" dirty="0"/>
          </a:p>
        </p:txBody>
      </p:sp>
      <p:sp>
        <p:nvSpPr>
          <p:cNvPr id="31" name="Text 29"/>
          <p:cNvSpPr/>
          <p:nvPr/>
        </p:nvSpPr>
        <p:spPr>
          <a:xfrm>
            <a:off x="4765000" y="5350788"/>
            <a:ext cx="9050655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Demonstrates originality in features or design.</a:t>
            </a:r>
            <a:endParaRPr lang="en-US" sz="1400" dirty="0"/>
          </a:p>
        </p:txBody>
      </p:sp>
      <p:sp>
        <p:nvSpPr>
          <p:cNvPr id="32" name="Shape 30"/>
          <p:cNvSpPr/>
          <p:nvPr/>
        </p:nvSpPr>
        <p:spPr>
          <a:xfrm>
            <a:off x="635437" y="5753100"/>
            <a:ext cx="13359527" cy="51756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3" name="Text 31"/>
          <p:cNvSpPr/>
          <p:nvPr/>
        </p:nvSpPr>
        <p:spPr>
          <a:xfrm>
            <a:off x="814864" y="5868352"/>
            <a:ext cx="1923336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Presentation Quality</a:t>
            </a:r>
            <a:endParaRPr lang="en-US" sz="1400" dirty="0"/>
          </a:p>
        </p:txBody>
      </p:sp>
      <p:sp>
        <p:nvSpPr>
          <p:cNvPr id="34" name="Text 32"/>
          <p:cNvSpPr/>
          <p:nvPr/>
        </p:nvSpPr>
        <p:spPr>
          <a:xfrm>
            <a:off x="3104436" y="5868352"/>
            <a:ext cx="1294328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25%</a:t>
            </a:r>
            <a:endParaRPr lang="en-US" sz="1400" dirty="0"/>
          </a:p>
        </p:txBody>
      </p:sp>
      <p:sp>
        <p:nvSpPr>
          <p:cNvPr id="35" name="Text 33"/>
          <p:cNvSpPr/>
          <p:nvPr/>
        </p:nvSpPr>
        <p:spPr>
          <a:xfrm>
            <a:off x="4765000" y="5868352"/>
            <a:ext cx="9050655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Clear and structured presentation explaining the bot’s goals, design choices, and technical implementation.</a:t>
            </a:r>
            <a:endParaRPr lang="en-US" sz="1400" dirty="0"/>
          </a:p>
        </p:txBody>
      </p:sp>
      <p:sp>
        <p:nvSpPr>
          <p:cNvPr id="36" name="Shape 34"/>
          <p:cNvSpPr/>
          <p:nvPr/>
        </p:nvSpPr>
        <p:spPr>
          <a:xfrm>
            <a:off x="635437" y="6270665"/>
            <a:ext cx="13359527" cy="51756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7" name="Text 35"/>
          <p:cNvSpPr/>
          <p:nvPr/>
        </p:nvSpPr>
        <p:spPr>
          <a:xfrm>
            <a:off x="814864" y="6385917"/>
            <a:ext cx="1923336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endParaRPr lang="en-US" sz="1400" dirty="0"/>
          </a:p>
        </p:txBody>
      </p:sp>
      <p:sp>
        <p:nvSpPr>
          <p:cNvPr id="38" name="Text 36"/>
          <p:cNvSpPr/>
          <p:nvPr/>
        </p:nvSpPr>
        <p:spPr>
          <a:xfrm>
            <a:off x="3104436" y="6385917"/>
            <a:ext cx="1294328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endParaRPr lang="en-US" sz="1400" dirty="0"/>
          </a:p>
        </p:txBody>
      </p:sp>
      <p:sp>
        <p:nvSpPr>
          <p:cNvPr id="39" name="Text 37"/>
          <p:cNvSpPr/>
          <p:nvPr/>
        </p:nvSpPr>
        <p:spPr>
          <a:xfrm>
            <a:off x="4765000" y="6385917"/>
            <a:ext cx="9050655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Demonstrates a solid understanding of RAG principles and embedding models.</a:t>
            </a:r>
            <a:endParaRPr lang="en-US" sz="1400" dirty="0"/>
          </a:p>
        </p:txBody>
      </p:sp>
      <p:sp>
        <p:nvSpPr>
          <p:cNvPr id="40" name="Shape 38"/>
          <p:cNvSpPr/>
          <p:nvPr/>
        </p:nvSpPr>
        <p:spPr>
          <a:xfrm>
            <a:off x="635437" y="6788229"/>
            <a:ext cx="13359527" cy="51756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1" name="Text 39"/>
          <p:cNvSpPr/>
          <p:nvPr/>
        </p:nvSpPr>
        <p:spPr>
          <a:xfrm>
            <a:off x="814864" y="6903482"/>
            <a:ext cx="1923336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endParaRPr lang="en-US" sz="1400" dirty="0"/>
          </a:p>
        </p:txBody>
      </p:sp>
      <p:sp>
        <p:nvSpPr>
          <p:cNvPr id="42" name="Text 40"/>
          <p:cNvSpPr/>
          <p:nvPr/>
        </p:nvSpPr>
        <p:spPr>
          <a:xfrm>
            <a:off x="3104436" y="6903482"/>
            <a:ext cx="1294328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endParaRPr lang="en-US" sz="1400" dirty="0"/>
          </a:p>
        </p:txBody>
      </p:sp>
      <p:sp>
        <p:nvSpPr>
          <p:cNvPr id="43" name="Text 41"/>
          <p:cNvSpPr/>
          <p:nvPr/>
        </p:nvSpPr>
        <p:spPr>
          <a:xfrm>
            <a:off x="4765000" y="6903482"/>
            <a:ext cx="9050655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Engages the audience with visuals (e.g., slides, live demo, or flowcharts) and answers questions effectively.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62194"/>
            <a:ext cx="82359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Tools and Preparation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52460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1"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GitHub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96679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u="sng" dirty="0">
                <a:solidFill>
                  <a:srgbClr val="FFBC8F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 a GitHub account</a:t>
            </a:r>
            <a:pPr algn="l" lvl="1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4089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Learn </a:t>
            </a:r>
            <a:pPr algn="l" lvl="1" indent="0" marL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FFBC8F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make a pull request</a:t>
            </a:r>
            <a:pPr algn="l" lvl="1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8511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Google Cloud Platform (GCP)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2933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Familiarize yourself with </a:t>
            </a:r>
            <a:pPr algn="l" lvl="1" indent="0" marL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FFBC8F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GCP basics</a:t>
            </a:r>
            <a:pPr algn="l" lvl="1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73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Set up access to the Gemini API.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1777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Google Colab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6199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Explore </a:t>
            </a:r>
            <a:pPr algn="l" lvl="1" indent="0" marL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FFBC8F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Colab features</a:t>
            </a:r>
            <a:pPr algn="l" lvl="1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60621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Learn </a:t>
            </a:r>
            <a:pPr algn="l" lvl="1" indent="0" marL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FFBC8F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5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markdown basics</a:t>
            </a:r>
            <a:pPr algn="l" lvl="1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650438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Practice </a:t>
            </a:r>
            <a:pPr algn="l" lvl="1" indent="0" marL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FFBC8F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6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integration</a:t>
            </a:r>
            <a:pPr algn="l" lvl="1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2024-12-08T16:31:49Z</dcterms:created>
  <dcterms:modified xsi:type="dcterms:W3CDTF">2024-12-08T16:31:49Z</dcterms:modified>
</cp:coreProperties>
</file>