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6995-F1F0-4115-A7AF-BBB0E2C8579E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9E0A-8B51-4E8C-AD97-351FF5052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99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6995-F1F0-4115-A7AF-BBB0E2C8579E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9E0A-8B51-4E8C-AD97-351FF5052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54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6995-F1F0-4115-A7AF-BBB0E2C8579E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9E0A-8B51-4E8C-AD97-351FF5052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53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6995-F1F0-4115-A7AF-BBB0E2C8579E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9E0A-8B51-4E8C-AD97-351FF5052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20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6995-F1F0-4115-A7AF-BBB0E2C8579E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9E0A-8B51-4E8C-AD97-351FF5052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19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6995-F1F0-4115-A7AF-BBB0E2C8579E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9E0A-8B51-4E8C-AD97-351FF5052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66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6995-F1F0-4115-A7AF-BBB0E2C8579E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9E0A-8B51-4E8C-AD97-351FF5052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53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6995-F1F0-4115-A7AF-BBB0E2C8579E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9E0A-8B51-4E8C-AD97-351FF5052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79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6995-F1F0-4115-A7AF-BBB0E2C8579E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9E0A-8B51-4E8C-AD97-351FF5052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02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6995-F1F0-4115-A7AF-BBB0E2C8579E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9E0A-8B51-4E8C-AD97-351FF5052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6995-F1F0-4115-A7AF-BBB0E2C8579E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9E0A-8B51-4E8C-AD97-351FF5052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67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76995-F1F0-4115-A7AF-BBB0E2C8579E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9E0A-8B51-4E8C-AD97-351FF5052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21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程式設計練習題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51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r>
              <a:rPr lang="en-US" altLang="zh-TW" dirty="0" smtClean="0"/>
              <a:t>7 </a:t>
            </a:r>
            <a:r>
              <a:rPr lang="en-US" altLang="zh-TW" dirty="0" err="1" smtClean="0"/>
              <a:t>aabb</a:t>
            </a:r>
            <a:r>
              <a:rPr lang="en-US" altLang="zh-TW" dirty="0" smtClean="0"/>
              <a:t> </a:t>
            </a:r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TW" altLang="en-US" dirty="0" smtClean="0"/>
              <a:t>分析：</a:t>
            </a:r>
            <a:r>
              <a:rPr lang="en-US" altLang="zh-TW" dirty="0" smtClean="0"/>
              <a:t>n = </a:t>
            </a:r>
            <a:r>
              <a:rPr lang="en-US" altLang="zh-TW" dirty="0" err="1" smtClean="0"/>
              <a:t>aabb</a:t>
            </a:r>
            <a:endParaRPr lang="en-US" altLang="zh-TW" dirty="0" smtClean="0"/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en-US" altLang="zh-TW" dirty="0" smtClean="0"/>
              <a:t>n = </a:t>
            </a:r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en-US" altLang="zh-TW" dirty="0" smtClean="0"/>
              <a:t> * 1100 + </a:t>
            </a:r>
            <a:r>
              <a:rPr lang="en-US" altLang="zh-TW" b="1" dirty="0" smtClean="0">
                <a:solidFill>
                  <a:srgbClr val="FF0000"/>
                </a:solidFill>
              </a:rPr>
              <a:t>b</a:t>
            </a:r>
            <a:r>
              <a:rPr lang="en-US" altLang="zh-TW" dirty="0" smtClean="0"/>
              <a:t> * 11 </a:t>
            </a:r>
            <a:r>
              <a:rPr lang="en-US" altLang="zh-TW" b="1" dirty="0" smtClean="0">
                <a:solidFill>
                  <a:srgbClr val="0070C0"/>
                </a:solidFill>
              </a:rPr>
              <a:t>(a:1~9, b:0~9)</a:t>
            </a:r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en-US" altLang="zh-TW" dirty="0" smtClean="0"/>
              <a:t>m =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(n) </a:t>
            </a:r>
            <a:r>
              <a:rPr lang="zh-TW" altLang="en-US" dirty="0" smtClean="0"/>
              <a:t>四捨五入後的整數</a:t>
            </a:r>
            <a:endParaRPr lang="en-US" altLang="zh-TW" dirty="0" smtClean="0"/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再判斷 </a:t>
            </a:r>
            <a:r>
              <a:rPr lang="en-US" altLang="zh-TW" dirty="0" smtClean="0"/>
              <a:t>m</a:t>
            </a:r>
            <a:r>
              <a:rPr lang="en-US" altLang="zh-TW" baseline="30000" dirty="0" smtClean="0"/>
              <a:t>2 </a:t>
            </a:r>
            <a:r>
              <a:rPr lang="zh-TW" altLang="en-US" dirty="0" smtClean="0"/>
              <a:t>是否等於 </a:t>
            </a:r>
            <a:r>
              <a:rPr lang="en-US" altLang="zh-TW" dirty="0" smtClean="0"/>
              <a:t>n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69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r>
              <a:rPr lang="en-US" altLang="zh-TW" dirty="0" smtClean="0"/>
              <a:t>8  3n+1</a:t>
            </a:r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zh-TW" altLang="en-US" dirty="0" smtClean="0"/>
              <a:t>對於任意大於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的自然數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，若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為奇數，則將</a:t>
            </a:r>
            <a:r>
              <a:rPr lang="en-US" altLang="zh-TW" dirty="0" smtClean="0"/>
              <a:t>n</a:t>
            </a:r>
            <a:r>
              <a:rPr lang="zh-TW" altLang="en-US" dirty="0" smtClean="0"/>
              <a:t>變為</a:t>
            </a:r>
            <a:r>
              <a:rPr lang="en-US" altLang="zh-TW" dirty="0" smtClean="0"/>
              <a:t>3n+1, </a:t>
            </a:r>
            <a:r>
              <a:rPr lang="zh-TW" altLang="en-US" dirty="0" smtClean="0"/>
              <a:t>否則變為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的一半。</a:t>
            </a:r>
            <a:endParaRPr lang="en-US" altLang="zh-TW" dirty="0" smtClean="0"/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經過若干次這樣的變換，一定會使</a:t>
            </a:r>
            <a:r>
              <a:rPr lang="en-US" altLang="zh-TW" dirty="0" smtClean="0"/>
              <a:t>n</a:t>
            </a:r>
            <a:r>
              <a:rPr lang="zh-TW" altLang="en-US" dirty="0" smtClean="0"/>
              <a:t>變為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例如：</a:t>
            </a:r>
            <a:r>
              <a:rPr lang="en-US" altLang="zh-TW" dirty="0" smtClean="0"/>
              <a:t>3 -&gt; 10 -&gt; 5 -&gt; 16 -&gt; 8 -&gt; 4 -&gt; 2 -&gt; 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輸入</a:t>
            </a:r>
            <a:r>
              <a:rPr lang="en-US" altLang="zh-TW" dirty="0" smtClean="0"/>
              <a:t>n, </a:t>
            </a:r>
            <a:r>
              <a:rPr lang="zh-TW" altLang="en-US" dirty="0" smtClean="0"/>
              <a:t>輸出變換的次數。 </a:t>
            </a:r>
            <a:r>
              <a:rPr lang="en-US" altLang="zh-TW" b="1" dirty="0" smtClean="0">
                <a:solidFill>
                  <a:srgbClr val="FF0000"/>
                </a:solidFill>
              </a:rPr>
              <a:t>N &lt;= 10</a:t>
            </a:r>
            <a:r>
              <a:rPr lang="en-US" altLang="zh-TW" b="1" baseline="30000" dirty="0" smtClean="0">
                <a:solidFill>
                  <a:srgbClr val="FF0000"/>
                </a:solidFill>
              </a:rPr>
              <a:t>9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範例輸入  </a:t>
            </a:r>
            <a:r>
              <a:rPr lang="en-US" altLang="zh-TW" dirty="0" smtClean="0"/>
              <a:t>3</a:t>
            </a:r>
          </a:p>
          <a:p>
            <a:pPr marL="68580" indent="0">
              <a:buNone/>
            </a:pPr>
            <a:r>
              <a:rPr lang="zh-TW" altLang="en-US" dirty="0" smtClean="0"/>
              <a:t>範例輸出  </a:t>
            </a:r>
            <a:r>
              <a:rPr lang="en-US" altLang="zh-TW" dirty="0" smtClean="0"/>
              <a:t>7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12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r>
              <a:rPr lang="en-US" altLang="zh-TW" dirty="0" smtClean="0"/>
              <a:t>9  3n+1</a:t>
            </a:r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zh-TW" altLang="en-US" dirty="0" smtClean="0"/>
              <a:t>解題分析：</a:t>
            </a:r>
            <a:endParaRPr lang="en-US" altLang="zh-TW" dirty="0" smtClean="0"/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迴圈的次數不確定， </a:t>
            </a:r>
            <a:r>
              <a:rPr lang="en-US" altLang="zh-TW" dirty="0" smtClean="0"/>
              <a:t>n</a:t>
            </a:r>
            <a:r>
              <a:rPr lang="zh-TW" altLang="en-US" dirty="0" smtClean="0"/>
              <a:t>也不是遞增、遞減式的迴圈</a:t>
            </a: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適合使用 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en-US" altLang="zh-TW" dirty="0" smtClean="0"/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if (n </a:t>
            </a:r>
            <a:r>
              <a:rPr lang="zh-TW" altLang="en-US" dirty="0" smtClean="0">
                <a:solidFill>
                  <a:srgbClr val="FF0000"/>
                </a:solidFill>
              </a:rPr>
              <a:t>是奇數</a:t>
            </a:r>
            <a:r>
              <a:rPr lang="en-US" altLang="zh-TW" dirty="0" smtClean="0">
                <a:solidFill>
                  <a:srgbClr val="FF0000"/>
                </a:solidFill>
              </a:rPr>
              <a:t>)  n = 3*n + 1</a:t>
            </a:r>
          </a:p>
          <a:p>
            <a:pPr marL="6858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else n=n/2</a:t>
            </a:r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一直做，直到</a:t>
            </a:r>
            <a:r>
              <a:rPr lang="en-US" altLang="zh-TW" dirty="0" smtClean="0"/>
              <a:t> n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942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r>
              <a:rPr lang="en-US" altLang="zh-TW" dirty="0" smtClean="0"/>
              <a:t>10 </a:t>
            </a:r>
            <a:r>
              <a:rPr lang="zh-TW" altLang="en-US" dirty="0" smtClean="0"/>
              <a:t>近似計算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TW" altLang="en-US" dirty="0" smtClean="0"/>
              <a:t>計算 </a:t>
            </a:r>
            <a:r>
              <a:rPr lang="en-US" altLang="zh-TW" dirty="0" smtClean="0"/>
              <a:t>pi/4 = 1 – 1/3 + 1/5 – 1/7 +… </a:t>
            </a:r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直到最後一項小於</a:t>
            </a:r>
            <a:r>
              <a:rPr lang="en-US" altLang="zh-TW" dirty="0" smtClean="0"/>
              <a:t>10</a:t>
            </a:r>
            <a:r>
              <a:rPr lang="en-US" altLang="zh-TW" baseline="30000" dirty="0" smtClean="0"/>
              <a:t>-6</a:t>
            </a:r>
            <a:endParaRPr lang="zh-TW" altLang="en-US" baseline="300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934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r>
              <a:rPr lang="en-US" altLang="zh-TW" dirty="0" smtClean="0"/>
              <a:t>11 </a:t>
            </a:r>
            <a:r>
              <a:rPr lang="zh-TW" altLang="en-US" dirty="0" smtClean="0"/>
              <a:t>近似計算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TW" altLang="en-US" dirty="0" smtClean="0"/>
              <a:t>計算 </a:t>
            </a:r>
            <a:r>
              <a:rPr lang="en-US" altLang="zh-TW" dirty="0" smtClean="0"/>
              <a:t>pi/4 = 1 – 1/3 + 1/5 – 1/7 +… </a:t>
            </a:r>
          </a:p>
          <a:p>
            <a:pPr marL="68580" indent="0">
              <a:buNone/>
            </a:pPr>
            <a:r>
              <a:rPr lang="zh-TW" altLang="en-US" dirty="0" smtClean="0"/>
              <a:t>直到最後一項小於</a:t>
            </a:r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r>
              <a:rPr lang="en-US" altLang="zh-TW" b="1" baseline="30000" dirty="0" smtClean="0">
                <a:solidFill>
                  <a:srgbClr val="FF0000"/>
                </a:solidFill>
              </a:rPr>
              <a:t>-6</a:t>
            </a:r>
            <a:endParaRPr lang="zh-TW" altLang="en-US" b="1" baseline="30000" dirty="0" smtClean="0">
              <a:solidFill>
                <a:srgbClr val="FF0000"/>
              </a:solidFill>
            </a:endParaRPr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分析：</a:t>
            </a:r>
            <a:endParaRPr lang="en-US" altLang="zh-TW" dirty="0" smtClean="0"/>
          </a:p>
          <a:p>
            <a:pPr marL="6858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en-US" altLang="zh-TW" dirty="0" smtClean="0">
                <a:solidFill>
                  <a:srgbClr val="0070C0"/>
                </a:solidFill>
              </a:rPr>
              <a:t> =0 ~ (</a:t>
            </a:r>
            <a:r>
              <a:rPr lang="zh-TW" altLang="en-US" dirty="0" smtClean="0">
                <a:solidFill>
                  <a:srgbClr val="0070C0"/>
                </a:solidFill>
              </a:rPr>
              <a:t>未知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r>
              <a:rPr lang="zh-TW" altLang="en-US" dirty="0" smtClean="0">
                <a:solidFill>
                  <a:srgbClr val="0070C0"/>
                </a:solidFill>
              </a:rPr>
              <a:t>， 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en-US" altLang="zh-TW" dirty="0" smtClean="0">
                <a:solidFill>
                  <a:srgbClr val="0070C0"/>
                </a:solidFill>
              </a:rPr>
              <a:t>++</a:t>
            </a:r>
          </a:p>
          <a:p>
            <a:pPr marL="6858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第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zh-TW" altLang="en-US" dirty="0" smtClean="0">
                <a:solidFill>
                  <a:srgbClr val="0070C0"/>
                </a:solidFill>
              </a:rPr>
              <a:t>項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term )=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1.0 / </a:t>
            </a:r>
            <a:r>
              <a:rPr lang="en-US" altLang="zh-TW" b="1" dirty="0" smtClean="0">
                <a:solidFill>
                  <a:srgbClr val="00B050"/>
                </a:solidFill>
              </a:rPr>
              <a:t>(</a:t>
            </a:r>
            <a:r>
              <a:rPr lang="en-US" altLang="zh-TW" b="1" dirty="0" err="1" smtClean="0">
                <a:solidFill>
                  <a:srgbClr val="00B050"/>
                </a:solidFill>
              </a:rPr>
              <a:t>i</a:t>
            </a:r>
            <a:r>
              <a:rPr lang="en-US" altLang="zh-TW" b="1" dirty="0" smtClean="0">
                <a:solidFill>
                  <a:srgbClr val="00B050"/>
                </a:solidFill>
              </a:rPr>
              <a:t>*2+1)</a:t>
            </a:r>
          </a:p>
          <a:p>
            <a:pPr marL="6858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處理一正一負的問題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68580" indent="0">
              <a:buNone/>
            </a:pPr>
            <a:r>
              <a:rPr lang="zh-TW" altLang="en-US" b="1" dirty="0" smtClean="0">
                <a:solidFill>
                  <a:srgbClr val="FF0000"/>
                </a:solidFill>
              </a:rPr>
              <a:t>一直做，直到 </a:t>
            </a:r>
            <a:r>
              <a:rPr lang="en-US" altLang="zh-TW" b="1" dirty="0" smtClean="0">
                <a:solidFill>
                  <a:srgbClr val="FF0000"/>
                </a:solidFill>
              </a:rPr>
              <a:t>term &lt;10</a:t>
            </a:r>
            <a:r>
              <a:rPr lang="en-US" altLang="zh-TW" b="1" baseline="30000" dirty="0" smtClean="0">
                <a:solidFill>
                  <a:srgbClr val="FF0000"/>
                </a:solidFill>
              </a:rPr>
              <a:t>-6</a:t>
            </a:r>
            <a:endParaRPr lang="zh-TW" altLang="en-US" b="1" baseline="30000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504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r>
              <a:rPr lang="en-US" altLang="zh-TW" dirty="0" smtClean="0"/>
              <a:t>12 </a:t>
            </a:r>
            <a:r>
              <a:rPr lang="zh-TW" altLang="en-US" dirty="0" smtClean="0"/>
              <a:t>資料統計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TW" altLang="en-US" dirty="0" smtClean="0"/>
              <a:t>輸入一些整數，求它們的最小值、最大值和平均值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保留</a:t>
            </a:r>
            <a:r>
              <a:rPr lang="en-US" altLang="zh-TW" dirty="0" smtClean="0"/>
              <a:t>3</a:t>
            </a:r>
            <a:r>
              <a:rPr lang="zh-TW" altLang="en-US" dirty="0" smtClean="0"/>
              <a:t>位小數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輸入保證這些數都不超過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範例輸入：</a:t>
            </a:r>
            <a:r>
              <a:rPr lang="en-US" altLang="zh-TW" dirty="0" smtClean="0"/>
              <a:t>2 8 3 5 1 7 3 6</a:t>
            </a:r>
          </a:p>
          <a:p>
            <a:pPr marL="68580" indent="0">
              <a:buNone/>
            </a:pPr>
            <a:r>
              <a:rPr lang="zh-TW" altLang="en-US" dirty="0" smtClean="0"/>
              <a:t>範例輸出：</a:t>
            </a:r>
            <a:r>
              <a:rPr lang="en-US" altLang="zh-TW" dirty="0" smtClean="0"/>
              <a:t>1 8 4.375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159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r>
              <a:rPr lang="en-US" altLang="zh-TW" dirty="0" smtClean="0"/>
              <a:t>13 </a:t>
            </a:r>
            <a:r>
              <a:rPr lang="zh-TW" altLang="en-US" dirty="0" smtClean="0"/>
              <a:t>水仙花數</a:t>
            </a:r>
            <a:r>
              <a:rPr lang="en-US" altLang="zh-TW" dirty="0" smtClean="0"/>
              <a:t>(daffodil)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TW" altLang="en-US" dirty="0" smtClean="0"/>
              <a:t>輸出</a:t>
            </a:r>
            <a:r>
              <a:rPr lang="en-US" altLang="zh-TW" dirty="0" smtClean="0"/>
              <a:t>100~999</a:t>
            </a:r>
            <a:r>
              <a:rPr lang="zh-TW" altLang="en-US" dirty="0" smtClean="0"/>
              <a:t>中的所有水仙花數。</a:t>
            </a:r>
          </a:p>
          <a:p>
            <a:pPr marL="68580" indent="0">
              <a:buNone/>
            </a:pPr>
            <a:r>
              <a:rPr lang="zh-TW" altLang="en-US" dirty="0" smtClean="0"/>
              <a:t>水仙花數為</a:t>
            </a:r>
            <a:r>
              <a:rPr lang="en-US" altLang="zh-TW" dirty="0" smtClean="0"/>
              <a:t>3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ABC</a:t>
            </a:r>
            <a:r>
              <a:rPr lang="zh-TW" altLang="en-US" dirty="0" smtClean="0"/>
              <a:t>並滿足</a:t>
            </a:r>
            <a:endParaRPr lang="en-US" altLang="zh-TW" dirty="0" smtClean="0"/>
          </a:p>
          <a:p>
            <a:pPr marL="68580" indent="0">
              <a:buNone/>
            </a:pPr>
            <a:r>
              <a:rPr lang="en-US" altLang="zh-TW" dirty="0" smtClean="0"/>
              <a:t>ABC = A</a:t>
            </a:r>
            <a:r>
              <a:rPr lang="en-US" altLang="zh-TW" baseline="30000" dirty="0" smtClean="0"/>
              <a:t>3</a:t>
            </a:r>
            <a:r>
              <a:rPr lang="zh-TW" altLang="en-US" dirty="0" smtClean="0"/>
              <a:t> </a:t>
            </a:r>
            <a:r>
              <a:rPr lang="en-US" altLang="zh-TW" dirty="0" smtClean="0"/>
              <a:t>+ B</a:t>
            </a:r>
            <a:r>
              <a:rPr lang="en-US" altLang="zh-TW" baseline="30000" dirty="0" smtClean="0"/>
              <a:t>3</a:t>
            </a:r>
            <a:r>
              <a:rPr lang="zh-TW" altLang="en-US" dirty="0" smtClean="0"/>
              <a:t> </a:t>
            </a:r>
            <a:r>
              <a:rPr lang="en-US" altLang="zh-TW" dirty="0" smtClean="0"/>
              <a:t>+ C</a:t>
            </a:r>
            <a:r>
              <a:rPr lang="en-US" altLang="zh-TW" baseline="30000" dirty="0" smtClean="0"/>
              <a:t>3</a:t>
            </a:r>
            <a:r>
              <a:rPr lang="zh-TW" altLang="en-US" dirty="0" smtClean="0"/>
              <a:t>，</a:t>
            </a:r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例如</a:t>
            </a:r>
            <a:r>
              <a:rPr lang="en-US" altLang="zh-TW" dirty="0" smtClean="0"/>
              <a:t>153 = 1</a:t>
            </a:r>
            <a:r>
              <a:rPr lang="en-US" altLang="zh-TW" baseline="30000" dirty="0" smtClean="0"/>
              <a:t>3</a:t>
            </a:r>
            <a:r>
              <a:rPr lang="zh-TW" altLang="en-US" dirty="0" smtClean="0"/>
              <a:t> </a:t>
            </a:r>
            <a:r>
              <a:rPr lang="en-US" altLang="zh-TW" dirty="0" smtClean="0"/>
              <a:t>+ 5</a:t>
            </a:r>
            <a:r>
              <a:rPr lang="en-US" altLang="zh-TW" baseline="30000" dirty="0" smtClean="0"/>
              <a:t>3</a:t>
            </a:r>
            <a:r>
              <a:rPr lang="zh-TW" altLang="en-US" dirty="0" smtClean="0"/>
              <a:t> </a:t>
            </a:r>
            <a:r>
              <a:rPr lang="en-US" altLang="zh-TW" dirty="0" smtClean="0"/>
              <a:t>+3</a:t>
            </a:r>
            <a:r>
              <a:rPr lang="en-US" altLang="zh-TW" baseline="30000" dirty="0" smtClean="0"/>
              <a:t>3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153</a:t>
            </a:r>
            <a:r>
              <a:rPr lang="zh-TW" altLang="en-US" dirty="0" smtClean="0"/>
              <a:t>為水仙花數。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r>
              <a:rPr lang="zh-TW" altLang="en-US" dirty="0" smtClean="0">
                <a:solidFill>
                  <a:srgbClr val="0070C0"/>
                </a:solidFill>
              </a:rPr>
              <a:t>位數</a:t>
            </a:r>
            <a:r>
              <a:rPr lang="en-US" altLang="zh-TW" dirty="0" smtClean="0">
                <a:solidFill>
                  <a:srgbClr val="0070C0"/>
                </a:solidFill>
              </a:rPr>
              <a:t>ABC</a:t>
            </a:r>
            <a:r>
              <a:rPr lang="zh-TW" altLang="en-US" dirty="0" smtClean="0">
                <a:solidFill>
                  <a:srgbClr val="0070C0"/>
                </a:solidFill>
              </a:rPr>
              <a:t>並滿足</a:t>
            </a:r>
            <a:r>
              <a:rPr lang="en-US" altLang="zh-TW" dirty="0" smtClean="0">
                <a:solidFill>
                  <a:srgbClr val="0070C0"/>
                </a:solidFill>
              </a:rPr>
              <a:t>ABC = A</a:t>
            </a:r>
            <a:r>
              <a:rPr lang="en-US" altLang="zh-TW" baseline="30000" dirty="0" smtClean="0">
                <a:solidFill>
                  <a:srgbClr val="0070C0"/>
                </a:solidFill>
              </a:rPr>
              <a:t>3</a:t>
            </a:r>
            <a:r>
              <a:rPr lang="zh-TW" altLang="en-US" dirty="0" smtClean="0">
                <a:solidFill>
                  <a:srgbClr val="0070C0"/>
                </a:solidFill>
              </a:rPr>
              <a:t> </a:t>
            </a:r>
            <a:r>
              <a:rPr lang="en-US" altLang="zh-TW" dirty="0" smtClean="0">
                <a:solidFill>
                  <a:srgbClr val="0070C0"/>
                </a:solidFill>
              </a:rPr>
              <a:t>+ B</a:t>
            </a:r>
            <a:r>
              <a:rPr lang="en-US" altLang="zh-TW" baseline="30000" dirty="0" smtClean="0">
                <a:solidFill>
                  <a:srgbClr val="0070C0"/>
                </a:solidFill>
              </a:rPr>
              <a:t>3</a:t>
            </a:r>
            <a:r>
              <a:rPr lang="zh-TW" altLang="en-US" dirty="0" smtClean="0">
                <a:solidFill>
                  <a:srgbClr val="0070C0"/>
                </a:solidFill>
              </a:rPr>
              <a:t> </a:t>
            </a:r>
            <a:r>
              <a:rPr lang="en-US" altLang="zh-TW" dirty="0" smtClean="0">
                <a:solidFill>
                  <a:srgbClr val="0070C0"/>
                </a:solidFill>
              </a:rPr>
              <a:t>+ C</a:t>
            </a:r>
            <a:r>
              <a:rPr lang="en-US" altLang="zh-TW" baseline="30000" dirty="0" smtClean="0">
                <a:solidFill>
                  <a:srgbClr val="0070C0"/>
                </a:solidFill>
              </a:rPr>
              <a:t>3</a:t>
            </a:r>
            <a:endParaRPr lang="zh-TW" altLang="en-US" dirty="0" smtClean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3847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r>
              <a:rPr lang="en-US" altLang="zh-TW" dirty="0" smtClean="0"/>
              <a:t>14 </a:t>
            </a:r>
            <a:r>
              <a:rPr lang="zh-TW" altLang="en-US" dirty="0" smtClean="0"/>
              <a:t>韓信點兵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hanxin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lnSpc>
                <a:spcPct val="120000"/>
              </a:lnSpc>
              <a:buNone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相傳韓信才智過人，從不直接清點自己軍隊的人數，只要讓士兵先後以三人一排、五人一排、七人一排地變換隊形，而他每次只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隊伍的排尾就知道總人數了。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" indent="0">
              <a:lnSpc>
                <a:spcPct val="120000"/>
              </a:lnSpc>
              <a:buNone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個非負整數</a:t>
            </a:r>
            <a:r>
              <a:rPr lang="en-US" altLang="zh-CN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a,b,c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表示每種隊形排尾的人數（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a&lt;3,b&lt;5,c&lt;7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輸出總人數的最小值（或報告無解）。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" indent="0">
              <a:lnSpc>
                <a:spcPct val="120000"/>
              </a:lnSpc>
              <a:buNone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已知總人數不小於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，不超過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" indent="0">
              <a:lnSpc>
                <a:spcPct val="120000"/>
              </a:lnSpc>
              <a:buNone/>
            </a:pP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" indent="0">
              <a:lnSpc>
                <a:spcPct val="120000"/>
              </a:lnSpc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例輸入：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2 1 6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zh-TW" altLang="en-US" dirty="0" smtClean="0">
                <a:latin typeface="微軟正黑體" panose="020B0604030504040204" pitchFamily="34" charset="-120"/>
              </a:rPr>
              <a:t>範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例輸出：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41 </a:t>
            </a:r>
          </a:p>
          <a:p>
            <a:pPr marL="68580" indent="0">
              <a:lnSpc>
                <a:spcPct val="120000"/>
              </a:lnSpc>
              <a:buNone/>
            </a:pP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" indent="0">
              <a:lnSpc>
                <a:spcPct val="120000"/>
              </a:lnSpc>
              <a:buNone/>
            </a:pPr>
            <a:r>
              <a:rPr lang="zh-TW" altLang="en-US" dirty="0" smtClean="0">
                <a:latin typeface="微軟正黑體" panose="020B0604030504040204" pitchFamily="34" charset="-120"/>
              </a:rPr>
              <a:t>範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例輸入：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2 1 3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zh-TW" altLang="en-US" dirty="0" smtClean="0">
                <a:latin typeface="微軟正黑體" panose="020B0604030504040204" pitchFamily="34" charset="-120"/>
              </a:rPr>
              <a:t>範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例輸出：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 answer 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066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r>
              <a:rPr lang="en-US" altLang="zh-TW" dirty="0" smtClean="0"/>
              <a:t>15 </a:t>
            </a:r>
            <a:r>
              <a:rPr lang="zh-TW" altLang="en-US" dirty="0" smtClean="0"/>
              <a:t>倒三角形</a:t>
            </a:r>
            <a:r>
              <a:rPr lang="en-US" altLang="zh-TW" dirty="0" smtClean="0"/>
              <a:t>(triangle)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輸入正整數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n&lt;=20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，輸出一個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層的倒三角形。例如，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n=5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時輸出如下：</a:t>
            </a:r>
          </a:p>
          <a:p>
            <a:pPr marL="68580" indent="0">
              <a:buNone/>
            </a:pPr>
            <a:endParaRPr lang="zh-CN" altLang="en-US" dirty="0" smtClean="0"/>
          </a:p>
          <a:p>
            <a:pPr marL="6858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#########</a:t>
            </a:r>
          </a:p>
          <a:p>
            <a:pPr marL="6858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 #######</a:t>
            </a:r>
          </a:p>
          <a:p>
            <a:pPr marL="6858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  #####</a:t>
            </a:r>
          </a:p>
          <a:p>
            <a:pPr marL="6858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   ###</a:t>
            </a:r>
          </a:p>
          <a:p>
            <a:pPr marL="6858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    #</a:t>
            </a:r>
            <a:endParaRPr lang="zh-TW" altLang="en-US" dirty="0" smtClean="0"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059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r>
              <a:rPr lang="en-US" altLang="zh-TW" dirty="0" smtClean="0"/>
              <a:t>16 </a:t>
            </a:r>
            <a:r>
              <a:rPr lang="zh-TW" altLang="en-US" dirty="0" smtClean="0"/>
              <a:t>子序列之和</a:t>
            </a:r>
            <a:r>
              <a:rPr lang="en-US" altLang="zh-TW" dirty="0" smtClean="0"/>
              <a:t>(subsequence)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lnSpc>
                <a:spcPct val="120000"/>
              </a:lnSpc>
              <a:buNone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輸入兩個正整數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&lt;m&lt;10</a:t>
            </a:r>
            <a:r>
              <a:rPr lang="en-US" altLang="zh-CN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，輸出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1/n</a:t>
            </a:r>
            <a:r>
              <a:rPr lang="en-US" altLang="zh-CN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+ 1/(n+1)</a:t>
            </a:r>
            <a:r>
              <a:rPr lang="en-US" altLang="zh-CN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…… + 1/m</a:t>
            </a:r>
            <a:r>
              <a:rPr lang="en-US" altLang="zh-CN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，保留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位小數。輸入包含多組資料，</a:t>
            </a:r>
            <a:r>
              <a:rPr lang="zh-CN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結束標記為</a:t>
            </a:r>
            <a:r>
              <a:rPr lang="en-US" altLang="zh-CN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n=m=0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。提示：本題有陷阱。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" indent="0">
              <a:lnSpc>
                <a:spcPct val="120000"/>
              </a:lnSpc>
              <a:buNone/>
            </a:pPr>
            <a:endParaRPr lang="en-US" altLang="zh-TW" dirty="0" smtClean="0"/>
          </a:p>
          <a:p>
            <a:pPr marL="68580" indent="0">
              <a:lnSpc>
                <a:spcPct val="120000"/>
              </a:lnSpc>
              <a:buNone/>
            </a:pPr>
            <a:r>
              <a:rPr lang="zh-TW" altLang="en-US" dirty="0" smtClean="0"/>
              <a:t>範例輸入：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zh-TW" dirty="0" smtClean="0"/>
              <a:t>2 4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zh-TW" dirty="0" smtClean="0"/>
              <a:t>65536 655360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zh-TW" dirty="0" smtClean="0"/>
              <a:t>0 0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zh-TW" altLang="en-US" dirty="0" smtClean="0"/>
              <a:t>樣例輸出：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zh-TW" dirty="0" smtClean="0"/>
              <a:t>Case 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0.42361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zh-TW" dirty="0" smtClean="0"/>
              <a:t>Case 2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0.00001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94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r>
              <a:rPr lang="en-US" altLang="zh-TW" dirty="0" smtClean="0"/>
              <a:t>1 </a:t>
            </a:r>
            <a:r>
              <a:rPr lang="zh-TW" altLang="en-US" dirty="0" smtClean="0"/>
              <a:t>圓柱體的表面積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zh-TW" altLang="en-US" dirty="0" smtClean="0"/>
              <a:t>輸入底面半徑</a:t>
            </a:r>
            <a:r>
              <a:rPr lang="en-US" altLang="zh-TW" dirty="0" smtClean="0"/>
              <a:t>r</a:t>
            </a:r>
            <a:r>
              <a:rPr lang="zh-TW" altLang="en-US" dirty="0" smtClean="0"/>
              <a:t>和高</a:t>
            </a:r>
            <a:r>
              <a:rPr lang="en-US" altLang="zh-TW" dirty="0" smtClean="0"/>
              <a:t>h, </a:t>
            </a:r>
            <a:r>
              <a:rPr lang="zh-TW" altLang="en-US" dirty="0" smtClean="0"/>
              <a:t>輸出圓柱體的表面積。</a:t>
            </a: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保留</a:t>
            </a:r>
            <a:r>
              <a:rPr lang="en-US" altLang="zh-TW" dirty="0" smtClean="0"/>
              <a:t>3</a:t>
            </a:r>
            <a:r>
              <a:rPr lang="zh-TW" altLang="en-US" dirty="0" smtClean="0"/>
              <a:t>位小數，格式請見範例。</a:t>
            </a:r>
            <a:endParaRPr lang="en-US" altLang="zh-TW" dirty="0" smtClean="0"/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範例輸入：</a:t>
            </a:r>
            <a:endParaRPr lang="en-US" altLang="zh-TW" dirty="0" smtClean="0"/>
          </a:p>
          <a:p>
            <a:pPr marL="68580" indent="0">
              <a:buNone/>
            </a:pPr>
            <a:r>
              <a:rPr lang="en-US" altLang="zh-TW" dirty="0" smtClean="0"/>
              <a:t>3.5  9</a:t>
            </a:r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範例輸出：</a:t>
            </a:r>
            <a:endParaRPr lang="en-US" altLang="zh-TW" dirty="0" smtClean="0"/>
          </a:p>
          <a:p>
            <a:pPr marL="68580" indent="0">
              <a:buNone/>
            </a:pPr>
            <a:r>
              <a:rPr lang="en-US" altLang="zh-TW" dirty="0" smtClean="0"/>
              <a:t>Area = 274.889</a:t>
            </a:r>
          </a:p>
          <a:p>
            <a:r>
              <a:rPr lang="zh-TW" altLang="en-US" dirty="0" smtClean="0"/>
              <a:t>解析：表面積</a:t>
            </a:r>
            <a:r>
              <a:rPr lang="en-US" altLang="zh-TW" dirty="0" smtClean="0"/>
              <a:t>=</a:t>
            </a:r>
            <a:r>
              <a:rPr lang="zh-TW" altLang="en-US" dirty="0" smtClean="0"/>
              <a:t>上底面積</a:t>
            </a:r>
            <a:r>
              <a:rPr lang="en-US" altLang="zh-TW" dirty="0" smtClean="0"/>
              <a:t>+</a:t>
            </a:r>
            <a:r>
              <a:rPr lang="zh-TW" altLang="en-US" dirty="0" smtClean="0"/>
              <a:t>下底面積</a:t>
            </a:r>
            <a:r>
              <a:rPr lang="en-US" altLang="zh-TW" dirty="0" smtClean="0"/>
              <a:t>+</a:t>
            </a:r>
            <a:r>
              <a:rPr lang="zh-TW" altLang="en-US" dirty="0" smtClean="0"/>
              <a:t>側面積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9459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子序列之和</a:t>
            </a:r>
            <a:r>
              <a:rPr lang="en-US" altLang="zh-TW" dirty="0" smtClean="0"/>
              <a:t>(subsequence)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</a:rPr>
              <a:t>本題陷阱在於</a:t>
            </a:r>
            <a:r>
              <a:rPr lang="en-US" altLang="zh-CN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</a:rPr>
              <a:t>比較大時，</a:t>
            </a:r>
            <a:r>
              <a:rPr lang="en-US" altLang="zh-CN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n*n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</a:rPr>
              <a:t>會溢出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marL="6858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</a:rPr>
              <a:t>所以 </a:t>
            </a:r>
            <a:r>
              <a:rPr lang="en-US" altLang="zh-TW" dirty="0" smtClean="0">
                <a:latin typeface="微軟正黑體" panose="020B0604030504040204" pitchFamily="34" charset="-120"/>
              </a:rPr>
              <a:t>1/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n^2 </a:t>
            </a:r>
            <a:r>
              <a:rPr lang="zh-TW" altLang="en-US" dirty="0" smtClean="0">
                <a:latin typeface="微軟正黑體" panose="020B0604030504040204" pitchFamily="34" charset="-120"/>
              </a:rPr>
              <a:t>應該用 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anose="020B0604030504040204" pitchFamily="34" charset="-120"/>
              </a:rPr>
              <a:t>1/</a:t>
            </a:r>
            <a:r>
              <a:rPr lang="en-US" altLang="zh-CN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n/n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</a:rPr>
              <a:t>而不是 </a:t>
            </a:r>
            <a:r>
              <a:rPr lang="en-US" altLang="zh-TW" dirty="0" smtClean="0">
                <a:latin typeface="微軟正黑體" panose="020B0604030504040204" pitchFamily="34" charset="-120"/>
              </a:rPr>
              <a:t>1/(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n*n)</a:t>
            </a:r>
          </a:p>
          <a:p>
            <a:pPr marL="68580" indent="0">
              <a:buNone/>
            </a:pPr>
            <a:endParaRPr lang="en-US" altLang="zh-TW" dirty="0" smtClean="0">
              <a:latin typeface="微軟正黑體" panose="020B0604030504040204" pitchFamily="34" charset="-120"/>
            </a:endParaRPr>
          </a:p>
          <a:p>
            <a:pPr marL="6858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</a:rPr>
              <a:t>如果沒有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 = 0;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</a:rPr>
              <a:t>後面的輸出是前一次輸出和本次輸出之和。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4574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r>
              <a:rPr lang="en-US" altLang="zh-TW" dirty="0" smtClean="0"/>
              <a:t>17 </a:t>
            </a:r>
            <a:r>
              <a:rPr lang="zh-TW" altLang="en-US" dirty="0" smtClean="0"/>
              <a:t>分數化小數</a:t>
            </a:r>
            <a:r>
              <a:rPr lang="en-US" altLang="zh-TW" dirty="0" smtClean="0"/>
              <a:t>(decimal)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輸入正整數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 b, c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，輸出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a/b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的小數形式，精確到小數點後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位。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 b &lt;= 10^6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 &lt;= 100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。輸入包含多組資料，結束標記為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a=b=c=0.  </a:t>
            </a:r>
          </a:p>
          <a:p>
            <a:pPr marL="6858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例輸入：</a:t>
            </a:r>
          </a:p>
          <a:p>
            <a:pPr marL="68580" indent="0">
              <a:buNone/>
            </a:pP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marL="68580" indent="0">
              <a:buNone/>
            </a:pP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6 4</a:t>
            </a:r>
          </a:p>
          <a:p>
            <a:pPr marL="68580" indent="0">
              <a:buNone/>
            </a:pP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68580" indent="0">
              <a:buNone/>
            </a:pP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0 0</a:t>
            </a:r>
          </a:p>
          <a:p>
            <a:pPr marL="6858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</a:rPr>
              <a:t>範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例輸出：</a:t>
            </a:r>
          </a:p>
          <a:p>
            <a:pPr marL="68580" indent="0">
              <a:buNone/>
            </a:pP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 1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0.1667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83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r>
              <a:rPr lang="en-US" altLang="zh-TW" dirty="0" smtClean="0"/>
              <a:t>18 </a:t>
            </a:r>
            <a:r>
              <a:rPr lang="zh-TW" altLang="en-US" dirty="0" smtClean="0"/>
              <a:t>逆序輸出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TW" altLang="en-US" dirty="0" smtClean="0"/>
              <a:t>讀入不超過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個整數。</a:t>
            </a: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任務：逆序輸出，以空白隔開。</a:t>
            </a:r>
            <a:endParaRPr lang="en-US" altLang="zh-TW" dirty="0" smtClean="0"/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範例輸入：</a:t>
            </a:r>
            <a:r>
              <a:rPr lang="en-US" altLang="zh-TW" dirty="0" smtClean="0"/>
              <a:t>1 2 3 4 5 7 8 9</a:t>
            </a:r>
          </a:p>
          <a:p>
            <a:pPr marL="68580" indent="0">
              <a:buNone/>
            </a:pPr>
            <a:r>
              <a:rPr lang="zh-TW" altLang="en-US" dirty="0" smtClean="0"/>
              <a:t>範例輸出：</a:t>
            </a:r>
            <a:r>
              <a:rPr lang="en-US" altLang="zh-TW" dirty="0" smtClean="0"/>
              <a:t>9 8 7 5 4 3 2 1</a:t>
            </a:r>
          </a:p>
          <a:p>
            <a:pPr marL="68580" indent="0">
              <a:buNone/>
            </a:pPr>
            <a:r>
              <a:rPr lang="zh-TW" altLang="en-US" dirty="0" smtClean="0"/>
              <a:t>最後記得換行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3194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逆序輸出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TW" altLang="en-US" dirty="0" smtClean="0"/>
              <a:t>解析：</a:t>
            </a:r>
            <a:endParaRPr lang="en-US" altLang="zh-TW" dirty="0" smtClean="0"/>
          </a:p>
          <a:p>
            <a:pPr marL="68580" indent="0">
              <a:buNone/>
            </a:pPr>
            <a:endParaRPr lang="en-US" altLang="zh-TW" dirty="0" smtClean="0"/>
          </a:p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開一整數陣列 </a:t>
            </a:r>
            <a:r>
              <a:rPr lang="en-US" altLang="zh-TW" dirty="0" smtClean="0"/>
              <a:t>(</a:t>
            </a:r>
            <a:r>
              <a:rPr lang="zh-TW" altLang="en-US" dirty="0" smtClean="0"/>
              <a:t>思考大小 </a:t>
            </a:r>
            <a:r>
              <a:rPr lang="en-US" altLang="zh-TW" dirty="0" smtClean="0"/>
              <a:t>: 100?  10000?)</a:t>
            </a:r>
          </a:p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連續輸入放入陣列中</a:t>
            </a:r>
            <a:endParaRPr lang="en-US" altLang="zh-TW" dirty="0" smtClean="0"/>
          </a:p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輸出格式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70458"/>
              </p:ext>
            </p:extLst>
          </p:nvPr>
        </p:nvGraphicFramePr>
        <p:xfrm>
          <a:off x="7727249" y="1690688"/>
          <a:ext cx="4104456" cy="786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0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30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30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30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30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30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305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305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387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58859" marR="58859" marT="29429" marB="29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58859" marR="58859" marT="29429" marB="29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0070C0"/>
                          </a:solidFill>
                        </a:rPr>
                        <a:t>39</a:t>
                      </a:r>
                      <a:endParaRPr lang="zh-TW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58859" marR="58859" marT="29429" marB="29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0070C0"/>
                          </a:solidFill>
                        </a:rPr>
                        <a:t>52</a:t>
                      </a:r>
                      <a:endParaRPr lang="zh-TW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58859" marR="58859" marT="29429" marB="29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0070C0"/>
                          </a:solidFill>
                        </a:rPr>
                        <a:t>15</a:t>
                      </a:r>
                      <a:endParaRPr lang="zh-TW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58859" marR="58859" marT="29429" marB="29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0070C0"/>
                          </a:solidFill>
                        </a:rPr>
                        <a:t>26</a:t>
                      </a:r>
                      <a:endParaRPr lang="zh-TW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58859" marR="58859" marT="29429" marB="29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0070C0"/>
                          </a:solidFill>
                        </a:rPr>
                        <a:t>37</a:t>
                      </a:r>
                      <a:endParaRPr lang="zh-TW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58859" marR="58859" marT="29429" marB="29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>
                          <a:solidFill>
                            <a:srgbClr val="0070C0"/>
                          </a:solidFill>
                        </a:rPr>
                        <a:t>CtrlZ</a:t>
                      </a:r>
                      <a:endParaRPr lang="zh-TW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58859" marR="58859" marT="29429" marB="2942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7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8859" marR="58859" marT="29429" marB="29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8859" marR="58859" marT="29429" marB="29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8859" marR="58859" marT="29429" marB="29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8859" marR="58859" marT="29429" marB="29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8859" marR="58859" marT="29429" marB="29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8859" marR="58859" marT="29429" marB="29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8859" marR="58859" marT="29429" marB="29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8859" marR="58859" marT="29429" marB="2942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8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/>
                        <a:t>a[0]</a:t>
                      </a:r>
                      <a:endParaRPr lang="zh-TW" altLang="en-US" sz="1200" b="1" dirty="0"/>
                    </a:p>
                  </a:txBody>
                  <a:tcPr marL="58859" marR="58859" marT="29429" marB="29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a[1]</a:t>
                      </a:r>
                      <a:endParaRPr lang="zh-TW" altLang="en-US" sz="1200" b="1" dirty="0"/>
                    </a:p>
                  </a:txBody>
                  <a:tcPr marL="58859" marR="58859" marT="29429" marB="29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a[2]</a:t>
                      </a:r>
                      <a:endParaRPr lang="zh-TW" altLang="en-US" sz="1200" b="1" dirty="0"/>
                    </a:p>
                  </a:txBody>
                  <a:tcPr marL="58859" marR="58859" marT="29429" marB="29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a[3]</a:t>
                      </a:r>
                      <a:endParaRPr lang="zh-TW" altLang="en-US" sz="1200" b="1" dirty="0"/>
                    </a:p>
                  </a:txBody>
                  <a:tcPr marL="58859" marR="58859" marT="29429" marB="29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a[4]</a:t>
                      </a:r>
                      <a:endParaRPr lang="zh-TW" altLang="en-US" sz="1200" b="1" dirty="0"/>
                    </a:p>
                  </a:txBody>
                  <a:tcPr marL="58859" marR="58859" marT="29429" marB="29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a[5]</a:t>
                      </a:r>
                      <a:endParaRPr lang="zh-TW" altLang="en-US" sz="1200" b="1" dirty="0"/>
                    </a:p>
                  </a:txBody>
                  <a:tcPr marL="58859" marR="58859" marT="29429" marB="29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a[6]</a:t>
                      </a:r>
                      <a:endParaRPr lang="zh-TW" altLang="en-US" sz="1200" b="1" dirty="0"/>
                    </a:p>
                  </a:txBody>
                  <a:tcPr marL="58859" marR="58859" marT="29429" marB="2942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 marL="58859" marR="58859" marT="29429" marB="2942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321027" y="16409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x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309807" y="196056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280482" y="3111198"/>
            <a:ext cx="307331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/>
              <a:t>Hint:  </a:t>
            </a:r>
            <a:r>
              <a:rPr lang="en-US" altLang="zh-TW" sz="1400" b="1" dirty="0" smtClean="0">
                <a:solidFill>
                  <a:srgbClr val="0070C0"/>
                </a:solidFill>
              </a:rPr>
              <a:t>n++, </a:t>
            </a:r>
            <a:r>
              <a:rPr lang="en-US" altLang="zh-TW" sz="1400" b="1" dirty="0" err="1" smtClean="0">
                <a:solidFill>
                  <a:srgbClr val="0070C0"/>
                </a:solidFill>
              </a:rPr>
              <a:t>maxn</a:t>
            </a:r>
            <a:r>
              <a:rPr lang="en-US" altLang="zh-TW" sz="1400" b="1" dirty="0" smtClean="0">
                <a:solidFill>
                  <a:srgbClr val="0070C0"/>
                </a:solidFill>
              </a:rPr>
              <a:t>, </a:t>
            </a:r>
            <a:r>
              <a:rPr lang="zh-TW" altLang="en-US" sz="1400" b="1" dirty="0" smtClean="0">
                <a:solidFill>
                  <a:srgbClr val="0070C0"/>
                </a:solidFill>
              </a:rPr>
              <a:t>陣列宣告的位置</a:t>
            </a:r>
            <a:endParaRPr lang="en-US" altLang="zh-TW" sz="1400" b="1" dirty="0" smtClean="0">
              <a:solidFill>
                <a:srgbClr val="0070C0"/>
              </a:solidFill>
            </a:endParaRPr>
          </a:p>
          <a:p>
            <a:endParaRPr lang="en-US" altLang="zh-TW" sz="1400" dirty="0"/>
          </a:p>
          <a:p>
            <a:r>
              <a:rPr lang="en-US" altLang="zh-TW" sz="1400" dirty="0" smtClean="0"/>
              <a:t>a[n++]=x;</a:t>
            </a:r>
          </a:p>
          <a:p>
            <a:r>
              <a:rPr lang="zh-TW" altLang="en-US" sz="1400" dirty="0" smtClean="0"/>
              <a:t>代表</a:t>
            </a:r>
            <a:endParaRPr lang="en-US" altLang="zh-TW" sz="1400" dirty="0" smtClean="0"/>
          </a:p>
          <a:p>
            <a:r>
              <a:rPr lang="en-US" altLang="zh-TW" sz="1400" dirty="0" smtClean="0"/>
              <a:t>a[n]=x;</a:t>
            </a:r>
          </a:p>
          <a:p>
            <a:r>
              <a:rPr lang="en-US" altLang="zh-TW" sz="1400" dirty="0" smtClean="0"/>
              <a:t>N++;</a:t>
            </a:r>
          </a:p>
          <a:p>
            <a:endParaRPr lang="en-US" altLang="zh-TW" sz="1400" dirty="0"/>
          </a:p>
          <a:p>
            <a:r>
              <a:rPr lang="zh-TW" altLang="en-US" sz="1400" dirty="0" smtClean="0"/>
              <a:t>輸出 </a:t>
            </a:r>
            <a:r>
              <a:rPr lang="en-US" altLang="zh-TW" sz="1400" dirty="0" smtClean="0"/>
              <a:t>a[6]~a[1]</a:t>
            </a:r>
            <a:r>
              <a:rPr lang="zh-TW" altLang="en-US" sz="1400" dirty="0" smtClean="0"/>
              <a:t>空格隔開</a:t>
            </a:r>
            <a:endParaRPr lang="en-US" altLang="zh-TW" sz="1400" dirty="0" smtClean="0"/>
          </a:p>
          <a:p>
            <a:r>
              <a:rPr lang="zh-TW" altLang="en-US" sz="1400" dirty="0" smtClean="0"/>
              <a:t>輸出 </a:t>
            </a:r>
            <a:r>
              <a:rPr lang="en-US" altLang="zh-TW" sz="1400" dirty="0" smtClean="0"/>
              <a:t>a[0] </a:t>
            </a:r>
            <a:r>
              <a:rPr lang="zh-TW" altLang="en-US" sz="1400" dirty="0" smtClean="0"/>
              <a:t>換行</a:t>
            </a: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33262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r>
              <a:rPr lang="en-US" altLang="zh-TW" dirty="0" smtClean="0"/>
              <a:t>19 </a:t>
            </a:r>
            <a:r>
              <a:rPr lang="zh-TW" altLang="en-US" dirty="0" smtClean="0"/>
              <a:t>開燈問題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lnSpc>
                <a:spcPct val="120000"/>
              </a:lnSpc>
              <a:buNone/>
            </a:pPr>
            <a:r>
              <a:rPr lang="zh-TW" altLang="en-US" dirty="0" smtClean="0"/>
              <a:t>有</a:t>
            </a:r>
            <a:r>
              <a:rPr lang="en-US" altLang="zh-TW" dirty="0" smtClean="0"/>
              <a:t> n </a:t>
            </a:r>
            <a:r>
              <a:rPr lang="zh-TW" altLang="en-US" dirty="0" smtClean="0"/>
              <a:t>盞燈，編號為</a:t>
            </a:r>
            <a:r>
              <a:rPr lang="en-US" altLang="zh-TW" dirty="0" smtClean="0"/>
              <a:t>1~n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68580" indent="0">
              <a:lnSpc>
                <a:spcPct val="120000"/>
              </a:lnSpc>
              <a:buNone/>
            </a:pPr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個人把所有燈打開，第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個人下所有編號為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的倍數的開關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這些燈將被關掉</a:t>
            </a:r>
            <a:r>
              <a:rPr lang="en-US" altLang="zh-TW" dirty="0" smtClean="0"/>
              <a:t>)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zh-TW" altLang="en-US" dirty="0" smtClean="0"/>
              <a:t>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個人按下所有編號為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的倍數的開關</a:t>
            </a:r>
            <a:r>
              <a:rPr lang="en-US" altLang="zh-TW" dirty="0" smtClean="0"/>
              <a:t>(</a:t>
            </a:r>
            <a:r>
              <a:rPr lang="zh-TW" altLang="en-US" dirty="0" smtClean="0"/>
              <a:t>關掉的燈將被打開，開著的燈將被關掉</a:t>
            </a:r>
            <a:r>
              <a:rPr lang="en-US" altLang="zh-TW" dirty="0" smtClean="0"/>
              <a:t>)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zh-TW" altLang="en-US" dirty="0" smtClean="0"/>
              <a:t>依此類推。</a:t>
            </a:r>
            <a:endParaRPr lang="en-US" altLang="zh-TW" dirty="0" smtClean="0"/>
          </a:p>
          <a:p>
            <a:pPr marL="68580" indent="0">
              <a:lnSpc>
                <a:spcPct val="120000"/>
              </a:lnSpc>
              <a:buNone/>
            </a:pPr>
            <a:r>
              <a:rPr lang="zh-TW" altLang="en-US" dirty="0" smtClean="0"/>
              <a:t>一共有 </a:t>
            </a:r>
            <a:r>
              <a:rPr lang="en-US" altLang="zh-TW" dirty="0" smtClean="0"/>
              <a:t>k </a:t>
            </a:r>
            <a:r>
              <a:rPr lang="zh-TW" altLang="en-US" dirty="0" smtClean="0"/>
              <a:t>個人，問最後有哪些燈開著</a:t>
            </a:r>
            <a:r>
              <a:rPr lang="en-US" altLang="zh-TW" dirty="0" smtClean="0"/>
              <a:t>?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zh-TW" altLang="en-US" dirty="0" smtClean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，輸出：開著的燈的編號</a:t>
            </a:r>
            <a:r>
              <a:rPr lang="en-US" altLang="zh-TW" dirty="0" smtClean="0"/>
              <a:t>( k&lt;= n &lt;= 1000)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68580" indent="0">
              <a:lnSpc>
                <a:spcPct val="120000"/>
              </a:lnSpc>
              <a:buNone/>
            </a:pPr>
            <a:endParaRPr lang="en-US" altLang="zh-TW" dirty="0" smtClean="0"/>
          </a:p>
          <a:p>
            <a:pPr marL="68580" indent="0">
              <a:lnSpc>
                <a:spcPct val="120000"/>
              </a:lnSpc>
              <a:buNone/>
            </a:pPr>
            <a:r>
              <a:rPr lang="zh-TW" altLang="en-US" dirty="0" smtClean="0"/>
              <a:t>範例輸入： </a:t>
            </a:r>
            <a:r>
              <a:rPr lang="en-US" altLang="zh-TW" dirty="0" smtClean="0"/>
              <a:t>7 3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zh-TW" altLang="en-US" dirty="0" smtClean="0"/>
              <a:t>範例輸出： </a:t>
            </a:r>
            <a:r>
              <a:rPr lang="en-US" altLang="zh-TW" dirty="0" smtClean="0"/>
              <a:t>1 5 6 7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解析：用 </a:t>
            </a:r>
            <a:r>
              <a:rPr lang="en-US" altLang="zh-TW" b="1" dirty="0" smtClean="0">
                <a:solidFill>
                  <a:srgbClr val="C00000"/>
                </a:solidFill>
              </a:rPr>
              <a:t>a[1], a[2], a[3], …, a[n] </a:t>
            </a:r>
            <a:r>
              <a:rPr lang="zh-TW" altLang="en-US" b="1" dirty="0" smtClean="0">
                <a:solidFill>
                  <a:srgbClr val="C00000"/>
                </a:solidFill>
              </a:rPr>
              <a:t>表示編號為</a:t>
            </a:r>
            <a:r>
              <a:rPr lang="en-US" altLang="zh-TW" b="1" dirty="0" smtClean="0">
                <a:solidFill>
                  <a:srgbClr val="C00000"/>
                </a:solidFill>
              </a:rPr>
              <a:t>1,2,3,…,n</a:t>
            </a:r>
            <a:r>
              <a:rPr lang="zh-TW" altLang="en-US" b="1" dirty="0" smtClean="0">
                <a:solidFill>
                  <a:srgbClr val="C00000"/>
                </a:solidFill>
              </a:rPr>
              <a:t>的燈是否開著。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8684601" y="5503556"/>
            <a:ext cx="1882494" cy="216024"/>
            <a:chOff x="6024528" y="5309592"/>
            <a:chExt cx="1882494" cy="216024"/>
          </a:xfrm>
        </p:grpSpPr>
        <p:sp>
          <p:nvSpPr>
            <p:cNvPr id="5" name="橢圓 4"/>
            <p:cNvSpPr/>
            <p:nvPr/>
          </p:nvSpPr>
          <p:spPr>
            <a:xfrm>
              <a:off x="6024528" y="530959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6302273" y="5309592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6580018" y="5309592"/>
              <a:ext cx="216024" cy="21602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857763" y="5309592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7413253" y="5309592"/>
              <a:ext cx="216024" cy="21602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7690998" y="530959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7135508" y="530959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220487"/>
              </p:ext>
            </p:extLst>
          </p:nvPr>
        </p:nvGraphicFramePr>
        <p:xfrm>
          <a:off x="8600225" y="4487060"/>
          <a:ext cx="2016231" cy="30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80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80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803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803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8803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02114"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75528" marR="75528" marT="37764" marB="37764"/>
                </a:tc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75528" marR="75528" marT="37764" marB="37764"/>
                </a:tc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75528" marR="75528" marT="37764" marB="37764"/>
                </a:tc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75528" marR="75528" marT="37764" marB="37764"/>
                </a:tc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75528" marR="75528" marT="37764" marB="37764"/>
                </a:tc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75528" marR="75528" marT="37764" marB="37764"/>
                </a:tc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75528" marR="75528" marT="37764" marB="3776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群組 12"/>
          <p:cNvGrpSpPr/>
          <p:nvPr/>
        </p:nvGrpSpPr>
        <p:grpSpPr>
          <a:xfrm>
            <a:off x="8688710" y="4847100"/>
            <a:ext cx="1882494" cy="216024"/>
            <a:chOff x="4355976" y="4437112"/>
            <a:chExt cx="1882494" cy="216024"/>
          </a:xfrm>
        </p:grpSpPr>
        <p:sp>
          <p:nvSpPr>
            <p:cNvPr id="14" name="橢圓 13"/>
            <p:cNvSpPr/>
            <p:nvPr/>
          </p:nvSpPr>
          <p:spPr>
            <a:xfrm>
              <a:off x="4355976" y="443711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4633721" y="443711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4911466" y="443711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5189211" y="443711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744701" y="443711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6022446" y="443711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5466956" y="443711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8684601" y="5179520"/>
            <a:ext cx="1882494" cy="216024"/>
            <a:chOff x="4368344" y="5417604"/>
            <a:chExt cx="1882494" cy="216024"/>
          </a:xfrm>
        </p:grpSpPr>
        <p:sp>
          <p:nvSpPr>
            <p:cNvPr id="22" name="橢圓 21"/>
            <p:cNvSpPr/>
            <p:nvPr/>
          </p:nvSpPr>
          <p:spPr>
            <a:xfrm>
              <a:off x="4368344" y="541760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4646089" y="5417604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4923834" y="541760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5201579" y="5417604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5757069" y="5417604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6034814" y="541760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5479324" y="541760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2215"/>
              </p:ext>
            </p:extLst>
          </p:nvPr>
        </p:nvGraphicFramePr>
        <p:xfrm>
          <a:off x="8312193" y="4784612"/>
          <a:ext cx="239688" cy="1005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9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7151">
                <a:tc>
                  <a:txBody>
                    <a:bodyPr/>
                    <a:lstStyle/>
                    <a:p>
                      <a:r>
                        <a:rPr lang="en-US" altLang="zh-TW" sz="1600" b="0" dirty="0" smtClean="0"/>
                        <a:t>1</a:t>
                      </a:r>
                      <a:endParaRPr lang="zh-TW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151">
                <a:tc>
                  <a:txBody>
                    <a:bodyPr/>
                    <a:lstStyle/>
                    <a:p>
                      <a:r>
                        <a:rPr lang="en-US" altLang="zh-TW" sz="1600" b="0" dirty="0" smtClean="0"/>
                        <a:t>2</a:t>
                      </a:r>
                      <a:endParaRPr lang="zh-TW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7151">
                <a:tc>
                  <a:txBody>
                    <a:bodyPr/>
                    <a:lstStyle/>
                    <a:p>
                      <a:r>
                        <a:rPr lang="en-US" altLang="zh-TW" sz="1600" b="0" dirty="0" smtClean="0"/>
                        <a:t>3</a:t>
                      </a:r>
                      <a:endParaRPr lang="zh-TW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0" name="群組 29"/>
          <p:cNvGrpSpPr/>
          <p:nvPr/>
        </p:nvGrpSpPr>
        <p:grpSpPr>
          <a:xfrm>
            <a:off x="8667093" y="4114176"/>
            <a:ext cx="1882494" cy="216024"/>
            <a:chOff x="6007020" y="3920212"/>
            <a:chExt cx="1882494" cy="216024"/>
          </a:xfrm>
        </p:grpSpPr>
        <p:sp>
          <p:nvSpPr>
            <p:cNvPr id="31" name="橢圓 30"/>
            <p:cNvSpPr/>
            <p:nvPr/>
          </p:nvSpPr>
          <p:spPr>
            <a:xfrm>
              <a:off x="6007020" y="3920212"/>
              <a:ext cx="216024" cy="21602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6284765" y="3920212"/>
              <a:ext cx="216024" cy="21602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6562510" y="3920212"/>
              <a:ext cx="216024" cy="21602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6840255" y="3920212"/>
              <a:ext cx="216024" cy="21602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7395745" y="3920212"/>
              <a:ext cx="216024" cy="21602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7673490" y="3920212"/>
              <a:ext cx="216024" cy="21602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7118000" y="3920212"/>
              <a:ext cx="216024" cy="21602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81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r>
              <a:rPr lang="en-US" altLang="zh-TW" dirty="0" smtClean="0"/>
              <a:t>2</a:t>
            </a:r>
            <a:r>
              <a:rPr lang="zh-TW" altLang="en-US" dirty="0" smtClean="0"/>
              <a:t> 三位數反轉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zh-TW" altLang="en-US" dirty="0" smtClean="0"/>
              <a:t>輸入一個三位數，分離出它的百位、十位和個位，反轉後輸出。</a:t>
            </a:r>
            <a:endParaRPr lang="en-US" altLang="zh-TW" dirty="0" smtClean="0"/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範例輸入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127</a:t>
            </a:r>
          </a:p>
          <a:p>
            <a:pPr marL="68580" indent="0">
              <a:buNone/>
            </a:pPr>
            <a:r>
              <a:rPr lang="zh-TW" altLang="en-US" dirty="0" smtClean="0"/>
              <a:t>範例輸出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721</a:t>
            </a:r>
          </a:p>
          <a:p>
            <a:pPr marL="68580" indent="0">
              <a:buNone/>
            </a:pPr>
            <a:r>
              <a:rPr lang="zh-TW" altLang="en-US" dirty="0" smtClean="0"/>
              <a:t>範例輸入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520</a:t>
            </a:r>
          </a:p>
          <a:p>
            <a:pPr marL="68580" indent="0">
              <a:buNone/>
            </a:pPr>
            <a:r>
              <a:rPr lang="zh-TW" altLang="en-US" dirty="0" smtClean="0"/>
              <a:t>範例輸出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025</a:t>
            </a:r>
          </a:p>
          <a:p>
            <a:pPr marL="68580" indent="0">
              <a:buNone/>
            </a:pPr>
            <a:r>
              <a:rPr lang="zh-TW" altLang="en-US" dirty="0" smtClean="0"/>
              <a:t>範例輸入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200</a:t>
            </a:r>
          </a:p>
          <a:p>
            <a:pPr marL="68580" indent="0">
              <a:buNone/>
            </a:pPr>
            <a:r>
              <a:rPr lang="zh-TW" altLang="en-US" dirty="0" smtClean="0"/>
              <a:t>範例輸出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002</a:t>
            </a:r>
          </a:p>
          <a:p>
            <a:pPr marL="6858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25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r>
              <a:rPr lang="en-US" altLang="zh-TW" dirty="0" smtClean="0"/>
              <a:t>3 </a:t>
            </a:r>
            <a:r>
              <a:rPr lang="zh-TW" altLang="en-US" dirty="0" smtClean="0"/>
              <a:t>交換變數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TW" altLang="en-US" dirty="0" smtClean="0"/>
              <a:t>輸入兩個整數</a:t>
            </a:r>
            <a:r>
              <a:rPr lang="en-US" altLang="zh-TW" dirty="0" smtClean="0"/>
              <a:t>a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b, </a:t>
            </a:r>
            <a:r>
              <a:rPr lang="zh-TW" altLang="en-US" dirty="0" smtClean="0"/>
              <a:t>交換二者的值，然後輸出。</a:t>
            </a:r>
            <a:endParaRPr lang="en-US" altLang="zh-TW" dirty="0" smtClean="0"/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範例輸入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824 16</a:t>
            </a:r>
          </a:p>
          <a:p>
            <a:pPr marL="68580" indent="0">
              <a:buNone/>
            </a:pPr>
            <a:r>
              <a:rPr lang="zh-TW" altLang="en-US" dirty="0" smtClean="0"/>
              <a:t>範例輸出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16 824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616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r>
              <a:rPr lang="en-US" altLang="zh-TW" dirty="0" smtClean="0"/>
              <a:t>4 </a:t>
            </a:r>
            <a:r>
              <a:rPr lang="zh-TW" altLang="en-US" dirty="0" smtClean="0"/>
              <a:t>雞兔同籠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zh-TW" altLang="en-US" dirty="0" smtClean="0"/>
              <a:t>已知雞和兔的總數量為</a:t>
            </a:r>
            <a:r>
              <a:rPr lang="en-US" altLang="zh-TW" dirty="0" smtClean="0"/>
              <a:t>n, </a:t>
            </a:r>
            <a:r>
              <a:rPr lang="zh-TW" altLang="en-US" dirty="0" smtClean="0"/>
              <a:t>總腳數為</a:t>
            </a:r>
            <a:r>
              <a:rPr lang="en-US" altLang="zh-TW" dirty="0" smtClean="0"/>
              <a:t>m</a:t>
            </a:r>
            <a:r>
              <a:rPr lang="zh-TW" altLang="en-US" dirty="0" smtClean="0"/>
              <a:t>。輸入</a:t>
            </a:r>
            <a:r>
              <a:rPr lang="en-US" altLang="zh-TW" dirty="0" smtClean="0"/>
              <a:t>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m</a:t>
            </a:r>
            <a:r>
              <a:rPr lang="zh-TW" altLang="en-US" dirty="0" smtClean="0"/>
              <a:t>，依次輸出雞的數目和兔的數目。如果無解，則輸出「</a:t>
            </a:r>
            <a:r>
              <a:rPr lang="en-US" altLang="zh-TW" dirty="0" smtClean="0"/>
              <a:t>No answer</a:t>
            </a:r>
            <a:r>
              <a:rPr lang="zh-TW" altLang="en-US" dirty="0" smtClean="0"/>
              <a:t>」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不要引號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範例輸入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en-US" altLang="zh-TW" dirty="0" smtClean="0"/>
              <a:t>14  32</a:t>
            </a:r>
          </a:p>
          <a:p>
            <a:pPr marL="68580" indent="0">
              <a:buNone/>
            </a:pPr>
            <a:r>
              <a:rPr lang="zh-TW" altLang="en-US" dirty="0" smtClean="0"/>
              <a:t>範例輸出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en-US" altLang="zh-TW" dirty="0" smtClean="0"/>
              <a:t>12  2</a:t>
            </a:r>
          </a:p>
          <a:p>
            <a:pPr marL="68580" indent="0">
              <a:buNone/>
            </a:pPr>
            <a:r>
              <a:rPr lang="zh-TW" altLang="en-US" dirty="0" smtClean="0"/>
              <a:t>範例輸入</a:t>
            </a:r>
            <a:r>
              <a:rPr lang="en-US" altLang="zh-TW" dirty="0" smtClean="0"/>
              <a:t>2</a:t>
            </a:r>
            <a:br>
              <a:rPr lang="en-US" altLang="zh-TW" dirty="0" smtClean="0"/>
            </a:br>
            <a:r>
              <a:rPr lang="en-US" altLang="zh-TW" dirty="0" smtClean="0"/>
              <a:t>10  16</a:t>
            </a:r>
          </a:p>
          <a:p>
            <a:pPr marL="68580" indent="0">
              <a:buNone/>
            </a:pPr>
            <a:r>
              <a:rPr lang="zh-TW" altLang="en-US" dirty="0" smtClean="0"/>
              <a:t>範例輸出</a:t>
            </a:r>
            <a:r>
              <a:rPr lang="en-US" altLang="zh-TW" dirty="0" smtClean="0"/>
              <a:t>2</a:t>
            </a:r>
            <a:br>
              <a:rPr lang="en-US" altLang="zh-TW" dirty="0" smtClean="0"/>
            </a:br>
            <a:r>
              <a:rPr lang="en-US" altLang="zh-TW" dirty="0" smtClean="0"/>
              <a:t>No answer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949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r>
              <a:rPr lang="en-US" altLang="zh-TW" dirty="0" smtClean="0"/>
              <a:t>4 </a:t>
            </a:r>
            <a:r>
              <a:rPr lang="zh-TW" altLang="en-US" dirty="0" smtClean="0"/>
              <a:t>雞兔同籠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zh-TW" altLang="en-US" dirty="0" smtClean="0"/>
              <a:t>分析：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已知</a:t>
            </a:r>
            <a:r>
              <a:rPr lang="zh-TW" altLang="en-US" dirty="0" smtClean="0"/>
              <a:t>雞和兔的總數量為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, </a:t>
            </a:r>
            <a:r>
              <a:rPr lang="zh-TW" altLang="en-US" dirty="0" smtClean="0"/>
              <a:t>總腳數為</a:t>
            </a:r>
            <a:r>
              <a:rPr lang="en-US" altLang="zh-TW" b="1" dirty="0" smtClean="0">
                <a:solidFill>
                  <a:srgbClr val="FF0000"/>
                </a:solidFill>
              </a:rPr>
              <a:t>m</a:t>
            </a:r>
            <a:r>
              <a:rPr lang="en-US" altLang="zh-TW" dirty="0" smtClean="0"/>
              <a:t>)</a:t>
            </a:r>
          </a:p>
          <a:p>
            <a:pPr marL="68580" indent="0">
              <a:buNone/>
            </a:pPr>
            <a:r>
              <a:rPr lang="zh-TW" altLang="en-US" dirty="0" smtClean="0"/>
              <a:t>設雞有 </a:t>
            </a:r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en-US" altLang="zh-TW" dirty="0" smtClean="0"/>
              <a:t> </a:t>
            </a:r>
            <a:r>
              <a:rPr lang="zh-TW" altLang="en-US" dirty="0" smtClean="0"/>
              <a:t>隻，兔有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</a:t>
            </a:r>
            <a:r>
              <a:rPr lang="zh-TW" altLang="en-US" dirty="0" smtClean="0"/>
              <a:t>隻，則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a+b</a:t>
            </a:r>
            <a:r>
              <a:rPr lang="en-US" altLang="zh-TW" dirty="0" smtClean="0"/>
              <a:t> = n</a:t>
            </a:r>
            <a:br>
              <a:rPr lang="en-US" altLang="zh-TW" dirty="0" smtClean="0"/>
            </a:br>
            <a:r>
              <a:rPr lang="en-US" altLang="zh-TW" dirty="0" smtClean="0"/>
              <a:t>2a+4b=m</a:t>
            </a:r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解聯立，得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en-US" altLang="zh-TW" dirty="0" smtClean="0"/>
              <a:t> = (4n-m)/2</a:t>
            </a:r>
            <a:br>
              <a:rPr lang="en-US" altLang="zh-TW" dirty="0" smtClean="0"/>
            </a:br>
            <a:r>
              <a:rPr lang="en-US" altLang="zh-TW" b="1" dirty="0" smtClean="0">
                <a:solidFill>
                  <a:srgbClr val="FF0000"/>
                </a:solidFill>
              </a:rPr>
              <a:t>b</a:t>
            </a:r>
            <a:r>
              <a:rPr lang="en-US" altLang="zh-TW" dirty="0" smtClean="0"/>
              <a:t>= n-a;</a:t>
            </a:r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b="1" dirty="0" smtClean="0">
                <a:solidFill>
                  <a:srgbClr val="FF0000"/>
                </a:solidFill>
              </a:rPr>
              <a:t>思考：何時為無解呢</a:t>
            </a:r>
            <a:r>
              <a:rPr lang="en-US" altLang="zh-TW" b="1" dirty="0" smtClean="0">
                <a:solidFill>
                  <a:srgbClr val="FF0000"/>
                </a:solidFill>
              </a:rPr>
              <a:t>? </a:t>
            </a:r>
          </a:p>
          <a:p>
            <a:pPr marL="68580" indent="0">
              <a:buNone/>
            </a:pPr>
            <a:r>
              <a:rPr lang="zh-TW" altLang="en-US" dirty="0" smtClean="0"/>
              <a:t>正確的是：</a:t>
            </a:r>
            <a:r>
              <a:rPr lang="en-US" altLang="zh-TW" dirty="0" smtClean="0">
                <a:solidFill>
                  <a:srgbClr val="0070C0"/>
                </a:solidFill>
              </a:rPr>
              <a:t>a, b </a:t>
            </a:r>
            <a:r>
              <a:rPr lang="zh-TW" altLang="en-US" dirty="0" smtClean="0">
                <a:solidFill>
                  <a:srgbClr val="0070C0"/>
                </a:solidFill>
              </a:rPr>
              <a:t>皆為整數</a:t>
            </a:r>
            <a:r>
              <a:rPr lang="zh-TW" altLang="en-US" dirty="0" smtClean="0"/>
              <a:t>且 </a:t>
            </a:r>
            <a:r>
              <a:rPr lang="en-US" altLang="zh-TW" dirty="0" err="1" smtClean="0">
                <a:solidFill>
                  <a:srgbClr val="0070C0"/>
                </a:solidFill>
              </a:rPr>
              <a:t>a,b</a:t>
            </a:r>
            <a:r>
              <a:rPr lang="zh-TW" altLang="en-US" dirty="0" smtClean="0">
                <a:solidFill>
                  <a:srgbClr val="0070C0"/>
                </a:solidFill>
              </a:rPr>
              <a:t>皆必須為非負數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61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r>
              <a:rPr lang="en-US" altLang="zh-TW" dirty="0" smtClean="0"/>
              <a:t>5 </a:t>
            </a:r>
            <a:r>
              <a:rPr lang="zh-TW" altLang="en-US" dirty="0" smtClean="0"/>
              <a:t>三整數排序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TW" altLang="en-US" dirty="0" smtClean="0"/>
              <a:t>輸入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個整數，從小到大排序後輸出</a:t>
            </a:r>
            <a:endParaRPr lang="en-US" altLang="zh-TW" dirty="0" smtClean="0"/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範例輸入：</a:t>
            </a:r>
            <a:endParaRPr lang="en-US" altLang="zh-TW" dirty="0" smtClean="0"/>
          </a:p>
          <a:p>
            <a:pPr marL="68580" indent="0">
              <a:buNone/>
            </a:pPr>
            <a:r>
              <a:rPr lang="en-US" altLang="zh-TW" dirty="0" smtClean="0"/>
              <a:t>20 7 33</a:t>
            </a:r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範例輸出：</a:t>
            </a:r>
            <a:endParaRPr lang="en-US" altLang="zh-TW" dirty="0" smtClean="0"/>
          </a:p>
          <a:p>
            <a:pPr marL="68580" indent="0">
              <a:buNone/>
            </a:pPr>
            <a:r>
              <a:rPr lang="en-US" altLang="zh-TW" dirty="0" smtClean="0"/>
              <a:t>7 20 33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802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簡單習題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 </a:t>
            </a:r>
            <a:r>
              <a:rPr lang="zh-TW" altLang="en-US" dirty="0" smtClean="0"/>
              <a:t>數平均數</a:t>
            </a:r>
            <a:r>
              <a:rPr lang="en-US" altLang="zh-TW" dirty="0" smtClean="0"/>
              <a:t>(average.cpp)</a:t>
            </a:r>
          </a:p>
          <a:p>
            <a:r>
              <a:rPr lang="zh-TW" altLang="en-US" dirty="0" smtClean="0"/>
              <a:t>攝氏</a:t>
            </a:r>
            <a:r>
              <a:rPr lang="en-US" altLang="zh-TW" dirty="0" smtClean="0"/>
              <a:t>(c)</a:t>
            </a:r>
            <a:r>
              <a:rPr lang="zh-TW" altLang="en-US" dirty="0" smtClean="0"/>
              <a:t>華氏</a:t>
            </a:r>
            <a:r>
              <a:rPr lang="en-US" altLang="zh-TW" dirty="0" smtClean="0"/>
              <a:t>(f)</a:t>
            </a:r>
            <a:r>
              <a:rPr lang="zh-TW" altLang="en-US" dirty="0" smtClean="0"/>
              <a:t>溫度轉換</a:t>
            </a:r>
            <a:r>
              <a:rPr lang="en-US" altLang="zh-TW" dirty="0" smtClean="0"/>
              <a:t>(temperature.cpp)</a:t>
            </a:r>
          </a:p>
          <a:p>
            <a:r>
              <a:rPr lang="zh-TW" altLang="en-US" dirty="0" smtClean="0"/>
              <a:t>連續數字</a:t>
            </a:r>
            <a:r>
              <a:rPr lang="en-US" altLang="zh-TW" dirty="0" smtClean="0"/>
              <a:t>a…b</a:t>
            </a:r>
            <a:r>
              <a:rPr lang="zh-TW" altLang="en-US" dirty="0" smtClean="0"/>
              <a:t>之和</a:t>
            </a:r>
            <a:r>
              <a:rPr lang="en-US" altLang="zh-TW" dirty="0" smtClean="0"/>
              <a:t>(sum.cpp)</a:t>
            </a:r>
          </a:p>
          <a:p>
            <a:r>
              <a:rPr lang="en-US" altLang="zh-TW" dirty="0" smtClean="0"/>
              <a:t>n(n&lt;360)</a:t>
            </a:r>
            <a:r>
              <a:rPr lang="zh-TW" altLang="en-US" dirty="0" smtClean="0"/>
              <a:t>度的正弦與餘弦</a:t>
            </a:r>
            <a:r>
              <a:rPr lang="en-US" altLang="zh-TW" dirty="0" smtClean="0"/>
              <a:t>(sincos.cpp)</a:t>
            </a:r>
          </a:p>
          <a:p>
            <a:r>
              <a:rPr lang="zh-TW" altLang="en-US" dirty="0" smtClean="0"/>
              <a:t>打折</a:t>
            </a:r>
            <a:r>
              <a:rPr lang="en-US" altLang="zh-TW" dirty="0" smtClean="0"/>
              <a:t>(discount.cpp)</a:t>
            </a:r>
          </a:p>
          <a:p>
            <a:r>
              <a:rPr lang="zh-TW" altLang="en-US" dirty="0" smtClean="0"/>
              <a:t>三角形判定</a:t>
            </a:r>
            <a:r>
              <a:rPr lang="en-US" altLang="zh-TW" dirty="0" smtClean="0"/>
              <a:t>(triangle.cpp)</a:t>
            </a:r>
          </a:p>
          <a:p>
            <a:r>
              <a:rPr lang="zh-TW" altLang="en-US" dirty="0" smtClean="0"/>
              <a:t>閏年判定</a:t>
            </a:r>
            <a:r>
              <a:rPr lang="en-US" altLang="zh-TW" dirty="0" smtClean="0"/>
              <a:t>(year.cpp)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343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r>
              <a:rPr lang="en-US" altLang="zh-TW" dirty="0" smtClean="0"/>
              <a:t>6 </a:t>
            </a:r>
            <a:r>
              <a:rPr lang="en-US" altLang="zh-TW" dirty="0" err="1" smtClean="0"/>
              <a:t>aabb</a:t>
            </a:r>
            <a:r>
              <a:rPr lang="en-US" altLang="zh-TW" dirty="0" smtClean="0"/>
              <a:t> </a:t>
            </a:r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TW" altLang="en-US" dirty="0" smtClean="0"/>
              <a:t>輸出所有像是</a:t>
            </a:r>
            <a:r>
              <a:rPr lang="en-US" altLang="zh-TW" dirty="0" err="1" smtClean="0"/>
              <a:t>aabb</a:t>
            </a:r>
            <a:r>
              <a:rPr lang="zh-TW" altLang="en-US" dirty="0" smtClean="0"/>
              <a:t>的四位完全平方數</a:t>
            </a: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即，</a:t>
            </a: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前兩位數字相等，後兩位數字也相等</a:t>
            </a:r>
            <a:endParaRPr lang="en-US" altLang="zh-TW" dirty="0" smtClean="0"/>
          </a:p>
          <a:p>
            <a:pPr marL="68580" indent="0">
              <a:buNone/>
            </a:pP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思考：</a:t>
            </a:r>
            <a:r>
              <a:rPr lang="en-US" altLang="zh-TW" dirty="0" smtClean="0"/>
              <a:t>1100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1111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1122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1133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1144</a:t>
            </a:r>
            <a:r>
              <a:rPr lang="zh-TW" altLang="en-US" dirty="0" smtClean="0"/>
              <a:t>，</a:t>
            </a:r>
            <a:r>
              <a:rPr lang="en-US" altLang="zh-TW" dirty="0" smtClean="0"/>
              <a:t>…</a:t>
            </a:r>
            <a:r>
              <a:rPr lang="zh-TW" altLang="en-US" dirty="0" smtClean="0"/>
              <a:t>，</a:t>
            </a:r>
            <a:r>
              <a:rPr lang="en-US" altLang="zh-TW" dirty="0" smtClean="0"/>
              <a:t>9999 </a:t>
            </a:r>
            <a:r>
              <a:rPr lang="zh-TW" altLang="en-US" dirty="0" smtClean="0"/>
              <a:t>那些是完全平方數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498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1287</Words>
  <Application>Microsoft Office PowerPoint</Application>
  <PresentationFormat>寬螢幕</PresentationFormat>
  <Paragraphs>227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宋体</vt:lpstr>
      <vt:lpstr>微軟正黑體</vt:lpstr>
      <vt:lpstr>新細明體</vt:lpstr>
      <vt:lpstr>Arial</vt:lpstr>
      <vt:lpstr>Calibri</vt:lpstr>
      <vt:lpstr>Calibri Light</vt:lpstr>
      <vt:lpstr>Courier New</vt:lpstr>
      <vt:lpstr>Wingdings</vt:lpstr>
      <vt:lpstr>Office 佈景主題</vt:lpstr>
      <vt:lpstr>C程式設計練習題</vt:lpstr>
      <vt:lpstr>例題1 圓柱體的表面積</vt:lpstr>
      <vt:lpstr>例題2 三位數反轉</vt:lpstr>
      <vt:lpstr>例題3 交換變數</vt:lpstr>
      <vt:lpstr>例題4 雞兔同籠</vt:lpstr>
      <vt:lpstr>例題4 雞兔同籠</vt:lpstr>
      <vt:lpstr>例題5 三整數排序</vt:lpstr>
      <vt:lpstr>簡單習題</vt:lpstr>
      <vt:lpstr>例題6 aabb 完全平方數</vt:lpstr>
      <vt:lpstr>例題7 aabb 完全平方數</vt:lpstr>
      <vt:lpstr>例題8  3n+1問題</vt:lpstr>
      <vt:lpstr>例題9  3n+1問題</vt:lpstr>
      <vt:lpstr>例題10 近似計算</vt:lpstr>
      <vt:lpstr>例題11 近似計算</vt:lpstr>
      <vt:lpstr>例題12 資料統計</vt:lpstr>
      <vt:lpstr>例題13 水仙花數(daffodil)</vt:lpstr>
      <vt:lpstr>例題14 韓信點兵(hanxin)</vt:lpstr>
      <vt:lpstr>例題15 倒三角形(triangle)</vt:lpstr>
      <vt:lpstr>例題16 子序列之和(subsequence)</vt:lpstr>
      <vt:lpstr>子序列之和(subsequence)</vt:lpstr>
      <vt:lpstr>例題17 分數化小數(decimal)</vt:lpstr>
      <vt:lpstr>例題18 逆序輸出</vt:lpstr>
      <vt:lpstr>逆序輸出</vt:lpstr>
      <vt:lpstr>例題19 開燈問題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C程式設計練習題</dc:title>
  <dc:creator>aimons</dc:creator>
  <cp:lastModifiedBy>aimons</cp:lastModifiedBy>
  <cp:revision>3</cp:revision>
  <dcterms:created xsi:type="dcterms:W3CDTF">2018-06-02T00:35:40Z</dcterms:created>
  <dcterms:modified xsi:type="dcterms:W3CDTF">2018-06-02T00:55:09Z</dcterms:modified>
</cp:coreProperties>
</file>