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0.png" ContentType="image/png"/>
  <Override PartName="/ppt/media/image28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98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Relationship Id="rId1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Relationship Id="rId16" Type="http://schemas.openxmlformats.org/officeDocument/2006/relationships/image" Target="../media/image39.png"/><Relationship Id="rId17" Type="http://schemas.openxmlformats.org/officeDocument/2006/relationships/image" Target="../media/image40.png"/><Relationship Id="rId18" Type="http://schemas.openxmlformats.org/officeDocument/2006/relationships/image" Target="../media/image41.png"/><Relationship Id="rId19" Type="http://schemas.openxmlformats.org/officeDocument/2006/relationships/image" Target="../media/image42.png"/><Relationship Id="rId20" Type="http://schemas.openxmlformats.org/officeDocument/2006/relationships/image" Target="../media/image43.png"/><Relationship Id="rId21" Type="http://schemas.openxmlformats.org/officeDocument/2006/relationships/image" Target="../media/image44.png"/><Relationship Id="rId22" Type="http://schemas.openxmlformats.org/officeDocument/2006/relationships/image" Target="../media/image45.png"/><Relationship Id="rId23" Type="http://schemas.openxmlformats.org/officeDocument/2006/relationships/image" Target="../media/image46.png"/><Relationship Id="rId24" Type="http://schemas.openxmlformats.org/officeDocument/2006/relationships/image" Target="../media/image47.png"/><Relationship Id="rId25" Type="http://schemas.openxmlformats.org/officeDocument/2006/relationships/image" Target="../media/image48.png"/><Relationship Id="rId26" Type="http://schemas.openxmlformats.org/officeDocument/2006/relationships/image" Target="../media/image49.png"/><Relationship Id="rId27" Type="http://schemas.openxmlformats.org/officeDocument/2006/relationships/image" Target="../media/image50.png"/><Relationship Id="rId28" Type="http://schemas.openxmlformats.org/officeDocument/2006/relationships/image" Target="../media/image51.png"/><Relationship Id="rId29" Type="http://schemas.openxmlformats.org/officeDocument/2006/relationships/image" Target="../media/image52.png"/><Relationship Id="rId30" Type="http://schemas.openxmlformats.org/officeDocument/2006/relationships/image" Target="../media/image53.png"/><Relationship Id="rId31" Type="http://schemas.openxmlformats.org/officeDocument/2006/relationships/image" Target="../media/image54.png"/><Relationship Id="rId32" Type="http://schemas.openxmlformats.org/officeDocument/2006/relationships/image" Target="../media/image55.png"/><Relationship Id="rId33" Type="http://schemas.openxmlformats.org/officeDocument/2006/relationships/image" Target="../media/image56.png"/><Relationship Id="rId3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hyperlink" Target="https://cep.pecege.com/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19120" y="134388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04/07/2023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66040" y="2276640"/>
            <a:ext cx="457776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6040" y="4389840"/>
            <a:ext cx="457776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160600" y="2279160"/>
            <a:ext cx="457776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Sistemas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160600" y="4389840"/>
            <a:ext cx="457776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Scrapper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Wrangling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Data Engineering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Análise Estatística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Testes de Hipóteses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32520" y="151560"/>
            <a:ext cx="1215000" cy="14212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5301720" y="330840"/>
            <a:ext cx="1493640" cy="131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333160" y="112140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25/06/2024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2333160" y="174924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02/07/2024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32520" y="151560"/>
            <a:ext cx="1215000" cy="14212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Gráfico 3" descr=""/>
          <p:cNvPicPr/>
          <p:nvPr/>
        </p:nvPicPr>
        <p:blipFill>
          <a:blip r:embed="rId2"/>
          <a:stretch/>
        </p:blipFill>
        <p:spPr>
          <a:xfrm>
            <a:off x="5760000" y="214452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131" name="Gráfico 3" descr=""/>
          <p:cNvPicPr/>
          <p:nvPr/>
        </p:nvPicPr>
        <p:blipFill>
          <a:blip r:embed="rId3"/>
          <a:stretch/>
        </p:blipFill>
        <p:spPr>
          <a:xfrm>
            <a:off x="6984000" y="2808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132" name="Gráfico 3" descr=""/>
          <p:cNvPicPr/>
          <p:nvPr/>
        </p:nvPicPr>
        <p:blipFill>
          <a:blip r:embed="rId4"/>
          <a:stretch/>
        </p:blipFill>
        <p:spPr>
          <a:xfrm>
            <a:off x="8101440" y="351252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133" name="Gráfico 3" descr=""/>
          <p:cNvPicPr/>
          <p:nvPr/>
        </p:nvPicPr>
        <p:blipFill>
          <a:blip r:embed="rId5"/>
          <a:stretch/>
        </p:blipFill>
        <p:spPr>
          <a:xfrm>
            <a:off x="6805440" y="416052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134" name="Gráfico 3" descr=""/>
          <p:cNvPicPr/>
          <p:nvPr/>
        </p:nvPicPr>
        <p:blipFill>
          <a:blip r:embed="rId6"/>
          <a:stretch/>
        </p:blipFill>
        <p:spPr>
          <a:xfrm>
            <a:off x="5904000" y="480852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135" name="Gráfico 3" descr=""/>
          <p:cNvPicPr/>
          <p:nvPr/>
        </p:nvPicPr>
        <p:blipFill>
          <a:blip r:embed="rId7"/>
          <a:stretch/>
        </p:blipFill>
        <p:spPr>
          <a:xfrm>
            <a:off x="4248000" y="3312000"/>
            <a:ext cx="392760" cy="37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138400" y="471672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27/06/24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2138400" y="5106960"/>
            <a:ext cx="1215000" cy="303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4836960" y="5565600"/>
            <a:ext cx="4924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357720" y="144144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15/06/24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0" name="Gráfico 4" descr=""/>
          <p:cNvPicPr/>
          <p:nvPr/>
        </p:nvPicPr>
        <p:blipFill>
          <a:blip r:embed="rId2"/>
          <a:stretch/>
        </p:blipFill>
        <p:spPr>
          <a:xfrm>
            <a:off x="432000" y="2885040"/>
            <a:ext cx="368280" cy="363600"/>
          </a:xfrm>
          <a:prstGeom prst="rect">
            <a:avLst/>
          </a:prstGeom>
          <a:ln>
            <a:noFill/>
          </a:ln>
        </p:spPr>
      </p:pic>
      <p:pic>
        <p:nvPicPr>
          <p:cNvPr id="141" name="Gráfico 5" descr=""/>
          <p:cNvPicPr/>
          <p:nvPr/>
        </p:nvPicPr>
        <p:blipFill>
          <a:blip r:embed="rId3"/>
          <a:stretch/>
        </p:blipFill>
        <p:spPr>
          <a:xfrm>
            <a:off x="493920" y="3821400"/>
            <a:ext cx="368280" cy="363600"/>
          </a:xfrm>
          <a:prstGeom prst="rect">
            <a:avLst/>
          </a:prstGeom>
          <a:ln>
            <a:noFill/>
          </a:ln>
        </p:spPr>
      </p:pic>
      <p:pic>
        <p:nvPicPr>
          <p:cNvPr id="142" name="Gráfico 6" descr=""/>
          <p:cNvPicPr/>
          <p:nvPr/>
        </p:nvPicPr>
        <p:blipFill>
          <a:blip r:embed="rId4"/>
          <a:stretch/>
        </p:blipFill>
        <p:spPr>
          <a:xfrm>
            <a:off x="421920" y="3168000"/>
            <a:ext cx="368280" cy="363600"/>
          </a:xfrm>
          <a:prstGeom prst="rect">
            <a:avLst/>
          </a:prstGeom>
          <a:ln>
            <a:noFill/>
          </a:ln>
        </p:spPr>
      </p:pic>
      <p:pic>
        <p:nvPicPr>
          <p:cNvPr id="143" name="Gráfico 7" descr=""/>
          <p:cNvPicPr/>
          <p:nvPr/>
        </p:nvPicPr>
        <p:blipFill>
          <a:blip r:embed="rId5"/>
          <a:stretch/>
        </p:blipFill>
        <p:spPr>
          <a:xfrm>
            <a:off x="432000" y="3456000"/>
            <a:ext cx="368280" cy="363600"/>
          </a:xfrm>
          <a:prstGeom prst="rect">
            <a:avLst/>
          </a:prstGeom>
          <a:ln>
            <a:noFill/>
          </a:ln>
        </p:spPr>
      </p:pic>
      <p:pic>
        <p:nvPicPr>
          <p:cNvPr id="144" name="Gráfico 8" descr=""/>
          <p:cNvPicPr/>
          <p:nvPr/>
        </p:nvPicPr>
        <p:blipFill>
          <a:blip r:embed="rId6"/>
          <a:stretch/>
        </p:blipFill>
        <p:spPr>
          <a:xfrm>
            <a:off x="432000" y="2520000"/>
            <a:ext cx="368280" cy="36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2372760" y="160920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01/10/2024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2372760" y="223704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22/10/2024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47" name="Gráfico 3" descr=""/>
          <p:cNvPicPr/>
          <p:nvPr/>
        </p:nvPicPr>
        <p:blipFill>
          <a:blip r:embed="rId2"/>
          <a:stretch/>
        </p:blipFill>
        <p:spPr>
          <a:xfrm>
            <a:off x="8775360" y="3816000"/>
            <a:ext cx="871920" cy="948240"/>
          </a:xfrm>
          <a:prstGeom prst="rect">
            <a:avLst/>
          </a:prstGeom>
          <a:ln>
            <a:noFill/>
          </a:ln>
        </p:spPr>
      </p:pic>
      <p:pic>
        <p:nvPicPr>
          <p:cNvPr id="148" name="Gráfico 4" descr=""/>
          <p:cNvPicPr/>
          <p:nvPr/>
        </p:nvPicPr>
        <p:blipFill>
          <a:blip r:embed="rId3"/>
          <a:stretch/>
        </p:blipFill>
        <p:spPr>
          <a:xfrm>
            <a:off x="7704000" y="3371040"/>
            <a:ext cx="871920" cy="948240"/>
          </a:xfrm>
          <a:prstGeom prst="rect">
            <a:avLst/>
          </a:prstGeom>
          <a:ln>
            <a:noFill/>
          </a:ln>
        </p:spPr>
      </p:pic>
      <p:pic>
        <p:nvPicPr>
          <p:cNvPr id="149" name="Gráfico 5" descr=""/>
          <p:cNvPicPr/>
          <p:nvPr/>
        </p:nvPicPr>
        <p:blipFill>
          <a:blip r:embed="rId4"/>
          <a:stretch/>
        </p:blipFill>
        <p:spPr>
          <a:xfrm>
            <a:off x="6624000" y="3816000"/>
            <a:ext cx="871920" cy="948240"/>
          </a:xfrm>
          <a:prstGeom prst="rect">
            <a:avLst/>
          </a:prstGeom>
          <a:ln>
            <a:noFill/>
          </a:ln>
        </p:spPr>
      </p:pic>
      <p:pic>
        <p:nvPicPr>
          <p:cNvPr id="150" name="Gráfico 6" descr=""/>
          <p:cNvPicPr/>
          <p:nvPr/>
        </p:nvPicPr>
        <p:blipFill>
          <a:blip r:embed="rId5"/>
          <a:stretch/>
        </p:blipFill>
        <p:spPr>
          <a:xfrm>
            <a:off x="5616000" y="3384000"/>
            <a:ext cx="871920" cy="948240"/>
          </a:xfrm>
          <a:prstGeom prst="rect">
            <a:avLst/>
          </a:prstGeom>
          <a:ln>
            <a:noFill/>
          </a:ln>
        </p:spPr>
      </p:pic>
      <p:pic>
        <p:nvPicPr>
          <p:cNvPr id="151" name="Gráfico 7" descr=""/>
          <p:cNvPicPr/>
          <p:nvPr/>
        </p:nvPicPr>
        <p:blipFill>
          <a:blip r:embed="rId6"/>
          <a:stretch/>
        </p:blipFill>
        <p:spPr>
          <a:xfrm>
            <a:off x="4599360" y="3803040"/>
            <a:ext cx="871920" cy="948240"/>
          </a:xfrm>
          <a:prstGeom prst="rect">
            <a:avLst/>
          </a:prstGeom>
          <a:ln>
            <a:noFill/>
          </a:ln>
        </p:spPr>
      </p:pic>
      <p:pic>
        <p:nvPicPr>
          <p:cNvPr id="152" name="Gráfico 8" descr=""/>
          <p:cNvPicPr/>
          <p:nvPr/>
        </p:nvPicPr>
        <p:blipFill>
          <a:blip r:embed="rId7"/>
          <a:stretch/>
        </p:blipFill>
        <p:spPr>
          <a:xfrm>
            <a:off x="3519360" y="3312000"/>
            <a:ext cx="871920" cy="948240"/>
          </a:xfrm>
          <a:prstGeom prst="rect">
            <a:avLst/>
          </a:prstGeom>
          <a:ln>
            <a:noFill/>
          </a:ln>
        </p:spPr>
      </p:pic>
      <p:pic>
        <p:nvPicPr>
          <p:cNvPr id="153" name="Gráfico 9" descr=""/>
          <p:cNvPicPr/>
          <p:nvPr/>
        </p:nvPicPr>
        <p:blipFill>
          <a:blip r:embed="rId8"/>
          <a:stretch/>
        </p:blipFill>
        <p:spPr>
          <a:xfrm>
            <a:off x="2448000" y="3816000"/>
            <a:ext cx="871920" cy="948240"/>
          </a:xfrm>
          <a:prstGeom prst="rect">
            <a:avLst/>
          </a:prstGeom>
          <a:ln>
            <a:noFill/>
          </a:ln>
        </p:spPr>
      </p:pic>
      <p:pic>
        <p:nvPicPr>
          <p:cNvPr id="154" name="Gráfico 10" descr=""/>
          <p:cNvPicPr/>
          <p:nvPr/>
        </p:nvPicPr>
        <p:blipFill>
          <a:blip r:embed="rId9"/>
          <a:stretch/>
        </p:blipFill>
        <p:spPr>
          <a:xfrm>
            <a:off x="1431360" y="3312000"/>
            <a:ext cx="871920" cy="948240"/>
          </a:xfrm>
          <a:prstGeom prst="rect">
            <a:avLst/>
          </a:prstGeom>
          <a:ln>
            <a:noFill/>
          </a:ln>
        </p:spPr>
      </p:pic>
      <p:pic>
        <p:nvPicPr>
          <p:cNvPr id="155" name="Gráfico 11" descr=""/>
          <p:cNvPicPr/>
          <p:nvPr/>
        </p:nvPicPr>
        <p:blipFill>
          <a:blip r:embed="rId10"/>
          <a:stretch/>
        </p:blipFill>
        <p:spPr>
          <a:xfrm>
            <a:off x="360000" y="3816000"/>
            <a:ext cx="871920" cy="948240"/>
          </a:xfrm>
          <a:prstGeom prst="rect">
            <a:avLst/>
          </a:prstGeom>
          <a:ln>
            <a:noFill/>
          </a:ln>
        </p:spPr>
      </p:pic>
      <p:sp>
        <p:nvSpPr>
          <p:cNvPr id="156" name="CustomShape 3"/>
          <p:cNvSpPr/>
          <p:nvPr/>
        </p:nvSpPr>
        <p:spPr>
          <a:xfrm>
            <a:off x="632520" y="151560"/>
            <a:ext cx="1215000" cy="14212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431720" y="3664440"/>
            <a:ext cx="1215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09/01/25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900960" y="3664440"/>
            <a:ext cx="8352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14:30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1431720" y="4161960"/>
            <a:ext cx="1215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3900960" y="4161960"/>
            <a:ext cx="8352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1431720" y="4659840"/>
            <a:ext cx="1215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3900960" y="4659840"/>
            <a:ext cx="8352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1431720" y="5175000"/>
            <a:ext cx="1215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4" name="CustomShape 8"/>
          <p:cNvSpPr/>
          <p:nvPr/>
        </p:nvSpPr>
        <p:spPr>
          <a:xfrm>
            <a:off x="3900960" y="5175000"/>
            <a:ext cx="8352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5" name="CustomShape 9"/>
          <p:cNvSpPr/>
          <p:nvPr/>
        </p:nvSpPr>
        <p:spPr>
          <a:xfrm>
            <a:off x="1431720" y="5690160"/>
            <a:ext cx="1215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6" name="CustomShape 10"/>
          <p:cNvSpPr/>
          <p:nvPr/>
        </p:nvSpPr>
        <p:spPr>
          <a:xfrm>
            <a:off x="3900960" y="5690160"/>
            <a:ext cx="8352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7" name="CustomShape 11"/>
          <p:cNvSpPr/>
          <p:nvPr/>
        </p:nvSpPr>
        <p:spPr>
          <a:xfrm>
            <a:off x="3810600" y="134172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05/10/24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2333160" y="136512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23/10/2024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2333160" y="199296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05/11/2024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6663960" y="2344680"/>
            <a:ext cx="2863440" cy="3031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Tudo certo!!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71" name="Gráfico 4" descr=""/>
          <p:cNvPicPr/>
          <p:nvPr/>
        </p:nvPicPr>
        <p:blipFill>
          <a:blip r:embed="rId2"/>
          <a:stretch/>
        </p:blipFill>
        <p:spPr>
          <a:xfrm>
            <a:off x="2880000" y="5946480"/>
            <a:ext cx="466560" cy="461160"/>
          </a:xfrm>
          <a:prstGeom prst="rect">
            <a:avLst/>
          </a:prstGeom>
          <a:ln>
            <a:noFill/>
          </a:ln>
        </p:spPr>
      </p:pic>
      <p:pic>
        <p:nvPicPr>
          <p:cNvPr id="172" name="Gráfico 5" descr=""/>
          <p:cNvPicPr/>
          <p:nvPr/>
        </p:nvPicPr>
        <p:blipFill>
          <a:blip r:embed="rId3"/>
          <a:stretch/>
        </p:blipFill>
        <p:spPr>
          <a:xfrm>
            <a:off x="3997080" y="5946480"/>
            <a:ext cx="466560" cy="461160"/>
          </a:xfrm>
          <a:prstGeom prst="rect">
            <a:avLst/>
          </a:prstGeom>
          <a:ln>
            <a:noFill/>
          </a:ln>
        </p:spPr>
      </p:pic>
      <p:pic>
        <p:nvPicPr>
          <p:cNvPr id="173" name="Gráfico 6" descr=""/>
          <p:cNvPicPr/>
          <p:nvPr/>
        </p:nvPicPr>
        <p:blipFill>
          <a:blip r:embed="rId4"/>
          <a:stretch/>
        </p:blipFill>
        <p:spPr>
          <a:xfrm>
            <a:off x="4032000" y="4938480"/>
            <a:ext cx="466560" cy="461160"/>
          </a:xfrm>
          <a:prstGeom prst="rect">
            <a:avLst/>
          </a:prstGeom>
          <a:ln>
            <a:noFill/>
          </a:ln>
        </p:spPr>
      </p:pic>
      <p:pic>
        <p:nvPicPr>
          <p:cNvPr id="174" name="Gráfico 7" descr=""/>
          <p:cNvPicPr/>
          <p:nvPr/>
        </p:nvPicPr>
        <p:blipFill>
          <a:blip r:embed="rId5"/>
          <a:stretch/>
        </p:blipFill>
        <p:spPr>
          <a:xfrm>
            <a:off x="4501080" y="4032000"/>
            <a:ext cx="466560" cy="461160"/>
          </a:xfrm>
          <a:prstGeom prst="rect">
            <a:avLst/>
          </a:prstGeom>
          <a:ln>
            <a:noFill/>
          </a:ln>
        </p:spPr>
      </p:pic>
      <p:pic>
        <p:nvPicPr>
          <p:cNvPr id="175" name="Gráfico 8" descr=""/>
          <p:cNvPicPr/>
          <p:nvPr/>
        </p:nvPicPr>
        <p:blipFill>
          <a:blip r:embed="rId6"/>
          <a:stretch/>
        </p:blipFill>
        <p:spPr>
          <a:xfrm>
            <a:off x="3421080" y="3744000"/>
            <a:ext cx="466560" cy="461160"/>
          </a:xfrm>
          <a:prstGeom prst="rect">
            <a:avLst/>
          </a:prstGeom>
          <a:ln>
            <a:noFill/>
          </a:ln>
        </p:spPr>
      </p:pic>
      <p:pic>
        <p:nvPicPr>
          <p:cNvPr id="176" name="Gráfico 9" descr=""/>
          <p:cNvPicPr/>
          <p:nvPr/>
        </p:nvPicPr>
        <p:blipFill>
          <a:blip r:embed="rId7"/>
          <a:stretch/>
        </p:blipFill>
        <p:spPr>
          <a:xfrm>
            <a:off x="2808000" y="3024000"/>
            <a:ext cx="466560" cy="461160"/>
          </a:xfrm>
          <a:prstGeom prst="rect">
            <a:avLst/>
          </a:prstGeom>
          <a:ln>
            <a:noFill/>
          </a:ln>
        </p:spPr>
      </p:pic>
      <p:pic>
        <p:nvPicPr>
          <p:cNvPr id="177" name="Gráfico 10" descr=""/>
          <p:cNvPicPr/>
          <p:nvPr/>
        </p:nvPicPr>
        <p:blipFill>
          <a:blip r:embed="rId8"/>
          <a:stretch/>
        </p:blipFill>
        <p:spPr>
          <a:xfrm>
            <a:off x="1944000" y="3384000"/>
            <a:ext cx="466560" cy="461160"/>
          </a:xfrm>
          <a:prstGeom prst="rect">
            <a:avLst/>
          </a:prstGeom>
          <a:ln>
            <a:noFill/>
          </a:ln>
        </p:spPr>
      </p:pic>
      <p:sp>
        <p:nvSpPr>
          <p:cNvPr id="178" name="CustomShape 4"/>
          <p:cNvSpPr/>
          <p:nvPr/>
        </p:nvSpPr>
        <p:spPr>
          <a:xfrm>
            <a:off x="632520" y="151560"/>
            <a:ext cx="1215000" cy="14212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333160" y="121248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12/11/2024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95280" y="3306600"/>
            <a:ext cx="91108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Tudo o que foi ensinado no curso...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448400" y="677880"/>
            <a:ext cx="57492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19h:30m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632520" y="151560"/>
            <a:ext cx="1215000" cy="14212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262880" y="3398040"/>
            <a:ext cx="121500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137600" y="3769560"/>
            <a:ext cx="93564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2449080" y="1236960"/>
            <a:ext cx="935640" cy="3340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9.00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2238120" y="1710360"/>
            <a:ext cx="935640" cy="3340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10.00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2449080" y="2202120"/>
            <a:ext cx="935640" cy="3340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9.50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8" name="Gráfico 6" descr=""/>
          <p:cNvPicPr/>
          <p:nvPr/>
        </p:nvPicPr>
        <p:blipFill>
          <a:blip r:embed="rId2"/>
          <a:stretch/>
        </p:blipFill>
        <p:spPr>
          <a:xfrm>
            <a:off x="504000" y="4752000"/>
            <a:ext cx="599760" cy="652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5226120" y="2250360"/>
            <a:ext cx="4274280" cy="303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2"/>
          <p:cNvSpPr/>
          <p:nvPr/>
        </p:nvSpPr>
        <p:spPr>
          <a:xfrm>
            <a:off x="6542640" y="2935080"/>
            <a:ext cx="2957760" cy="303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Ariane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5226120" y="3465720"/>
            <a:ext cx="4274280" cy="303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Renato Máximo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5211000" y="4381920"/>
            <a:ext cx="4274280" cy="6382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Fazer alguns ajustes na documentação e entregar em até 30 dias.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9058320" y="669600"/>
            <a:ext cx="7329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14:30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7286400" y="669600"/>
            <a:ext cx="992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09/01/25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8629560" y="3825720"/>
            <a:ext cx="871200" cy="303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9.50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632520" y="151560"/>
            <a:ext cx="1215000" cy="14212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918000" y="1666800"/>
            <a:ext cx="6237360" cy="912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98" name="Gráfico 2" descr=""/>
          <p:cNvPicPr/>
          <p:nvPr/>
        </p:nvPicPr>
        <p:blipFill>
          <a:blip r:embed="rId2"/>
          <a:stretch/>
        </p:blipFill>
        <p:spPr>
          <a:xfrm>
            <a:off x="614880" y="488196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199" name="Gráfico 3" descr=""/>
          <p:cNvPicPr/>
          <p:nvPr/>
        </p:nvPicPr>
        <p:blipFill>
          <a:blip r:embed="rId3"/>
          <a:stretch/>
        </p:blipFill>
        <p:spPr>
          <a:xfrm>
            <a:off x="614880" y="430596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200" name="Gráfico 4" descr=""/>
          <p:cNvPicPr/>
          <p:nvPr/>
        </p:nvPicPr>
        <p:blipFill>
          <a:blip r:embed="rId4"/>
          <a:stretch/>
        </p:blipFill>
        <p:spPr>
          <a:xfrm>
            <a:off x="614880" y="4536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201" name="Gráfico 5" descr=""/>
          <p:cNvPicPr/>
          <p:nvPr/>
        </p:nvPicPr>
        <p:blipFill>
          <a:blip r:embed="rId5"/>
          <a:stretch/>
        </p:blipFill>
        <p:spPr>
          <a:xfrm>
            <a:off x="614880" y="394596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202" name="Gráfico 6" descr=""/>
          <p:cNvPicPr/>
          <p:nvPr/>
        </p:nvPicPr>
        <p:blipFill>
          <a:blip r:embed="rId6"/>
          <a:stretch/>
        </p:blipFill>
        <p:spPr>
          <a:xfrm>
            <a:off x="576000" y="3672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203" name="Gráfico 7" descr=""/>
          <p:cNvPicPr/>
          <p:nvPr/>
        </p:nvPicPr>
        <p:blipFill>
          <a:blip r:embed="rId7"/>
          <a:stretch/>
        </p:blipFill>
        <p:spPr>
          <a:xfrm>
            <a:off x="614880" y="3312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204" name="Gráfico 8" descr=""/>
          <p:cNvPicPr/>
          <p:nvPr/>
        </p:nvPicPr>
        <p:blipFill>
          <a:blip r:embed="rId8"/>
          <a:stretch/>
        </p:blipFill>
        <p:spPr>
          <a:xfrm>
            <a:off x="576000" y="308196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205" name="Gráfico 9" descr=""/>
          <p:cNvPicPr/>
          <p:nvPr/>
        </p:nvPicPr>
        <p:blipFill>
          <a:blip r:embed="rId9"/>
          <a:stretch/>
        </p:blipFill>
        <p:spPr>
          <a:xfrm>
            <a:off x="614880" y="272196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206" name="Gráfico 10" descr=""/>
          <p:cNvPicPr/>
          <p:nvPr/>
        </p:nvPicPr>
        <p:blipFill>
          <a:blip r:embed="rId10"/>
          <a:stretch/>
        </p:blipFill>
        <p:spPr>
          <a:xfrm>
            <a:off x="614880" y="92196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207" name="Gráfico 11" descr=""/>
          <p:cNvPicPr/>
          <p:nvPr/>
        </p:nvPicPr>
        <p:blipFill>
          <a:blip r:embed="rId11"/>
          <a:stretch/>
        </p:blipFill>
        <p:spPr>
          <a:xfrm>
            <a:off x="614880" y="576000"/>
            <a:ext cx="392760" cy="37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561960" y="4649040"/>
            <a:ext cx="5846040" cy="1582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Trechos passados pela Ariane (Grifados em Amarelo);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Logo no início destacar que estou trabalhando com Processamento de Linguagem Natural e que faz sentido as variáveis ficarem como textos ao invés de categóricas;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Explicar mais sobre a Média Bayesiana;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Mover tabela da base de dados de Performances para a seção dos Modelos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2204640" y="162648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08/02/25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210" name="Gráfico 2" descr=""/>
          <p:cNvPicPr/>
          <p:nvPr/>
        </p:nvPicPr>
        <p:blipFill>
          <a:blip r:embed="rId2"/>
          <a:stretch/>
        </p:blipFill>
        <p:spPr>
          <a:xfrm>
            <a:off x="615240" y="354168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211" name="Gráfico 3" descr=""/>
          <p:cNvPicPr/>
          <p:nvPr/>
        </p:nvPicPr>
        <p:blipFill>
          <a:blip r:embed="rId3"/>
          <a:stretch/>
        </p:blipFill>
        <p:spPr>
          <a:xfrm>
            <a:off x="648000" y="3168000"/>
            <a:ext cx="392760" cy="373680"/>
          </a:xfrm>
          <a:prstGeom prst="rect">
            <a:avLst/>
          </a:prstGeom>
          <a:ln>
            <a:noFill/>
          </a:ln>
        </p:spPr>
      </p:pic>
      <p:sp>
        <p:nvSpPr>
          <p:cNvPr id="212" name="CustomShape 3"/>
          <p:cNvSpPr/>
          <p:nvPr/>
        </p:nvSpPr>
        <p:spPr>
          <a:xfrm>
            <a:off x="632520" y="151560"/>
            <a:ext cx="1215000" cy="14212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9040" y="3983400"/>
            <a:ext cx="1038240" cy="10382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564280" y="1349640"/>
            <a:ext cx="1038240" cy="10382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689040" y="2822400"/>
            <a:ext cx="1038240" cy="10382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396800" y="1721520"/>
            <a:ext cx="1038240" cy="10382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3679200" y="1721520"/>
            <a:ext cx="1038240" cy="10382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4431960" y="2791440"/>
            <a:ext cx="1038240" cy="10382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7"/>
          <p:cNvSpPr/>
          <p:nvPr/>
        </p:nvSpPr>
        <p:spPr>
          <a:xfrm>
            <a:off x="4431960" y="3983400"/>
            <a:ext cx="1038240" cy="10382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8"/>
          <p:cNvSpPr/>
          <p:nvPr/>
        </p:nvSpPr>
        <p:spPr>
          <a:xfrm>
            <a:off x="5607720" y="5348520"/>
            <a:ext cx="1038240" cy="10382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7511040" y="5014080"/>
            <a:ext cx="1038240" cy="10382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0"/>
          <p:cNvSpPr/>
          <p:nvPr/>
        </p:nvSpPr>
        <p:spPr>
          <a:xfrm>
            <a:off x="8174520" y="3944520"/>
            <a:ext cx="1038240" cy="103824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95080" y="3646440"/>
            <a:ext cx="250092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Português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Espanhol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Inglês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24600" y="248040"/>
            <a:ext cx="1215000" cy="14212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2333160" y="110880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10/10/2023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2333160" y="173664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31/10/2023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18760" y="5123160"/>
            <a:ext cx="3228840" cy="11552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Demográfica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Baseada no Conteúdo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Colaborativa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HÍbrida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3611880" y="3591000"/>
            <a:ext cx="250092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Analytics e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6634800" y="3658320"/>
            <a:ext cx="250092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Sistema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961440" y="5123160"/>
            <a:ext cx="530640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um Web Scrapper para atualização do Dataset;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Realizar Data Wrangling, Feature Engineering, Statistical Analysis e Hypothesis Testing;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Modelos de Recomendação de Animes com dados oriundos do MyAnimeList (MAL), tendo 2023 como o ano base;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Comparar os Resultados de cada Modelo e Abordagem.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63" name="Gráfico 1" descr=""/>
          <p:cNvPicPr/>
          <p:nvPr/>
        </p:nvPicPr>
        <p:blipFill>
          <a:blip r:embed="rId2"/>
          <a:stretch/>
        </p:blipFill>
        <p:spPr>
          <a:xfrm>
            <a:off x="720000" y="3528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64" name="Gráfico 2" descr=""/>
          <p:cNvPicPr/>
          <p:nvPr/>
        </p:nvPicPr>
        <p:blipFill>
          <a:blip r:embed="rId3"/>
          <a:stretch/>
        </p:blipFill>
        <p:spPr>
          <a:xfrm>
            <a:off x="5400000" y="3024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65" name="Gráfico 3" descr=""/>
          <p:cNvPicPr/>
          <p:nvPr/>
        </p:nvPicPr>
        <p:blipFill>
          <a:blip r:embed="rId4"/>
          <a:stretch/>
        </p:blipFill>
        <p:spPr>
          <a:xfrm>
            <a:off x="755280" y="243036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66" name="Gráfico 4" descr=""/>
          <p:cNvPicPr/>
          <p:nvPr/>
        </p:nvPicPr>
        <p:blipFill>
          <a:blip r:embed="rId5"/>
          <a:stretch/>
        </p:blipFill>
        <p:spPr>
          <a:xfrm>
            <a:off x="755280" y="221436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67" name="Gráfico 2" descr=""/>
          <p:cNvPicPr/>
          <p:nvPr/>
        </p:nvPicPr>
        <p:blipFill>
          <a:blip r:embed="rId6"/>
          <a:stretch/>
        </p:blipFill>
        <p:spPr>
          <a:xfrm>
            <a:off x="2843640" y="3096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68" name="Gráfico 3" descr=""/>
          <p:cNvPicPr/>
          <p:nvPr/>
        </p:nvPicPr>
        <p:blipFill>
          <a:blip r:embed="rId7"/>
          <a:stretch/>
        </p:blipFill>
        <p:spPr>
          <a:xfrm>
            <a:off x="755280" y="264672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69" name="Gráfico 2" descr=""/>
          <p:cNvPicPr/>
          <p:nvPr/>
        </p:nvPicPr>
        <p:blipFill>
          <a:blip r:embed="rId8"/>
          <a:stretch/>
        </p:blipFill>
        <p:spPr>
          <a:xfrm>
            <a:off x="8603640" y="3096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70" name="Gráfico 2" descr=""/>
          <p:cNvPicPr/>
          <p:nvPr/>
        </p:nvPicPr>
        <p:blipFill>
          <a:blip r:embed="rId9"/>
          <a:stretch/>
        </p:blipFill>
        <p:spPr>
          <a:xfrm>
            <a:off x="2627640" y="4464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71" name="Gráfico 2" descr=""/>
          <p:cNvPicPr/>
          <p:nvPr/>
        </p:nvPicPr>
        <p:blipFill>
          <a:blip r:embed="rId10"/>
          <a:stretch/>
        </p:blipFill>
        <p:spPr>
          <a:xfrm>
            <a:off x="9000000" y="4518720"/>
            <a:ext cx="392760" cy="37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263920" y="2664360"/>
            <a:ext cx="40496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Renato Máximo Sátiro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263920" y="3362400"/>
            <a:ext cx="40496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r.maximo.satiro@gmail.com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270760" y="4060800"/>
            <a:ext cx="4041000" cy="2220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Preferência de conversa por e-mail ao invés pelo Canal de TCC da faculdade.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319120" y="134388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Fev / 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632520" y="151560"/>
            <a:ext cx="1215000" cy="14212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333160" y="121248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011440" y="208872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20/03/24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333160" y="184068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09/04/2024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762600" y="954720"/>
            <a:ext cx="1563120" cy="14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632520" y="151560"/>
            <a:ext cx="1215000" cy="142128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3" descr=""/>
          <p:cNvPicPr/>
          <p:nvPr/>
        </p:nvPicPr>
        <p:blipFill>
          <a:blip r:embed="rId2"/>
          <a:stretch/>
        </p:blipFill>
        <p:spPr>
          <a:xfrm>
            <a:off x="3456000" y="50238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83" name="Gráfico 3" descr=""/>
          <p:cNvPicPr/>
          <p:nvPr/>
        </p:nvPicPr>
        <p:blipFill>
          <a:blip r:embed="rId3"/>
          <a:stretch/>
        </p:blipFill>
        <p:spPr>
          <a:xfrm>
            <a:off x="1836720" y="4536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84" name="Gráfico 3" descr=""/>
          <p:cNvPicPr/>
          <p:nvPr/>
        </p:nvPicPr>
        <p:blipFill>
          <a:blip r:embed="rId4"/>
          <a:stretch/>
        </p:blipFill>
        <p:spPr>
          <a:xfrm>
            <a:off x="1044720" y="38718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85" name="Gráfico 3" descr=""/>
          <p:cNvPicPr/>
          <p:nvPr/>
        </p:nvPicPr>
        <p:blipFill>
          <a:blip r:embed="rId5"/>
          <a:stretch/>
        </p:blipFill>
        <p:spPr>
          <a:xfrm>
            <a:off x="1044720" y="3096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86" name="Gráfico 3" descr=""/>
          <p:cNvPicPr/>
          <p:nvPr/>
        </p:nvPicPr>
        <p:blipFill>
          <a:blip r:embed="rId6"/>
          <a:stretch/>
        </p:blipFill>
        <p:spPr>
          <a:xfrm>
            <a:off x="5400000" y="31518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87" name="Gráfico 3" descr=""/>
          <p:cNvPicPr/>
          <p:nvPr/>
        </p:nvPicPr>
        <p:blipFill>
          <a:blip r:embed="rId7"/>
          <a:stretch/>
        </p:blipFill>
        <p:spPr>
          <a:xfrm>
            <a:off x="5364720" y="3888000"/>
            <a:ext cx="392760" cy="373680"/>
          </a:xfrm>
          <a:prstGeom prst="rect">
            <a:avLst/>
          </a:prstGeom>
          <a:ln>
            <a:noFill/>
          </a:ln>
        </p:spPr>
      </p:pic>
      <p:pic>
        <p:nvPicPr>
          <p:cNvPr id="88" name="Gráfico 3" descr=""/>
          <p:cNvPicPr/>
          <p:nvPr/>
        </p:nvPicPr>
        <p:blipFill>
          <a:blip r:embed="rId8"/>
          <a:stretch/>
        </p:blipFill>
        <p:spPr>
          <a:xfrm>
            <a:off x="4644720" y="4591800"/>
            <a:ext cx="392760" cy="37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áfico 1" descr=""/>
          <p:cNvPicPr/>
          <p:nvPr/>
        </p:nvPicPr>
        <p:blipFill>
          <a:blip r:embed="rId2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90" name="Gráfico 2" descr=""/>
          <p:cNvPicPr/>
          <p:nvPr/>
        </p:nvPicPr>
        <p:blipFill>
          <a:blip r:embed="rId3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91" name="Gráfico 3" descr=""/>
          <p:cNvPicPr/>
          <p:nvPr/>
        </p:nvPicPr>
        <p:blipFill>
          <a:blip r:embed="rId4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92" name="Gráfico 4" descr=""/>
          <p:cNvPicPr/>
          <p:nvPr/>
        </p:nvPicPr>
        <p:blipFill>
          <a:blip r:embed="rId5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93" name="Gráfico 5" descr=""/>
          <p:cNvPicPr/>
          <p:nvPr/>
        </p:nvPicPr>
        <p:blipFill>
          <a:blip r:embed="rId6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94" name="Gráfico 6" descr=""/>
          <p:cNvPicPr/>
          <p:nvPr/>
        </p:nvPicPr>
        <p:blipFill>
          <a:blip r:embed="rId7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95" name="Gráfico 7" descr=""/>
          <p:cNvPicPr/>
          <p:nvPr/>
        </p:nvPicPr>
        <p:blipFill>
          <a:blip r:embed="rId8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96" name="Gráfico 8" descr=""/>
          <p:cNvPicPr/>
          <p:nvPr/>
        </p:nvPicPr>
        <p:blipFill>
          <a:blip r:embed="rId9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97" name="Gráfico 9" descr=""/>
          <p:cNvPicPr/>
          <p:nvPr/>
        </p:nvPicPr>
        <p:blipFill>
          <a:blip r:embed="rId10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98" name="Gráfico 10" descr=""/>
          <p:cNvPicPr/>
          <p:nvPr/>
        </p:nvPicPr>
        <p:blipFill>
          <a:blip r:embed="rId11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99" name="Gráfico 11" descr=""/>
          <p:cNvPicPr/>
          <p:nvPr/>
        </p:nvPicPr>
        <p:blipFill>
          <a:blip r:embed="rId12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00" name="Gráfico 12" descr=""/>
          <p:cNvPicPr/>
          <p:nvPr/>
        </p:nvPicPr>
        <p:blipFill>
          <a:blip r:embed="rId13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01" name="Gráfico 13" descr=""/>
          <p:cNvPicPr/>
          <p:nvPr/>
        </p:nvPicPr>
        <p:blipFill>
          <a:blip r:embed="rId14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02" name="Gráfico 14" descr=""/>
          <p:cNvPicPr/>
          <p:nvPr/>
        </p:nvPicPr>
        <p:blipFill>
          <a:blip r:embed="rId15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03" name="Gráfico 15" descr=""/>
          <p:cNvPicPr/>
          <p:nvPr/>
        </p:nvPicPr>
        <p:blipFill>
          <a:blip r:embed="rId16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04" name="Gráfico 16" descr=""/>
          <p:cNvPicPr/>
          <p:nvPr/>
        </p:nvPicPr>
        <p:blipFill>
          <a:blip r:embed="rId17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05" name="Gráfico 17" descr=""/>
          <p:cNvPicPr/>
          <p:nvPr/>
        </p:nvPicPr>
        <p:blipFill>
          <a:blip r:embed="rId18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06" name="Gráfico 18" descr=""/>
          <p:cNvPicPr/>
          <p:nvPr/>
        </p:nvPicPr>
        <p:blipFill>
          <a:blip r:embed="rId19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07" name="Gráfico 19" descr=""/>
          <p:cNvPicPr/>
          <p:nvPr/>
        </p:nvPicPr>
        <p:blipFill>
          <a:blip r:embed="rId20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08" name="Gráfico 20" descr=""/>
          <p:cNvPicPr/>
          <p:nvPr/>
        </p:nvPicPr>
        <p:blipFill>
          <a:blip r:embed="rId21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09" name="Gráfico 21" descr=""/>
          <p:cNvPicPr/>
          <p:nvPr/>
        </p:nvPicPr>
        <p:blipFill>
          <a:blip r:embed="rId22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10" name="Gráfico 22" descr=""/>
          <p:cNvPicPr/>
          <p:nvPr/>
        </p:nvPicPr>
        <p:blipFill>
          <a:blip r:embed="rId23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11" name="Gráfico 23" descr=""/>
          <p:cNvPicPr/>
          <p:nvPr/>
        </p:nvPicPr>
        <p:blipFill>
          <a:blip r:embed="rId24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12" name="Gráfico 24" descr=""/>
          <p:cNvPicPr/>
          <p:nvPr/>
        </p:nvPicPr>
        <p:blipFill>
          <a:blip r:embed="rId25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13" name="Gráfico 25" descr=""/>
          <p:cNvPicPr/>
          <p:nvPr/>
        </p:nvPicPr>
        <p:blipFill>
          <a:blip r:embed="rId26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14" name="Gráfico 26" descr=""/>
          <p:cNvPicPr/>
          <p:nvPr/>
        </p:nvPicPr>
        <p:blipFill>
          <a:blip r:embed="rId27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15" name="Gráfico 27" descr=""/>
          <p:cNvPicPr/>
          <p:nvPr/>
        </p:nvPicPr>
        <p:blipFill>
          <a:blip r:embed="rId28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16" name="Gráfico 28" descr=""/>
          <p:cNvPicPr/>
          <p:nvPr/>
        </p:nvPicPr>
        <p:blipFill>
          <a:blip r:embed="rId29"/>
          <a:stretch/>
        </p:blipFill>
        <p:spPr>
          <a:xfrm>
            <a:off x="9402840" y="644328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17" name="Gráfico 29" descr=""/>
          <p:cNvPicPr/>
          <p:nvPr/>
        </p:nvPicPr>
        <p:blipFill>
          <a:blip r:embed="rId30"/>
          <a:stretch/>
        </p:blipFill>
        <p:spPr>
          <a:xfrm>
            <a:off x="3612240" y="468000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18" name="Gráfico 30" descr=""/>
          <p:cNvPicPr/>
          <p:nvPr/>
        </p:nvPicPr>
        <p:blipFill>
          <a:blip r:embed="rId31"/>
          <a:stretch/>
        </p:blipFill>
        <p:spPr>
          <a:xfrm>
            <a:off x="4176000" y="333792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19" name="Gráfico 31" descr=""/>
          <p:cNvPicPr/>
          <p:nvPr/>
        </p:nvPicPr>
        <p:blipFill>
          <a:blip r:embed="rId32"/>
          <a:stretch/>
        </p:blipFill>
        <p:spPr>
          <a:xfrm>
            <a:off x="3826800" y="2016000"/>
            <a:ext cx="275400" cy="333360"/>
          </a:xfrm>
          <a:prstGeom prst="rect">
            <a:avLst/>
          </a:prstGeom>
          <a:ln>
            <a:noFill/>
          </a:ln>
        </p:spPr>
      </p:pic>
      <p:pic>
        <p:nvPicPr>
          <p:cNvPr id="120" name="Gráfico 32" descr=""/>
          <p:cNvPicPr/>
          <p:nvPr/>
        </p:nvPicPr>
        <p:blipFill>
          <a:blip r:embed="rId33"/>
          <a:stretch/>
        </p:blipFill>
        <p:spPr>
          <a:xfrm>
            <a:off x="3960000" y="672840"/>
            <a:ext cx="275400" cy="3333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934560" y="0"/>
            <a:ext cx="387720" cy="21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912840" y="5426640"/>
            <a:ext cx="1215000" cy="5158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Não é preciso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8640" y="2221200"/>
            <a:ext cx="12150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28640" y="4103280"/>
            <a:ext cx="1215000" cy="303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728640" y="3062160"/>
            <a:ext cx="4165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6" name="CustomShape 5"/>
          <p:cNvSpPr/>
          <p:nvPr/>
        </p:nvSpPr>
        <p:spPr>
          <a:xfrm>
            <a:off x="3144960" y="5024880"/>
            <a:ext cx="216972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563c1"/>
                </a:solidFill>
                <a:uFillTx/>
                <a:latin typeface="Roboto"/>
                <a:ea typeface="Roboto"/>
                <a:hlinkClick r:id="rId2"/>
              </a:rPr>
              <a:t>https://cep.pecege.com/</a:t>
            </a: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33759</TotalTime>
  <Application>LibreOffice/6.3.4.2$Windows_X86_64 LibreOffice_project/60da17e045e08f1793c57c00ba83cdfce946d0aa</Application>
  <Words>112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2022-08-25T12:56:07Z</dcterms:created>
  <dc:creator>Lucas Moreira Rocha</dc:creator>
  <dc:description/>
  <dc:language>pt-BR</dc:language>
  <cp:lastModifiedBy/>
  <dcterms:modified xsi:type="dcterms:W3CDTF">2025-01-12T13:26:13Z</dcterms:modified>
  <cp:revision>208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