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00.png" ContentType="image/png"/>
  <Override PartName="/ppt/media/image28.png" ContentType="image/png"/>
  <Override PartName="/ppt/media/image101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07.png" ContentType="image/png"/>
  <Override PartName="/ppt/media/image108.png" ContentType="image/png"/>
  <Override PartName="/ppt/media/image10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Relationship Id="rId27" Type="http://schemas.openxmlformats.org/officeDocument/2006/relationships/image" Target="../media/image50.png"/><Relationship Id="rId28" Type="http://schemas.openxmlformats.org/officeDocument/2006/relationships/image" Target="../media/image51.png"/><Relationship Id="rId29" Type="http://schemas.openxmlformats.org/officeDocument/2006/relationships/image" Target="../media/image52.png"/><Relationship Id="rId30" Type="http://schemas.openxmlformats.org/officeDocument/2006/relationships/image" Target="../media/image53.png"/><Relationship Id="rId31" Type="http://schemas.openxmlformats.org/officeDocument/2006/relationships/image" Target="../media/image54.png"/><Relationship Id="rId32" Type="http://schemas.openxmlformats.org/officeDocument/2006/relationships/image" Target="../media/image55.png"/><Relationship Id="rId33" Type="http://schemas.openxmlformats.org/officeDocument/2006/relationships/image" Target="../media/image56.png"/><Relationship Id="rId3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hyperlink" Target="https://cep.pecege.com/" TargetMode="External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319120" y="1343880"/>
            <a:ext cx="1216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04/07/2023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66040" y="2276640"/>
            <a:ext cx="457884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Todos: https://tcc.movelms.com/student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66040" y="4389840"/>
            <a:ext cx="457884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Todos: https://tcc.movelms.com/student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160600" y="2279160"/>
            <a:ext cx="457884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Sistemas de Recomendação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160600" y="4389840"/>
            <a:ext cx="457884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Data Scrapper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Data Wrangling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Data Engineering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Análise Estatística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Testes de Hipóteses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Machine Learning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632520" y="151560"/>
            <a:ext cx="1216080" cy="14223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5301720" y="330840"/>
            <a:ext cx="1494720" cy="132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333160" y="1121400"/>
            <a:ext cx="1216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25/06/2024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333160" y="1749240"/>
            <a:ext cx="1216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02/07/2024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32520" y="151560"/>
            <a:ext cx="1216080" cy="14223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0" name="Gráfico 3" descr=""/>
          <p:cNvPicPr/>
          <p:nvPr/>
        </p:nvPicPr>
        <p:blipFill>
          <a:blip r:embed="rId2"/>
          <a:stretch/>
        </p:blipFill>
        <p:spPr>
          <a:xfrm>
            <a:off x="5760000" y="214452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131" name="Gráfico 3" descr=""/>
          <p:cNvPicPr/>
          <p:nvPr/>
        </p:nvPicPr>
        <p:blipFill>
          <a:blip r:embed="rId3"/>
          <a:stretch/>
        </p:blipFill>
        <p:spPr>
          <a:xfrm>
            <a:off x="6984000" y="28080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132" name="Gráfico 3" descr=""/>
          <p:cNvPicPr/>
          <p:nvPr/>
        </p:nvPicPr>
        <p:blipFill>
          <a:blip r:embed="rId4"/>
          <a:stretch/>
        </p:blipFill>
        <p:spPr>
          <a:xfrm>
            <a:off x="8101440" y="351252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133" name="Gráfico 3" descr=""/>
          <p:cNvPicPr/>
          <p:nvPr/>
        </p:nvPicPr>
        <p:blipFill>
          <a:blip r:embed="rId5"/>
          <a:stretch/>
        </p:blipFill>
        <p:spPr>
          <a:xfrm>
            <a:off x="6805440" y="416052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134" name="Gráfico 3" descr=""/>
          <p:cNvPicPr/>
          <p:nvPr/>
        </p:nvPicPr>
        <p:blipFill>
          <a:blip r:embed="rId6"/>
          <a:stretch/>
        </p:blipFill>
        <p:spPr>
          <a:xfrm>
            <a:off x="5904000" y="480852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135" name="Gráfico 3" descr=""/>
          <p:cNvPicPr/>
          <p:nvPr/>
        </p:nvPicPr>
        <p:blipFill>
          <a:blip r:embed="rId7"/>
          <a:stretch/>
        </p:blipFill>
        <p:spPr>
          <a:xfrm>
            <a:off x="4248000" y="3312000"/>
            <a:ext cx="393840" cy="37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138400" y="4716720"/>
            <a:ext cx="1216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27/06/24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138400" y="5106960"/>
            <a:ext cx="1216080" cy="3045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836960" y="5565600"/>
            <a:ext cx="4935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21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357720" y="1441440"/>
            <a:ext cx="1216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15/06/24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40" name="Gráfico 4" descr=""/>
          <p:cNvPicPr/>
          <p:nvPr/>
        </p:nvPicPr>
        <p:blipFill>
          <a:blip r:embed="rId2"/>
          <a:stretch/>
        </p:blipFill>
        <p:spPr>
          <a:xfrm>
            <a:off x="432000" y="2885040"/>
            <a:ext cx="369360" cy="364680"/>
          </a:xfrm>
          <a:prstGeom prst="rect">
            <a:avLst/>
          </a:prstGeom>
          <a:ln>
            <a:noFill/>
          </a:ln>
        </p:spPr>
      </p:pic>
      <p:pic>
        <p:nvPicPr>
          <p:cNvPr id="141" name="Gráfico 5" descr=""/>
          <p:cNvPicPr/>
          <p:nvPr/>
        </p:nvPicPr>
        <p:blipFill>
          <a:blip r:embed="rId3"/>
          <a:stretch/>
        </p:blipFill>
        <p:spPr>
          <a:xfrm>
            <a:off x="493920" y="3821400"/>
            <a:ext cx="369360" cy="364680"/>
          </a:xfrm>
          <a:prstGeom prst="rect">
            <a:avLst/>
          </a:prstGeom>
          <a:ln>
            <a:noFill/>
          </a:ln>
        </p:spPr>
      </p:pic>
      <p:pic>
        <p:nvPicPr>
          <p:cNvPr id="142" name="Gráfico 6" descr=""/>
          <p:cNvPicPr/>
          <p:nvPr/>
        </p:nvPicPr>
        <p:blipFill>
          <a:blip r:embed="rId4"/>
          <a:stretch/>
        </p:blipFill>
        <p:spPr>
          <a:xfrm>
            <a:off x="421920" y="3168000"/>
            <a:ext cx="369360" cy="364680"/>
          </a:xfrm>
          <a:prstGeom prst="rect">
            <a:avLst/>
          </a:prstGeom>
          <a:ln>
            <a:noFill/>
          </a:ln>
        </p:spPr>
      </p:pic>
      <p:pic>
        <p:nvPicPr>
          <p:cNvPr id="143" name="Gráfico 7" descr=""/>
          <p:cNvPicPr/>
          <p:nvPr/>
        </p:nvPicPr>
        <p:blipFill>
          <a:blip r:embed="rId5"/>
          <a:stretch/>
        </p:blipFill>
        <p:spPr>
          <a:xfrm>
            <a:off x="432000" y="3456000"/>
            <a:ext cx="369360" cy="364680"/>
          </a:xfrm>
          <a:prstGeom prst="rect">
            <a:avLst/>
          </a:prstGeom>
          <a:ln>
            <a:noFill/>
          </a:ln>
        </p:spPr>
      </p:pic>
      <p:pic>
        <p:nvPicPr>
          <p:cNvPr id="144" name="Gráfico 8" descr=""/>
          <p:cNvPicPr/>
          <p:nvPr/>
        </p:nvPicPr>
        <p:blipFill>
          <a:blip r:embed="rId6"/>
          <a:stretch/>
        </p:blipFill>
        <p:spPr>
          <a:xfrm>
            <a:off x="432000" y="2520000"/>
            <a:ext cx="369360" cy="36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372760" y="1609200"/>
            <a:ext cx="1216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01/10/2024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372760" y="2237040"/>
            <a:ext cx="1216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22/10/2024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47" name="Gráfico 3" descr=""/>
          <p:cNvPicPr/>
          <p:nvPr/>
        </p:nvPicPr>
        <p:blipFill>
          <a:blip r:embed="rId2"/>
          <a:stretch/>
        </p:blipFill>
        <p:spPr>
          <a:xfrm>
            <a:off x="2102400" y="5233320"/>
            <a:ext cx="873000" cy="949320"/>
          </a:xfrm>
          <a:prstGeom prst="rect">
            <a:avLst/>
          </a:prstGeom>
          <a:ln>
            <a:noFill/>
          </a:ln>
        </p:spPr>
      </p:pic>
      <p:pic>
        <p:nvPicPr>
          <p:cNvPr id="148" name="Gráfico 4" descr=""/>
          <p:cNvPicPr/>
          <p:nvPr/>
        </p:nvPicPr>
        <p:blipFill>
          <a:blip r:embed="rId3"/>
          <a:stretch/>
        </p:blipFill>
        <p:spPr>
          <a:xfrm>
            <a:off x="2102400" y="5233320"/>
            <a:ext cx="873000" cy="949320"/>
          </a:xfrm>
          <a:prstGeom prst="rect">
            <a:avLst/>
          </a:prstGeom>
          <a:ln>
            <a:noFill/>
          </a:ln>
        </p:spPr>
      </p:pic>
      <p:pic>
        <p:nvPicPr>
          <p:cNvPr id="149" name="Gráfico 5" descr=""/>
          <p:cNvPicPr/>
          <p:nvPr/>
        </p:nvPicPr>
        <p:blipFill>
          <a:blip r:embed="rId4"/>
          <a:stretch/>
        </p:blipFill>
        <p:spPr>
          <a:xfrm>
            <a:off x="2102400" y="5233320"/>
            <a:ext cx="873000" cy="949320"/>
          </a:xfrm>
          <a:prstGeom prst="rect">
            <a:avLst/>
          </a:prstGeom>
          <a:ln>
            <a:noFill/>
          </a:ln>
        </p:spPr>
      </p:pic>
      <p:pic>
        <p:nvPicPr>
          <p:cNvPr id="150" name="Gráfico 6" descr=""/>
          <p:cNvPicPr/>
          <p:nvPr/>
        </p:nvPicPr>
        <p:blipFill>
          <a:blip r:embed="rId5"/>
          <a:stretch/>
        </p:blipFill>
        <p:spPr>
          <a:xfrm>
            <a:off x="2102400" y="5233320"/>
            <a:ext cx="873000" cy="949320"/>
          </a:xfrm>
          <a:prstGeom prst="rect">
            <a:avLst/>
          </a:prstGeom>
          <a:ln>
            <a:noFill/>
          </a:ln>
        </p:spPr>
      </p:pic>
      <p:pic>
        <p:nvPicPr>
          <p:cNvPr id="151" name="Gráfico 7" descr=""/>
          <p:cNvPicPr/>
          <p:nvPr/>
        </p:nvPicPr>
        <p:blipFill>
          <a:blip r:embed="rId6"/>
          <a:stretch/>
        </p:blipFill>
        <p:spPr>
          <a:xfrm>
            <a:off x="2102400" y="5233320"/>
            <a:ext cx="873000" cy="949320"/>
          </a:xfrm>
          <a:prstGeom prst="rect">
            <a:avLst/>
          </a:prstGeom>
          <a:ln>
            <a:noFill/>
          </a:ln>
        </p:spPr>
      </p:pic>
      <p:pic>
        <p:nvPicPr>
          <p:cNvPr id="152" name="Gráfico 8" descr=""/>
          <p:cNvPicPr/>
          <p:nvPr/>
        </p:nvPicPr>
        <p:blipFill>
          <a:blip r:embed="rId7"/>
          <a:stretch/>
        </p:blipFill>
        <p:spPr>
          <a:xfrm>
            <a:off x="2102400" y="5233320"/>
            <a:ext cx="873000" cy="949320"/>
          </a:xfrm>
          <a:prstGeom prst="rect">
            <a:avLst/>
          </a:prstGeom>
          <a:ln>
            <a:noFill/>
          </a:ln>
        </p:spPr>
      </p:pic>
      <p:pic>
        <p:nvPicPr>
          <p:cNvPr id="153" name="Gráfico 9" descr=""/>
          <p:cNvPicPr/>
          <p:nvPr/>
        </p:nvPicPr>
        <p:blipFill>
          <a:blip r:embed="rId8"/>
          <a:stretch/>
        </p:blipFill>
        <p:spPr>
          <a:xfrm>
            <a:off x="2102400" y="5233320"/>
            <a:ext cx="873000" cy="949320"/>
          </a:xfrm>
          <a:prstGeom prst="rect">
            <a:avLst/>
          </a:prstGeom>
          <a:ln>
            <a:noFill/>
          </a:ln>
        </p:spPr>
      </p:pic>
      <p:pic>
        <p:nvPicPr>
          <p:cNvPr id="154" name="Gráfico 10" descr=""/>
          <p:cNvPicPr/>
          <p:nvPr/>
        </p:nvPicPr>
        <p:blipFill>
          <a:blip r:embed="rId9"/>
          <a:stretch/>
        </p:blipFill>
        <p:spPr>
          <a:xfrm>
            <a:off x="2102400" y="5233320"/>
            <a:ext cx="873000" cy="949320"/>
          </a:xfrm>
          <a:prstGeom prst="rect">
            <a:avLst/>
          </a:prstGeom>
          <a:ln>
            <a:noFill/>
          </a:ln>
        </p:spPr>
      </p:pic>
      <p:pic>
        <p:nvPicPr>
          <p:cNvPr id="155" name="Gráfico 11" descr=""/>
          <p:cNvPicPr/>
          <p:nvPr/>
        </p:nvPicPr>
        <p:blipFill>
          <a:blip r:embed="rId10"/>
          <a:stretch/>
        </p:blipFill>
        <p:spPr>
          <a:xfrm>
            <a:off x="2102400" y="5233320"/>
            <a:ext cx="873000" cy="94932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632520" y="151560"/>
            <a:ext cx="1216080" cy="14223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431720" y="3664440"/>
            <a:ext cx="12160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900960" y="3664440"/>
            <a:ext cx="8362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431720" y="4161960"/>
            <a:ext cx="12160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3900960" y="4161960"/>
            <a:ext cx="8362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1431720" y="4659840"/>
            <a:ext cx="12160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3900960" y="4659840"/>
            <a:ext cx="8362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1431720" y="5175000"/>
            <a:ext cx="12160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3900960" y="5175000"/>
            <a:ext cx="8362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>
            <a:off x="1431720" y="5690160"/>
            <a:ext cx="12160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6" name="CustomShape 10"/>
          <p:cNvSpPr/>
          <p:nvPr/>
        </p:nvSpPr>
        <p:spPr>
          <a:xfrm>
            <a:off x="3900960" y="5690160"/>
            <a:ext cx="8362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7" name="CustomShape 11"/>
          <p:cNvSpPr/>
          <p:nvPr/>
        </p:nvSpPr>
        <p:spPr>
          <a:xfrm>
            <a:off x="3810600" y="1341720"/>
            <a:ext cx="1216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333160" y="1365120"/>
            <a:ext cx="1216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23/10/2024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333160" y="1992960"/>
            <a:ext cx="1216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05/11/2024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663960" y="2344680"/>
            <a:ext cx="2864520" cy="26470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Escreva aqui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pic>
        <p:nvPicPr>
          <p:cNvPr id="171" name="Gráfico 4" descr=""/>
          <p:cNvPicPr/>
          <p:nvPr/>
        </p:nvPicPr>
        <p:blipFill>
          <a:blip r:embed="rId2"/>
          <a:stretch/>
        </p:blipFill>
        <p:spPr>
          <a:xfrm>
            <a:off x="1394280" y="2550960"/>
            <a:ext cx="467640" cy="462240"/>
          </a:xfrm>
          <a:prstGeom prst="rect">
            <a:avLst/>
          </a:prstGeom>
          <a:ln>
            <a:noFill/>
          </a:ln>
        </p:spPr>
      </p:pic>
      <p:pic>
        <p:nvPicPr>
          <p:cNvPr id="172" name="Gráfico 5" descr=""/>
          <p:cNvPicPr/>
          <p:nvPr/>
        </p:nvPicPr>
        <p:blipFill>
          <a:blip r:embed="rId3"/>
          <a:stretch/>
        </p:blipFill>
        <p:spPr>
          <a:xfrm>
            <a:off x="1394280" y="2550960"/>
            <a:ext cx="467640" cy="462240"/>
          </a:xfrm>
          <a:prstGeom prst="rect">
            <a:avLst/>
          </a:prstGeom>
          <a:ln>
            <a:noFill/>
          </a:ln>
        </p:spPr>
      </p:pic>
      <p:pic>
        <p:nvPicPr>
          <p:cNvPr id="173" name="Gráfico 6" descr=""/>
          <p:cNvPicPr/>
          <p:nvPr/>
        </p:nvPicPr>
        <p:blipFill>
          <a:blip r:embed="rId4"/>
          <a:stretch/>
        </p:blipFill>
        <p:spPr>
          <a:xfrm>
            <a:off x="1394280" y="2550960"/>
            <a:ext cx="467640" cy="462240"/>
          </a:xfrm>
          <a:prstGeom prst="rect">
            <a:avLst/>
          </a:prstGeom>
          <a:ln>
            <a:noFill/>
          </a:ln>
        </p:spPr>
      </p:pic>
      <p:pic>
        <p:nvPicPr>
          <p:cNvPr id="174" name="Gráfico 7" descr=""/>
          <p:cNvPicPr/>
          <p:nvPr/>
        </p:nvPicPr>
        <p:blipFill>
          <a:blip r:embed="rId5"/>
          <a:stretch/>
        </p:blipFill>
        <p:spPr>
          <a:xfrm>
            <a:off x="1394280" y="2550960"/>
            <a:ext cx="467640" cy="462240"/>
          </a:xfrm>
          <a:prstGeom prst="rect">
            <a:avLst/>
          </a:prstGeom>
          <a:ln>
            <a:noFill/>
          </a:ln>
        </p:spPr>
      </p:pic>
      <p:pic>
        <p:nvPicPr>
          <p:cNvPr id="175" name="Gráfico 8" descr=""/>
          <p:cNvPicPr/>
          <p:nvPr/>
        </p:nvPicPr>
        <p:blipFill>
          <a:blip r:embed="rId6"/>
          <a:stretch/>
        </p:blipFill>
        <p:spPr>
          <a:xfrm>
            <a:off x="1394280" y="2550960"/>
            <a:ext cx="467640" cy="462240"/>
          </a:xfrm>
          <a:prstGeom prst="rect">
            <a:avLst/>
          </a:prstGeom>
          <a:ln>
            <a:noFill/>
          </a:ln>
        </p:spPr>
      </p:pic>
      <p:pic>
        <p:nvPicPr>
          <p:cNvPr id="176" name="Gráfico 9" descr=""/>
          <p:cNvPicPr/>
          <p:nvPr/>
        </p:nvPicPr>
        <p:blipFill>
          <a:blip r:embed="rId7"/>
          <a:stretch/>
        </p:blipFill>
        <p:spPr>
          <a:xfrm>
            <a:off x="1394280" y="2550960"/>
            <a:ext cx="467640" cy="462240"/>
          </a:xfrm>
          <a:prstGeom prst="rect">
            <a:avLst/>
          </a:prstGeom>
          <a:ln>
            <a:noFill/>
          </a:ln>
        </p:spPr>
      </p:pic>
      <p:pic>
        <p:nvPicPr>
          <p:cNvPr id="177" name="Gráfico 10" descr=""/>
          <p:cNvPicPr/>
          <p:nvPr/>
        </p:nvPicPr>
        <p:blipFill>
          <a:blip r:embed="rId8"/>
          <a:stretch/>
        </p:blipFill>
        <p:spPr>
          <a:xfrm>
            <a:off x="1394280" y="2550960"/>
            <a:ext cx="467640" cy="462240"/>
          </a:xfrm>
          <a:prstGeom prst="rect">
            <a:avLst/>
          </a:prstGeom>
          <a:ln>
            <a:noFill/>
          </a:ln>
        </p:spPr>
      </p:pic>
      <p:sp>
        <p:nvSpPr>
          <p:cNvPr id="178" name="CustomShape 4"/>
          <p:cNvSpPr/>
          <p:nvPr/>
        </p:nvSpPr>
        <p:spPr>
          <a:xfrm>
            <a:off x="632520" y="151560"/>
            <a:ext cx="1216080" cy="14223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333160" y="1212480"/>
            <a:ext cx="1216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??/11/2024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95280" y="3306600"/>
            <a:ext cx="9111960" cy="30099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Escreva Aqui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7448400" y="677880"/>
            <a:ext cx="57600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19h:30m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632520" y="151560"/>
            <a:ext cx="1216080" cy="14223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262880" y="3398040"/>
            <a:ext cx="12160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137600" y="3769560"/>
            <a:ext cx="93672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449080" y="1236960"/>
            <a:ext cx="936720" cy="3351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2238120" y="1710360"/>
            <a:ext cx="936720" cy="3351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5"/>
          <p:cNvSpPr/>
          <p:nvPr/>
        </p:nvSpPr>
        <p:spPr>
          <a:xfrm>
            <a:off x="2449080" y="2202120"/>
            <a:ext cx="936720" cy="3351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Gráfico 6" descr=""/>
          <p:cNvPicPr/>
          <p:nvPr/>
        </p:nvPicPr>
        <p:blipFill>
          <a:blip r:embed="rId2"/>
          <a:stretch/>
        </p:blipFill>
        <p:spPr>
          <a:xfrm>
            <a:off x="6446880" y="5141160"/>
            <a:ext cx="600840" cy="65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226120" y="2250360"/>
            <a:ext cx="4275360" cy="3045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6542640" y="2935080"/>
            <a:ext cx="2958840" cy="3045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3"/>
          <p:cNvSpPr/>
          <p:nvPr/>
        </p:nvSpPr>
        <p:spPr>
          <a:xfrm>
            <a:off x="5226120" y="3465720"/>
            <a:ext cx="4275360" cy="3045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4"/>
          <p:cNvSpPr/>
          <p:nvPr/>
        </p:nvSpPr>
        <p:spPr>
          <a:xfrm>
            <a:off x="5211000" y="4381920"/>
            <a:ext cx="4275360" cy="25585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9058320" y="669600"/>
            <a:ext cx="6332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7286400" y="669600"/>
            <a:ext cx="9306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/   /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8629560" y="3825720"/>
            <a:ext cx="872280" cy="3045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8"/>
          <p:cNvSpPr/>
          <p:nvPr/>
        </p:nvSpPr>
        <p:spPr>
          <a:xfrm>
            <a:off x="632520" y="151560"/>
            <a:ext cx="1216080" cy="14223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918000" y="1666800"/>
            <a:ext cx="6238440" cy="912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98" name="Gráfico 2" descr=""/>
          <p:cNvPicPr/>
          <p:nvPr/>
        </p:nvPicPr>
        <p:blipFill>
          <a:blip r:embed="rId2"/>
          <a:stretch/>
        </p:blipFill>
        <p:spPr>
          <a:xfrm>
            <a:off x="3167280" y="60318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199" name="Gráfico 3" descr=""/>
          <p:cNvPicPr/>
          <p:nvPr/>
        </p:nvPicPr>
        <p:blipFill>
          <a:blip r:embed="rId3"/>
          <a:stretch/>
        </p:blipFill>
        <p:spPr>
          <a:xfrm>
            <a:off x="3167280" y="60318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200" name="Gráfico 4" descr=""/>
          <p:cNvPicPr/>
          <p:nvPr/>
        </p:nvPicPr>
        <p:blipFill>
          <a:blip r:embed="rId4"/>
          <a:stretch/>
        </p:blipFill>
        <p:spPr>
          <a:xfrm>
            <a:off x="3167280" y="60318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201" name="Gráfico 5" descr=""/>
          <p:cNvPicPr/>
          <p:nvPr/>
        </p:nvPicPr>
        <p:blipFill>
          <a:blip r:embed="rId5"/>
          <a:stretch/>
        </p:blipFill>
        <p:spPr>
          <a:xfrm>
            <a:off x="3167280" y="60318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202" name="Gráfico 6" descr=""/>
          <p:cNvPicPr/>
          <p:nvPr/>
        </p:nvPicPr>
        <p:blipFill>
          <a:blip r:embed="rId6"/>
          <a:stretch/>
        </p:blipFill>
        <p:spPr>
          <a:xfrm>
            <a:off x="3167280" y="60318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203" name="Gráfico 7" descr=""/>
          <p:cNvPicPr/>
          <p:nvPr/>
        </p:nvPicPr>
        <p:blipFill>
          <a:blip r:embed="rId7"/>
          <a:stretch/>
        </p:blipFill>
        <p:spPr>
          <a:xfrm>
            <a:off x="3167280" y="60318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204" name="Gráfico 8" descr=""/>
          <p:cNvPicPr/>
          <p:nvPr/>
        </p:nvPicPr>
        <p:blipFill>
          <a:blip r:embed="rId8"/>
          <a:stretch/>
        </p:blipFill>
        <p:spPr>
          <a:xfrm>
            <a:off x="3167280" y="60318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205" name="Gráfico 9" descr=""/>
          <p:cNvPicPr/>
          <p:nvPr/>
        </p:nvPicPr>
        <p:blipFill>
          <a:blip r:embed="rId9"/>
          <a:stretch/>
        </p:blipFill>
        <p:spPr>
          <a:xfrm>
            <a:off x="3167280" y="60318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206" name="Gráfico 10" descr=""/>
          <p:cNvPicPr/>
          <p:nvPr/>
        </p:nvPicPr>
        <p:blipFill>
          <a:blip r:embed="rId10"/>
          <a:stretch/>
        </p:blipFill>
        <p:spPr>
          <a:xfrm>
            <a:off x="3167280" y="60318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207" name="Gráfico 11" descr=""/>
          <p:cNvPicPr/>
          <p:nvPr/>
        </p:nvPicPr>
        <p:blipFill>
          <a:blip r:embed="rId11"/>
          <a:stretch/>
        </p:blipFill>
        <p:spPr>
          <a:xfrm>
            <a:off x="3167280" y="6031800"/>
            <a:ext cx="393840" cy="37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61960" y="4649040"/>
            <a:ext cx="537768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Escreva aqui: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2204640" y="1626480"/>
            <a:ext cx="1216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210" name="Gráfico 2" descr=""/>
          <p:cNvPicPr/>
          <p:nvPr/>
        </p:nvPicPr>
        <p:blipFill>
          <a:blip r:embed="rId2"/>
          <a:stretch/>
        </p:blipFill>
        <p:spPr>
          <a:xfrm>
            <a:off x="5280120" y="279432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211" name="Gráfico 3" descr=""/>
          <p:cNvPicPr/>
          <p:nvPr/>
        </p:nvPicPr>
        <p:blipFill>
          <a:blip r:embed="rId3"/>
          <a:stretch/>
        </p:blipFill>
        <p:spPr>
          <a:xfrm>
            <a:off x="5280120" y="2794320"/>
            <a:ext cx="393840" cy="37476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632520" y="151560"/>
            <a:ext cx="1216080" cy="14223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89040" y="3983400"/>
            <a:ext cx="1039320" cy="1039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2564280" y="1349640"/>
            <a:ext cx="1039320" cy="1039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689040" y="2822400"/>
            <a:ext cx="1039320" cy="1039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1396800" y="1721520"/>
            <a:ext cx="1039320" cy="1039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3679200" y="1721520"/>
            <a:ext cx="1039320" cy="1039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6"/>
          <p:cNvSpPr/>
          <p:nvPr/>
        </p:nvSpPr>
        <p:spPr>
          <a:xfrm>
            <a:off x="4431960" y="2791440"/>
            <a:ext cx="1039320" cy="1039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7"/>
          <p:cNvSpPr/>
          <p:nvPr/>
        </p:nvSpPr>
        <p:spPr>
          <a:xfrm>
            <a:off x="4431960" y="3983400"/>
            <a:ext cx="1039320" cy="1039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8"/>
          <p:cNvSpPr/>
          <p:nvPr/>
        </p:nvSpPr>
        <p:spPr>
          <a:xfrm>
            <a:off x="5607720" y="5348520"/>
            <a:ext cx="1039320" cy="1039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9"/>
          <p:cNvSpPr/>
          <p:nvPr/>
        </p:nvSpPr>
        <p:spPr>
          <a:xfrm>
            <a:off x="7511040" y="5014080"/>
            <a:ext cx="1039320" cy="1039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0"/>
          <p:cNvSpPr/>
          <p:nvPr/>
        </p:nvSpPr>
        <p:spPr>
          <a:xfrm>
            <a:off x="8174520" y="3944520"/>
            <a:ext cx="1039320" cy="10393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95080" y="3646440"/>
            <a:ext cx="250200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Português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Espanhol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Inglês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24600" y="248040"/>
            <a:ext cx="1216080" cy="14223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2333160" y="1108800"/>
            <a:ext cx="1216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10/10/2023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2333160" y="1736640"/>
            <a:ext cx="1216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31/10/2023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518760" y="5123160"/>
            <a:ext cx="3229920" cy="11552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Demográfica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Baseada no Conteúdo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Colaborativa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HÍbrida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3611880" y="3591000"/>
            <a:ext cx="250200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Analytics e Machine Learning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61" name="CustomShape 7"/>
          <p:cNvSpPr/>
          <p:nvPr/>
        </p:nvSpPr>
        <p:spPr>
          <a:xfrm>
            <a:off x="6634800" y="3658320"/>
            <a:ext cx="250200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Sistema de Recomendação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62" name="CustomShape 8"/>
          <p:cNvSpPr/>
          <p:nvPr/>
        </p:nvSpPr>
        <p:spPr>
          <a:xfrm>
            <a:off x="3961440" y="5123160"/>
            <a:ext cx="530748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Criar um Web Scrapper para atualização do Dataset;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Realizar Data Wrangling, Feature Engineering, Statistical Analysis e Hypothesis Testing;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Criar Modelos de Recomendação de Animes com dados oriundos do MyAnimeList (MAL), tendo 2023 como o ano base;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Comparar os Resultados de cada Modelo e Abordagem.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63" name="Gráfico 1" descr=""/>
          <p:cNvPicPr/>
          <p:nvPr/>
        </p:nvPicPr>
        <p:blipFill>
          <a:blip r:embed="rId2"/>
          <a:stretch/>
        </p:blipFill>
        <p:spPr>
          <a:xfrm>
            <a:off x="720000" y="35280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64" name="Gráfico 2" descr=""/>
          <p:cNvPicPr/>
          <p:nvPr/>
        </p:nvPicPr>
        <p:blipFill>
          <a:blip r:embed="rId3"/>
          <a:stretch/>
        </p:blipFill>
        <p:spPr>
          <a:xfrm>
            <a:off x="5400000" y="30240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65" name="Gráfico 3" descr=""/>
          <p:cNvPicPr/>
          <p:nvPr/>
        </p:nvPicPr>
        <p:blipFill>
          <a:blip r:embed="rId4"/>
          <a:stretch/>
        </p:blipFill>
        <p:spPr>
          <a:xfrm>
            <a:off x="755280" y="243036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66" name="Gráfico 4" descr=""/>
          <p:cNvPicPr/>
          <p:nvPr/>
        </p:nvPicPr>
        <p:blipFill>
          <a:blip r:embed="rId5"/>
          <a:stretch/>
        </p:blipFill>
        <p:spPr>
          <a:xfrm>
            <a:off x="755280" y="221436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67" name="Gráfico 2" descr=""/>
          <p:cNvPicPr/>
          <p:nvPr/>
        </p:nvPicPr>
        <p:blipFill>
          <a:blip r:embed="rId6"/>
          <a:stretch/>
        </p:blipFill>
        <p:spPr>
          <a:xfrm>
            <a:off x="2843640" y="30960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68" name="Gráfico 3" descr=""/>
          <p:cNvPicPr/>
          <p:nvPr/>
        </p:nvPicPr>
        <p:blipFill>
          <a:blip r:embed="rId7"/>
          <a:stretch/>
        </p:blipFill>
        <p:spPr>
          <a:xfrm>
            <a:off x="755280" y="264672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69" name="Gráfico 2" descr=""/>
          <p:cNvPicPr/>
          <p:nvPr/>
        </p:nvPicPr>
        <p:blipFill>
          <a:blip r:embed="rId8"/>
          <a:stretch/>
        </p:blipFill>
        <p:spPr>
          <a:xfrm>
            <a:off x="8603640" y="30960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70" name="Gráfico 2" descr=""/>
          <p:cNvPicPr/>
          <p:nvPr/>
        </p:nvPicPr>
        <p:blipFill>
          <a:blip r:embed="rId9"/>
          <a:stretch/>
        </p:blipFill>
        <p:spPr>
          <a:xfrm>
            <a:off x="2627640" y="44640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71" name="Gráfico 2" descr=""/>
          <p:cNvPicPr/>
          <p:nvPr/>
        </p:nvPicPr>
        <p:blipFill>
          <a:blip r:embed="rId10"/>
          <a:stretch/>
        </p:blipFill>
        <p:spPr>
          <a:xfrm>
            <a:off x="9000000" y="4518720"/>
            <a:ext cx="393840" cy="37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263920" y="2664360"/>
            <a:ext cx="4050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Renato Máximo Sátiro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263920" y="3362400"/>
            <a:ext cx="40507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r.maximo.satiro@gmail.com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5270760" y="4060800"/>
            <a:ext cx="4042080" cy="22208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Preferência de conversa por e-mail ao invés pelo Canal de TCC da faculdade.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2319120" y="1343880"/>
            <a:ext cx="1216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Fev / 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632520" y="151560"/>
            <a:ext cx="1216080" cy="14223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333160" y="1212480"/>
            <a:ext cx="1216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02/04/2024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011440" y="2088720"/>
            <a:ext cx="1216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20/03/24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333160" y="1840680"/>
            <a:ext cx="1216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09/04/2024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6762600" y="954720"/>
            <a:ext cx="1564200" cy="14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5"/>
          <p:cNvSpPr/>
          <p:nvPr/>
        </p:nvSpPr>
        <p:spPr>
          <a:xfrm>
            <a:off x="632520" y="151560"/>
            <a:ext cx="1216080" cy="14223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Gráfico 3" descr=""/>
          <p:cNvPicPr/>
          <p:nvPr/>
        </p:nvPicPr>
        <p:blipFill>
          <a:blip r:embed="rId2"/>
          <a:stretch/>
        </p:blipFill>
        <p:spPr>
          <a:xfrm>
            <a:off x="3456000" y="50238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83" name="Gráfico 3" descr=""/>
          <p:cNvPicPr/>
          <p:nvPr/>
        </p:nvPicPr>
        <p:blipFill>
          <a:blip r:embed="rId3"/>
          <a:stretch/>
        </p:blipFill>
        <p:spPr>
          <a:xfrm>
            <a:off x="1836720" y="45360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84" name="Gráfico 3" descr=""/>
          <p:cNvPicPr/>
          <p:nvPr/>
        </p:nvPicPr>
        <p:blipFill>
          <a:blip r:embed="rId4"/>
          <a:stretch/>
        </p:blipFill>
        <p:spPr>
          <a:xfrm>
            <a:off x="1044720" y="38718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85" name="Gráfico 3" descr=""/>
          <p:cNvPicPr/>
          <p:nvPr/>
        </p:nvPicPr>
        <p:blipFill>
          <a:blip r:embed="rId5"/>
          <a:stretch/>
        </p:blipFill>
        <p:spPr>
          <a:xfrm>
            <a:off x="1044720" y="30960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86" name="Gráfico 3" descr=""/>
          <p:cNvPicPr/>
          <p:nvPr/>
        </p:nvPicPr>
        <p:blipFill>
          <a:blip r:embed="rId6"/>
          <a:stretch/>
        </p:blipFill>
        <p:spPr>
          <a:xfrm>
            <a:off x="5400000" y="31518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87" name="Gráfico 3" descr=""/>
          <p:cNvPicPr/>
          <p:nvPr/>
        </p:nvPicPr>
        <p:blipFill>
          <a:blip r:embed="rId7"/>
          <a:stretch/>
        </p:blipFill>
        <p:spPr>
          <a:xfrm>
            <a:off x="5364720" y="3888000"/>
            <a:ext cx="393840" cy="374760"/>
          </a:xfrm>
          <a:prstGeom prst="rect">
            <a:avLst/>
          </a:prstGeom>
          <a:ln>
            <a:noFill/>
          </a:ln>
        </p:spPr>
      </p:pic>
      <p:pic>
        <p:nvPicPr>
          <p:cNvPr id="88" name="Gráfico 3" descr=""/>
          <p:cNvPicPr/>
          <p:nvPr/>
        </p:nvPicPr>
        <p:blipFill>
          <a:blip r:embed="rId8"/>
          <a:stretch/>
        </p:blipFill>
        <p:spPr>
          <a:xfrm>
            <a:off x="4644720" y="4591800"/>
            <a:ext cx="393840" cy="37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ráfico 1" descr=""/>
          <p:cNvPicPr/>
          <p:nvPr/>
        </p:nvPicPr>
        <p:blipFill>
          <a:blip r:embed="rId2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90" name="Gráfico 2" descr=""/>
          <p:cNvPicPr/>
          <p:nvPr/>
        </p:nvPicPr>
        <p:blipFill>
          <a:blip r:embed="rId3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91" name="Gráfico 3" descr=""/>
          <p:cNvPicPr/>
          <p:nvPr/>
        </p:nvPicPr>
        <p:blipFill>
          <a:blip r:embed="rId4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92" name="Gráfico 4" descr=""/>
          <p:cNvPicPr/>
          <p:nvPr/>
        </p:nvPicPr>
        <p:blipFill>
          <a:blip r:embed="rId5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93" name="Gráfico 5" descr=""/>
          <p:cNvPicPr/>
          <p:nvPr/>
        </p:nvPicPr>
        <p:blipFill>
          <a:blip r:embed="rId6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94" name="Gráfico 6" descr=""/>
          <p:cNvPicPr/>
          <p:nvPr/>
        </p:nvPicPr>
        <p:blipFill>
          <a:blip r:embed="rId7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95" name="Gráfico 7" descr=""/>
          <p:cNvPicPr/>
          <p:nvPr/>
        </p:nvPicPr>
        <p:blipFill>
          <a:blip r:embed="rId8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96" name="Gráfico 8" descr=""/>
          <p:cNvPicPr/>
          <p:nvPr/>
        </p:nvPicPr>
        <p:blipFill>
          <a:blip r:embed="rId9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97" name="Gráfico 9" descr=""/>
          <p:cNvPicPr/>
          <p:nvPr/>
        </p:nvPicPr>
        <p:blipFill>
          <a:blip r:embed="rId10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98" name="Gráfico 10" descr=""/>
          <p:cNvPicPr/>
          <p:nvPr/>
        </p:nvPicPr>
        <p:blipFill>
          <a:blip r:embed="rId11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99" name="Gráfico 11" descr=""/>
          <p:cNvPicPr/>
          <p:nvPr/>
        </p:nvPicPr>
        <p:blipFill>
          <a:blip r:embed="rId12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00" name="Gráfico 12" descr=""/>
          <p:cNvPicPr/>
          <p:nvPr/>
        </p:nvPicPr>
        <p:blipFill>
          <a:blip r:embed="rId13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01" name="Gráfico 13" descr=""/>
          <p:cNvPicPr/>
          <p:nvPr/>
        </p:nvPicPr>
        <p:blipFill>
          <a:blip r:embed="rId14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02" name="Gráfico 14" descr=""/>
          <p:cNvPicPr/>
          <p:nvPr/>
        </p:nvPicPr>
        <p:blipFill>
          <a:blip r:embed="rId15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03" name="Gráfico 15" descr=""/>
          <p:cNvPicPr/>
          <p:nvPr/>
        </p:nvPicPr>
        <p:blipFill>
          <a:blip r:embed="rId16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04" name="Gráfico 16" descr=""/>
          <p:cNvPicPr/>
          <p:nvPr/>
        </p:nvPicPr>
        <p:blipFill>
          <a:blip r:embed="rId17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05" name="Gráfico 17" descr=""/>
          <p:cNvPicPr/>
          <p:nvPr/>
        </p:nvPicPr>
        <p:blipFill>
          <a:blip r:embed="rId18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06" name="Gráfico 18" descr=""/>
          <p:cNvPicPr/>
          <p:nvPr/>
        </p:nvPicPr>
        <p:blipFill>
          <a:blip r:embed="rId19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07" name="Gráfico 19" descr=""/>
          <p:cNvPicPr/>
          <p:nvPr/>
        </p:nvPicPr>
        <p:blipFill>
          <a:blip r:embed="rId20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08" name="Gráfico 20" descr=""/>
          <p:cNvPicPr/>
          <p:nvPr/>
        </p:nvPicPr>
        <p:blipFill>
          <a:blip r:embed="rId21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09" name="Gráfico 21" descr=""/>
          <p:cNvPicPr/>
          <p:nvPr/>
        </p:nvPicPr>
        <p:blipFill>
          <a:blip r:embed="rId22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10" name="Gráfico 22" descr=""/>
          <p:cNvPicPr/>
          <p:nvPr/>
        </p:nvPicPr>
        <p:blipFill>
          <a:blip r:embed="rId23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11" name="Gráfico 23" descr=""/>
          <p:cNvPicPr/>
          <p:nvPr/>
        </p:nvPicPr>
        <p:blipFill>
          <a:blip r:embed="rId24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12" name="Gráfico 24" descr=""/>
          <p:cNvPicPr/>
          <p:nvPr/>
        </p:nvPicPr>
        <p:blipFill>
          <a:blip r:embed="rId25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13" name="Gráfico 25" descr=""/>
          <p:cNvPicPr/>
          <p:nvPr/>
        </p:nvPicPr>
        <p:blipFill>
          <a:blip r:embed="rId26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14" name="Gráfico 26" descr=""/>
          <p:cNvPicPr/>
          <p:nvPr/>
        </p:nvPicPr>
        <p:blipFill>
          <a:blip r:embed="rId27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15" name="Gráfico 27" descr=""/>
          <p:cNvPicPr/>
          <p:nvPr/>
        </p:nvPicPr>
        <p:blipFill>
          <a:blip r:embed="rId28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16" name="Gráfico 28" descr=""/>
          <p:cNvPicPr/>
          <p:nvPr/>
        </p:nvPicPr>
        <p:blipFill>
          <a:blip r:embed="rId29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17" name="Gráfico 29" descr=""/>
          <p:cNvPicPr/>
          <p:nvPr/>
        </p:nvPicPr>
        <p:blipFill>
          <a:blip r:embed="rId30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18" name="Gráfico 30" descr=""/>
          <p:cNvPicPr/>
          <p:nvPr/>
        </p:nvPicPr>
        <p:blipFill>
          <a:blip r:embed="rId31"/>
          <a:stretch/>
        </p:blipFill>
        <p:spPr>
          <a:xfrm>
            <a:off x="9402840" y="644328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19" name="Gráfico 31" descr=""/>
          <p:cNvPicPr/>
          <p:nvPr/>
        </p:nvPicPr>
        <p:blipFill>
          <a:blip r:embed="rId32"/>
          <a:stretch/>
        </p:blipFill>
        <p:spPr>
          <a:xfrm>
            <a:off x="3826800" y="2016000"/>
            <a:ext cx="276480" cy="334440"/>
          </a:xfrm>
          <a:prstGeom prst="rect">
            <a:avLst/>
          </a:prstGeom>
          <a:ln>
            <a:noFill/>
          </a:ln>
        </p:spPr>
      </p:pic>
      <p:pic>
        <p:nvPicPr>
          <p:cNvPr id="120" name="Gráfico 32" descr=""/>
          <p:cNvPicPr/>
          <p:nvPr/>
        </p:nvPicPr>
        <p:blipFill>
          <a:blip r:embed="rId33"/>
          <a:stretch/>
        </p:blipFill>
        <p:spPr>
          <a:xfrm>
            <a:off x="3960000" y="672840"/>
            <a:ext cx="276480" cy="33444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934560" y="0"/>
            <a:ext cx="388800" cy="21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912840" y="5426640"/>
            <a:ext cx="1216080" cy="5158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Não é preciso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8640" y="2221200"/>
            <a:ext cx="12160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02/04/24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8640" y="4103280"/>
            <a:ext cx="1216080" cy="3045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728640" y="3062160"/>
            <a:ext cx="4176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21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3144960" y="5024880"/>
            <a:ext cx="21708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 u="sng">
                <a:solidFill>
                  <a:srgbClr val="0563c1"/>
                </a:solidFill>
                <a:uFillTx/>
                <a:latin typeface="Roboto"/>
                <a:ea typeface="Roboto"/>
                <a:hlinkClick r:id="rId2"/>
              </a:rPr>
              <a:t>https://cep.pecege.com/</a:t>
            </a: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33749</TotalTime>
  <Application>LibreOffice/6.3.4.2$Windows_X86_64 LibreOffice_project/60da17e045e08f1793c57c00ba83cdfce946d0aa</Application>
  <Words>112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2022-08-25T12:56:07Z</dcterms:created>
  <dc:creator>Lucas Moreira Rocha</dc:creator>
  <dc:description/>
  <dc:language>pt-BR</dc:language>
  <cp:lastModifiedBy/>
  <dcterms:modified xsi:type="dcterms:W3CDTF">2024-07-13T10:17:38Z</dcterms:modified>
  <cp:revision>198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