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3" r:id="rId3"/>
    <p:sldId id="257" r:id="rId4"/>
    <p:sldId id="269" r:id="rId5"/>
    <p:sldId id="259" r:id="rId6"/>
    <p:sldId id="275" r:id="rId7"/>
    <p:sldId id="258" r:id="rId8"/>
    <p:sldId id="260" r:id="rId9"/>
    <p:sldId id="274" r:id="rId10"/>
    <p:sldId id="271" r:id="rId11"/>
    <p:sldId id="272" r:id="rId12"/>
    <p:sldId id="263" r:id="rId13"/>
    <p:sldId id="264" r:id="rId14"/>
    <p:sldId id="265" r:id="rId15"/>
    <p:sldId id="266" r:id="rId16"/>
    <p:sldId id="267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68" r:id="rId27"/>
    <p:sldId id="27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20"/>
    <p:restoredTop sz="96092" autoAdjust="0"/>
  </p:normalViewPr>
  <p:slideViewPr>
    <p:cSldViewPr>
      <p:cViewPr>
        <p:scale>
          <a:sx n="60" d="100"/>
          <a:sy n="60" d="100"/>
        </p:scale>
        <p:origin x="-1464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E5D16-9C63-4A49-944D-7DE018AD26FB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A8A45-53AD-4349-AD79-6B297CA3E9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64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GHG= greenhouse gas pollution;</a:t>
            </a:r>
            <a:r>
              <a:rPr lang="en-US" baseline="0" dirty="0" smtClean="0"/>
              <a:t>  LMI = low, middle </a:t>
            </a:r>
            <a:r>
              <a:rPr lang="en-US" baseline="0" dirty="0" err="1" smtClean="0"/>
              <a:t>incom</a:t>
            </a:r>
            <a:endParaRPr lang="en-US" baseline="0" dirty="0" smtClean="0"/>
          </a:p>
          <a:p>
            <a:r>
              <a:rPr lang="en-US" dirty="0" smtClean="0"/>
              <a:t>Pollution can include criteria</a:t>
            </a:r>
            <a:r>
              <a:rPr lang="en-US" baseline="0" dirty="0" smtClean="0"/>
              <a:t> emissions (</a:t>
            </a:r>
            <a:r>
              <a:rPr lang="en-US" baseline="0" dirty="0" err="1" smtClean="0"/>
              <a:t>NOx</a:t>
            </a:r>
            <a:r>
              <a:rPr lang="en-US" baseline="0" dirty="0" smtClean="0"/>
              <a:t>, Sox, PM2.5, PM10), VOC, ROG, ozone,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A8A45-53AD-4349-AD79-6B297CA3E97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could</a:t>
            </a:r>
            <a:r>
              <a:rPr lang="en-US" baseline="0" dirty="0" smtClean="0"/>
              <a:t> aim higher, but then would probably need national scope beyond CA. </a:t>
            </a:r>
          </a:p>
          <a:p>
            <a:r>
              <a:rPr lang="en-US" baseline="0" dirty="0" smtClean="0"/>
              <a:t>LD, HD = light duty, heavy duty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A8A45-53AD-4349-AD79-6B297CA3E97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SJValley</a:t>
            </a:r>
            <a:r>
              <a:rPr lang="en-US" baseline="0" dirty="0" smtClean="0"/>
              <a:t> Indus pollution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16FB-AEF4-4DD9-8F02-EA877543C47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74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A1D35-9B6E-4236-9BE5-410D5328AED7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FA7-8A31-44A0-BBFF-DA86F35E20CC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7B86-76FD-4080-82A7-D72D6C968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FA7-8A31-44A0-BBFF-DA86F35E20CC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7B86-76FD-4080-82A7-D72D6C968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FA7-8A31-44A0-BBFF-DA86F35E20CC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7B86-76FD-4080-82A7-D72D6C968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FA7-8A31-44A0-BBFF-DA86F35E20CC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7B86-76FD-4080-82A7-D72D6C968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FA7-8A31-44A0-BBFF-DA86F35E20CC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7B86-76FD-4080-82A7-D72D6C968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FA7-8A31-44A0-BBFF-DA86F35E20CC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7B86-76FD-4080-82A7-D72D6C968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FA7-8A31-44A0-BBFF-DA86F35E20CC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7B86-76FD-4080-82A7-D72D6C968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FA7-8A31-44A0-BBFF-DA86F35E20CC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7B86-76FD-4080-82A7-D72D6C968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FA7-8A31-44A0-BBFF-DA86F35E20CC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7B86-76FD-4080-82A7-D72D6C968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FA7-8A31-44A0-BBFF-DA86F35E20CC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7B86-76FD-4080-82A7-D72D6C968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FA7-8A31-44A0-BBFF-DA86F35E20CC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7B86-76FD-4080-82A7-D72D6C968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9EFA7-8A31-44A0-BBFF-DA86F35E20CC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A7B86-76FD-4080-82A7-D72D6C968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pubs.acs.org/doi/abs/10.1021/acs.est.7b0089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Reducing GHG</a:t>
            </a:r>
            <a:r>
              <a:rPr lang="en-US" dirty="0"/>
              <a:t> </a:t>
            </a:r>
            <a:r>
              <a:rPr lang="en-US" dirty="0" smtClean="0"/>
              <a:t>and Pollution Loads in LMI /Disadvantaged communities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M. Wei, LBNL </a:t>
            </a:r>
          </a:p>
          <a:p>
            <a:r>
              <a:rPr lang="en-US" dirty="0" smtClean="0"/>
              <a:t>8/30/17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For transportation, we used emissions outputs from EMFAC model for transportation emissions in 2020, 2030, 2040, 2050. These emissions then used to calc health/</a:t>
            </a:r>
            <a:r>
              <a:rPr lang="en-US" sz="2400" dirty="0" err="1" smtClean="0"/>
              <a:t>env</a:t>
            </a:r>
            <a:r>
              <a:rPr lang="en-US" sz="2400" dirty="0" smtClean="0"/>
              <a:t> damage factors in 2020, 2030.</a:t>
            </a:r>
          </a:p>
          <a:p>
            <a:pPr lvl="1"/>
            <a:r>
              <a:rPr lang="en-US" sz="2000" dirty="0" smtClean="0"/>
              <a:t>Dev has calculated damage factors by vintage and vehicle type in 2030</a:t>
            </a:r>
          </a:p>
          <a:p>
            <a:r>
              <a:rPr lang="en-US" sz="2400" dirty="0" smtClean="0"/>
              <a:t>Florin James Langer also mapped the spatial source of these transportation emissions using a gridded inventory from UC-Davis </a:t>
            </a:r>
          </a:p>
          <a:p>
            <a:pPr lvl="1"/>
            <a:r>
              <a:rPr lang="en-US" sz="2000" dirty="0" smtClean="0"/>
              <a:t>Some sample maps on next slide</a:t>
            </a:r>
          </a:p>
          <a:p>
            <a:pPr lvl="1"/>
            <a:r>
              <a:rPr lang="en-US" sz="2000" dirty="0" smtClean="0"/>
              <a:t>These use UC-Davis gridded emissions for road dust as a proxy for transportation activity</a:t>
            </a:r>
            <a:r>
              <a:rPr lang="en-US" sz="2000" dirty="0"/>
              <a:t> </a:t>
            </a:r>
            <a:r>
              <a:rPr lang="en-US" sz="2000" dirty="0" smtClean="0"/>
              <a:t>(Michael </a:t>
            </a:r>
            <a:r>
              <a:rPr lang="en-US" sz="2000" dirty="0" err="1" smtClean="0"/>
              <a:t>Kleeman</a:t>
            </a:r>
            <a:r>
              <a:rPr lang="en-US" sz="2000" dirty="0" smtClean="0"/>
              <a:t>)</a:t>
            </a:r>
          </a:p>
          <a:p>
            <a:r>
              <a:rPr lang="en-US" sz="2400" dirty="0" smtClean="0"/>
              <a:t>A lot of this work needs further data analysis and synthesis.</a:t>
            </a:r>
          </a:p>
          <a:p>
            <a:r>
              <a:rPr lang="en-US" sz="2400" dirty="0" smtClean="0"/>
              <a:t>Can go over these data sets with </a:t>
            </a:r>
            <a:r>
              <a:rPr lang="en-US" sz="2400" dirty="0" err="1" smtClean="0"/>
              <a:t>Zemei</a:t>
            </a:r>
            <a:r>
              <a:rPr lang="en-US" sz="2400" dirty="0" smtClean="0"/>
              <a:t>…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60437"/>
            <a:ext cx="8229600" cy="487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LA County                                                   San Joaquin County</a:t>
            </a:r>
            <a:endParaRPr lang="en-US" sz="2400" dirty="0"/>
          </a:p>
        </p:txBody>
      </p:sp>
      <p:pic>
        <p:nvPicPr>
          <p:cNvPr id="4" name="Picture 3" descr="C:\Users\mwei\Downloads\Image 5-18-17 at 4.13 PM (7).jpe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2"/>
            <a:ext cx="48768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mwei\Downloads\Image 5-18-17 at 4.13 PM (6).jpe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524000"/>
            <a:ext cx="3657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676400" y="76200"/>
            <a:ext cx="648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– Preliminary Spatial Mapping of Transportation Emissions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855" y="9896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Example of Pollution Sources by Sector: </a:t>
            </a:r>
            <a:br>
              <a:rPr lang="en-US" sz="2800" dirty="0" smtClean="0"/>
            </a:br>
            <a:r>
              <a:rPr lang="en-US" sz="2800" dirty="0" smtClean="0"/>
              <a:t>Fresno County Criteria Pollution – Sources are very mixed and each category is important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2971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NOX : MOBILE dominates</a:t>
            </a:r>
          </a:p>
          <a:p>
            <a:pPr marL="0" indent="0">
              <a:buNone/>
            </a:pPr>
            <a:r>
              <a:rPr lang="en-US" sz="2000" dirty="0" smtClean="0"/>
              <a:t>SOX : STATIONARY dominates</a:t>
            </a:r>
          </a:p>
          <a:p>
            <a:pPr marL="0" indent="0">
              <a:buNone/>
            </a:pPr>
            <a:r>
              <a:rPr lang="en-US" sz="2000" dirty="0" err="1" smtClean="0"/>
              <a:t>PM2.5,10</a:t>
            </a:r>
            <a:r>
              <a:rPr lang="en-US" sz="2000" dirty="0" smtClean="0"/>
              <a:t> – AREA dominates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Ref: ARB 2012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" t="2061" r="6824" b="3689"/>
          <a:stretch/>
        </p:blipFill>
        <p:spPr bwMode="auto">
          <a:xfrm>
            <a:off x="3043052" y="1295400"/>
            <a:ext cx="5927998" cy="4953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65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Heavy, Medium duty trucks + Farm equipment: 76%</a:t>
            </a:r>
          </a:p>
          <a:p>
            <a:r>
              <a:rPr lang="en-US" sz="2800" dirty="0" smtClean="0"/>
              <a:t>LD passenger, LD trucks: 6.8%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 - please do not distribute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" y="3428999"/>
            <a:ext cx="346710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168" y="2995612"/>
            <a:ext cx="573405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2133600" y="2961286"/>
            <a:ext cx="1371600" cy="2372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86000" y="5792190"/>
            <a:ext cx="1219200" cy="76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50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Stationary SOX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8993"/>
            <a:ext cx="8229600" cy="4525963"/>
          </a:xfrm>
        </p:spPr>
        <p:txBody>
          <a:bodyPr/>
          <a:lstStyle/>
          <a:p>
            <a:r>
              <a:rPr lang="en-US" dirty="0"/>
              <a:t>Industry dominates: Glass, Mineral, F</a:t>
            </a:r>
            <a:r>
              <a:rPr lang="en-US" dirty="0" smtClean="0"/>
              <a:t>ood/</a:t>
            </a:r>
            <a:r>
              <a:rPr lang="en-US" dirty="0" err="1" smtClean="0"/>
              <a:t>ag</a:t>
            </a:r>
            <a:r>
              <a:rPr lang="en-US" dirty="0" smtClean="0"/>
              <a:t>, </a:t>
            </a:r>
            <a:r>
              <a:rPr lang="en-US" dirty="0"/>
              <a:t>F</a:t>
            </a:r>
            <a:r>
              <a:rPr lang="en-US" dirty="0" smtClean="0"/>
              <a:t>ood processing are 80%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 - please do not distribute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808885"/>
            <a:ext cx="554355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5200"/>
            <a:ext cx="318135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1066800" y="2808886"/>
            <a:ext cx="2286000" cy="24489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19200" y="5639790"/>
            <a:ext cx="2133600" cy="76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67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PM2.5, PM10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35293"/>
            <a:ext cx="4191000" cy="4343400"/>
          </a:xfrm>
        </p:spPr>
        <p:txBody>
          <a:bodyPr>
            <a:normAutofit/>
          </a:bodyPr>
          <a:lstStyle/>
          <a:p>
            <a:r>
              <a:rPr lang="en-US" sz="1800" dirty="0"/>
              <a:t>PM2.5: 68% dust and farming </a:t>
            </a:r>
            <a:r>
              <a:rPr lang="en-US" sz="1800" dirty="0" smtClean="0"/>
              <a:t>operations;  ~</a:t>
            </a:r>
            <a:r>
              <a:rPr lang="en-US" sz="1800" dirty="0"/>
              <a:t>17% residential:  </a:t>
            </a:r>
            <a:r>
              <a:rPr lang="en-US" sz="1800" dirty="0" smtClean="0"/>
              <a:t>cooking</a:t>
            </a:r>
            <a:r>
              <a:rPr lang="en-US" sz="1800" dirty="0"/>
              <a:t>, </a:t>
            </a:r>
            <a:r>
              <a:rPr lang="en-US" sz="1800" dirty="0" err="1" smtClean="0"/>
              <a:t>resid</a:t>
            </a:r>
            <a:r>
              <a:rPr lang="en-US" sz="1800" dirty="0" smtClean="0"/>
              <a:t>. </a:t>
            </a:r>
            <a:r>
              <a:rPr lang="en-US" sz="1800" dirty="0"/>
              <a:t>fuel </a:t>
            </a:r>
            <a:r>
              <a:rPr lang="en-US" sz="1800" dirty="0" smtClean="0"/>
              <a:t>combustion </a:t>
            </a:r>
          </a:p>
          <a:p>
            <a:r>
              <a:rPr lang="en-US" sz="1800" dirty="0" smtClean="0"/>
              <a:t>PM10</a:t>
            </a:r>
            <a:r>
              <a:rPr lang="en-US" sz="1800" dirty="0"/>
              <a:t>: 90% road dust and farming </a:t>
            </a:r>
            <a:r>
              <a:rPr lang="en-US" sz="1800" dirty="0" smtClean="0"/>
              <a:t>operations; ~ </a:t>
            </a:r>
            <a:r>
              <a:rPr lang="en-US" sz="1800" dirty="0"/>
              <a:t>4% residential: </a:t>
            </a:r>
            <a:r>
              <a:rPr lang="en-US" sz="1800" dirty="0" smtClean="0"/>
              <a:t>cooking</a:t>
            </a:r>
            <a:r>
              <a:rPr lang="en-US" sz="1800" dirty="0"/>
              <a:t>, </a:t>
            </a:r>
            <a:r>
              <a:rPr lang="en-US" sz="1800" dirty="0" err="1" smtClean="0"/>
              <a:t>resid</a:t>
            </a:r>
            <a:r>
              <a:rPr lang="en-US" sz="1800" dirty="0" smtClean="0"/>
              <a:t>. </a:t>
            </a:r>
            <a:r>
              <a:rPr lang="en-US" sz="1800" dirty="0"/>
              <a:t>fuel combustion;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 - please do not distribute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19200"/>
            <a:ext cx="45815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71925"/>
            <a:ext cx="45815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06993"/>
            <a:ext cx="348615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2590800" y="1371600"/>
            <a:ext cx="2057400" cy="3810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819400" y="3733801"/>
            <a:ext cx="1828800" cy="17525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considerations/questions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What are the GHG and health/environment benefits for “cleaning up” different sectors </a:t>
            </a:r>
            <a:r>
              <a:rPr lang="en-US" dirty="0" err="1" smtClean="0"/>
              <a:t>vs</a:t>
            </a:r>
            <a:r>
              <a:rPr lang="en-US" dirty="0" smtClean="0"/>
              <a:t> some expected costs</a:t>
            </a:r>
          </a:p>
          <a:p>
            <a:pPr lvl="1"/>
            <a:r>
              <a:rPr lang="en-US" dirty="0" smtClean="0"/>
              <a:t>E.g. what is relative cost/benefit of electrifying a diesel medium duty truck vs. a light duty vehicle?</a:t>
            </a:r>
          </a:p>
          <a:p>
            <a:r>
              <a:rPr lang="en-US" dirty="0" smtClean="0"/>
              <a:t>How can a biomass plant be shut down in a dense urban area? Reducing local electricity demand may or may not impact the local plant operation, and </a:t>
            </a:r>
            <a:r>
              <a:rPr lang="en-US" dirty="0"/>
              <a:t>t</a:t>
            </a:r>
            <a:r>
              <a:rPr lang="en-US" dirty="0" smtClean="0"/>
              <a:t>here may be long term contracts.  </a:t>
            </a:r>
          </a:p>
          <a:p>
            <a:r>
              <a:rPr lang="en-US" dirty="0" smtClean="0"/>
              <a:t>Emissions from Waste combustion plants?</a:t>
            </a:r>
          </a:p>
          <a:p>
            <a:r>
              <a:rPr lang="en-US" dirty="0" smtClean="0"/>
              <a:t>How should the state approach large industrial sources such as glass making in the Central Valley? (Max)</a:t>
            </a:r>
          </a:p>
          <a:p>
            <a:r>
              <a:rPr lang="en-US" dirty="0" smtClean="0"/>
              <a:t>How to balance these pollution improvements with Jobs/economic impacts (qualitative)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762000" y="2286000"/>
            <a:ext cx="7696200" cy="3048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52400" y="2236113"/>
            <a:ext cx="9172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Project Start</a:t>
            </a:r>
          </a:p>
          <a:p>
            <a:r>
              <a:rPr lang="en-US" sz="1100" b="1" dirty="0" smtClean="0"/>
              <a:t>4/18 approx</a:t>
            </a:r>
            <a:endParaRPr lang="en-US" sz="11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458200" y="2236113"/>
            <a:ext cx="9861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Project End</a:t>
            </a:r>
          </a:p>
          <a:p>
            <a:r>
              <a:rPr lang="en-US" sz="1100" b="1" dirty="0" smtClean="0"/>
              <a:t>4/20 (24 mo.)</a:t>
            </a:r>
            <a:endParaRPr lang="en-US" sz="1100" b="1" dirty="0"/>
          </a:p>
        </p:txBody>
      </p:sp>
      <p:sp>
        <p:nvSpPr>
          <p:cNvPr id="8" name="Rectangle 7"/>
          <p:cNvSpPr/>
          <p:nvPr/>
        </p:nvSpPr>
        <p:spPr>
          <a:xfrm>
            <a:off x="152400" y="1295400"/>
            <a:ext cx="23047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/>
              <a:t>TASK 2:  Data Collection, </a:t>
            </a:r>
            <a:endParaRPr lang="en-US" sz="1600" b="1" i="1" dirty="0" smtClean="0"/>
          </a:p>
          <a:p>
            <a:r>
              <a:rPr lang="en-US" sz="1600" b="1" i="1" dirty="0" smtClean="0"/>
              <a:t>Analysis </a:t>
            </a:r>
            <a:r>
              <a:rPr lang="en-US" sz="1600" b="1" i="1" dirty="0"/>
              <a:t>and </a:t>
            </a:r>
            <a:r>
              <a:rPr lang="en-US" sz="1600" b="1" i="1" dirty="0" smtClean="0"/>
              <a:t>Synthesis</a:t>
            </a:r>
          </a:p>
          <a:p>
            <a:r>
              <a:rPr lang="en-US" sz="1600" b="1" i="1" dirty="0" smtClean="0"/>
              <a:t>Months 1-8 </a:t>
            </a:r>
            <a:endParaRPr lang="en-US" sz="1600" b="1" i="1" dirty="0"/>
          </a:p>
        </p:txBody>
      </p:sp>
      <p:sp>
        <p:nvSpPr>
          <p:cNvPr id="9" name="Rectangle 8"/>
          <p:cNvSpPr/>
          <p:nvPr/>
        </p:nvSpPr>
        <p:spPr>
          <a:xfrm>
            <a:off x="3276600" y="1219200"/>
            <a:ext cx="2286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/>
              <a:t>TASK 3: Technology Options </a:t>
            </a:r>
            <a:endParaRPr lang="en-US" sz="1600" b="1" i="1" dirty="0" smtClean="0"/>
          </a:p>
          <a:p>
            <a:r>
              <a:rPr lang="en-US" sz="1600" b="1" i="1" dirty="0" smtClean="0"/>
              <a:t>and </a:t>
            </a:r>
            <a:r>
              <a:rPr lang="en-US" sz="1600" b="1" i="1" dirty="0"/>
              <a:t>Scenario </a:t>
            </a:r>
            <a:r>
              <a:rPr lang="en-US" sz="1600" b="1" i="1" dirty="0" smtClean="0"/>
              <a:t>Analysis</a:t>
            </a:r>
          </a:p>
          <a:p>
            <a:r>
              <a:rPr lang="en-US" sz="1600" b="1" i="1" dirty="0" smtClean="0"/>
              <a:t>Months 8-20</a:t>
            </a:r>
            <a:endParaRPr lang="en-US" sz="1600" b="1" i="1" dirty="0"/>
          </a:p>
        </p:txBody>
      </p:sp>
      <p:sp>
        <p:nvSpPr>
          <p:cNvPr id="10" name="Rectangle 9"/>
          <p:cNvSpPr/>
          <p:nvPr/>
        </p:nvSpPr>
        <p:spPr>
          <a:xfrm>
            <a:off x="6742422" y="1295400"/>
            <a:ext cx="22494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/>
              <a:t>TASK 4: Action Plan </a:t>
            </a:r>
            <a:r>
              <a:rPr lang="en-US" sz="1600" b="1" i="1" dirty="0" smtClean="0"/>
              <a:t>and </a:t>
            </a:r>
          </a:p>
          <a:p>
            <a:r>
              <a:rPr lang="en-US" sz="1600" b="1" i="1" dirty="0" smtClean="0"/>
              <a:t>Recommendations</a:t>
            </a:r>
          </a:p>
          <a:p>
            <a:r>
              <a:rPr lang="en-US" sz="1600" b="1" i="1" dirty="0" smtClean="0"/>
              <a:t>Months 18-24</a:t>
            </a:r>
            <a:endParaRPr lang="en-US" sz="1600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5943600"/>
            <a:ext cx="426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Task 1 is General Administrative Tasks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90600" y="2590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572000" y="2590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696200" y="2590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" y="3124200"/>
            <a:ext cx="1279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Community</a:t>
            </a:r>
          </a:p>
          <a:p>
            <a:r>
              <a:rPr lang="en-US" sz="1600" dirty="0" smtClean="0"/>
              <a:t>Workshop 1</a:t>
            </a:r>
          </a:p>
          <a:p>
            <a:r>
              <a:rPr lang="en-US" sz="1600" dirty="0" smtClean="0"/>
              <a:t>Month 2 or 3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657600" y="3124200"/>
            <a:ext cx="26977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Community Workshop 2</a:t>
            </a:r>
          </a:p>
          <a:p>
            <a:r>
              <a:rPr lang="en-US" sz="1600" dirty="0" smtClean="0"/>
              <a:t>After Task 3 screening analysis</a:t>
            </a:r>
          </a:p>
          <a:p>
            <a:r>
              <a:rPr lang="en-US" sz="1600" dirty="0" smtClean="0"/>
              <a:t>Completed ~ Month 14 </a:t>
            </a:r>
          </a:p>
          <a:p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728353" y="3135868"/>
            <a:ext cx="2122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Community </a:t>
            </a:r>
            <a:r>
              <a:rPr lang="en-US" sz="1600" dirty="0" err="1" smtClean="0"/>
              <a:t>Workhop</a:t>
            </a:r>
            <a:r>
              <a:rPr lang="en-US" sz="1600" dirty="0" smtClean="0"/>
              <a:t> 3</a:t>
            </a:r>
          </a:p>
          <a:p>
            <a:r>
              <a:rPr lang="en-US" sz="1600" dirty="0"/>
              <a:t>~</a:t>
            </a:r>
            <a:r>
              <a:rPr lang="en-US" sz="1600" dirty="0" smtClean="0"/>
              <a:t>Month 21</a:t>
            </a:r>
            <a:endParaRPr lang="en-US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752600" y="25908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81725" y="3962400"/>
            <a:ext cx="18071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Community Survey </a:t>
            </a:r>
          </a:p>
          <a:p>
            <a:r>
              <a:rPr lang="en-US" sz="1600" dirty="0"/>
              <a:t>a</a:t>
            </a:r>
            <a:r>
              <a:rPr lang="en-US" sz="1600" dirty="0" smtClean="0"/>
              <a:t>nd Deployment</a:t>
            </a:r>
          </a:p>
          <a:p>
            <a:r>
              <a:rPr lang="en-US" sz="1600" dirty="0" smtClean="0"/>
              <a:t>Months 4-7</a:t>
            </a:r>
            <a:endParaRPr 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838200"/>
            <a:ext cx="6638925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803564"/>
            <a:ext cx="6638925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7538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1143000"/>
            <a:ext cx="1828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57400" y="2971800"/>
            <a:ext cx="1828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81787" y="5248870"/>
            <a:ext cx="2557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 Inventory </a:t>
            </a:r>
          </a:p>
          <a:p>
            <a:r>
              <a:rPr lang="en-US" dirty="0" smtClean="0"/>
              <a:t>GHG Emissions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2233136"/>
            <a:ext cx="11898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Air</a:t>
            </a:r>
          </a:p>
          <a:p>
            <a:r>
              <a:rPr lang="en-US" dirty="0" smtClean="0"/>
              <a:t>Pollution </a:t>
            </a:r>
          </a:p>
          <a:p>
            <a:r>
              <a:rPr lang="en-US" dirty="0" smtClean="0"/>
              <a:t>Emissions</a:t>
            </a:r>
          </a:p>
          <a:p>
            <a:r>
              <a:rPr lang="en-US" dirty="0" smtClean="0"/>
              <a:t>(Criteria</a:t>
            </a:r>
          </a:p>
          <a:p>
            <a:r>
              <a:rPr lang="en-US" dirty="0" smtClean="0"/>
              <a:t>Pollutants)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1752600"/>
            <a:ext cx="1371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Local Biomass</a:t>
            </a:r>
          </a:p>
          <a:p>
            <a:r>
              <a:rPr lang="en-US" sz="1600" b="1" dirty="0" smtClean="0"/>
              <a:t>Power Plant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1840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igh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3581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ow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0" y="3429000"/>
            <a:ext cx="15458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Distant Biomass</a:t>
            </a:r>
          </a:p>
          <a:p>
            <a:r>
              <a:rPr lang="en-US" sz="1600" b="1" dirty="0" smtClean="0"/>
              <a:t>Power Plant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590800" y="479020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ZERO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62200" y="2209800"/>
            <a:ext cx="1543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Degraded local </a:t>
            </a:r>
          </a:p>
          <a:p>
            <a:r>
              <a:rPr lang="en-US" sz="1400" i="1" dirty="0" smtClean="0"/>
              <a:t>outdoor air quality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22437" y="3972580"/>
            <a:ext cx="14105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Small impact </a:t>
            </a:r>
          </a:p>
          <a:p>
            <a:r>
              <a:rPr lang="en-US" sz="1400" i="1" dirty="0" smtClean="0"/>
              <a:t>on local outdoor </a:t>
            </a:r>
          </a:p>
          <a:p>
            <a:r>
              <a:rPr lang="en-US" sz="1400" i="1" dirty="0" smtClean="0"/>
              <a:t>air quality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895600" y="2712720"/>
            <a:ext cx="0" cy="64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886200" y="1143000"/>
            <a:ext cx="1828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86200" y="2971800"/>
            <a:ext cx="1828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95799" y="4800600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99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 Search</a:t>
            </a:r>
          </a:p>
          <a:p>
            <a:r>
              <a:rPr lang="en-US" dirty="0" smtClean="0"/>
              <a:t>Mapping GHG, </a:t>
            </a:r>
            <a:r>
              <a:rPr lang="en-US" dirty="0" err="1" smtClean="0"/>
              <a:t>Crit</a:t>
            </a:r>
            <a:r>
              <a:rPr lang="en-US" dirty="0" smtClean="0"/>
              <a:t> Emissions, H/E damages</a:t>
            </a:r>
          </a:p>
          <a:p>
            <a:r>
              <a:rPr lang="en-US" dirty="0" smtClean="0"/>
              <a:t>Measures/costs</a:t>
            </a:r>
          </a:p>
          <a:p>
            <a:r>
              <a:rPr lang="en-US" dirty="0" err="1" smtClean="0"/>
              <a:t>Kleeman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Florin: </a:t>
            </a:r>
            <a:r>
              <a:rPr lang="en-US" dirty="0" err="1" smtClean="0"/>
              <a:t>meas</a:t>
            </a:r>
            <a:r>
              <a:rPr lang="en-US" dirty="0" smtClean="0"/>
              <a:t> /costs // any other activity level mapping by </a:t>
            </a:r>
            <a:r>
              <a:rPr lang="en-US" dirty="0" err="1" smtClean="0"/>
              <a:t>AQD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10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1143000"/>
            <a:ext cx="1828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" name="Rectangle 3"/>
          <p:cNvSpPr/>
          <p:nvPr/>
        </p:nvSpPr>
        <p:spPr>
          <a:xfrm>
            <a:off x="2057400" y="2971800"/>
            <a:ext cx="1828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38400" y="51054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State Inventory GHG Emissions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230090" y="2665510"/>
            <a:ext cx="3166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Local Air Pollution </a:t>
            </a:r>
          </a:p>
          <a:p>
            <a:pPr algn="ctr"/>
            <a:r>
              <a:rPr lang="en-US" b="1" dirty="0" smtClean="0"/>
              <a:t>Emissions (Criteria Pollutants)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86200" y="2438400"/>
            <a:ext cx="1401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Local Gas Peaker</a:t>
            </a:r>
          </a:p>
          <a:p>
            <a:r>
              <a:rPr lang="en-US" sz="1400" dirty="0" smtClean="0"/>
              <a:t>Power Plant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539623" y="1879193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</a:t>
            </a:r>
            <a:r>
              <a:rPr lang="en-US" sz="1600" dirty="0" smtClean="0"/>
              <a:t>igh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064065" y="3959664"/>
            <a:ext cx="1648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Zero        Low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057400" y="4267200"/>
            <a:ext cx="816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Solar</a:t>
            </a:r>
            <a:r>
              <a:rPr lang="en-US" sz="1400" dirty="0"/>
              <a:t> </a:t>
            </a:r>
            <a:r>
              <a:rPr lang="en-US" sz="1400" dirty="0" smtClean="0"/>
              <a:t>PV,</a:t>
            </a:r>
          </a:p>
          <a:p>
            <a:r>
              <a:rPr lang="en-US" sz="1400" dirty="0" smtClean="0"/>
              <a:t>Wind,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1200" y="48006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Zero                 Low            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577070" y="88075"/>
            <a:ext cx="1543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Degraded local </a:t>
            </a:r>
          </a:p>
          <a:p>
            <a:r>
              <a:rPr lang="en-US" sz="1400" i="1" dirty="0" smtClean="0"/>
              <a:t>outdoor air quality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916" y="6019800"/>
            <a:ext cx="1543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Improved local </a:t>
            </a:r>
          </a:p>
          <a:p>
            <a:r>
              <a:rPr lang="en-US" sz="1400" i="1" dirty="0" smtClean="0"/>
              <a:t>outdoor air quality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86200" y="1143000"/>
            <a:ext cx="1828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Rectangle 19"/>
          <p:cNvSpPr/>
          <p:nvPr/>
        </p:nvSpPr>
        <p:spPr>
          <a:xfrm>
            <a:off x="3886200" y="2971800"/>
            <a:ext cx="1828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057727" y="2286000"/>
            <a:ext cx="1201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Local Biomass</a:t>
            </a:r>
          </a:p>
          <a:p>
            <a:r>
              <a:rPr lang="en-US" sz="1400" dirty="0" smtClean="0"/>
              <a:t>Power Plant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-19179" y="48491"/>
            <a:ext cx="1543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Degraded local </a:t>
            </a:r>
          </a:p>
          <a:p>
            <a:r>
              <a:rPr lang="en-US" sz="1400" i="1" dirty="0" smtClean="0"/>
              <a:t>outdoor air quality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95600" y="4267200"/>
            <a:ext cx="80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 smtClean="0"/>
              <a:t>Electric Vehicles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63210" y="1371600"/>
            <a:ext cx="1128835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Diesel Trucks</a:t>
            </a:r>
          </a:p>
          <a:p>
            <a:pPr>
              <a:spcAft>
                <a:spcPts val="600"/>
              </a:spcAft>
            </a:pPr>
            <a:r>
              <a:rPr lang="en-US" sz="1400" dirty="0" smtClean="0"/>
              <a:t>ICE Vehicles</a:t>
            </a:r>
          </a:p>
          <a:p>
            <a:pPr>
              <a:spcAft>
                <a:spcPts val="600"/>
              </a:spcAft>
            </a:pPr>
            <a:endParaRPr lang="en-US" sz="14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4495800" y="4812268"/>
            <a:ext cx="694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High       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267200" y="3048000"/>
            <a:ext cx="121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Low Energy-</a:t>
            </a:r>
          </a:p>
          <a:p>
            <a:r>
              <a:rPr lang="en-US" sz="1400" dirty="0" smtClean="0"/>
              <a:t>Efficiency </a:t>
            </a:r>
          </a:p>
          <a:p>
            <a:r>
              <a:rPr lang="en-US" sz="1400" dirty="0" smtClean="0"/>
              <a:t>Buildings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78708" y="3160693"/>
            <a:ext cx="1159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High Energy-</a:t>
            </a:r>
          </a:p>
          <a:p>
            <a:r>
              <a:rPr lang="en-US" sz="1400" dirty="0" smtClean="0"/>
              <a:t>Efficient </a:t>
            </a:r>
          </a:p>
          <a:p>
            <a:r>
              <a:rPr lang="en-US" sz="1400" dirty="0" smtClean="0"/>
              <a:t>Buildings </a:t>
            </a:r>
          </a:p>
          <a:p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4419600" y="1905000"/>
            <a:ext cx="9152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Industrial </a:t>
            </a:r>
          </a:p>
          <a:p>
            <a:r>
              <a:rPr lang="en-US" sz="1400" dirty="0" smtClean="0"/>
              <a:t>Sources</a:t>
            </a:r>
          </a:p>
          <a:p>
            <a:pPr>
              <a:spcAft>
                <a:spcPts val="600"/>
              </a:spcAft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377877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1143000"/>
            <a:ext cx="1828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57400" y="2971800"/>
            <a:ext cx="1828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81787" y="5248870"/>
            <a:ext cx="2557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 Inventory </a:t>
            </a:r>
          </a:p>
          <a:p>
            <a:r>
              <a:rPr lang="en-US" dirty="0" smtClean="0"/>
              <a:t>GHG Emissions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2233136"/>
            <a:ext cx="11898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Air</a:t>
            </a:r>
          </a:p>
          <a:p>
            <a:r>
              <a:rPr lang="en-US" dirty="0" smtClean="0"/>
              <a:t>Pollution </a:t>
            </a:r>
          </a:p>
          <a:p>
            <a:r>
              <a:rPr lang="en-US" dirty="0" smtClean="0"/>
              <a:t>Emissions</a:t>
            </a:r>
          </a:p>
          <a:p>
            <a:r>
              <a:rPr lang="en-US" dirty="0" smtClean="0"/>
              <a:t>(Criteria</a:t>
            </a:r>
          </a:p>
          <a:p>
            <a:r>
              <a:rPr lang="en-US" dirty="0" smtClean="0"/>
              <a:t>Pollutants)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19421" y="1981200"/>
            <a:ext cx="1602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Local Gas Peaker</a:t>
            </a:r>
          </a:p>
          <a:p>
            <a:r>
              <a:rPr lang="en-US" sz="1600" b="1" dirty="0" smtClean="0"/>
              <a:t>Power Plant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1840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igh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3581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ow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33600" y="3429000"/>
            <a:ext cx="1413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Solar PV, </a:t>
            </a:r>
            <a:r>
              <a:rPr lang="en-US" sz="1600" b="1" dirty="0" err="1" smtClean="0"/>
              <a:t>DR</a:t>
            </a:r>
            <a:r>
              <a:rPr lang="en-US" sz="1600" b="1" dirty="0"/>
              <a:t> </a:t>
            </a:r>
            <a:r>
              <a:rPr lang="en-US" sz="1600" b="1" dirty="0" smtClean="0"/>
              <a:t>&amp;</a:t>
            </a:r>
          </a:p>
          <a:p>
            <a:r>
              <a:rPr lang="en-US" sz="1600" b="1" dirty="0" smtClean="0"/>
              <a:t> Storage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590800" y="479020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ZERO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71821" y="2438400"/>
            <a:ext cx="1543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Degraded local </a:t>
            </a:r>
          </a:p>
          <a:p>
            <a:r>
              <a:rPr lang="en-US" sz="1400" i="1" dirty="0" smtClean="0"/>
              <a:t>outdoor air quality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79966" y="3962400"/>
            <a:ext cx="1543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Improved local </a:t>
            </a:r>
          </a:p>
          <a:p>
            <a:r>
              <a:rPr lang="en-US" sz="1400" i="1" dirty="0" smtClean="0"/>
              <a:t>outdoor air quality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86200" y="1143000"/>
            <a:ext cx="1828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86200" y="2971800"/>
            <a:ext cx="1828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95799" y="4800600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081787" y="2438400"/>
            <a:ext cx="937634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699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1143000"/>
            <a:ext cx="1828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86200" y="1143000"/>
            <a:ext cx="1828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57400" y="2971800"/>
            <a:ext cx="1828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2971800"/>
            <a:ext cx="1828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57987" y="5261924"/>
            <a:ext cx="2557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 Inventory </a:t>
            </a:r>
          </a:p>
          <a:p>
            <a:r>
              <a:rPr lang="en-US" dirty="0" smtClean="0"/>
              <a:t>GHG Emissions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2233136"/>
            <a:ext cx="11898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Air</a:t>
            </a:r>
          </a:p>
          <a:p>
            <a:r>
              <a:rPr lang="en-US" dirty="0" smtClean="0"/>
              <a:t>Pollution </a:t>
            </a:r>
          </a:p>
          <a:p>
            <a:r>
              <a:rPr lang="en-US" dirty="0" smtClean="0"/>
              <a:t>Emissions</a:t>
            </a:r>
          </a:p>
          <a:p>
            <a:r>
              <a:rPr lang="en-US" dirty="0" smtClean="0"/>
              <a:t>(Criteria</a:t>
            </a:r>
          </a:p>
          <a:p>
            <a:r>
              <a:rPr lang="en-US" dirty="0" smtClean="0"/>
              <a:t>Pollutants)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91000" y="3124200"/>
            <a:ext cx="20001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Low Energy-</a:t>
            </a:r>
          </a:p>
          <a:p>
            <a:r>
              <a:rPr lang="en-US" sz="1400" b="1" dirty="0" smtClean="0"/>
              <a:t>Efficiency </a:t>
            </a:r>
          </a:p>
          <a:p>
            <a:r>
              <a:rPr lang="en-US" sz="1400" b="1" dirty="0" smtClean="0"/>
              <a:t>Buildings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47800" y="18404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47800" y="3581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69108" y="3313093"/>
            <a:ext cx="17694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High Energy-</a:t>
            </a:r>
          </a:p>
          <a:p>
            <a:r>
              <a:rPr lang="en-US" sz="1400" b="1" dirty="0" smtClean="0"/>
              <a:t>Efficient </a:t>
            </a:r>
          </a:p>
          <a:p>
            <a:r>
              <a:rPr lang="en-US" sz="1400" b="1" dirty="0" smtClean="0"/>
              <a:t>Buildings </a:t>
            </a:r>
          </a:p>
          <a:p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95799" y="4800600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90800" y="479020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38400" y="41148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Small impact on local outdoor air quality; </a:t>
            </a:r>
          </a:p>
          <a:p>
            <a:r>
              <a:rPr lang="en-US" sz="1400" i="1" dirty="0" smtClean="0"/>
              <a:t>Larger impact on indoor air quality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238500" y="3505200"/>
            <a:ext cx="952500" cy="164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832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1143000"/>
            <a:ext cx="1828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86200" y="1143000"/>
            <a:ext cx="1828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57400" y="2971800"/>
            <a:ext cx="1828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2971800"/>
            <a:ext cx="1828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34187" y="5261924"/>
            <a:ext cx="2557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 Inventory </a:t>
            </a:r>
          </a:p>
          <a:p>
            <a:r>
              <a:rPr lang="en-US" dirty="0" smtClean="0"/>
              <a:t>GHG Emissions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2233136"/>
            <a:ext cx="11898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Air</a:t>
            </a:r>
          </a:p>
          <a:p>
            <a:r>
              <a:rPr lang="en-US" dirty="0" smtClean="0"/>
              <a:t>Pollution </a:t>
            </a:r>
          </a:p>
          <a:p>
            <a:r>
              <a:rPr lang="en-US" dirty="0" smtClean="0"/>
              <a:t>Emissions</a:t>
            </a:r>
          </a:p>
          <a:p>
            <a:r>
              <a:rPr lang="en-US" dirty="0" smtClean="0"/>
              <a:t>(Criteria</a:t>
            </a:r>
          </a:p>
          <a:p>
            <a:r>
              <a:rPr lang="en-US" dirty="0" smtClean="0"/>
              <a:t>Pollutants)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18404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47800" y="3581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95799" y="4800600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90800" y="479020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88716" y="3911025"/>
            <a:ext cx="31370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Some impact on local outdoor air quality</a:t>
            </a:r>
          </a:p>
          <a:p>
            <a:r>
              <a:rPr lang="en-US" sz="1400" i="1" dirty="0"/>
              <a:t>f</a:t>
            </a:r>
            <a:r>
              <a:rPr lang="en-US" sz="1400" i="1" dirty="0" smtClean="0"/>
              <a:t>rom less combustion; less impact</a:t>
            </a:r>
          </a:p>
          <a:p>
            <a:r>
              <a:rPr lang="en-US" sz="1400" i="1" dirty="0" smtClean="0"/>
              <a:t>on indoor air quality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1000" y="3124200"/>
            <a:ext cx="20001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Low Energy-</a:t>
            </a:r>
          </a:p>
          <a:p>
            <a:r>
              <a:rPr lang="en-US" sz="1400" b="1" dirty="0" smtClean="0"/>
              <a:t>Efficiency </a:t>
            </a:r>
          </a:p>
          <a:p>
            <a:r>
              <a:rPr lang="en-US" sz="1400" b="1" dirty="0" smtClean="0"/>
              <a:t>Buildings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16708" y="3452336"/>
            <a:ext cx="17694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Electrified</a:t>
            </a:r>
          </a:p>
          <a:p>
            <a:r>
              <a:rPr lang="en-US" sz="1400" b="1" dirty="0" smtClean="0"/>
              <a:t>Buildings </a:t>
            </a:r>
          </a:p>
          <a:p>
            <a:endParaRPr lang="en-US" sz="1400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238500" y="3505200"/>
            <a:ext cx="952500" cy="164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436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7400" y="1143000"/>
            <a:ext cx="1828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86200" y="1143000"/>
            <a:ext cx="1828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7400" y="2971800"/>
            <a:ext cx="1828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6200" y="2971800"/>
            <a:ext cx="1828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91774" y="5261924"/>
            <a:ext cx="2218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 Inventory </a:t>
            </a:r>
          </a:p>
          <a:p>
            <a:r>
              <a:rPr lang="en-US" dirty="0" smtClean="0"/>
              <a:t>GHG Emissions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2233136"/>
            <a:ext cx="11898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Air</a:t>
            </a:r>
          </a:p>
          <a:p>
            <a:r>
              <a:rPr lang="en-US" dirty="0" smtClean="0"/>
              <a:t>Pollution </a:t>
            </a:r>
          </a:p>
          <a:p>
            <a:r>
              <a:rPr lang="en-US" dirty="0" smtClean="0"/>
              <a:t>Emissions</a:t>
            </a:r>
          </a:p>
          <a:p>
            <a:r>
              <a:rPr lang="en-US" dirty="0" smtClean="0"/>
              <a:t>(Criteria</a:t>
            </a:r>
          </a:p>
          <a:p>
            <a:r>
              <a:rPr lang="en-US" dirty="0" smtClean="0"/>
              <a:t>Pollutants)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1840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igh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47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95800" y="4800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igh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90800" y="479020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57400" y="3530025"/>
            <a:ext cx="1544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Electric Trucks</a:t>
            </a:r>
          </a:p>
          <a:p>
            <a:pPr>
              <a:spcAft>
                <a:spcPts val="600"/>
              </a:spcAft>
            </a:pPr>
            <a:r>
              <a:rPr lang="en-US" sz="1600" b="1" dirty="0" smtClean="0"/>
              <a:t>Electric Vehicles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1294" y="1701225"/>
            <a:ext cx="1286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Diesel Trucks</a:t>
            </a:r>
          </a:p>
          <a:p>
            <a:pPr>
              <a:spcAft>
                <a:spcPts val="600"/>
              </a:spcAft>
            </a:pPr>
            <a:r>
              <a:rPr lang="en-US" sz="1600" b="1" dirty="0" smtClean="0"/>
              <a:t>ICE Vehicles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14800" y="2286000"/>
            <a:ext cx="1543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Degraded local </a:t>
            </a:r>
          </a:p>
          <a:p>
            <a:r>
              <a:rPr lang="en-US" sz="1400" i="1" dirty="0" smtClean="0"/>
              <a:t>outdoor air quality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09800" y="4038600"/>
            <a:ext cx="1543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Improved local </a:t>
            </a:r>
          </a:p>
          <a:p>
            <a:r>
              <a:rPr lang="en-US" sz="1400" i="1" dirty="0" smtClean="0"/>
              <a:t>outdoor air quality</a:t>
            </a:r>
          </a:p>
        </p:txBody>
      </p:sp>
      <p:cxnSp>
        <p:nvCxnSpPr>
          <p:cNvPr id="17" name="Straight Arrow Connector 16"/>
          <p:cNvCxnSpPr>
            <a:stCxn id="14" idx="1"/>
          </p:cNvCxnSpPr>
          <p:nvPr/>
        </p:nvCxnSpPr>
        <p:spPr>
          <a:xfrm flipH="1">
            <a:off x="2895600" y="1993613"/>
            <a:ext cx="1075694" cy="1536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695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1143000"/>
            <a:ext cx="1828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86200" y="1143000"/>
            <a:ext cx="1828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57400" y="2971800"/>
            <a:ext cx="1828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2971800"/>
            <a:ext cx="1828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91774" y="5261924"/>
            <a:ext cx="2218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 Inventory </a:t>
            </a:r>
          </a:p>
          <a:p>
            <a:r>
              <a:rPr lang="en-US" dirty="0" smtClean="0"/>
              <a:t>GHG Emissions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2233136"/>
            <a:ext cx="11898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Air</a:t>
            </a:r>
          </a:p>
          <a:p>
            <a:r>
              <a:rPr lang="en-US" dirty="0" smtClean="0"/>
              <a:t>Pollution </a:t>
            </a:r>
          </a:p>
          <a:p>
            <a:r>
              <a:rPr lang="en-US" dirty="0" smtClean="0"/>
              <a:t>Emissions</a:t>
            </a:r>
          </a:p>
          <a:p>
            <a:r>
              <a:rPr lang="en-US" dirty="0" smtClean="0"/>
              <a:t>(Criteria</a:t>
            </a:r>
          </a:p>
          <a:p>
            <a:r>
              <a:rPr lang="en-US" dirty="0" smtClean="0"/>
              <a:t>Pollutants)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1840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igh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47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95800" y="4800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igh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90800" y="479020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57400" y="3581400"/>
            <a:ext cx="1902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Electrified Industrial</a:t>
            </a:r>
          </a:p>
          <a:p>
            <a:r>
              <a:rPr lang="en-US" sz="1600" b="1" dirty="0" smtClean="0"/>
              <a:t>Factories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8600" y="1752600"/>
            <a:ext cx="1809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Industrial Pollution</a:t>
            </a:r>
          </a:p>
          <a:p>
            <a:r>
              <a:rPr lang="en-US" sz="1600" b="1" dirty="0" smtClean="0"/>
              <a:t>Sources</a:t>
            </a:r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171821" y="2286000"/>
            <a:ext cx="1543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Degraded local </a:t>
            </a:r>
          </a:p>
          <a:p>
            <a:r>
              <a:rPr lang="en-US" sz="1400" i="1" dirty="0" smtClean="0"/>
              <a:t>outdoor air quality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86000" y="4114800"/>
            <a:ext cx="1543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Improved local </a:t>
            </a:r>
          </a:p>
          <a:p>
            <a:r>
              <a:rPr lang="en-US" sz="1400" i="1" dirty="0" smtClean="0"/>
              <a:t>outdoor air quality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971800" y="2209800"/>
            <a:ext cx="106418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957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possible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state should not allow combustion plant in closed air basins such as the Central Valley, even if they are “zero-GHG” biomass plants</a:t>
            </a:r>
          </a:p>
          <a:p>
            <a:r>
              <a:rPr lang="en-US" dirty="0" smtClean="0"/>
              <a:t>The state should focus more on mitigating pollution from industrial sites</a:t>
            </a:r>
          </a:p>
          <a:p>
            <a:r>
              <a:rPr lang="en-US" dirty="0" smtClean="0"/>
              <a:t>The RESIDENTIAL sector seems to contribute a small portion of criteria pollutants ~ 10% or less. Still, what can be done here?</a:t>
            </a:r>
          </a:p>
          <a:p>
            <a:pPr lvl="1"/>
            <a:r>
              <a:rPr lang="en-US" dirty="0" err="1" smtClean="0"/>
              <a:t>Resid</a:t>
            </a:r>
            <a:r>
              <a:rPr lang="en-US" dirty="0" smtClean="0"/>
              <a:t>. cooking and fuel combustion</a:t>
            </a:r>
          </a:p>
          <a:p>
            <a:pPr lvl="1"/>
            <a:r>
              <a:rPr lang="en-US" dirty="0" smtClean="0"/>
              <a:t>Indoor air quality/ infiltration/filtering, etc for health benefits</a:t>
            </a:r>
          </a:p>
          <a:p>
            <a:pPr lvl="1"/>
            <a:r>
              <a:rPr lang="en-US" dirty="0" smtClean="0"/>
              <a:t>Transportation options to reduce LD vehicle and LD truck emissions</a:t>
            </a:r>
          </a:p>
          <a:p>
            <a:r>
              <a:rPr lang="en-US" dirty="0" smtClean="0"/>
              <a:t>Can we do anything about major sources in short term (5-10 years)</a:t>
            </a:r>
          </a:p>
          <a:p>
            <a:pPr lvl="1"/>
            <a:r>
              <a:rPr lang="en-US" dirty="0" smtClean="0"/>
              <a:t>Transportation HD/MD trucking? Electrify shorter range MD Trucks; but not long range HD;   roadway mapping/planning?</a:t>
            </a:r>
          </a:p>
          <a:p>
            <a:pPr lvl="1"/>
            <a:r>
              <a:rPr lang="en-US" dirty="0" smtClean="0"/>
              <a:t>Industry SOX – </a:t>
            </a:r>
            <a:r>
              <a:rPr lang="en-US" dirty="0"/>
              <a:t>F</a:t>
            </a:r>
            <a:r>
              <a:rPr lang="en-US" dirty="0" smtClean="0"/>
              <a:t>ocus on Glass plants and other high polluting sites</a:t>
            </a:r>
            <a:endParaRPr lang="en-US" b="1" dirty="0" smtClean="0"/>
          </a:p>
          <a:p>
            <a:pPr lvl="1"/>
            <a:r>
              <a:rPr lang="en-US" dirty="0" smtClean="0"/>
              <a:t>PM: road dust, farming op?    Probably out of scope for energy planning.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street air pollution mapping: </a:t>
            </a:r>
            <a:r>
              <a:rPr lang="en-US" dirty="0">
                <a:hlinkClick r:id="rId2"/>
              </a:rPr>
              <a:t/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pubs.acs.org/doi/abs/10.1021/acs.est.7b00891</a:t>
            </a:r>
            <a:endParaRPr lang="en-US" dirty="0" smtClean="0"/>
          </a:p>
          <a:p>
            <a:r>
              <a:rPr lang="en-US" dirty="0" smtClean="0"/>
              <a:t>More to add…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state is aggressively pursuing greenhouse gas (GHG) reduction through building energy efficiency, clean electricity, electrified transport, and other measures; and has aggressive GHG 2030 targets in SB32 and SB350,  SB1383, etc.</a:t>
            </a:r>
          </a:p>
          <a:p>
            <a:r>
              <a:rPr lang="en-US" dirty="0" smtClean="0"/>
              <a:t>Environmental pollution is still an urgent problem in the Central Valley and other LMI (low middle income) and disadvantaged communities; and more funds from Cap and Trade are earmarked for disadvantaged communities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But current policies may not be providing lower GHG with lower pollution</a:t>
            </a:r>
          </a:p>
          <a:p>
            <a:pPr lvl="1"/>
            <a:r>
              <a:rPr lang="en-US" dirty="0" smtClean="0"/>
              <a:t>E.g. focusing on building energy efficiency or light duty vehicles may not help much for overall pollution in the Central Valley</a:t>
            </a:r>
          </a:p>
          <a:p>
            <a:pPr lvl="1"/>
            <a:r>
              <a:rPr lang="en-US" dirty="0" smtClean="0"/>
              <a:t>Biomass based plants are zero GHG but can be heavy polluters</a:t>
            </a:r>
          </a:p>
          <a:p>
            <a:r>
              <a:rPr lang="en-US" dirty="0" smtClean="0"/>
              <a:t>How best to develop policies and prioritize deployments to balance both GHG reduction and pollution reduction in the Central Valley and other LMI/disadvantaged communities?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– Paper in Energy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Scoping/framework paper</a:t>
            </a:r>
          </a:p>
          <a:p>
            <a:r>
              <a:rPr lang="en-US" dirty="0" smtClean="0"/>
              <a:t>Challenges in reducing pollution and GHG in disadvantaged communities in CA</a:t>
            </a:r>
          </a:p>
          <a:p>
            <a:r>
              <a:rPr lang="en-US" dirty="0" smtClean="0"/>
              <a:t>Literature review e.g. PV, EV ownership by income</a:t>
            </a:r>
          </a:p>
          <a:p>
            <a:r>
              <a:rPr lang="en-US" dirty="0" smtClean="0"/>
              <a:t>Existing policies and trends</a:t>
            </a:r>
          </a:p>
          <a:p>
            <a:r>
              <a:rPr lang="en-US" dirty="0" smtClean="0"/>
              <a:t>Documenting criteria pollution in Central Valley</a:t>
            </a:r>
          </a:p>
          <a:p>
            <a:r>
              <a:rPr lang="en-US" dirty="0" smtClean="0"/>
              <a:t>Key conflicts and challenges in reducing GHG and pollution</a:t>
            </a:r>
          </a:p>
          <a:p>
            <a:r>
              <a:rPr lang="en-US" dirty="0" smtClean="0"/>
              <a:t>Preliminary assessment of GHG </a:t>
            </a:r>
            <a:r>
              <a:rPr lang="en-US" dirty="0" err="1" smtClean="0"/>
              <a:t>vs</a:t>
            </a:r>
            <a:r>
              <a:rPr lang="en-US" dirty="0" smtClean="0"/>
              <a:t> environmental damages by sector/source e.g., LD/HD Transport </a:t>
            </a:r>
            <a:r>
              <a:rPr lang="en-US" dirty="0" err="1" smtClean="0"/>
              <a:t>vs</a:t>
            </a:r>
            <a:r>
              <a:rPr lang="en-US" dirty="0" smtClean="0"/>
              <a:t> buildings </a:t>
            </a:r>
            <a:r>
              <a:rPr lang="en-US" dirty="0" err="1" smtClean="0"/>
              <a:t>vs</a:t>
            </a:r>
            <a:r>
              <a:rPr lang="en-US" dirty="0" smtClean="0"/>
              <a:t> industrial sources</a:t>
            </a:r>
          </a:p>
          <a:p>
            <a:r>
              <a:rPr lang="en-US" dirty="0" smtClean="0"/>
              <a:t>Discussion of preliminary costs of implementing alternative approaches, e.g. energy efficiency </a:t>
            </a:r>
            <a:r>
              <a:rPr lang="en-US" dirty="0" err="1" smtClean="0"/>
              <a:t>vs</a:t>
            </a:r>
            <a:r>
              <a:rPr lang="en-US" dirty="0" smtClean="0"/>
              <a:t> LD/ HD Transport.</a:t>
            </a:r>
          </a:p>
          <a:p>
            <a:r>
              <a:rPr lang="en-US" dirty="0" smtClean="0"/>
              <a:t>Potential policy implications and prioritized areas for follow up work.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199" y="152400"/>
            <a:ext cx="8229600" cy="685800"/>
          </a:xfrm>
          <a:prstGeom prst="rect">
            <a:avLst/>
          </a:prstGeom>
        </p:spPr>
        <p:txBody>
          <a:bodyPr>
            <a:normAutofit fontScale="4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LMI / Disadvantaged Community : San Joaquin Valley, Fresno County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 smtClean="0">
                <a:latin typeface="+mj-lt"/>
                <a:ea typeface="+mj-ea"/>
                <a:cs typeface="+mj-cs"/>
              </a:rPr>
              <a:t>City of Fresno : mostly 90%-100% score on </a:t>
            </a:r>
            <a:r>
              <a:rPr lang="en-US" sz="4400" noProof="0" dirty="0" err="1" smtClean="0">
                <a:latin typeface="+mj-lt"/>
                <a:ea typeface="+mj-ea"/>
                <a:cs typeface="+mj-cs"/>
              </a:rPr>
              <a:t>CalEnviroScreen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3.0</a:t>
            </a: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43000"/>
            <a:ext cx="6934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74"/>
          <a:stretch/>
        </p:blipFill>
        <p:spPr bwMode="auto">
          <a:xfrm>
            <a:off x="0" y="0"/>
            <a:ext cx="7094483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62571" y="2819400"/>
            <a:ext cx="4187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71-</a:t>
            </a:r>
          </a:p>
          <a:p>
            <a:r>
              <a:rPr lang="en-US" sz="1050" dirty="0" smtClean="0"/>
              <a:t>75%</a:t>
            </a:r>
            <a:endParaRPr lang="en-US" sz="1050" dirty="0"/>
          </a:p>
        </p:txBody>
      </p:sp>
      <p:sp>
        <p:nvSpPr>
          <p:cNvPr id="3" name="Rectangle 2"/>
          <p:cNvSpPr/>
          <p:nvPr/>
        </p:nvSpPr>
        <p:spPr>
          <a:xfrm>
            <a:off x="2286000" y="3367728"/>
            <a:ext cx="152400" cy="213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4600" y="3062928"/>
            <a:ext cx="152400" cy="213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132" y="1066800"/>
            <a:ext cx="6638925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80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457199" y="152400"/>
            <a:ext cx="8229600" cy="387349"/>
          </a:xfrm>
          <a:prstGeom prst="rect">
            <a:avLst/>
          </a:prstGeom>
        </p:spPr>
        <p:txBody>
          <a:bodyPr>
            <a:normAutofit fontScale="5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Example: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Many I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ndustrial sites and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2 </a:t>
            </a:r>
            <a:r>
              <a:rPr lang="en-US" sz="4400" noProof="0" dirty="0" smtClean="0">
                <a:latin typeface="+mj-lt"/>
                <a:ea typeface="+mj-ea"/>
                <a:cs typeface="+mj-cs"/>
              </a:rPr>
              <a:t>P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ower </a:t>
            </a:r>
            <a:r>
              <a:rPr lang="en-US" sz="4400" dirty="0">
                <a:latin typeface="+mj-lt"/>
                <a:ea typeface="+mj-ea"/>
                <a:cs typeface="+mj-cs"/>
              </a:rPr>
              <a:t>P</a:t>
            </a:r>
            <a:r>
              <a:rPr kumimoji="0" lang="en-US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lants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Fresno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4" y="533400"/>
            <a:ext cx="8782051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ardrop 14"/>
          <p:cNvSpPr/>
          <p:nvPr/>
        </p:nvSpPr>
        <p:spPr>
          <a:xfrm flipH="1">
            <a:off x="4800600" y="4324350"/>
            <a:ext cx="171450" cy="323850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sp>
        <p:nvSpPr>
          <p:cNvPr id="16" name="TextBox 15"/>
          <p:cNvSpPr txBox="1"/>
          <p:nvPr/>
        </p:nvSpPr>
        <p:spPr>
          <a:xfrm>
            <a:off x="4800600" y="4648200"/>
            <a:ext cx="163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Malaga Power Plant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447932" y="4188023"/>
            <a:ext cx="1791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Rio Bravo Power Plant</a:t>
            </a:r>
            <a:endParaRPr lang="en-US" sz="1400" dirty="0"/>
          </a:p>
        </p:txBody>
      </p:sp>
      <p:graphicFrame>
        <p:nvGraphicFramePr>
          <p:cNvPr id="1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276987"/>
              </p:ext>
            </p:extLst>
          </p:nvPr>
        </p:nvGraphicFramePr>
        <p:xfrm>
          <a:off x="5221311" y="815355"/>
          <a:ext cx="3733797" cy="25572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4505"/>
                <a:gridCol w="407323"/>
                <a:gridCol w="407323"/>
                <a:gridCol w="407323"/>
                <a:gridCol w="407323"/>
              </a:tblGrid>
              <a:tr h="31039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FNAME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NOXT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SOXT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PMT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PM10T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62079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VITRO FLAT GLASS LLC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340.4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52.0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18.8</a:t>
                      </a:r>
                    </a:p>
                  </a:txBody>
                  <a:tcPr marL="0" marR="0" marT="0" marB="0" anchor="b"/>
                </a:tc>
              </a:tr>
              <a:tr h="16896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RIO BRAVO FRESNO [24MW biogas plant]</a:t>
                      </a:r>
                      <a:endParaRPr lang="pt-BR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100.8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50.2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41.5</a:t>
                      </a:r>
                    </a:p>
                  </a:txBody>
                  <a:tcPr marL="0" marR="0" marT="0" marB="0" anchor="b"/>
                </a:tc>
              </a:tr>
              <a:tr h="1689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BROWNING FERRIS INDUSTRIES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0" marR="0" marT="0" marB="0" anchor="b"/>
                </a:tc>
              </a:tr>
              <a:tr h="1689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 &amp; J GALLO WINERY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29.6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14.9</a:t>
                      </a:r>
                    </a:p>
                  </a:txBody>
                  <a:tcPr marL="0" marR="0" marT="0" marB="0" anchor="b"/>
                </a:tc>
              </a:tr>
              <a:tr h="1689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CALIFORNIA DAIRIES, INC.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5.9</a:t>
                      </a:r>
                    </a:p>
                  </a:txBody>
                  <a:tcPr marL="0" marR="0" marT="0" marB="0" anchor="b"/>
                </a:tc>
              </a:tr>
              <a:tr h="1689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FRESNO/CLOVIS REGIONAL WWTP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</a:t>
                      </a:r>
                    </a:p>
                  </a:txBody>
                  <a:tcPr marL="0" marR="0" marT="0" marB="0" anchor="b"/>
                </a:tc>
              </a:tr>
              <a:tr h="1689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SAINT AGNES MEDICAL CENTER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</a:p>
                  </a:txBody>
                  <a:tcPr marL="0" marR="0" marT="0" marB="0" anchor="b"/>
                </a:tc>
              </a:tr>
              <a:tr h="1689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KRAFT FOODS INC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</a:p>
                  </a:txBody>
                  <a:tcPr marL="0" marR="0" marT="0" marB="0" anchor="b"/>
                </a:tc>
              </a:tr>
              <a:tr h="1689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MALAGA POWER, LLC - 121 MW peaking plant 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</a:t>
                      </a:r>
                    </a:p>
                  </a:txBody>
                  <a:tcPr marL="0" marR="0" marT="0" marB="0" anchor="b"/>
                </a:tc>
              </a:tr>
              <a:tr h="1689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DARLING INGREDIENTS INC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4495800" y="3810000"/>
            <a:ext cx="3048000" cy="152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42793" y="6073914"/>
            <a:ext cx="6972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rgbClr val="0000FF"/>
                </a:solidFill>
              </a:rPr>
              <a:t>Rio Bravo Biomass Power Plant: Zero emissions for GHG but is a </a:t>
            </a:r>
          </a:p>
          <a:p>
            <a:pPr algn="ctr"/>
            <a:r>
              <a:rPr lang="en-US" sz="2000" b="1" i="1" dirty="0" smtClean="0">
                <a:solidFill>
                  <a:srgbClr val="0000FF"/>
                </a:solidFill>
              </a:rPr>
              <a:t>High Criteria pollution source located in a dense urban area</a:t>
            </a:r>
            <a:endParaRPr lang="en-US" sz="2000" b="1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Build upon existing work by Florin/Alex for sources of pollution and pollution GIS mapping; and Dev Millstein’s health and environmental damages data. </a:t>
            </a:r>
          </a:p>
          <a:p>
            <a:r>
              <a:rPr lang="en-US" dirty="0" smtClean="0"/>
              <a:t>Literature review – send any data/papers to </a:t>
            </a:r>
          </a:p>
          <a:p>
            <a:r>
              <a:rPr lang="en-US" dirty="0" smtClean="0"/>
              <a:t>Pull pollution sources in high scoring </a:t>
            </a:r>
            <a:r>
              <a:rPr lang="en-US" dirty="0" err="1" smtClean="0"/>
              <a:t>CalEnvirascreen</a:t>
            </a:r>
            <a:r>
              <a:rPr lang="en-US" dirty="0" smtClean="0"/>
              <a:t>  3.0 Areas e.g. San Joaquin Valley (Fresno County, Kern County, etc.) and LA County from ARB database, similar to the data set below for Fresno County</a:t>
            </a:r>
          </a:p>
          <a:p>
            <a:r>
              <a:rPr lang="en-US" dirty="0" smtClean="0"/>
              <a:t>Dev Millstein of LBNL can provide health and environmental impacts by source</a:t>
            </a:r>
          </a:p>
          <a:p>
            <a:r>
              <a:rPr lang="en-US" dirty="0" smtClean="0"/>
              <a:t>Analysis: Generate charts of GHG by sector/sources </a:t>
            </a:r>
            <a:r>
              <a:rPr lang="en-US" dirty="0" err="1" smtClean="0"/>
              <a:t>vs</a:t>
            </a:r>
            <a:r>
              <a:rPr lang="en-US" dirty="0" smtClean="0"/>
              <a:t> health and environmental Impacts by sector/source</a:t>
            </a:r>
          </a:p>
          <a:p>
            <a:r>
              <a:rPr lang="en-US" dirty="0" smtClean="0"/>
              <a:t>Explore costs of mitigation by sector source, e.g. trucking electrification </a:t>
            </a:r>
            <a:r>
              <a:rPr lang="en-US" dirty="0" err="1" smtClean="0"/>
              <a:t>vs</a:t>
            </a:r>
            <a:r>
              <a:rPr lang="en-US" dirty="0" smtClean="0"/>
              <a:t> light-duty vehicle electrification</a:t>
            </a:r>
          </a:p>
          <a:p>
            <a:r>
              <a:rPr lang="en-US" dirty="0" smtClean="0"/>
              <a:t>Synthesis: work with LBNL/UCB researchers to formulate take-</a:t>
            </a:r>
            <a:r>
              <a:rPr lang="en-US" dirty="0" err="1" smtClean="0"/>
              <a:t>aways</a:t>
            </a:r>
            <a:r>
              <a:rPr lang="en-US" dirty="0" smtClean="0"/>
              <a:t> and potential policy implications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Bar Chart Thumbnail </a:t>
            </a:r>
            <a:r>
              <a:rPr lang="en-US" dirty="0" smtClean="0"/>
              <a:t>of GHG, Pollution, and H/E Benefits by county.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3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1537</Words>
  <Application>Microsoft Office PowerPoint</Application>
  <PresentationFormat>On-screen Show (4:3)</PresentationFormat>
  <Paragraphs>353</Paragraphs>
  <Slides>27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Reducing GHG and Pollution Loads in LMI /Disadvantaged communities</vt:lpstr>
      <vt:lpstr>PowerPoint Presentation</vt:lpstr>
      <vt:lpstr>Problem statement</vt:lpstr>
      <vt:lpstr>Target – Paper in Energy Policy</vt:lpstr>
      <vt:lpstr>PowerPoint Presentation</vt:lpstr>
      <vt:lpstr>PowerPoint Presentation</vt:lpstr>
      <vt:lpstr>PowerPoint Presentation</vt:lpstr>
      <vt:lpstr>Tasks</vt:lpstr>
      <vt:lpstr>Charts</vt:lpstr>
      <vt:lpstr>Prior work</vt:lpstr>
      <vt:lpstr>PowerPoint Presentation</vt:lpstr>
      <vt:lpstr>Example of Pollution Sources by Sector:  Fresno County Criteria Pollution – Sources are very mixed and each category is important</vt:lpstr>
      <vt:lpstr>NOX</vt:lpstr>
      <vt:lpstr>Stationary SOX</vt:lpstr>
      <vt:lpstr>PM2.5, PM10</vt:lpstr>
      <vt:lpstr>Some considerations/questions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possible takeaways</vt:lpstr>
      <vt:lpstr>references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Reducing GHG and Pollution Loads in LMI /disadvantaded communities</dc:title>
  <dc:creator>mwei</dc:creator>
  <cp:lastModifiedBy>Max Wei</cp:lastModifiedBy>
  <cp:revision>23</cp:revision>
  <dcterms:created xsi:type="dcterms:W3CDTF">2017-08-30T16:17:46Z</dcterms:created>
  <dcterms:modified xsi:type="dcterms:W3CDTF">2017-09-15T09:44:50Z</dcterms:modified>
</cp:coreProperties>
</file>