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4" r:id="rId4"/>
    <p:sldId id="284" r:id="rId5"/>
    <p:sldId id="258" r:id="rId6"/>
    <p:sldId id="256" r:id="rId7"/>
    <p:sldId id="260" r:id="rId8"/>
    <p:sldId id="261" r:id="rId9"/>
    <p:sldId id="281" r:id="rId10"/>
    <p:sldId id="262" r:id="rId11"/>
    <p:sldId id="263" r:id="rId12"/>
    <p:sldId id="264" r:id="rId13"/>
    <p:sldId id="266" r:id="rId14"/>
    <p:sldId id="267" r:id="rId15"/>
    <p:sldId id="268" r:id="rId16"/>
    <p:sldId id="265" r:id="rId17"/>
    <p:sldId id="269" r:id="rId18"/>
    <p:sldId id="277" r:id="rId19"/>
    <p:sldId id="279" r:id="rId20"/>
    <p:sldId id="283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AA112-F5E3-F458-EB14-245F9402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B6A081-7C47-2DF7-F805-5C3F8B00C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2B707-0FE0-E69E-5E20-3C166E5E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9952CD-BF31-49CF-9748-4329D477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4D502-8239-3AAF-D7D0-2B351967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57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B4F48-2F5B-B2E1-E281-1CC53762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A4E81-D41F-B152-1A1E-3C64AD10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D208D-B446-864C-BC6C-2FE3B9F2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6E66E-017F-7ED6-1FC7-15B90ED4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89728-55F9-D60B-044F-63B43ECA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3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9A0457-0D01-D3C9-5335-F130EEBA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4ACD51-FEDC-8CDF-BCA8-C145BA21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7F807-5BE3-5188-0F97-88DDA0BC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6ADA3E-03B7-AE05-22F8-CB8C6342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04337B-B6FE-6B0F-DBE2-1F9A97E5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8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50767-6930-2445-5B9C-6344B79E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45EF8-9AFA-E702-8E17-E15443D1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EEF835-17F6-20DA-E434-FA563F08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AF084-6431-7BA8-8C44-88A6C4DB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86362-7EBA-B146-6DAD-540038DA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AB6A2-E990-99A7-120F-3AD5114F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2E0783-B866-DFBE-8F52-CEA1E7B3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B0228C-46F0-34EA-EB6A-659B7264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B38B09-0A31-0018-67EF-AEFA5DA6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A8330-4707-E005-4474-BF5232F0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1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64F13-A990-546E-B111-F6545049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33B71-94C9-12D0-DB12-C80EB89C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8EFF14-BAF1-423D-9182-A89C7DB9C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4B9959-006B-748F-1991-C33ED9EF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2670C5-BF6C-3381-17B2-2EBC09E9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DC05B3-210F-6CAD-BCFC-E0DF7868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61654-1313-A81D-BBC1-ECD77A7A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E00E8C-DCEC-7DC3-1250-1E365889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BAD77E-AAE7-4577-F57C-2D10F5FFF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26648A-C140-A1AB-1CE1-572EF6125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166BF2-2AFF-D410-4833-3BBDB4D52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9CE3A2-4FA6-BE87-4CA5-81A2B497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509FE7-2FF2-84DA-EEE5-A07F1519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9EF6A6-EDCE-B756-3765-03C43A48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C0DAF-600D-2856-9A22-2F793359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9865AB-D8D8-9822-4029-D73F4DD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E9FB75-1D57-6933-6947-EC23660D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0EBC9E-23B6-AF3D-0ADA-B7C4E9FA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7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980C05-8FE0-B28E-8911-2158D07E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96AD3D-D3E8-F269-6405-03B060D3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3E7627-3F50-B112-4587-F6ED5ED2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40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DE404-9F7F-1DA5-B79B-B450EDE6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B4B3A4-A31A-9E7B-D36F-723F234C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59A1C5-0056-0817-02A5-1BAD9155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6A640B-D296-D1A1-B41E-88875ADE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1F4B8F-FEC6-1332-8A91-32F2E3B3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2B278B-8E40-C3BA-3204-670B6B36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FBB48-1E78-B5FF-2BCF-0DF833E1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BFA1A9-9A36-93A5-7E75-5B6799516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886E30-3CCB-CC2E-12BE-5DE2A46B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DA9520-62EF-AF82-CC72-BD451A53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90ACB-FFF7-E26A-28BD-88D8D49D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B8B988-45FD-99AC-E9E3-04376A02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679680-F62A-AE60-698F-5ADEFA1C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09074F-100B-BCF6-CFBC-F7B35DF2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68E9C-26FD-E651-F7FC-C40B1EA96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AF8C7-24A2-4FEB-A16C-6CA5B085B5CD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6AF1B2-B6A6-8123-C7BD-0F1EF95FC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B8F074-0960-A3C1-8BD8-358BA0C82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7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nblogs.com/CUIT-DX037/p/13288953.html" TargetMode="Externa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iis-support-blog/solution-for-request-entity-too-large-error/ba-p/501134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yadel.com/en/http-error-413-request-entity-too-large-fix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cognitive-services-speech-sdk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s://github.com/Azure-Samples/cognitive-services-speech-sdk/tree/master/samples/cshar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github.com/MicrosoftDocs/azure-docs.zh-tw/blob/master/articles/cognitive-services/Speech-Service/conversation-transcription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tblogs.com.tw/anyun/2023/04/04/153312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5F1FA48-0ACF-B144-6812-1DDCEB68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523" y="2822589"/>
            <a:ext cx="57246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778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86373" y="2759586"/>
            <a:ext cx="1014182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zh-TW" dirty="0"/>
              <a:t>聲道轉換時，直接利用單聲道或雙聲到轉八聲道，不要利用複製聲道的方式複製八個</a:t>
            </a:r>
            <a:endParaRPr lang="en-US" altLang="zh-TW" dirty="0"/>
          </a:p>
          <a:p>
            <a:endParaRPr lang="zh-TW" altLang="zh-TW" dirty="0"/>
          </a:p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lang="zh-TW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正確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: </a:t>
            </a:r>
            <a:endParaRPr lang="zh-TW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zh-TW" altLang="zh-TW" dirty="0"/>
              <a:t>利用</a:t>
            </a:r>
            <a:r>
              <a:rPr lang="en-US" altLang="zh-TW" dirty="0" err="1"/>
              <a:t>Aduacity</a:t>
            </a:r>
            <a:r>
              <a:rPr lang="zh-TW" altLang="zh-TW" dirty="0"/>
              <a:t>轉</a:t>
            </a:r>
            <a:r>
              <a:rPr lang="en-US" altLang="zh-TW" dirty="0"/>
              <a:t>[</a:t>
            </a:r>
            <a:r>
              <a:rPr lang="zh-TW" altLang="zh-TW" dirty="0"/>
              <a:t>檔案</a:t>
            </a:r>
            <a:r>
              <a:rPr lang="en-US" altLang="zh-TW" dirty="0"/>
              <a:t>]--&gt;[</a:t>
            </a:r>
            <a:r>
              <a:rPr lang="zh-TW" altLang="zh-TW" dirty="0"/>
              <a:t>匯出</a:t>
            </a:r>
            <a:r>
              <a:rPr lang="en-US" altLang="zh-TW" dirty="0"/>
              <a:t>]--&gt;</a:t>
            </a:r>
            <a:r>
              <a:rPr lang="zh-TW" altLang="zh-TW" dirty="0"/>
              <a:t>選擇你要放的地方</a:t>
            </a:r>
            <a:r>
              <a:rPr lang="en-US" altLang="zh-TW" dirty="0"/>
              <a:t>(**</a:t>
            </a:r>
            <a:r>
              <a:rPr lang="zh-TW" altLang="zh-TW" dirty="0"/>
              <a:t>要注意下面是要</a:t>
            </a:r>
            <a:r>
              <a:rPr lang="en-US" altLang="zh-TW" dirty="0"/>
              <a:t>16-PCM)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362626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語音泡泡: 橢圓形 1">
            <a:extLst>
              <a:ext uri="{FF2B5EF4-FFF2-40B4-BE49-F238E27FC236}">
                <a16:creationId xmlns:a16="http://schemas.microsoft.com/office/drawing/2014/main" id="{5F8572F7-B07C-9FD7-2D04-CE8F1E1FC6E9}"/>
              </a:ext>
            </a:extLst>
          </p:cNvPr>
          <p:cNvSpPr/>
          <p:nvPr/>
        </p:nvSpPr>
        <p:spPr>
          <a:xfrm>
            <a:off x="8430323" y="156557"/>
            <a:ext cx="3256156" cy="1583033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用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Audacity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轉換時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B21E0E-F45D-204D-28B2-9490A2CFB822}"/>
              </a:ext>
            </a:extLst>
          </p:cNvPr>
          <p:cNvSpPr txBox="1"/>
          <p:nvPr/>
        </p:nvSpPr>
        <p:spPr>
          <a:xfrm>
            <a:off x="786373" y="5118410"/>
            <a:ext cx="9486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**</a:t>
            </a:r>
            <a:r>
              <a:rPr lang="zh-TW" altLang="zh-TW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程式裡已有寫好轉換八聲道的程式</a:t>
            </a:r>
            <a:r>
              <a:rPr lang="en-US" altLang="zh-TW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(using </a:t>
            </a:r>
            <a:r>
              <a:rPr lang="en-US" altLang="zh-TW" b="1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System.Diagnostics</a:t>
            </a:r>
            <a:r>
              <a:rPr lang="en-US" altLang="zh-TW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)</a:t>
            </a:r>
            <a:endParaRPr lang="zh-TW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045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FC18C92-4F78-8940-68B5-2405DDA1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2" y="1126887"/>
            <a:ext cx="9157781" cy="55625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5D2E64A-15D4-02A6-4784-370CC367030A}"/>
              </a:ext>
            </a:extLst>
          </p:cNvPr>
          <p:cNvSpPr txBox="1"/>
          <p:nvPr/>
        </p:nvSpPr>
        <p:spPr>
          <a:xfrm>
            <a:off x="287302" y="35611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324875-4E2B-2646-71F8-C04BB9E7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55" y="1126887"/>
            <a:ext cx="5420939" cy="537427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F335F4D4-ED36-E636-3F6F-9EF8297A5BAE}"/>
              </a:ext>
            </a:extLst>
          </p:cNvPr>
          <p:cNvSpPr/>
          <p:nvPr/>
        </p:nvSpPr>
        <p:spPr>
          <a:xfrm>
            <a:off x="4259717" y="2760107"/>
            <a:ext cx="2121725" cy="66889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32C341-DC5B-C5EB-021E-71EE9DC54D2B}"/>
              </a:ext>
            </a:extLst>
          </p:cNvPr>
          <p:cNvSpPr/>
          <p:nvPr/>
        </p:nvSpPr>
        <p:spPr>
          <a:xfrm>
            <a:off x="287302" y="2408664"/>
            <a:ext cx="3736842" cy="568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52E37F-A824-C0DD-83F8-856F30DCC4BE}"/>
              </a:ext>
            </a:extLst>
          </p:cNvPr>
          <p:cNvSpPr/>
          <p:nvPr/>
        </p:nvSpPr>
        <p:spPr>
          <a:xfrm>
            <a:off x="7230794" y="5348869"/>
            <a:ext cx="3736842" cy="568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98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33BEA9A-1AE4-5B88-7807-C1B5904FAA12}"/>
              </a:ext>
            </a:extLst>
          </p:cNvPr>
          <p:cNvSpPr txBox="1"/>
          <p:nvPr/>
        </p:nvSpPr>
        <p:spPr>
          <a:xfrm>
            <a:off x="437686" y="105869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之後會有聲道各數，記得拉</a:t>
            </a:r>
            <a:r>
              <a:rPr lang="zh-TW" altLang="en-US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聲道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41BB62-36A1-7C88-D375-3222B9ECE2A6}"/>
              </a:ext>
            </a:extLst>
          </p:cNvPr>
          <p:cNvSpPr txBox="1"/>
          <p:nvPr/>
        </p:nvSpPr>
        <p:spPr>
          <a:xfrm>
            <a:off x="287302" y="35611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27A251-636A-F51A-64EF-FF560719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70" y="1548896"/>
            <a:ext cx="6919776" cy="52208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1197EFB-C15A-880A-7EB3-C3A14F94A1B4}"/>
              </a:ext>
            </a:extLst>
          </p:cNvPr>
          <p:cNvSpPr/>
          <p:nvPr/>
        </p:nvSpPr>
        <p:spPr>
          <a:xfrm>
            <a:off x="3484756" y="5877365"/>
            <a:ext cx="4198434" cy="4676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爆炸: 八角 7">
            <a:extLst>
              <a:ext uri="{FF2B5EF4-FFF2-40B4-BE49-F238E27FC236}">
                <a16:creationId xmlns:a16="http://schemas.microsoft.com/office/drawing/2014/main" id="{3B6E4EB9-9CF3-BA53-C66B-9EAEE0921658}"/>
              </a:ext>
            </a:extLst>
          </p:cNvPr>
          <p:cNvSpPr/>
          <p:nvPr/>
        </p:nvSpPr>
        <p:spPr>
          <a:xfrm rot="1118100">
            <a:off x="7939668" y="184537"/>
            <a:ext cx="3965030" cy="2918107"/>
          </a:xfrm>
          <a:prstGeom prst="irregularSeal1">
            <a:avLst/>
          </a:prstGeom>
          <a:solidFill>
            <a:srgbClr val="DAD7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</a:rPr>
              <a:t>這裡是進階設定，所以要把進階設定打開，才會看到</a:t>
            </a:r>
          </a:p>
        </p:txBody>
      </p:sp>
    </p:spTree>
    <p:extLst>
      <p:ext uri="{BB962C8B-B14F-4D97-AF65-F5344CB8AC3E}">
        <p14:creationId xmlns:p14="http://schemas.microsoft.com/office/powerpoint/2010/main" val="79658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E521B7B-32A6-160F-CB33-D4DF4DA5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26" y="2137899"/>
            <a:ext cx="7411348" cy="5188452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563348" y="1775939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zh-TW" dirty="0"/>
              <a:t>聲道轉換時，直接利用單聲道或雙聲到轉八聲道，不要利用複製聲道的方式複製八個</a:t>
            </a:r>
            <a:endParaRPr lang="en-US" altLang="zh-TW" dirty="0"/>
          </a:p>
          <a:p>
            <a:endParaRPr lang="zh-TW" altLang="zh-TW" dirty="0"/>
          </a:p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 錯誤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endParaRPr lang="zh-TW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362626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語音泡泡: 橢圓形 1">
            <a:extLst>
              <a:ext uri="{FF2B5EF4-FFF2-40B4-BE49-F238E27FC236}">
                <a16:creationId xmlns:a16="http://schemas.microsoft.com/office/drawing/2014/main" id="{5F8572F7-B07C-9FD7-2D04-CE8F1E1FC6E9}"/>
              </a:ext>
            </a:extLst>
          </p:cNvPr>
          <p:cNvSpPr/>
          <p:nvPr/>
        </p:nvSpPr>
        <p:spPr>
          <a:xfrm rot="2408234">
            <a:off x="9528842" y="3331606"/>
            <a:ext cx="2352659" cy="1069638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原始檔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E874E-F0C1-D6DB-58DD-A0147BC8FD52}"/>
              </a:ext>
            </a:extLst>
          </p:cNvPr>
          <p:cNvSpPr/>
          <p:nvPr/>
        </p:nvSpPr>
        <p:spPr>
          <a:xfrm>
            <a:off x="2390325" y="3061229"/>
            <a:ext cx="7277781" cy="22132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81FD1E3-CA3B-C35D-CF48-8DDEBD394462}"/>
              </a:ext>
            </a:extLst>
          </p:cNvPr>
          <p:cNvSpPr txBox="1"/>
          <p:nvPr/>
        </p:nvSpPr>
        <p:spPr>
          <a:xfrm>
            <a:off x="1486828" y="38633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複製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3C80A1-57B5-7CE7-8B78-F05862E299EE}"/>
              </a:ext>
            </a:extLst>
          </p:cNvPr>
          <p:cNvSpPr txBox="1"/>
          <p:nvPr/>
        </p:nvSpPr>
        <p:spPr>
          <a:xfrm>
            <a:off x="1486828" y="57772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貼上</a:t>
            </a:r>
          </a:p>
        </p:txBody>
      </p:sp>
    </p:spTree>
    <p:extLst>
      <p:ext uri="{BB962C8B-B14F-4D97-AF65-F5344CB8AC3E}">
        <p14:creationId xmlns:p14="http://schemas.microsoft.com/office/powerpoint/2010/main" val="57549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zh-TW" dirty="0"/>
              <a:t>程式裡已有寫音檔分割的程式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using System.Diagnostics </a:t>
            </a:r>
            <a:r>
              <a:rPr lang="zh-TW" altLang="zh-TW" dirty="0"/>
              <a:t>;</a:t>
            </a:r>
            <a:r>
              <a:rPr lang="en-US" altLang="zh-TW" dirty="0"/>
              <a:t> NuGet</a:t>
            </a:r>
            <a:r>
              <a:rPr lang="zh-TW" altLang="zh-TW" dirty="0"/>
              <a:t>安裝</a:t>
            </a:r>
            <a:r>
              <a:rPr lang="en-US" altLang="zh-TW" dirty="0"/>
              <a:t> Naudio package)</a:t>
            </a:r>
            <a:r>
              <a:rPr lang="zh-TW" altLang="zh-TW" dirty="0"/>
              <a:t>，這個只支持</a:t>
            </a:r>
            <a:r>
              <a:rPr lang="en-US" altLang="zh-TW" dirty="0"/>
              <a:t>.NET Framework 4.7</a:t>
            </a:r>
            <a:r>
              <a:rPr lang="zh-TW" altLang="en-US" dirty="0"/>
              <a:t>以上的版本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52029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分割檔案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B09D46-9168-0A6C-B6EC-85F6AAD9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5" y="3640430"/>
            <a:ext cx="10141823" cy="21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6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dirty="0"/>
              <a:t>在程式碼裡要加入這個</a:t>
            </a:r>
            <a:r>
              <a:rPr lang="en-US" altLang="zh-TW" dirty="0"/>
              <a:t>class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52029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排序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(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用於切割完音檔後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)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E5B66E-DDBF-DCE5-1132-0121163B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5" y="3080994"/>
            <a:ext cx="9216270" cy="30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4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0D43474-B69D-9C7C-1AC0-2F975D59B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470" y="2578268"/>
            <a:ext cx="32624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182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在專案的                                                                                                                                      裡</a:t>
            </a:r>
            <a:endParaRPr lang="en-US" altLang="zh-TW" dirty="0"/>
          </a:p>
          <a:p>
            <a:endParaRPr lang="en-US" altLang="zh-TW" sz="800" dirty="0"/>
          </a:p>
          <a:p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找到 </a:t>
            </a:r>
            <a:r>
              <a:rPr lang="en-US" altLang="zh-TW" dirty="0">
                <a:sym typeface="Wingdings" panose="05000000000000000000" pitchFamily="2" charset="2"/>
              </a:rPr>
              <a:t>’</a:t>
            </a:r>
            <a:r>
              <a:rPr lang="en-US" altLang="zh-TW" dirty="0" err="1">
                <a:sym typeface="Wingdings" panose="05000000000000000000" pitchFamily="2" charset="2"/>
              </a:rPr>
              <a:t>Debug|AnyCPU</a:t>
            </a:r>
            <a:r>
              <a:rPr lang="en-US" altLang="zh-TW" dirty="0">
                <a:sym typeface="Wingdings" panose="05000000000000000000" pitchFamily="2" charset="2"/>
              </a:rPr>
              <a:t>’</a:t>
            </a:r>
            <a:r>
              <a:rPr lang="zh-TW" altLang="en-US" dirty="0">
                <a:sym typeface="Wingdings" panose="05000000000000000000" pitchFamily="2" charset="2"/>
              </a:rPr>
              <a:t> 新增 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en-US" altLang="zh-TW" dirty="0" err="1">
                <a:sym typeface="Wingdings" panose="05000000000000000000" pitchFamily="2" charset="2"/>
              </a:rPr>
              <a:t>LangVersion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440520"/>
            <a:ext cx="11045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1]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ea typeface="Microsoft JhengHei" panose="020B0604030504040204" pitchFamily="34" charset="-120"/>
              </a:rPr>
              <a:t>CS8370 </a:t>
            </a:r>
            <a:r>
              <a:rPr lang="zh-TW" altLang="en-US" b="1" dirty="0">
                <a:ea typeface="Microsoft JhengHei" panose="020B0604030504040204" pitchFamily="34" charset="-120"/>
              </a:rPr>
              <a:t>功能“递归模式”在 </a:t>
            </a:r>
            <a:r>
              <a:rPr lang="en-US" altLang="zh-TW" b="1" dirty="0">
                <a:ea typeface="Microsoft JhengHei" panose="020B0604030504040204" pitchFamily="34" charset="-120"/>
              </a:rPr>
              <a:t>C# 7.3 </a:t>
            </a:r>
            <a:r>
              <a:rPr lang="zh-TW" altLang="en-US" b="1" dirty="0">
                <a:ea typeface="Microsoft JhengHei" panose="020B0604030504040204" pitchFamily="34" charset="-120"/>
              </a:rPr>
              <a:t>中不可用。</a:t>
            </a:r>
            <a:r>
              <a:rPr lang="zh-TW" altLang="en-US" b="1" dirty="0">
                <a:highlight>
                  <a:srgbClr val="FFFF00"/>
                </a:highlight>
                <a:ea typeface="Microsoft JhengHei" panose="020B0604030504040204" pitchFamily="34" charset="-120"/>
              </a:rPr>
              <a:t>请使用 </a:t>
            </a:r>
            <a:r>
              <a:rPr lang="en-US" altLang="zh-TW" b="1" dirty="0">
                <a:highlight>
                  <a:srgbClr val="FFFF00"/>
                </a:highlight>
                <a:ea typeface="Microsoft JhengHei" panose="020B0604030504040204" pitchFamily="34" charset="-120"/>
              </a:rPr>
              <a:t>8.0 </a:t>
            </a:r>
            <a:r>
              <a:rPr lang="zh-TW" altLang="en-US" b="1" dirty="0">
                <a:highlight>
                  <a:srgbClr val="FFFF00"/>
                </a:highlight>
                <a:ea typeface="Microsoft JhengHei" panose="020B0604030504040204" pitchFamily="34" charset="-120"/>
              </a:rPr>
              <a:t>或更高的语言版本</a:t>
            </a:r>
            <a:r>
              <a:rPr lang="zh-TW" altLang="en-US" b="1" dirty="0">
                <a:ea typeface="Microsoft JhengHei" panose="020B0604030504040204" pitchFamily="34" charset="-120"/>
              </a:rPr>
              <a:t>。 的处理方式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A6F7916-960C-D60B-A00C-75124109E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0" y="5600277"/>
            <a:ext cx="6863160" cy="87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2C2AF73-A667-5001-642A-67A0EDB6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01" y="3232593"/>
            <a:ext cx="8146486" cy="21185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D2CFC04-F1A0-E2A8-1485-5A03C095F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3" t="10947" b="-1"/>
          <a:stretch/>
        </p:blipFill>
        <p:spPr>
          <a:xfrm>
            <a:off x="3178098" y="2212865"/>
            <a:ext cx="6916722" cy="4591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507AE8-FB5E-7671-A4DC-6F11D8AA8863}"/>
              </a:ext>
            </a:extLst>
          </p:cNvPr>
          <p:cNvSpPr/>
          <p:nvPr/>
        </p:nvSpPr>
        <p:spPr>
          <a:xfrm>
            <a:off x="7276149" y="3146754"/>
            <a:ext cx="1728438" cy="52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17766-1DA0-F173-8D24-CF9220285EC7}"/>
              </a:ext>
            </a:extLst>
          </p:cNvPr>
          <p:cNvSpPr/>
          <p:nvPr/>
        </p:nvSpPr>
        <p:spPr>
          <a:xfrm>
            <a:off x="858101" y="5029198"/>
            <a:ext cx="4628299" cy="3149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9038C8-7D2C-F637-A198-345D6C325BA0}"/>
              </a:ext>
            </a:extLst>
          </p:cNvPr>
          <p:cNvSpPr txBox="1"/>
          <p:nvPr/>
        </p:nvSpPr>
        <p:spPr>
          <a:xfrm>
            <a:off x="6586257" y="5687148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VS2019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错误：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CS8370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的处理方法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-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云梦鸿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-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博客园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(cnblogs.com)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語音泡泡: 橢圓形 15">
            <a:extLst>
              <a:ext uri="{FF2B5EF4-FFF2-40B4-BE49-F238E27FC236}">
                <a16:creationId xmlns:a16="http://schemas.microsoft.com/office/drawing/2014/main" id="{EE1DCF6C-F956-A98A-23E4-7C660FE92FFE}"/>
              </a:ext>
            </a:extLst>
          </p:cNvPr>
          <p:cNvSpPr/>
          <p:nvPr/>
        </p:nvSpPr>
        <p:spPr>
          <a:xfrm rot="443487">
            <a:off x="9259678" y="2916073"/>
            <a:ext cx="2828584" cy="1795444"/>
          </a:xfrm>
          <a:prstGeom prst="wedgeEllipseCallout">
            <a:avLst>
              <a:gd name="adj1" fmla="val -202467"/>
              <a:gd name="adj2" fmla="val 11869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錯誤訊息是說請使用多少版本的，就寫多少</a:t>
            </a:r>
          </a:p>
        </p:txBody>
      </p:sp>
    </p:spTree>
    <p:extLst>
      <p:ext uri="{BB962C8B-B14F-4D97-AF65-F5344CB8AC3E}">
        <p14:creationId xmlns:p14="http://schemas.microsoft.com/office/powerpoint/2010/main" val="379290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要在</a:t>
            </a:r>
            <a:r>
              <a:rPr lang="en-US" altLang="zh-TW" dirty="0"/>
              <a:t>NuGet</a:t>
            </a:r>
            <a:r>
              <a:rPr lang="zh-TW" altLang="en-US" dirty="0"/>
              <a:t>加入</a:t>
            </a:r>
            <a:r>
              <a:rPr lang="en-US" altLang="zh-TW" b="1" dirty="0" err="1">
                <a:ea typeface="Microsoft JhengHei" panose="020B0604030504040204" pitchFamily="34" charset="-120"/>
              </a:rPr>
              <a:t>Microsoft.Office.Interop.Word</a:t>
            </a:r>
            <a:r>
              <a:rPr lang="zh-TW" altLang="en-US" b="1" dirty="0"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的</a:t>
            </a:r>
            <a:r>
              <a:rPr lang="en-US" altLang="zh-TW" dirty="0"/>
              <a:t>package</a:t>
            </a:r>
          </a:p>
          <a:p>
            <a:endParaRPr lang="en-US" altLang="zh-TW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440520"/>
            <a:ext cx="11479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2]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輸出成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word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那段程式</a:t>
            </a:r>
            <a:r>
              <a:rPr lang="en-US" altLang="zh-TW" sz="1800" dirty="0">
                <a:solidFill>
                  <a:srgbClr val="0000FF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var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wordApp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 = </a:t>
            </a:r>
            <a:r>
              <a:rPr lang="en-US" altLang="zh-TW" sz="1800" dirty="0">
                <a:solidFill>
                  <a:srgbClr val="0000FF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00"/>
                </a:highlight>
                <a:latin typeface="MingLiU" panose="02020509000000000000" pitchFamily="49" charset="-120"/>
                <a:ea typeface="MingLiU" panose="02020509000000000000" pitchFamily="49" charset="-120"/>
              </a:rPr>
              <a:t>Microsoft.Office.Interop.Word</a:t>
            </a:r>
            <a:r>
              <a:rPr lang="en-US" altLang="zh-TW" sz="1800" dirty="0" err="1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.Application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();</a:t>
            </a:r>
            <a:r>
              <a:rPr lang="zh-TW" altLang="en-US" b="1" dirty="0">
                <a:ea typeface="Microsoft JhengHei" panose="020B0604030504040204" pitchFamily="34" charset="-120"/>
              </a:rPr>
              <a:t>跑錯誤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98EB1C-A835-3CF4-0E35-87F180FF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93" y="3044128"/>
            <a:ext cx="7681136" cy="17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8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7C25211-6B39-9049-0B35-D41B9547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06211"/>
            <a:ext cx="11325461" cy="741602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41975"/>
            <a:ext cx="101418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在最外層的</a:t>
            </a:r>
            <a:r>
              <a:rPr lang="en-US" altLang="zh-TW" dirty="0" err="1"/>
              <a:t>web.config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system.web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標籤裡加入，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httpRuntime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程式</a:t>
            </a:r>
            <a:r>
              <a:rPr lang="zh-TW" altLang="en-US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更換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maxRequestLength</a:t>
            </a:r>
            <a:endParaRPr lang="en-US" altLang="zh-TW" dirty="0"/>
          </a:p>
          <a:p>
            <a:endParaRPr lang="en-US" altLang="zh-TW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440520"/>
            <a:ext cx="11479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3]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“</a:t>
            </a:r>
            <a:r>
              <a:rPr lang="zh-TW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HTTP Error 413.1 - Request Entity Too Large</a:t>
            </a:r>
            <a:r>
              <a:rPr lang="en-US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“ </a:t>
            </a:r>
            <a:r>
              <a:rPr lang="zh-TW" altLang="en-US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的錯誤訊息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507AE8-FB5E-7671-A4DC-6F11D8AA8863}"/>
              </a:ext>
            </a:extLst>
          </p:cNvPr>
          <p:cNvSpPr/>
          <p:nvPr/>
        </p:nvSpPr>
        <p:spPr>
          <a:xfrm>
            <a:off x="5300989" y="4419601"/>
            <a:ext cx="2638680" cy="2814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229F9A-5742-1039-2ABD-295FD392B5E5}"/>
              </a:ext>
            </a:extLst>
          </p:cNvPr>
          <p:cNvSpPr/>
          <p:nvPr/>
        </p:nvSpPr>
        <p:spPr>
          <a:xfrm>
            <a:off x="4863578" y="2851789"/>
            <a:ext cx="6620107" cy="8544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2">
                    <a:lumMod val="75000"/>
                  </a:schemeClr>
                </a:solidFill>
              </a:rPr>
              <a:t>maxRequestLength</a:t>
            </a:r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可以根據上傳檔案的大小做設定</a:t>
            </a:r>
            <a:endParaRPr lang="en-US" altLang="zh-TW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最多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2147483647(Int32</a:t>
            </a:r>
            <a:r>
              <a:rPr lang="zh-TW" altLang="en-US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規定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044238-0AAC-B0C1-DD21-C5E76CFA59C3}"/>
              </a:ext>
            </a:extLst>
          </p:cNvPr>
          <p:cNvSpPr txBox="1"/>
          <p:nvPr/>
        </p:nvSpPr>
        <p:spPr>
          <a:xfrm>
            <a:off x="524329" y="5151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i="1" dirty="0">
                <a:solidFill>
                  <a:srgbClr val="595959"/>
                </a:solidFill>
                <a:effectLst/>
                <a:ea typeface="Calibri" panose="020F0502020204030204" pitchFamily="34" charset="0"/>
                <a:hlinkClick r:id="rId3"/>
              </a:rPr>
              <a:t>https://techcommunity.microsoft.com/t5/iis-support-blog/solution-for-request-entity-too-large-error/ba-p/501134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91CF96-A2CE-5B5B-4CB9-C8E1534F9E0B}"/>
              </a:ext>
            </a:extLst>
          </p:cNvPr>
          <p:cNvSpPr txBox="1"/>
          <p:nvPr/>
        </p:nvSpPr>
        <p:spPr>
          <a:xfrm>
            <a:off x="533854" y="6252156"/>
            <a:ext cx="841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i="1" dirty="0">
                <a:solidFill>
                  <a:srgbClr val="595959"/>
                </a:solidFill>
                <a:effectLst/>
                <a:ea typeface="Calibri" panose="020F0502020204030204" pitchFamily="34" charset="0"/>
                <a:hlinkClick r:id="rId4"/>
              </a:rPr>
              <a:t>https://www.ryadel.com/en/http-error-413-request-entity-too-large-fix/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04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88645" y="1557363"/>
            <a:ext cx="1014182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cutWav</a:t>
            </a:r>
            <a:r>
              <a:rPr lang="zh-TW" altLang="en-US" sz="1800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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用來存放切割的</a:t>
            </a: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wav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檔 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OutputTextFile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存放輸出的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word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檔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OutPutWavFile  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麥克風即時錄音時，所輸出的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.wav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音訊檔 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(ViewsRecordFile.cshtml)</a:t>
            </a: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UploadedFiles  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語音檔轉文字，在上傳音訊檔時所存放的位置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(ViewsUploadFile.cshtml)</a:t>
            </a: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Personal_AudioFile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存放上傳的個人音檔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VideoGif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存放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gif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檔，           動畫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Content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/css  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放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bootstrap.5.1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版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-173620" y="128639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新增的資料夾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92DDB3-8E30-CE4F-150C-14B615F755B1}"/>
              </a:ext>
            </a:extLst>
          </p:cNvPr>
          <p:cNvSpPr txBox="1"/>
          <p:nvPr/>
        </p:nvSpPr>
        <p:spPr>
          <a:xfrm>
            <a:off x="88644" y="5345718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Models</a:t>
            </a:r>
            <a:r>
              <a:rPr lang="zh-TW" altLang="en-US" sz="1800" dirty="0">
                <a:effectLst/>
                <a:ea typeface="Microsoft JhengHei" panose="020B0604030504040204" pitchFamily="34" charset="-120"/>
              </a:rPr>
              <a:t>資料夾裡的 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FileModel.cs</a:t>
            </a:r>
            <a:r>
              <a:rPr lang="zh-TW" altLang="en-US" sz="1800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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用來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AudioStreamReader.cs  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讀取檔案時會呼叫到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AF7492-5647-F485-F4B5-C2B7B2A31F19}"/>
              </a:ext>
            </a:extLst>
          </p:cNvPr>
          <p:cNvSpPr txBox="1"/>
          <p:nvPr/>
        </p:nvSpPr>
        <p:spPr>
          <a:xfrm>
            <a:off x="-92597" y="493130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新增的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.cs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B1061D-B9B7-00B8-AF7D-7695FAFAF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02" t="19780" r="5143"/>
          <a:stretch/>
        </p:blipFill>
        <p:spPr>
          <a:xfrm>
            <a:off x="3047070" y="3672008"/>
            <a:ext cx="617527" cy="5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85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229F9A-5742-1039-2ABD-295FD392B5E5}"/>
              </a:ext>
            </a:extLst>
          </p:cNvPr>
          <p:cNvSpPr/>
          <p:nvPr/>
        </p:nvSpPr>
        <p:spPr>
          <a:xfrm>
            <a:off x="4996587" y="213063"/>
            <a:ext cx="6620107" cy="8544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要注意安裝 </a:t>
            </a: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Microsoft.CognitiveServices.Speech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 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1.30.0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版本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ea typeface="Lato" panose="020F0502020204030203" pitchFamily="34" charset="0"/>
            </a:endParaRPr>
          </a:p>
          <a:p>
            <a:pPr algn="ctr"/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會有沒有安裝到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Microsoft.CognitiveServices.Speech.core.dll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 的檔案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ea typeface="Lato" panose="020F0502020204030203" pitchFamily="34" charset="0"/>
            </a:endParaRPr>
          </a:p>
          <a:p>
            <a:pPr algn="ctr"/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所以要自行加入到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</a:rPr>
              <a:t>bin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中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B6C00C-D882-6709-D5FD-FA93DED5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7" y="4228016"/>
            <a:ext cx="7830972" cy="10652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383DACE-88C4-4400-119E-6DFE9C7A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32" y="4991690"/>
            <a:ext cx="6650868" cy="177137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584490" y="3327039"/>
            <a:ext cx="10141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在專案的</a:t>
            </a:r>
            <a:r>
              <a:rPr lang="en-US" altLang="zh-TW" dirty="0"/>
              <a:t>bin</a:t>
            </a:r>
            <a:r>
              <a:rPr lang="zh-TW" altLang="en-US" dirty="0"/>
              <a:t>資料夾裡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加入                                                                      檔案</a:t>
            </a:r>
            <a:endParaRPr lang="en-US" altLang="zh-TW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321964"/>
            <a:ext cx="1147996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4]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endParaRPr lang="en-US" altLang="zh-TW" sz="1800" b="1" dirty="0">
              <a:effectLst/>
              <a:ea typeface="Microsoft JhengHei" panose="020B0604030504040204" pitchFamily="34" charset="-120"/>
            </a:endParaRPr>
          </a:p>
          <a:p>
            <a:pPr fontAlgn="ctr">
              <a:lnSpc>
                <a:spcPct val="150000"/>
              </a:lnSpc>
            </a:pPr>
            <a:r>
              <a:rPr lang="en-US" altLang="zh-TW" b="1" dirty="0">
                <a:ea typeface="Microsoft JhengHei" panose="020B0604030504040204" pitchFamily="34" charset="-120"/>
              </a:rPr>
              <a:t>      1. 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Failed to load resource: the server responded with a status of 500 ()</a:t>
            </a:r>
            <a:r>
              <a:rPr lang="zh-TW" altLang="en-US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的錯誤訊息</a:t>
            </a:r>
            <a:endParaRPr lang="en-US" altLang="zh-TW" b="1" dirty="0">
              <a:solidFill>
                <a:srgbClr val="2F2F2F"/>
              </a:solidFill>
              <a:ea typeface="Lato" panose="020F0502020204030203" pitchFamily="34" charset="0"/>
            </a:endParaRPr>
          </a:p>
          <a:p>
            <a:pPr fontAlgn="ctr">
              <a:lnSpc>
                <a:spcPct val="150000"/>
              </a:lnSpc>
            </a:pPr>
            <a:r>
              <a:rPr lang="en-US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      </a:t>
            </a:r>
            <a:r>
              <a:rPr lang="en-US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  <a:sym typeface="Wingdings" panose="05000000000000000000" pitchFamily="2" charset="2"/>
              </a:rPr>
              <a:t> </a:t>
            </a:r>
            <a:r>
              <a:rPr lang="zh-TW" altLang="en-US" sz="1800" b="1" dirty="0">
                <a:solidFill>
                  <a:srgbClr val="2F2F2F"/>
                </a:solidFill>
                <a:effectLst/>
                <a:ea typeface="Lato" panose="020F0502020204030203" pitchFamily="34" charset="0"/>
                <a:sym typeface="Wingdings" panose="05000000000000000000" pitchFamily="2" charset="2"/>
              </a:rPr>
              <a:t>在執行到</a:t>
            </a:r>
            <a:r>
              <a:rPr lang="en-US" altLang="zh-TW" sz="1600" b="1" dirty="0">
                <a:ea typeface="Microsoft JhengHei" panose="020B0604030504040204" pitchFamily="34" charset="-120"/>
              </a:rPr>
              <a:t>var 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speechConfig</a:t>
            </a:r>
            <a:r>
              <a:rPr lang="en-US" altLang="zh-TW" sz="1600" b="1" dirty="0">
                <a:ea typeface="Microsoft JhengHei" panose="020B0604030504040204" pitchFamily="34" charset="-120"/>
              </a:rPr>
              <a:t> = 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SpeechConfig.FromSubscription</a:t>
            </a:r>
            <a:r>
              <a:rPr lang="en-US" altLang="zh-TW" sz="1600" b="1" dirty="0">
                <a:ea typeface="Microsoft JhengHei" panose="020B0604030504040204" pitchFamily="34" charset="-120"/>
              </a:rPr>
              <a:t>(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speechKey</a:t>
            </a:r>
            <a:r>
              <a:rPr lang="en-US" altLang="zh-TW" sz="1600" b="1" dirty="0">
                <a:ea typeface="Microsoft JhengHei" panose="020B0604030504040204" pitchFamily="34" charset="-120"/>
              </a:rPr>
              <a:t>, 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speechRegion</a:t>
            </a:r>
            <a:r>
              <a:rPr lang="en-US" altLang="zh-TW" sz="1600" b="1" dirty="0">
                <a:ea typeface="Microsoft JhengHei" panose="020B0604030504040204" pitchFamily="34" charset="-120"/>
              </a:rPr>
              <a:t>);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時，會出現上面的錯誤</a:t>
            </a:r>
            <a:endParaRPr lang="en-US" altLang="zh-TW" sz="1600" b="1" dirty="0">
              <a:solidFill>
                <a:srgbClr val="2F2F2F"/>
              </a:solidFill>
              <a:effectLst/>
              <a:ea typeface="Lato" panose="020F0502020204030203" pitchFamily="34" charset="0"/>
            </a:endParaRPr>
          </a:p>
          <a:p>
            <a:pPr fontAlgn="ctr">
              <a:lnSpc>
                <a:spcPct val="150000"/>
              </a:lnSpc>
            </a:pPr>
            <a:r>
              <a:rPr lang="en-US" altLang="zh-TW" b="1" dirty="0">
                <a:solidFill>
                  <a:srgbClr val="2F2F2F"/>
                </a:solidFill>
                <a:ea typeface="Lato" panose="020F0502020204030203" pitchFamily="34" charset="0"/>
              </a:rPr>
              <a:t>      2. </a:t>
            </a:r>
            <a:r>
              <a:rPr lang="zh-TW" altLang="en-US" b="1" dirty="0">
                <a:solidFill>
                  <a:srgbClr val="2F2F2F"/>
                </a:solidFill>
                <a:ea typeface="Lato" panose="020F0502020204030203" pitchFamily="34" charset="0"/>
              </a:rPr>
              <a:t>找不到 </a:t>
            </a:r>
            <a:r>
              <a:rPr lang="en-US" altLang="zh-TW" b="1" dirty="0">
                <a:solidFill>
                  <a:srgbClr val="2F2F2F"/>
                </a:solidFill>
                <a:ea typeface="Lato" panose="020F0502020204030203" pitchFamily="34" charset="0"/>
              </a:rPr>
              <a:t>Microsoft.CognitiveServices.Speech.core.dll</a:t>
            </a:r>
            <a:r>
              <a:rPr lang="zh-TW" altLang="en-US" b="1" dirty="0">
                <a:solidFill>
                  <a:srgbClr val="2F2F2F"/>
                </a:solidFill>
                <a:ea typeface="Lato" panose="020F0502020204030203" pitchFamily="34" charset="0"/>
              </a:rPr>
              <a:t> 的檔案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6970E3C-515D-DC1E-A3F0-DB6DF4E5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587" y="1173360"/>
            <a:ext cx="5940321" cy="391339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466130-BFE6-9B15-E89E-AEC7FDBC1A2D}"/>
              </a:ext>
            </a:extLst>
          </p:cNvPr>
          <p:cNvGrpSpPr/>
          <p:nvPr/>
        </p:nvGrpSpPr>
        <p:grpSpPr>
          <a:xfrm>
            <a:off x="4927927" y="3086394"/>
            <a:ext cx="3558848" cy="708721"/>
            <a:chOff x="8633152" y="1547202"/>
            <a:chExt cx="3558848" cy="708721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F19BF81-4B70-E4EF-285F-8A324D2A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3152" y="1547202"/>
              <a:ext cx="3558848" cy="708721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BE7EB74-E2AB-B0B8-BB67-326399C564BD}"/>
                </a:ext>
              </a:extLst>
            </p:cNvPr>
            <p:cNvSpPr/>
            <p:nvPr/>
          </p:nvSpPr>
          <p:spPr>
            <a:xfrm>
              <a:off x="8633152" y="1869965"/>
              <a:ext cx="3109082" cy="38595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88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0D43474-B69D-9C7C-1AC0-2F975D59B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094" y="2921168"/>
            <a:ext cx="917745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多人語音轉錄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音檔格式</a:t>
            </a:r>
            <a:endParaRPr kumimoji="0" lang="zh-TW" altLang="zh-TW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543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47554198-0202-A6A4-C228-989247A0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2300877"/>
            <a:ext cx="10671888" cy="4389855"/>
          </a:xfrm>
          <a:prstGeom prst="rect">
            <a:avLst/>
          </a:prstGeom>
        </p:spPr>
      </p:pic>
      <p:sp>
        <p:nvSpPr>
          <p:cNvPr id="2" name="Rectangle 9">
            <a:extLst>
              <a:ext uri="{FF2B5EF4-FFF2-40B4-BE49-F238E27FC236}">
                <a16:creationId xmlns:a16="http://schemas.microsoft.com/office/drawing/2014/main" id="{95B73903-7E66-D6F2-4622-17A17FC2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多人語音轉錄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音檔格式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D20C1EF-D1E1-A372-11B0-C11B294F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12" y="1081170"/>
            <a:ext cx="8463444" cy="97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A734362-7C25-44A1-554B-1ED6B51648C7}"/>
              </a:ext>
            </a:extLst>
          </p:cNvPr>
          <p:cNvSpPr txBox="1"/>
          <p:nvPr/>
        </p:nvSpPr>
        <p:spPr>
          <a:xfrm>
            <a:off x="262265" y="13152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個人音檔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C30BD3-1D2D-EF32-AF26-3A6B8CC05793}"/>
              </a:ext>
            </a:extLst>
          </p:cNvPr>
          <p:cNvSpPr txBox="1"/>
          <p:nvPr/>
        </p:nvSpPr>
        <p:spPr>
          <a:xfrm>
            <a:off x="5781993" y="3954562"/>
            <a:ext cx="609414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對話錄音檔案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在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helloword.sln)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裡面有寫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必須要去做處理成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8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個聲道的混合聲道，才可以使用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0380C0-7D1D-B27C-651A-A725B00CF3FF}"/>
              </a:ext>
            </a:extLst>
          </p:cNvPr>
          <p:cNvSpPr/>
          <p:nvPr/>
        </p:nvSpPr>
        <p:spPr>
          <a:xfrm>
            <a:off x="5172936" y="1011321"/>
            <a:ext cx="4808632" cy="5062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7A2E7C-8A11-0702-8594-21ED2E4CDA84}"/>
              </a:ext>
            </a:extLst>
          </p:cNvPr>
          <p:cNvSpPr/>
          <p:nvPr/>
        </p:nvSpPr>
        <p:spPr>
          <a:xfrm>
            <a:off x="5419493" y="2421364"/>
            <a:ext cx="5698444" cy="2823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7BC6DD-00E8-AE84-1A93-AA1C1BA33D3A}"/>
              </a:ext>
            </a:extLst>
          </p:cNvPr>
          <p:cNvSpPr/>
          <p:nvPr/>
        </p:nvSpPr>
        <p:spPr>
          <a:xfrm>
            <a:off x="780585" y="4716966"/>
            <a:ext cx="9645889" cy="3679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DB1B4F-6528-DD77-8B7C-09546D0D5E48}"/>
              </a:ext>
            </a:extLst>
          </p:cNvPr>
          <p:cNvSpPr txBox="1"/>
          <p:nvPr/>
        </p:nvSpPr>
        <p:spPr>
          <a:xfrm>
            <a:off x="8490945" y="4940469"/>
            <a:ext cx="3913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裡面的 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                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這個範例為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即時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+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非同步轉譯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CBC3D6F-8B84-B731-AC2C-7EB88FB15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多人語音轉錄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音檔格式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3B7BAA-54BC-FC92-B2E5-39D6A10A85DE}"/>
              </a:ext>
            </a:extLst>
          </p:cNvPr>
          <p:cNvSpPr txBox="1"/>
          <p:nvPr/>
        </p:nvSpPr>
        <p:spPr>
          <a:xfrm>
            <a:off x="398980" y="1305081"/>
            <a:ext cx="110896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參考的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code 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Microsoft JhengHei" panose="020B0604030504040204" pitchFamily="34" charset="-120"/>
                <a:hlinkClick r:id="rId2"/>
              </a:rPr>
              <a:t>https://github.com/Azure-Samples/cognitive-services-speech-sdk/tree/master/samples/csharp</a:t>
            </a:r>
            <a:endParaRPr lang="zh-TW" altLang="zh-TW" sz="1600" dirty="0">
              <a:effectLst/>
              <a:ea typeface="Microsoft JhengHei" panose="020B0604030504040204" pitchFamily="34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Calibri" panose="020F0502020204030204" pitchFamily="34" charset="0"/>
                <a:hlinkClick r:id="rId3"/>
              </a:rPr>
              <a:t>https://github.com/Azure-Samples/cognitive-services-speech-sdk</a:t>
            </a:r>
            <a:endParaRPr lang="zh-TW" altLang="zh-TW" sz="16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effectLst/>
                <a:ea typeface="Calibri" panose="020F0502020204030204" pitchFamily="34" charset="0"/>
              </a:rPr>
              <a:t>**READ.md </a:t>
            </a:r>
            <a:r>
              <a:rPr lang="zh-TW" altLang="zh-TW" sz="1600" dirty="0">
                <a:effectLst/>
                <a:ea typeface="Calibri" panose="020F0502020204030204" pitchFamily="34" charset="0"/>
                <a:hlinkClick r:id="rId4"/>
              </a:rPr>
              <a:t>https://github.com/MicrosoftDocs/azure-docs.zh-tw/blob/master/articles/cognitive-services/Speech-Service/conversation-transcription.md</a:t>
            </a:r>
            <a:endParaRPr lang="zh-TW" altLang="zh-TW" sz="16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Microsoft JhengHei" panose="020B0604030504040204" pitchFamily="34" charset="-120"/>
              </a:rPr>
              <a:t>下載後會是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CA35401-F580-F62B-3C63-3540EE823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80" y="3042498"/>
            <a:ext cx="1429820" cy="208597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450B62-28F8-85A6-F7E7-BBD344897E1C}"/>
              </a:ext>
            </a:extLst>
          </p:cNvPr>
          <p:cNvSpPr txBox="1"/>
          <p:nvPr/>
        </p:nvSpPr>
        <p:spPr>
          <a:xfrm>
            <a:off x="2227153" y="3085101"/>
            <a:ext cx="9793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Microsoft JhengHei" panose="020B0604030504040204" pitchFamily="34" charset="-120"/>
              </a:rPr>
              <a:t>範例</a:t>
            </a:r>
            <a:r>
              <a:rPr lang="en-US" altLang="zh-TW" sz="1600" dirty="0">
                <a:effectLst/>
                <a:ea typeface="Microsoft JhengHei" panose="020B0604030504040204" pitchFamily="34" charset="-120"/>
              </a:rPr>
              <a:t>1: </a:t>
            </a:r>
            <a:r>
              <a:rPr lang="zh-TW" altLang="zh-TW" sz="1600" dirty="0">
                <a:effectLst/>
                <a:ea typeface="Calibri" panose="020F0502020204030204" pitchFamily="34" charset="0"/>
              </a:rPr>
              <a:t>C:\Users\User\Downloads\cognitive-services-speech-sdk-master\cognitive-services-speech-sdk-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Calibri" panose="020F0502020204030204" pitchFamily="34" charset="0"/>
              </a:rPr>
              <a:t>master\quickstart\csharp\dotnet\conversation-transcription\</a:t>
            </a:r>
            <a:r>
              <a:rPr lang="zh-TW" altLang="zh-TW" sz="1600" dirty="0">
                <a:solidFill>
                  <a:srgbClr val="B43512"/>
                </a:solidFill>
                <a:effectLst/>
                <a:ea typeface="Calibri" panose="020F0502020204030204" pitchFamily="34" charset="0"/>
              </a:rPr>
              <a:t>helloworld</a:t>
            </a:r>
            <a:endParaRPr lang="zh-TW" altLang="zh-TW" sz="16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solidFill>
                  <a:srgbClr val="B43512"/>
                </a:solidFill>
                <a:effectLst/>
                <a:ea typeface="Microsoft JhengHei" panose="020B0604030504040204" pitchFamily="34" charset="-120"/>
              </a:rPr>
              <a:t>此範例為</a:t>
            </a:r>
            <a:r>
              <a:rPr lang="zh-TW" altLang="zh-TW" sz="1600" dirty="0">
                <a:solidFill>
                  <a:srgbClr val="1E4E79"/>
                </a:solidFill>
                <a:effectLst/>
                <a:ea typeface="Microsoft JhengHei" panose="020B0604030504040204" pitchFamily="34" charset="-120"/>
              </a:rPr>
              <a:t>即時轉譯</a:t>
            </a:r>
            <a:endParaRPr lang="zh-TW" altLang="zh-TW" sz="1600" dirty="0">
              <a:effectLst/>
              <a:ea typeface="Microsoft JhengHei" panose="020B0604030504040204" pitchFamily="34" charset="-12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68FB9E8-5B81-EA80-7648-C8EE9821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53" y="5092995"/>
            <a:ext cx="6159920" cy="121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19C6E799-9E05-22AA-9925-FFC89FED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945" y="5238077"/>
            <a:ext cx="3407406" cy="5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872FD-36BD-C6AA-28B9-DEC17B8CA7AE}"/>
              </a:ext>
            </a:extLst>
          </p:cNvPr>
          <p:cNvSpPr txBox="1"/>
          <p:nvPr/>
        </p:nvSpPr>
        <p:spPr>
          <a:xfrm>
            <a:off x="2227153" y="4311507"/>
            <a:ext cx="9671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範例2: C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:\Users\User\Downloads\cognitive-services-speech-sdk-master\cognitive-services-speech-sdk-master\samples\csharp\dotnet-windows\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4351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775939"/>
            <a:ext cx="1014182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zh-TW" altLang="zh-TW" sz="1800" dirty="0">
                <a:effectLst/>
                <a:ea typeface="Microsoft JhengHei" panose="020B0604030504040204" pitchFamily="34" charset="-120"/>
              </a:rPr>
              <a:t>語音轉文字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 --&gt; </a:t>
            </a:r>
            <a:r>
              <a:rPr lang="zh-TW" altLang="zh-TW" sz="1800" dirty="0">
                <a:effectLst/>
                <a:ea typeface="Microsoft JhengHei" panose="020B0604030504040204" pitchFamily="34" charset="-120"/>
              </a:rPr>
              <a:t>Microsoft.CognitiveServices.Speech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 (</a:t>
            </a:r>
            <a:r>
              <a:rPr lang="zh-TW" altLang="zh-TW" sz="1800" dirty="0">
                <a:effectLst/>
                <a:ea typeface="Microsoft JhengHei" panose="020B0604030504040204" pitchFamily="34" charset="-120"/>
              </a:rPr>
              <a:t>小心會有版本問題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)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0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安裝封包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D65D50-7F01-525C-9811-5E08F1CB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7" y="2239094"/>
            <a:ext cx="6155473" cy="11899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ABAE84-9ADA-F631-14C9-F4BB72C3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73" y="262512"/>
            <a:ext cx="6246129" cy="1656947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C8E6EC09-C4FE-AF0F-A661-6C451B53E4A9}"/>
              </a:ext>
            </a:extLst>
          </p:cNvPr>
          <p:cNvSpPr/>
          <p:nvPr/>
        </p:nvSpPr>
        <p:spPr>
          <a:xfrm>
            <a:off x="7948983" y="2029854"/>
            <a:ext cx="3934311" cy="118990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此專案是利用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1.30.0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版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083FF17-9747-0C4D-0481-C3974AC5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16" y="4216814"/>
            <a:ext cx="6590508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948196-2200-850A-5628-936B6C09C591}"/>
              </a:ext>
            </a:extLst>
          </p:cNvPr>
          <p:cNvSpPr txBox="1"/>
          <p:nvPr/>
        </p:nvSpPr>
        <p:spPr>
          <a:xfrm>
            <a:off x="721422" y="3638241"/>
            <a:ext cx="7891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文字產生摘要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--&gt;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Azure.AI.OpenAI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(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在下載時，要將搶鮮版打勾才可會看到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9B472B-5D20-22D8-51B9-9EB4E43D17BF}"/>
              </a:ext>
            </a:extLst>
          </p:cNvPr>
          <p:cNvSpPr/>
          <p:nvPr/>
        </p:nvSpPr>
        <p:spPr>
          <a:xfrm>
            <a:off x="6005822" y="4308262"/>
            <a:ext cx="1599310" cy="6205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56FC57-A53A-97D4-AEA0-789E98F37305}"/>
              </a:ext>
            </a:extLst>
          </p:cNvPr>
          <p:cNvSpPr/>
          <p:nvPr/>
        </p:nvSpPr>
        <p:spPr>
          <a:xfrm>
            <a:off x="6389649" y="2363076"/>
            <a:ext cx="880946" cy="4971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BDADCE-123D-FB72-C9EE-2E0580EF6C8D}"/>
              </a:ext>
            </a:extLst>
          </p:cNvPr>
          <p:cNvSpPr txBox="1"/>
          <p:nvPr/>
        </p:nvSpPr>
        <p:spPr>
          <a:xfrm>
            <a:off x="7913693" y="4785573"/>
            <a:ext cx="3802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>
                <a:hlinkClick r:id="rId5"/>
              </a:rPr>
              <a:t>Azure OpenAI Service 05 - </a:t>
            </a:r>
            <a:r>
              <a:rPr lang="zh-TW" altLang="en-US" dirty="0">
                <a:hlinkClick r:id="rId5"/>
              </a:rPr>
              <a:t>透過 </a:t>
            </a:r>
            <a:r>
              <a:rPr lang="en-US" altLang="zh-TW" dirty="0">
                <a:hlinkClick r:id="rId5"/>
              </a:rPr>
              <a:t>Azure OpenAI client library for .NET </a:t>
            </a:r>
            <a:r>
              <a:rPr lang="zh-TW" altLang="en-US" dirty="0">
                <a:hlinkClick r:id="rId5"/>
              </a:rPr>
              <a:t>實做串接 </a:t>
            </a:r>
            <a:r>
              <a:rPr lang="en-US" altLang="zh-TW" dirty="0">
                <a:hlinkClick r:id="rId5"/>
              </a:rPr>
              <a:t>OpenAI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30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866F428-EB52-C9E3-91A4-A2D6AAD9130B}"/>
              </a:ext>
            </a:extLst>
          </p:cNvPr>
          <p:cNvSpPr txBox="1"/>
          <p:nvPr/>
        </p:nvSpPr>
        <p:spPr>
          <a:xfrm>
            <a:off x="317971" y="1475402"/>
            <a:ext cx="10536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****注意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:</a:t>
            </a:r>
          </a:p>
          <a:p>
            <a:r>
              <a:rPr lang="zh-TW" altLang="en-US" b="1" dirty="0">
                <a:ea typeface="Microsoft JhengHei" panose="020B0604030504040204" pitchFamily="34" charset="-120"/>
              </a:rPr>
              <a:t>目前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Microsoft.CognitiveServices.Speech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出到第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1.31.0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版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，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但是這個版本會改變一些設定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E80C77-5C4A-85C0-7F15-5FA988C4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20" y="242812"/>
            <a:ext cx="5227261" cy="101047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3C9DE85-6D76-74D7-B79F-DCCDAFC2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63" y="2833573"/>
            <a:ext cx="5547912" cy="14717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AF044E-FC8D-F6EE-9B12-84361A1818E9}"/>
              </a:ext>
            </a:extLst>
          </p:cNvPr>
          <p:cNvSpPr txBox="1"/>
          <p:nvPr/>
        </p:nvSpPr>
        <p:spPr>
          <a:xfrm>
            <a:off x="317971" y="364881"/>
            <a:ext cx="215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C00000"/>
                </a:solidFill>
                <a:effectLst/>
                <a:ea typeface="Microsoft JhengHei" panose="020B0604030504040204" pitchFamily="34" charset="-120"/>
              </a:rPr>
              <a:t>****</a:t>
            </a:r>
            <a:r>
              <a:rPr lang="zh-TW" altLang="en-US" sz="3600" dirty="0">
                <a:solidFill>
                  <a:srgbClr val="C00000"/>
                </a:solidFill>
                <a:effectLst/>
                <a:ea typeface="Microsoft JhengHei" panose="020B0604030504040204" pitchFamily="34" charset="-120"/>
              </a:rPr>
              <a:t>補充</a:t>
            </a:r>
            <a:endParaRPr lang="en-US" altLang="zh-TW" sz="3600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C2379F-6D9A-34AA-A6D2-0A3B416931E3}"/>
              </a:ext>
            </a:extLst>
          </p:cNvPr>
          <p:cNvSpPr txBox="1"/>
          <p:nvPr/>
        </p:nvSpPr>
        <p:spPr>
          <a:xfrm>
            <a:off x="317971" y="2336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將原本是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CoversationTranscriber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換成 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MeetingTranscriber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E423FE-2791-7DCC-6B2C-FBC823A67B6B}"/>
              </a:ext>
            </a:extLst>
          </p:cNvPr>
          <p:cNvSpPr txBox="1"/>
          <p:nvPr/>
        </p:nvSpPr>
        <p:spPr>
          <a:xfrm>
            <a:off x="317972" y="4507668"/>
            <a:ext cx="72639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//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將個人音訊加入到對話當中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  <a:ea typeface="Microsoft JhengHei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在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await conversationTranscriber.JoinConversationAsync(conversation);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中會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ea typeface="Microsoft JhengHei" panose="020B0604030504040204" pitchFamily="34" charset="-120"/>
              </a:rPr>
              <a:t>JoinCoversationAsync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涵式，但官網沒有說改成什麼，因此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  <a:ea typeface="Microsoft JhengHei" panose="020B0604030504040204" pitchFamily="34" charset="-120"/>
            </a:endParaRPr>
          </a:p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這次專案是使用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1.30.0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版，而不是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1.31.0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版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924A8A-9BF4-BF91-1F2F-C0115D38545E}"/>
              </a:ext>
            </a:extLst>
          </p:cNvPr>
          <p:cNvSpPr txBox="1"/>
          <p:nvPr/>
        </p:nvSpPr>
        <p:spPr>
          <a:xfrm>
            <a:off x="269517" y="6012759"/>
            <a:ext cx="726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會使用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RemoteMeetingTranscriptionClient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BA834D7-5FC7-F7EF-5002-52C5A1468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92" y="4175143"/>
            <a:ext cx="4628911" cy="25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6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8537B35-609F-4F60-74F0-05F12C7043E4}"/>
              </a:ext>
            </a:extLst>
          </p:cNvPr>
          <p:cNvGrpSpPr/>
          <p:nvPr/>
        </p:nvGrpSpPr>
        <p:grpSpPr>
          <a:xfrm>
            <a:off x="1477704" y="3065852"/>
            <a:ext cx="4574979" cy="3015126"/>
            <a:chOff x="0" y="0"/>
            <a:chExt cx="3702657" cy="250384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1EB850B-F075-94E5-A50E-FA630586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702657" cy="250384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7243E0-5C54-ACED-913C-6F9BAB09F304}"/>
                </a:ext>
              </a:extLst>
            </p:cNvPr>
            <p:cNvSpPr/>
            <p:nvPr/>
          </p:nvSpPr>
          <p:spPr>
            <a:xfrm>
              <a:off x="740634" y="2081439"/>
              <a:ext cx="2221387" cy="42240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874456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上傳檔案會有檔案大小的限制，不然會出現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“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檔案超過限制的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”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的問題</a:t>
            </a:r>
            <a:r>
              <a:rPr lang="zh-TW" altLang="en-US" dirty="0"/>
              <a:t>，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因此需要加入設定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Views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資料夾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1860" y="137109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90F670-3885-DEAD-2986-16D8CD1741D8}"/>
              </a:ext>
            </a:extLst>
          </p:cNvPr>
          <p:cNvSpPr txBox="1"/>
          <p:nvPr/>
        </p:nvSpPr>
        <p:spPr>
          <a:xfrm>
            <a:off x="1477704" y="1371091"/>
            <a:ext cx="67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***如果沒先做這些，就會出現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檔案大小超過限制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的錯誤</a:t>
            </a:r>
          </a:p>
        </p:txBody>
      </p:sp>
    </p:spTree>
    <p:extLst>
      <p:ext uri="{BB962C8B-B14F-4D97-AF65-F5344CB8AC3E}">
        <p14:creationId xmlns:p14="http://schemas.microsoft.com/office/powerpoint/2010/main" val="346238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FA010763-0CEE-C061-8E47-049FE5684FAF}"/>
              </a:ext>
            </a:extLst>
          </p:cNvPr>
          <p:cNvGrpSpPr/>
          <p:nvPr/>
        </p:nvGrpSpPr>
        <p:grpSpPr>
          <a:xfrm>
            <a:off x="385113" y="4592093"/>
            <a:ext cx="11616148" cy="2033112"/>
            <a:chOff x="385113" y="3736999"/>
            <a:chExt cx="11616148" cy="2033112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FED5EA0-D3F3-1CB6-2960-1EFFE4074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13" y="3736999"/>
              <a:ext cx="11616148" cy="2033112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E5CACB2-AE28-BE41-C4F2-92368605B704}"/>
                </a:ext>
              </a:extLst>
            </p:cNvPr>
            <p:cNvSpPr/>
            <p:nvPr/>
          </p:nvSpPr>
          <p:spPr>
            <a:xfrm>
              <a:off x="1428293" y="4360126"/>
              <a:ext cx="10481209" cy="557561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E62E83-2831-B240-7AA1-9140FD06CC6D}"/>
              </a:ext>
            </a:extLst>
          </p:cNvPr>
          <p:cNvSpPr txBox="1"/>
          <p:nvPr/>
        </p:nvSpPr>
        <p:spPr>
          <a:xfrm>
            <a:off x="385113" y="702654"/>
            <a:ext cx="740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&lt;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system.webServer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標籤裡加入，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&lt;security&gt;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裡的程式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348EB6-8D96-4A58-9798-C89CA23EB760}"/>
              </a:ext>
            </a:extLst>
          </p:cNvPr>
          <p:cNvSpPr txBox="1"/>
          <p:nvPr/>
        </p:nvSpPr>
        <p:spPr>
          <a:xfrm>
            <a:off x="-133815" y="256892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ctr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-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Views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資料夾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F23C993F-85E6-519D-8646-B9DB9A3E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3" y="1249351"/>
            <a:ext cx="11089492" cy="2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2A210C0-CCAB-D793-5569-A25EEED4E905}"/>
              </a:ext>
            </a:extLst>
          </p:cNvPr>
          <p:cNvSpPr txBox="1"/>
          <p:nvPr/>
        </p:nvSpPr>
        <p:spPr>
          <a:xfrm>
            <a:off x="385113" y="4107544"/>
            <a:ext cx="6161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system.web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標籤裡加入，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httpRuntime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程式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爆炸: 八角 24">
            <a:extLst>
              <a:ext uri="{FF2B5EF4-FFF2-40B4-BE49-F238E27FC236}">
                <a16:creationId xmlns:a16="http://schemas.microsoft.com/office/drawing/2014/main" id="{131C0A69-4003-647A-E450-BF75CA203D4A}"/>
              </a:ext>
            </a:extLst>
          </p:cNvPr>
          <p:cNvSpPr/>
          <p:nvPr/>
        </p:nvSpPr>
        <p:spPr>
          <a:xfrm>
            <a:off x="8006576" y="69336"/>
            <a:ext cx="3178097" cy="1748313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</a:rPr>
              <a:t>要自行加入</a:t>
            </a:r>
          </a:p>
        </p:txBody>
      </p:sp>
    </p:spTree>
    <p:extLst>
      <p:ext uri="{BB962C8B-B14F-4D97-AF65-F5344CB8AC3E}">
        <p14:creationId xmlns:p14="http://schemas.microsoft.com/office/powerpoint/2010/main" val="31761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874456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上傳檔案會有檔案大小的限制，不然會出現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“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檔案超過限制的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”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的問題</a:t>
            </a:r>
            <a:r>
              <a:rPr lang="zh-TW" altLang="en-US" dirty="0"/>
              <a:t>，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因此需要加入設定</a:t>
            </a:r>
          </a:p>
          <a:p>
            <a:pPr lvl="2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2.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專案的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0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8B542C-AD86-2D9C-2E1C-CC538D84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76" y="2499585"/>
            <a:ext cx="3757961" cy="41722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66B68D-BC5D-780E-900C-1500C2DCD326}"/>
              </a:ext>
            </a:extLst>
          </p:cNvPr>
          <p:cNvSpPr/>
          <p:nvPr/>
        </p:nvSpPr>
        <p:spPr>
          <a:xfrm>
            <a:off x="5508702" y="6266985"/>
            <a:ext cx="2754352" cy="4048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E37D604-5B78-B2AC-83B7-381223A2542A}"/>
              </a:ext>
            </a:extLst>
          </p:cNvPr>
          <p:cNvSpPr txBox="1"/>
          <p:nvPr/>
        </p:nvSpPr>
        <p:spPr>
          <a:xfrm>
            <a:off x="1363404" y="1237058"/>
            <a:ext cx="67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***如果沒先做這些，就會出現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檔案大小超過限制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的錯誤</a:t>
            </a:r>
          </a:p>
        </p:txBody>
      </p:sp>
    </p:spTree>
    <p:extLst>
      <p:ext uri="{BB962C8B-B14F-4D97-AF65-F5344CB8AC3E}">
        <p14:creationId xmlns:p14="http://schemas.microsoft.com/office/powerpoint/2010/main" val="18553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54E8932-467E-9B73-EE93-70C4B015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1" y="1166134"/>
            <a:ext cx="11708623" cy="258067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E62E83-2831-B240-7AA1-9140FD06CC6D}"/>
              </a:ext>
            </a:extLst>
          </p:cNvPr>
          <p:cNvSpPr txBox="1"/>
          <p:nvPr/>
        </p:nvSpPr>
        <p:spPr>
          <a:xfrm>
            <a:off x="127256" y="704078"/>
            <a:ext cx="740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&lt;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system.webServer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標籤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348EB6-8D96-4A58-9798-C89CA23EB760}"/>
              </a:ext>
            </a:extLst>
          </p:cNvPr>
          <p:cNvSpPr txBox="1"/>
          <p:nvPr/>
        </p:nvSpPr>
        <p:spPr>
          <a:xfrm>
            <a:off x="-133815" y="256892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-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專案的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2A210C0-CCAB-D793-5569-A25EEED4E905}"/>
              </a:ext>
            </a:extLst>
          </p:cNvPr>
          <p:cNvSpPr txBox="1"/>
          <p:nvPr/>
        </p:nvSpPr>
        <p:spPr>
          <a:xfrm>
            <a:off x="385113" y="4107544"/>
            <a:ext cx="6161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system.web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標籤裡加入，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httpRuntime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程式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145721-E377-4808-EC46-ED5A428D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2" y="4949191"/>
            <a:ext cx="11647555" cy="10956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E48C3D-417F-188E-1220-2270E1D193D3}"/>
              </a:ext>
            </a:extLst>
          </p:cNvPr>
          <p:cNvSpPr/>
          <p:nvPr/>
        </p:nvSpPr>
        <p:spPr>
          <a:xfrm>
            <a:off x="654641" y="1166133"/>
            <a:ext cx="11265135" cy="25806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980F47-FF30-6D0D-ECBF-D0834FFF6958}"/>
              </a:ext>
            </a:extLst>
          </p:cNvPr>
          <p:cNvSpPr/>
          <p:nvPr/>
        </p:nvSpPr>
        <p:spPr>
          <a:xfrm>
            <a:off x="1037062" y="5546900"/>
            <a:ext cx="10882714" cy="289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爆炸: 八角 7">
            <a:extLst>
              <a:ext uri="{FF2B5EF4-FFF2-40B4-BE49-F238E27FC236}">
                <a16:creationId xmlns:a16="http://schemas.microsoft.com/office/drawing/2014/main" id="{19F9BA68-4E29-6A7E-F54D-6D705C24A5F2}"/>
              </a:ext>
            </a:extLst>
          </p:cNvPr>
          <p:cNvSpPr/>
          <p:nvPr/>
        </p:nvSpPr>
        <p:spPr>
          <a:xfrm>
            <a:off x="8006576" y="69336"/>
            <a:ext cx="3178097" cy="1748313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</a:rPr>
              <a:t>要自行加入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FDB3AE9-FFBD-CEF6-EC43-EB422D3932CB}"/>
              </a:ext>
            </a:extLst>
          </p:cNvPr>
          <p:cNvSpPr/>
          <p:nvPr/>
        </p:nvSpPr>
        <p:spPr>
          <a:xfrm>
            <a:off x="5571893" y="4456297"/>
            <a:ext cx="6620107" cy="8544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2">
                    <a:lumMod val="75000"/>
                  </a:schemeClr>
                </a:solidFill>
              </a:rPr>
              <a:t>maxRequestLength</a:t>
            </a:r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可以根據上傳檔案的大小做設定</a:t>
            </a:r>
            <a:endParaRPr lang="en-US" altLang="zh-TW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最多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2147483647</a:t>
            </a:r>
            <a:endParaRPr lang="zh-TW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B3CB1531-082B-7287-7C6A-2D498642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57" y="3428493"/>
            <a:ext cx="3349754" cy="92333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874456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上傳檔案會有檔案大小的限制，不然會出現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“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檔案超過限制的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”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的問題</a:t>
            </a:r>
            <a:r>
              <a:rPr lang="zh-TW" altLang="en-US" dirty="0"/>
              <a:t>，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因此需要加入設定</a:t>
            </a:r>
          </a:p>
          <a:p>
            <a:pPr lvl="2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3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IIS</a:t>
            </a:r>
            <a:endParaRPr kumimoji="0" lang="en-US" altLang="zh-TW" b="0" i="0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0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66B68D-BC5D-780E-900C-1500C2DCD326}"/>
              </a:ext>
            </a:extLst>
          </p:cNvPr>
          <p:cNvSpPr/>
          <p:nvPr/>
        </p:nvSpPr>
        <p:spPr>
          <a:xfrm>
            <a:off x="6094139" y="3952874"/>
            <a:ext cx="3216871" cy="398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475ABD-120B-21D9-59CD-F82EE5BE7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866" b="92196"/>
          <a:stretch/>
        </p:blipFill>
        <p:spPr>
          <a:xfrm>
            <a:off x="388510" y="3617486"/>
            <a:ext cx="2745215" cy="6872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F43B05-14AE-39CA-A08A-D65336596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70" t="82144" r="1"/>
          <a:stretch/>
        </p:blipFill>
        <p:spPr>
          <a:xfrm>
            <a:off x="3858554" y="3377154"/>
            <a:ext cx="1275886" cy="12094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5A8EB91-9395-97C7-8AFE-248FD9EE3584}"/>
              </a:ext>
            </a:extLst>
          </p:cNvPr>
          <p:cNvSpPr txBox="1"/>
          <p:nvPr/>
        </p:nvSpPr>
        <p:spPr>
          <a:xfrm>
            <a:off x="-118735" y="3015702"/>
            <a:ext cx="17526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Step1.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E92366D-1CD7-9669-F982-7A2A01CD0315}"/>
              </a:ext>
            </a:extLst>
          </p:cNvPr>
          <p:cNvSpPr/>
          <p:nvPr/>
        </p:nvSpPr>
        <p:spPr>
          <a:xfrm>
            <a:off x="3047070" y="3794617"/>
            <a:ext cx="762930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5C056C-CFD9-593B-4D5A-AFBD0ADA043B}"/>
              </a:ext>
            </a:extLst>
          </p:cNvPr>
          <p:cNvSpPr txBox="1"/>
          <p:nvPr/>
        </p:nvSpPr>
        <p:spPr>
          <a:xfrm>
            <a:off x="3428535" y="2904400"/>
            <a:ext cx="17526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Step2.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CE1C2CC-679E-460E-66E1-E4151063421D}"/>
              </a:ext>
            </a:extLst>
          </p:cNvPr>
          <p:cNvSpPr/>
          <p:nvPr/>
        </p:nvSpPr>
        <p:spPr>
          <a:xfrm>
            <a:off x="5182994" y="3798284"/>
            <a:ext cx="762930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AA9A5D1-A5BE-383A-1579-B5119960F72A}"/>
              </a:ext>
            </a:extLst>
          </p:cNvPr>
          <p:cNvSpPr txBox="1"/>
          <p:nvPr/>
        </p:nvSpPr>
        <p:spPr>
          <a:xfrm>
            <a:off x="5611153" y="3010297"/>
            <a:ext cx="30661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Step3.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下拉選單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61D2051-61D0-ACCD-7DD0-3ACA5A1D27E5}"/>
              </a:ext>
            </a:extLst>
          </p:cNvPr>
          <p:cNvSpPr txBox="1"/>
          <p:nvPr/>
        </p:nvSpPr>
        <p:spPr>
          <a:xfrm>
            <a:off x="5523141" y="5676574"/>
            <a:ext cx="42259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Step4.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zh-TW" altLang="en-US" dirty="0"/>
              <a:t>點選 </a:t>
            </a:r>
            <a:r>
              <a:rPr lang="en-US" altLang="zh-TW" dirty="0" err="1"/>
              <a:t>system.webServer</a:t>
            </a:r>
            <a:r>
              <a:rPr lang="zh-TW" altLang="en-US" dirty="0"/>
              <a:t>資料夾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打開 </a:t>
            </a:r>
            <a:r>
              <a:rPr lang="en-US" altLang="zh-TW" dirty="0" err="1">
                <a:sym typeface="Wingdings" panose="05000000000000000000" pitchFamily="2" charset="2"/>
              </a:rPr>
              <a:t>serverRuntime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03C1346-8B99-9327-14B7-665AE4DFC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616" y="3065852"/>
            <a:ext cx="1676545" cy="363505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F8E33D9F-CA9E-9C19-CB63-2C917A1A6C13}"/>
              </a:ext>
            </a:extLst>
          </p:cNvPr>
          <p:cNvSpPr/>
          <p:nvPr/>
        </p:nvSpPr>
        <p:spPr>
          <a:xfrm>
            <a:off x="9844616" y="3016541"/>
            <a:ext cx="1509184" cy="2791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558EB84-705B-E2C3-AE34-16C6710EA165}"/>
              </a:ext>
            </a:extLst>
          </p:cNvPr>
          <p:cNvSpPr/>
          <p:nvPr/>
        </p:nvSpPr>
        <p:spPr>
          <a:xfrm>
            <a:off x="10120841" y="6442027"/>
            <a:ext cx="1509184" cy="2791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D799C6FF-D63C-CCA3-4BB5-A3605B3CF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15" y="4633722"/>
            <a:ext cx="4346340" cy="2050839"/>
          </a:xfrm>
          <a:prstGeom prst="rect">
            <a:avLst/>
          </a:prstGeom>
        </p:spPr>
      </p:pic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129894E2-C385-4A1A-B9E7-E41B34BFD49E}"/>
              </a:ext>
            </a:extLst>
          </p:cNvPr>
          <p:cNvSpPr/>
          <p:nvPr/>
        </p:nvSpPr>
        <p:spPr>
          <a:xfrm rot="5400000">
            <a:off x="7419218" y="4911018"/>
            <a:ext cx="849449" cy="41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18CFE2E6-0C4D-B1D4-89EC-159101D6BCC7}"/>
              </a:ext>
            </a:extLst>
          </p:cNvPr>
          <p:cNvSpPr/>
          <p:nvPr/>
        </p:nvSpPr>
        <p:spPr>
          <a:xfrm rot="10800000">
            <a:off x="4908451" y="5885584"/>
            <a:ext cx="849449" cy="41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A84576-1F6B-3671-D6CA-73AFD5CA86BF}"/>
              </a:ext>
            </a:extLst>
          </p:cNvPr>
          <p:cNvSpPr/>
          <p:nvPr/>
        </p:nvSpPr>
        <p:spPr>
          <a:xfrm>
            <a:off x="491066" y="6320795"/>
            <a:ext cx="3649184" cy="4109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8B56F18-A4DC-FE48-4ADD-385AFB89BC88}"/>
              </a:ext>
            </a:extLst>
          </p:cNvPr>
          <p:cNvSpPr txBox="1"/>
          <p:nvPr/>
        </p:nvSpPr>
        <p:spPr>
          <a:xfrm>
            <a:off x="3328629" y="4886989"/>
            <a:ext cx="404372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1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Step5. 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更改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uploadReadAheadSize</a:t>
            </a:r>
            <a:r>
              <a:rPr lang="zh-TW" altLang="en-US" dirty="0"/>
              <a:t>為</a:t>
            </a:r>
            <a:endParaRPr lang="en-US" altLang="zh-TW" dirty="0"/>
          </a:p>
          <a:p>
            <a:pPr marR="0" lvl="1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2147483647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5DF7188-8482-0DAB-BDD4-49F28EEFC944}"/>
              </a:ext>
            </a:extLst>
          </p:cNvPr>
          <p:cNvSpPr txBox="1"/>
          <p:nvPr/>
        </p:nvSpPr>
        <p:spPr>
          <a:xfrm>
            <a:off x="1522977" y="1253271"/>
            <a:ext cx="67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***如果沒先做這些，就會出現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檔案大小超過限制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的錯誤</a:t>
            </a:r>
          </a:p>
        </p:txBody>
      </p:sp>
    </p:spTree>
    <p:extLst>
      <p:ext uri="{BB962C8B-B14F-4D97-AF65-F5344CB8AC3E}">
        <p14:creationId xmlns:p14="http://schemas.microsoft.com/office/powerpoint/2010/main" val="377967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1771</Words>
  <Application>Microsoft Office PowerPoint</Application>
  <PresentationFormat>寬螢幕</PresentationFormat>
  <Paragraphs>130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細明體</vt:lpstr>
      <vt:lpstr>細明體</vt:lpstr>
      <vt:lpstr>微軟正黑體</vt:lpstr>
      <vt:lpstr>Arial</vt:lpstr>
      <vt:lpstr>Calibri</vt:lpstr>
      <vt:lpstr>Calibri Light</vt:lpstr>
      <vt:lpstr>Symbol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賴家儀</dc:creator>
  <cp:lastModifiedBy>賴家儀</cp:lastModifiedBy>
  <cp:revision>16</cp:revision>
  <dcterms:created xsi:type="dcterms:W3CDTF">2023-08-24T07:42:00Z</dcterms:created>
  <dcterms:modified xsi:type="dcterms:W3CDTF">2023-08-30T03:27:42Z</dcterms:modified>
</cp:coreProperties>
</file>