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62" r:id="rId5"/>
    <p:sldId id="292" r:id="rId6"/>
    <p:sldId id="293" r:id="rId7"/>
    <p:sldId id="286" r:id="rId8"/>
    <p:sldId id="282" r:id="rId9"/>
    <p:sldId id="283" r:id="rId10"/>
    <p:sldId id="290" r:id="rId11"/>
    <p:sldId id="291" r:id="rId12"/>
    <p:sldId id="277" r:id="rId13"/>
    <p:sldId id="29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5EA01663-A3C4-4305-AC7A-02C293551944}">
          <p14:sldIdLst>
            <p14:sldId id="256"/>
          </p14:sldIdLst>
        </p14:section>
        <p14:section name="大綱" id="{D02D78FA-CA0A-4230-B815-259237348990}">
          <p14:sldIdLst>
            <p14:sldId id="258"/>
          </p14:sldIdLst>
        </p14:section>
        <p14:section name="01 學習成果" id="{F8DF1112-8D30-42C2-9C46-42F85F0E5EB2}">
          <p14:sldIdLst>
            <p14:sldId id="262"/>
            <p14:sldId id="292"/>
            <p14:sldId id="293"/>
          </p14:sldIdLst>
        </p14:section>
        <p14:section name="02 專案Demo" id="{3DCAB90F-9FE5-4491-B9E2-11C509B0F4D9}">
          <p14:sldIdLst>
            <p14:sldId id="286"/>
          </p14:sldIdLst>
        </p14:section>
        <p14:section name="系統頁面介紹" id="{ADE95BA2-3A97-4F75-8E3D-508A00C3DB70}">
          <p14:sldIdLst>
            <p14:sldId id="282"/>
            <p14:sldId id="283"/>
          </p14:sldIdLst>
        </p14:section>
        <p14:section name="系統流程圖" id="{EF6E65BA-0F83-40FD-A65C-BC713F96645C}">
          <p14:sldIdLst>
            <p14:sldId id="290"/>
            <p14:sldId id="291"/>
          </p14:sldIdLst>
        </p14:section>
        <p14:section name="03 專案預期" id="{315EB7B3-D7F0-4F4E-9C84-8022DB646217}">
          <p14:sldIdLst>
            <p14:sldId id="277"/>
          </p14:sldIdLst>
        </p14:section>
        <p14:section name="參考資料" id="{67158998-5673-4628-8ACE-EB2FD2727316}">
          <p14:sldIdLst>
            <p14:sldId id="294"/>
          </p14:sldIdLst>
        </p14:section>
        <p14:section name="末頁" id="{7E66B5DB-84EB-4ADF-B37D-49463C04CF3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7" autoAdjust="0"/>
    <p:restoredTop sz="96314" autoAdjust="0"/>
  </p:normalViewPr>
  <p:slideViewPr>
    <p:cSldViewPr snapToGrid="0">
      <p:cViewPr>
        <p:scale>
          <a:sx n="75" d="100"/>
          <a:sy n="75" d="100"/>
        </p:scale>
        <p:origin x="730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1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7.jpe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tw/azure/active-directory/fundamentals/active-directory-whatis" TargetMode="External"/><Relationship Id="rId3" Type="http://schemas.openxmlformats.org/officeDocument/2006/relationships/hyperlink" Target="https://aws.amazon.com/tw/what-is/sso/" TargetMode="External"/><Relationship Id="rId7" Type="http://schemas.openxmlformats.org/officeDocument/2006/relationships/hyperlink" Target="https://learn.microsoft.com/zh-tw/windows-server/identity/ad-ds/get-started/virtual-dc/active-directory-domain-services-overview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hyperlink" Target="https://ithelp.ithome.com.tw/articles/10300741?sc=pt8%E6%9D%83" TargetMode="External"/><Relationship Id="rId5" Type="http://schemas.openxmlformats.org/officeDocument/2006/relationships/hyperlink" Target="https://zh.wikipedia.org/zh-tw/%E5%BC%80%E6%94%BE%E6%8E%88%E6%9D%83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auth0.com/blog/what-is-single-sign-on-a-non-developer-s-guide/" TargetMode="External"/><Relationship Id="rId9" Type="http://schemas.openxmlformats.org/officeDocument/2006/relationships/hyperlink" Target="https://www.testpreptraining.com/tutorial/what-is-azure-active-directory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4731067" y="1014997"/>
            <a:ext cx="272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20</a:t>
            </a:r>
            <a:r>
              <a:rPr lang="en-US" altLang="zh-TW" sz="2000" spc="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23/08/01</a:t>
            </a:r>
            <a:endParaRPr lang="zh-CN" altLang="en-US" sz="2000" spc="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3302000" y="1599203"/>
            <a:ext cx="558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spc="700" dirty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中山附醫資訊室實習</a:t>
            </a:r>
            <a:endParaRPr lang="en-US" altLang="zh-TW" sz="36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zh-TW" altLang="en-US" sz="3600" spc="700" dirty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期中進度報告</a:t>
            </a:r>
            <a:endParaRPr lang="zh-CN" altLang="en-US" sz="36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Single Sign-On</a:t>
            </a:r>
            <a:endParaRPr lang="zh-CN" altLang="en-US" sz="5400" spc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9D624C-B884-49D6-955A-058878E5E13C}"/>
              </a:ext>
            </a:extLst>
          </p:cNvPr>
          <p:cNvSpPr/>
          <p:nvPr/>
        </p:nvSpPr>
        <p:spPr>
          <a:xfrm>
            <a:off x="4872199" y="5302524"/>
            <a:ext cx="2447604" cy="950907"/>
          </a:xfrm>
          <a:prstGeom prst="roundRect">
            <a:avLst>
              <a:gd name="adj" fmla="val 18087"/>
            </a:avLst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F488F0-218D-4123-B444-742EAD00AD0E}"/>
              </a:ext>
            </a:extLst>
          </p:cNvPr>
          <p:cNvSpPr txBox="1"/>
          <p:nvPr/>
        </p:nvSpPr>
        <p:spPr>
          <a:xfrm>
            <a:off x="4644802" y="5302525"/>
            <a:ext cx="290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報告者：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KT062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 洪暄喬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	KT063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 吳旻璇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	KT084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 陳彥君</a:t>
            </a:r>
            <a:endParaRPr lang="zh-CN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808748" y="4634214"/>
            <a:ext cx="2574504" cy="668309"/>
            <a:chOff x="6944288" y="4806069"/>
            <a:chExt cx="1694614" cy="467847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5"/>
              <a:ext cx="1694614" cy="452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指導老師：林品圻 學長</a:t>
              </a:r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1026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9227D429-C114-E685-119C-12BD2BED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向右 3">
            <a:extLst>
              <a:ext uri="{FF2B5EF4-FFF2-40B4-BE49-F238E27FC236}">
                <a16:creationId xmlns:a16="http://schemas.microsoft.com/office/drawing/2014/main" id="{AD45C6A9-5C08-798D-5765-CE0B2F1C2EB4}"/>
              </a:ext>
            </a:extLst>
          </p:cNvPr>
          <p:cNvSpPr/>
          <p:nvPr/>
        </p:nvSpPr>
        <p:spPr>
          <a:xfrm>
            <a:off x="3700084" y="1953854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4CBC63-B476-1584-D684-B9CF5CEC10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" y="1155014"/>
            <a:ext cx="3600000" cy="19312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88E467-CF60-DE02-23F7-CE45C2204263}"/>
              </a:ext>
            </a:extLst>
          </p:cNvPr>
          <p:cNvSpPr/>
          <p:nvPr/>
        </p:nvSpPr>
        <p:spPr>
          <a:xfrm>
            <a:off x="13544" y="1346834"/>
            <a:ext cx="3111479" cy="45719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47DBF8-D601-C5E6-2843-99098DE47FF3}"/>
              </a:ext>
            </a:extLst>
          </p:cNvPr>
          <p:cNvSpPr/>
          <p:nvPr/>
        </p:nvSpPr>
        <p:spPr>
          <a:xfrm>
            <a:off x="13544" y="2714575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https://localhost:44345/Login.aspx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20777D5D-E59E-95EF-3F3A-266920CFA42D}"/>
              </a:ext>
            </a:extLst>
          </p:cNvPr>
          <p:cNvSpPr/>
          <p:nvPr/>
        </p:nvSpPr>
        <p:spPr>
          <a:xfrm rot="5400000">
            <a:off x="10144084" y="3256261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C399E3-65DB-0F44-42EB-8710C7A883D3}"/>
              </a:ext>
            </a:extLst>
          </p:cNvPr>
          <p:cNvSpPr/>
          <p:nvPr/>
        </p:nvSpPr>
        <p:spPr>
          <a:xfrm>
            <a:off x="0" y="451333"/>
            <a:ext cx="12176872" cy="487197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範例二：使用者訪問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Login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，以預設帳號進行登入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8493ED2-FCE8-4C7B-596E-AE10354C1B16}"/>
              </a:ext>
            </a:extLst>
          </p:cNvPr>
          <p:cNvSpPr/>
          <p:nvPr/>
        </p:nvSpPr>
        <p:spPr>
          <a:xfrm>
            <a:off x="1443974" y="2076147"/>
            <a:ext cx="737251" cy="455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36E7BB43-2311-5E97-D5A0-2114DCCEC0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429000"/>
            <a:ext cx="2880000" cy="1545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3C429AD5-7302-592E-9AC1-99223A6633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300828"/>
            <a:ext cx="2880000" cy="1545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7D8A4C82-4F6D-3B4C-2F7A-6E4E4D302B29}"/>
              </a:ext>
            </a:extLst>
          </p:cNvPr>
          <p:cNvSpPr/>
          <p:nvPr/>
        </p:nvSpPr>
        <p:spPr>
          <a:xfrm>
            <a:off x="4655999" y="5454167"/>
            <a:ext cx="1645243" cy="45719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38C5F2E-7AA0-4CDB-0BCE-3590CB2E8C11}"/>
              </a:ext>
            </a:extLst>
          </p:cNvPr>
          <p:cNvSpPr/>
          <p:nvPr/>
        </p:nvSpPr>
        <p:spPr>
          <a:xfrm>
            <a:off x="4655998" y="3582598"/>
            <a:ext cx="1645243" cy="45719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299ED1E-85BF-C1F9-6D5A-E199E7B97396}"/>
              </a:ext>
            </a:extLst>
          </p:cNvPr>
          <p:cNvSpPr/>
          <p:nvPr/>
        </p:nvSpPr>
        <p:spPr>
          <a:xfrm>
            <a:off x="5546929" y="4932376"/>
            <a:ext cx="1098141" cy="37168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刷新頁面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430C1BB-FEF3-3FCC-EADB-09C93542FEB2}"/>
              </a:ext>
            </a:extLst>
          </p:cNvPr>
          <p:cNvSpPr/>
          <p:nvPr/>
        </p:nvSpPr>
        <p:spPr>
          <a:xfrm>
            <a:off x="4655998" y="4646573"/>
            <a:ext cx="2745001" cy="320936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https://localhost:44343/index2.aspx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C00DEDC-771F-614D-0FB2-47774C816A4B}"/>
              </a:ext>
            </a:extLst>
          </p:cNvPr>
          <p:cNvSpPr/>
          <p:nvPr/>
        </p:nvSpPr>
        <p:spPr>
          <a:xfrm>
            <a:off x="4655998" y="6524892"/>
            <a:ext cx="2740983" cy="320936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https://localhost:44391/index3.aspx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201DF52-119E-F008-DFB6-0EBC55F47F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0" y="1154077"/>
            <a:ext cx="3600000" cy="1931250"/>
          </a:xfrm>
          <a:prstGeom prst="rect">
            <a:avLst/>
          </a:prstGeom>
          <a:ln w="6350">
            <a:solidFill>
              <a:srgbClr val="01010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A962881-1E0F-9212-76E0-E8667554BA80}"/>
              </a:ext>
            </a:extLst>
          </p:cNvPr>
          <p:cNvSpPr/>
          <p:nvPr/>
        </p:nvSpPr>
        <p:spPr>
          <a:xfrm>
            <a:off x="4314734" y="2703477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https://localhost:44345/Index.aspx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5A0243-4C97-3544-CC5B-9470C12ED548}"/>
              </a:ext>
            </a:extLst>
          </p:cNvPr>
          <p:cNvSpPr/>
          <p:nvPr/>
        </p:nvSpPr>
        <p:spPr>
          <a:xfrm>
            <a:off x="5734667" y="2048843"/>
            <a:ext cx="742950" cy="148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9300964-FFC5-8A8D-2C6A-E1FDA21F3E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000" y="3772673"/>
            <a:ext cx="3600000" cy="19312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72F0EA3-8D4A-7591-AE7B-2DC2CDD396EA}"/>
              </a:ext>
            </a:extLst>
          </p:cNvPr>
          <p:cNvSpPr/>
          <p:nvPr/>
        </p:nvSpPr>
        <p:spPr>
          <a:xfrm>
            <a:off x="8576872" y="1154077"/>
            <a:ext cx="3600000" cy="193125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web1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65F628-A0D7-3247-7C3E-5FA5211948E0}"/>
              </a:ext>
            </a:extLst>
          </p:cNvPr>
          <p:cNvSpPr/>
          <p:nvPr/>
        </p:nvSpPr>
        <p:spPr>
          <a:xfrm>
            <a:off x="8592000" y="2713637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https://localhost:44396/web1.aspx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1BE273-350B-03D7-1533-673ADBE47CBD}"/>
              </a:ext>
            </a:extLst>
          </p:cNvPr>
          <p:cNvSpPr/>
          <p:nvPr/>
        </p:nvSpPr>
        <p:spPr>
          <a:xfrm>
            <a:off x="8602160" y="3950405"/>
            <a:ext cx="3217545" cy="58862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59B55F-53F2-AC36-88B3-8F6387DFC542}"/>
              </a:ext>
            </a:extLst>
          </p:cNvPr>
          <p:cNvSpPr/>
          <p:nvPr/>
        </p:nvSpPr>
        <p:spPr>
          <a:xfrm>
            <a:off x="8602160" y="5317839"/>
            <a:ext cx="3493821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https://localhost:44396/index1.aspx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036E555-CB92-660F-180D-6A6D4A8164B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293" b="95141"/>
          <a:stretch/>
        </p:blipFill>
        <p:spPr>
          <a:xfrm>
            <a:off x="583934" y="1154077"/>
            <a:ext cx="3029610" cy="88182"/>
          </a:xfrm>
          <a:prstGeom prst="rect">
            <a:avLst/>
          </a:prstGeom>
          <a:ln>
            <a:noFill/>
          </a:ln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82ACBADE-B006-1EF1-AEE0-BEAFE3966284}"/>
              </a:ext>
            </a:extLst>
          </p:cNvPr>
          <p:cNvSpPr/>
          <p:nvPr/>
        </p:nvSpPr>
        <p:spPr>
          <a:xfrm>
            <a:off x="7998680" y="1947696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8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2C2EA0-337E-4C51-B02B-7A01D4924BF8}"/>
              </a:ext>
            </a:extLst>
          </p:cNvPr>
          <p:cNvSpPr/>
          <p:nvPr/>
        </p:nvSpPr>
        <p:spPr>
          <a:xfrm rot="1470297">
            <a:off x="2252025" y="-2044061"/>
            <a:ext cx="1648132" cy="1094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37F14-460D-483D-8E63-BC778AA3175D}"/>
              </a:ext>
            </a:extLst>
          </p:cNvPr>
          <p:cNvSpPr txBox="1"/>
          <p:nvPr/>
        </p:nvSpPr>
        <p:spPr>
          <a:xfrm>
            <a:off x="6096000" y="1634875"/>
            <a:ext cx="402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03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專案預期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AC6DF-2040-4283-A475-DDBA61DF7BAC}"/>
              </a:ext>
            </a:extLst>
          </p:cNvPr>
          <p:cNvSpPr txBox="1"/>
          <p:nvPr/>
        </p:nvSpPr>
        <p:spPr>
          <a:xfrm>
            <a:off x="6277708" y="2219650"/>
            <a:ext cx="4535626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學習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Active Directory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加入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Active Directory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驗證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導入至實際系統使用</a:t>
            </a:r>
            <a:endParaRPr lang="zh-CN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5DB6C7B4-90F3-7FE8-074D-3AE9A780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17">
            <a:extLst>
              <a:ext uri="{FF2B5EF4-FFF2-40B4-BE49-F238E27FC236}">
                <a16:creationId xmlns:a16="http://schemas.microsoft.com/office/drawing/2014/main" id="{4B4F20F3-FD11-43D8-450B-635F355DA943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6</a:t>
            </a:r>
            <a:endParaRPr lang="zh-CN" altLang="en-US" sz="1600" spc="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6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9">
            <a:extLst>
              <a:ext uri="{FF2B5EF4-FFF2-40B4-BE49-F238E27FC236}">
                <a16:creationId xmlns:a16="http://schemas.microsoft.com/office/drawing/2014/main" id="{6A1CE72C-B891-992E-127E-9B1BCADCC4C7}"/>
              </a:ext>
            </a:extLst>
          </p:cNvPr>
          <p:cNvSpPr txBox="1"/>
          <p:nvPr/>
        </p:nvSpPr>
        <p:spPr>
          <a:xfrm>
            <a:off x="3229707" y="942397"/>
            <a:ext cx="573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參考資料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967A64BA-C971-C550-706C-B98797644E2F}"/>
              </a:ext>
            </a:extLst>
          </p:cNvPr>
          <p:cNvSpPr txBox="1"/>
          <p:nvPr/>
        </p:nvSpPr>
        <p:spPr>
          <a:xfrm>
            <a:off x="4426666" y="1793869"/>
            <a:ext cx="453562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3"/>
              </a:rPr>
              <a:t>什麼是</a:t>
            </a: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SSO</a:t>
            </a: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3"/>
              </a:rPr>
              <a:t>？</a:t>
            </a:r>
            <a:endParaRPr lang="en-US" altLang="zh-TW" sz="2000" dirty="0"/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4"/>
              </a:rPr>
              <a:t>What Is Single Sign-On?</a:t>
            </a:r>
            <a:endParaRPr lang="en-US" altLang="zh-TW" sz="2000" b="0" dirty="0">
              <a:effectLst/>
            </a:endParaRP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5"/>
              </a:rPr>
              <a:t>OAuth 2.0</a:t>
            </a:r>
            <a:endParaRPr lang="en-US" altLang="zh-TW" sz="2000" b="0" dirty="0">
              <a:effectLst/>
            </a:endParaRP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6"/>
              </a:rPr>
              <a:t>玩轉</a:t>
            </a: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6"/>
              </a:rPr>
              <a:t>C#</a:t>
            </a: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6"/>
              </a:rPr>
              <a:t>之</a:t>
            </a: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6"/>
              </a:rPr>
              <a:t>【OAuth】</a:t>
            </a:r>
            <a:endParaRPr lang="en-US" altLang="zh-TW" sz="2000" b="0" dirty="0">
              <a:effectLst/>
            </a:endParaRP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7"/>
              </a:rPr>
              <a:t>Active Directory </a:t>
            </a: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7"/>
              </a:rPr>
              <a:t>網域服務概觀</a:t>
            </a:r>
            <a:endParaRPr lang="zh-TW" altLang="en-US" sz="2000" b="0" dirty="0">
              <a:effectLst/>
            </a:endParaRP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8"/>
              </a:rPr>
              <a:t>什麼是</a:t>
            </a: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8"/>
              </a:rPr>
              <a:t> </a:t>
            </a: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8"/>
              </a:rPr>
              <a:t>Azure Active Directory</a:t>
            </a:r>
            <a:r>
              <a:rPr lang="zh-TW" altLang="en-US" sz="1800" b="0" i="0" u="sng" strike="noStrike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8"/>
              </a:rPr>
              <a:t>？</a:t>
            </a:r>
            <a:endParaRPr lang="en-US" altLang="zh-TW" sz="2000" b="0" dirty="0">
              <a:effectLst/>
            </a:endParaRP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9"/>
              </a:rPr>
              <a:t>What is Azure Active Directory?</a:t>
            </a:r>
            <a:endParaRPr lang="zh-CN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A58A6FD5-E135-3ED9-5EB0-80E635BE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7">
            <a:extLst>
              <a:ext uri="{FF2B5EF4-FFF2-40B4-BE49-F238E27FC236}">
                <a16:creationId xmlns:a16="http://schemas.microsoft.com/office/drawing/2014/main" id="{CF2934AE-A086-F9EB-3A92-D0B13D8C6B9A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7</a:t>
            </a:r>
            <a:endParaRPr lang="zh-CN" altLang="en-US" sz="1600" spc="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7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0" y="214030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spc="700" dirty="0">
                <a:solidFill>
                  <a:prstClr val="white">
                    <a:lumMod val="65000"/>
                  </a:prst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Single Sign-On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謝謝聆聽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5F9C43AA-3BE2-7FEF-34EE-8C5D1CDB992E}"/>
              </a:ext>
            </a:extLst>
          </p:cNvPr>
          <p:cNvSpPr txBox="1"/>
          <p:nvPr/>
        </p:nvSpPr>
        <p:spPr>
          <a:xfrm>
            <a:off x="4731067" y="1014997"/>
            <a:ext cx="272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20</a:t>
            </a:r>
            <a:r>
              <a:rPr lang="en-US" altLang="zh-TW" sz="2000" spc="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23/08/01</a:t>
            </a:r>
            <a:endParaRPr lang="zh-CN" altLang="en-US" sz="2000" spc="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5636DE62-083B-9BBF-BC3E-2714CB446537}"/>
              </a:ext>
            </a:extLst>
          </p:cNvPr>
          <p:cNvSpPr txBox="1"/>
          <p:nvPr/>
        </p:nvSpPr>
        <p:spPr>
          <a:xfrm>
            <a:off x="4075883" y="148755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spc="700" dirty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期中進度報告</a:t>
            </a:r>
            <a:endParaRPr lang="zh-CN" altLang="en-US" sz="36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9E8AE81D-5399-5137-82EC-4EDEBD95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圆角 11">
            <a:extLst>
              <a:ext uri="{FF2B5EF4-FFF2-40B4-BE49-F238E27FC236}">
                <a16:creationId xmlns:a16="http://schemas.microsoft.com/office/drawing/2014/main" id="{E0EDE121-E713-D913-C5CB-4607412A273E}"/>
              </a:ext>
            </a:extLst>
          </p:cNvPr>
          <p:cNvSpPr/>
          <p:nvPr/>
        </p:nvSpPr>
        <p:spPr>
          <a:xfrm>
            <a:off x="4872199" y="5302524"/>
            <a:ext cx="2447604" cy="950907"/>
          </a:xfrm>
          <a:prstGeom prst="roundRect">
            <a:avLst>
              <a:gd name="adj" fmla="val 18087"/>
            </a:avLst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20017649-6481-5252-B683-DB5290B06804}"/>
              </a:ext>
            </a:extLst>
          </p:cNvPr>
          <p:cNvSpPr txBox="1"/>
          <p:nvPr/>
        </p:nvSpPr>
        <p:spPr>
          <a:xfrm>
            <a:off x="4644802" y="5302525"/>
            <a:ext cx="290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報告者：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KT062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 洪暄喬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	KT063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 吳旻璇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	KT084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 陳彥君</a:t>
            </a:r>
            <a:endParaRPr lang="zh-CN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2" name="组合 15">
            <a:extLst>
              <a:ext uri="{FF2B5EF4-FFF2-40B4-BE49-F238E27FC236}">
                <a16:creationId xmlns:a16="http://schemas.microsoft.com/office/drawing/2014/main" id="{F66D256F-4B39-BB12-6DD0-89938FE65842}"/>
              </a:ext>
            </a:extLst>
          </p:cNvPr>
          <p:cNvGrpSpPr/>
          <p:nvPr/>
        </p:nvGrpSpPr>
        <p:grpSpPr>
          <a:xfrm>
            <a:off x="4808748" y="4634214"/>
            <a:ext cx="2574504" cy="668309"/>
            <a:chOff x="6944288" y="4806069"/>
            <a:chExt cx="1694614" cy="467847"/>
          </a:xfrm>
        </p:grpSpPr>
        <p:sp>
          <p:nvSpPr>
            <p:cNvPr id="13" name="矩形: 圆角 14">
              <a:extLst>
                <a:ext uri="{FF2B5EF4-FFF2-40B4-BE49-F238E27FC236}">
                  <a16:creationId xmlns:a16="http://schemas.microsoft.com/office/drawing/2014/main" id="{EAA013CB-F931-3C48-E928-2F4CEFB0DFA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文本框 10">
              <a:extLst>
                <a:ext uri="{FF2B5EF4-FFF2-40B4-BE49-F238E27FC236}">
                  <a16:creationId xmlns:a16="http://schemas.microsoft.com/office/drawing/2014/main" id="{6D547817-8855-88C7-02E8-C8844DF40425}"/>
                </a:ext>
              </a:extLst>
            </p:cNvPr>
            <p:cNvSpPr txBox="1"/>
            <p:nvPr/>
          </p:nvSpPr>
          <p:spPr>
            <a:xfrm>
              <a:off x="6944288" y="4821455"/>
              <a:ext cx="1694614" cy="452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指導老師：林品圻 學長</a:t>
              </a:r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36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114CFD-6805-4BD5-AF91-92D9E2E5E9D9}"/>
              </a:ext>
            </a:extLst>
          </p:cNvPr>
          <p:cNvSpPr txBox="1"/>
          <p:nvPr/>
        </p:nvSpPr>
        <p:spPr>
          <a:xfrm rot="5400000">
            <a:off x="-800101" y="2705724"/>
            <a:ext cx="945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8800" spc="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0B1407-7F82-4105-8296-BC6BDF656B5F}"/>
              </a:ext>
            </a:extLst>
          </p:cNvPr>
          <p:cNvSpPr/>
          <p:nvPr/>
        </p:nvSpPr>
        <p:spPr>
          <a:xfrm>
            <a:off x="0" y="0"/>
            <a:ext cx="36228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81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EA0CB-309F-4C7D-ADCC-73C3AFF5190D}"/>
              </a:ext>
            </a:extLst>
          </p:cNvPr>
          <p:cNvSpPr txBox="1"/>
          <p:nvPr/>
        </p:nvSpPr>
        <p:spPr>
          <a:xfrm>
            <a:off x="1443138" y="1143000"/>
            <a:ext cx="73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大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F398EB-A11E-46E2-B64F-C8A48B5FE517}"/>
              </a:ext>
            </a:extLst>
          </p:cNvPr>
          <p:cNvSpPr txBox="1"/>
          <p:nvPr/>
        </p:nvSpPr>
        <p:spPr>
          <a:xfrm>
            <a:off x="1443138" y="3711307"/>
            <a:ext cx="73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綱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F827F4E-DCC1-5A90-7A63-7D0537B9A1F0}"/>
              </a:ext>
            </a:extLst>
          </p:cNvPr>
          <p:cNvGrpSpPr/>
          <p:nvPr/>
        </p:nvGrpSpPr>
        <p:grpSpPr>
          <a:xfrm>
            <a:off x="5674303" y="1491832"/>
            <a:ext cx="4849259" cy="3874334"/>
            <a:chOff x="5631542" y="718513"/>
            <a:chExt cx="4849259" cy="387433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F8D52C9-7F85-4D30-B507-601C4D12B818}"/>
                </a:ext>
              </a:extLst>
            </p:cNvPr>
            <p:cNvGrpSpPr/>
            <p:nvPr/>
          </p:nvGrpSpPr>
          <p:grpSpPr>
            <a:xfrm>
              <a:off x="5631542" y="718513"/>
              <a:ext cx="928915" cy="781050"/>
              <a:chOff x="5631542" y="718513"/>
              <a:chExt cx="928915" cy="78105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03291C-2718-48B2-9941-35B3933AFFB5}"/>
                  </a:ext>
                </a:extLst>
              </p:cNvPr>
              <p:cNvSpPr/>
              <p:nvPr/>
            </p:nvSpPr>
            <p:spPr>
              <a:xfrm>
                <a:off x="5705474" y="718513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sx="101000" sy="101000" algn="ct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8D06C3-217A-4BBB-B741-31E33CE3F56D}"/>
                  </a:ext>
                </a:extLst>
              </p:cNvPr>
              <p:cNvSpPr txBox="1"/>
              <p:nvPr/>
            </p:nvSpPr>
            <p:spPr>
              <a:xfrm>
                <a:off x="5631542" y="847428"/>
                <a:ext cx="9289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+mn-lt"/>
                  </a:rPr>
                  <a:t>01</a:t>
                </a:r>
                <a:endParaRPr lang="zh-CN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12E557A-76FB-43A4-9A5A-7B570173C5A0}"/>
                </a:ext>
              </a:extLst>
            </p:cNvPr>
            <p:cNvGrpSpPr/>
            <p:nvPr/>
          </p:nvGrpSpPr>
          <p:grpSpPr>
            <a:xfrm>
              <a:off x="5631542" y="2265155"/>
              <a:ext cx="928915" cy="781050"/>
              <a:chOff x="5631542" y="2265155"/>
              <a:chExt cx="928915" cy="78105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8793AA1-5499-4AE1-8522-BC5C41E302EB}"/>
                  </a:ext>
                </a:extLst>
              </p:cNvPr>
              <p:cNvSpPr/>
              <p:nvPr/>
            </p:nvSpPr>
            <p:spPr>
              <a:xfrm>
                <a:off x="5705474" y="2265155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sx="101000" sy="101000" algn="ct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236D32-F17E-4BD6-9833-EEA436543117}"/>
                  </a:ext>
                </a:extLst>
              </p:cNvPr>
              <p:cNvSpPr txBox="1"/>
              <p:nvPr/>
            </p:nvSpPr>
            <p:spPr>
              <a:xfrm>
                <a:off x="5631542" y="2394070"/>
                <a:ext cx="9289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+mn-lt"/>
                  </a:rPr>
                  <a:t>02</a:t>
                </a:r>
                <a:endParaRPr lang="zh-CN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4ED5B9-BF07-450C-AFCA-624025883E14}"/>
                </a:ext>
              </a:extLst>
            </p:cNvPr>
            <p:cNvGrpSpPr/>
            <p:nvPr/>
          </p:nvGrpSpPr>
          <p:grpSpPr>
            <a:xfrm>
              <a:off x="5631542" y="3811797"/>
              <a:ext cx="928915" cy="781050"/>
              <a:chOff x="5631542" y="3811797"/>
              <a:chExt cx="928915" cy="781050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1E4D3DDE-A8DD-4CBA-9A43-7492A7821A2A}"/>
                  </a:ext>
                </a:extLst>
              </p:cNvPr>
              <p:cNvSpPr/>
              <p:nvPr/>
            </p:nvSpPr>
            <p:spPr>
              <a:xfrm>
                <a:off x="5705474" y="3811797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sx="101000" sy="101000" algn="ct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4A431A-9856-4E6F-A547-9A74580F65F0}"/>
                  </a:ext>
                </a:extLst>
              </p:cNvPr>
              <p:cNvSpPr txBox="1"/>
              <p:nvPr/>
            </p:nvSpPr>
            <p:spPr>
              <a:xfrm>
                <a:off x="5631542" y="3940712"/>
                <a:ext cx="9289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  <a:sym typeface="+mn-lt"/>
                  </a:rPr>
                  <a:t>03</a:t>
                </a:r>
                <a:endParaRPr lang="zh-CN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EE315A5-BE1C-4099-B69E-F5AA0D37DCF1}"/>
                </a:ext>
              </a:extLst>
            </p:cNvPr>
            <p:cNvSpPr txBox="1"/>
            <p:nvPr/>
          </p:nvSpPr>
          <p:spPr>
            <a:xfrm>
              <a:off x="6634389" y="908983"/>
              <a:ext cx="3846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spc="3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學習成果</a:t>
              </a:r>
              <a:endParaRPr lang="zh-CN" altLang="en-US" sz="28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A6002E-C2CB-4553-8CF1-D385409B61D1}"/>
                </a:ext>
              </a:extLst>
            </p:cNvPr>
            <p:cNvSpPr txBox="1"/>
            <p:nvPr/>
          </p:nvSpPr>
          <p:spPr>
            <a:xfrm>
              <a:off x="6634389" y="2471013"/>
              <a:ext cx="3846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spc="3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專案</a:t>
              </a:r>
              <a:r>
                <a:rPr lang="en-US" altLang="zh-TW" sz="2800" spc="3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Demo</a:t>
              </a:r>
              <a:endParaRPr lang="zh-CN" altLang="en-US" sz="28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F3502C6-7FDF-44BD-8505-81C1D207716F}"/>
                </a:ext>
              </a:extLst>
            </p:cNvPr>
            <p:cNvSpPr txBox="1"/>
            <p:nvPr/>
          </p:nvSpPr>
          <p:spPr>
            <a:xfrm>
              <a:off x="6634389" y="4016306"/>
              <a:ext cx="3846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spc="3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專案預期</a:t>
              </a:r>
              <a:endParaRPr lang="zh-CN" altLang="en-US" sz="28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9" name="文本框 17">
            <a:extLst>
              <a:ext uri="{FF2B5EF4-FFF2-40B4-BE49-F238E27FC236}">
                <a16:creationId xmlns:a16="http://schemas.microsoft.com/office/drawing/2014/main" id="{8D86B945-086F-B935-6B10-B34336A2607A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1</a:t>
            </a:r>
            <a:endParaRPr lang="zh-CN" altLang="en-US" sz="1600" spc="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4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A1591B49-1D04-8F24-ECA5-26264322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4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33036D-0C8B-4AF9-957A-8FAFE4F85C7D}"/>
              </a:ext>
            </a:extLst>
          </p:cNvPr>
          <p:cNvGrpSpPr/>
          <p:nvPr/>
        </p:nvGrpSpPr>
        <p:grpSpPr>
          <a:xfrm>
            <a:off x="776514" y="584200"/>
            <a:ext cx="10638972" cy="5689600"/>
            <a:chOff x="776514" y="1785257"/>
            <a:chExt cx="10638972" cy="390434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9A82C0-0BA4-4D12-898B-673A71F109A1}"/>
                </a:ext>
              </a:extLst>
            </p:cNvPr>
            <p:cNvSpPr/>
            <p:nvPr/>
          </p:nvSpPr>
          <p:spPr>
            <a:xfrm>
              <a:off x="776515" y="1785257"/>
              <a:ext cx="10638971" cy="3904343"/>
            </a:xfrm>
            <a:prstGeom prst="roundRect">
              <a:avLst>
                <a:gd name="adj" fmla="val 4028"/>
              </a:avLst>
            </a:prstGeom>
            <a:solidFill>
              <a:schemeClr val="bg1"/>
            </a:solidFill>
            <a:ln>
              <a:noFill/>
            </a:ln>
            <a:effectLst>
              <a:outerShdw blurRad="3683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F30336-F895-453A-8D62-2A5023FB3678}"/>
                </a:ext>
              </a:extLst>
            </p:cNvPr>
            <p:cNvSpPr/>
            <p:nvPr/>
          </p:nvSpPr>
          <p:spPr>
            <a:xfrm>
              <a:off x="776514" y="2191657"/>
              <a:ext cx="159657" cy="3091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E8C235-1F48-4AC6-9A69-71FB0B4B52CD}"/>
              </a:ext>
            </a:extLst>
          </p:cNvPr>
          <p:cNvGrpSpPr/>
          <p:nvPr/>
        </p:nvGrpSpPr>
        <p:grpSpPr>
          <a:xfrm>
            <a:off x="1529438" y="929519"/>
            <a:ext cx="3378200" cy="892552"/>
            <a:chOff x="736600" y="2095500"/>
            <a:chExt cx="3378200" cy="89255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8A507D-2CE1-4048-9F31-B781D6F3445D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01</a:t>
              </a: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 學習成果 </a:t>
              </a: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(1/3)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F779E-4CB7-4575-B73F-1BC1C9671BE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Single Sign</a:t>
              </a:r>
              <a:r>
                <a:rPr kumimoji="0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-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On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02A1-F66B-43B7-B395-364FFBD7062A}"/>
              </a:ext>
            </a:extLst>
          </p:cNvPr>
          <p:cNvSpPr txBox="1"/>
          <p:nvPr/>
        </p:nvSpPr>
        <p:spPr>
          <a:xfrm>
            <a:off x="1529438" y="1822071"/>
            <a:ext cx="9628188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Sign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(SSO)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的主要特點如下：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身分驗證解決方案：集中式的</a:t>
            </a:r>
            <a:r>
              <a:rPr lang="zh-TW" altLang="en-US" sz="18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身分驗證機制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，允許使用者只需</a:t>
            </a:r>
            <a:r>
              <a:rPr lang="zh-TW" altLang="en-US" sz="18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一次登入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，便可存取多個應用程式和網站。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安全性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：減少密碼被盜用的風險，且有助於防止使用者在多個網站上使用相同的密碼。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</a:t>
            </a:r>
            <a:r>
              <a:rPr lang="zh-TW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使用者體驗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8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簡化登入流程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，提高使用者的滿意度和效率。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存取管理策略：一旦使用者的身分通過驗證，就可輕鬆存取所有受密碼保護的資源。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45AB2A-F369-DDAB-0483-05A09328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74" y="4492137"/>
            <a:ext cx="6029251" cy="21042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7">
            <a:extLst>
              <a:ext uri="{FF2B5EF4-FFF2-40B4-BE49-F238E27FC236}">
                <a16:creationId xmlns:a16="http://schemas.microsoft.com/office/drawing/2014/main" id="{79BCFFA9-E74C-05CB-8C20-4F034BE1B792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2</a:t>
            </a:r>
            <a:endParaRPr lang="zh-CN" altLang="en-US" sz="1600" spc="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2536FC68-0D26-579E-9314-BE368A38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733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33036D-0C8B-4AF9-957A-8FAFE4F85C7D}"/>
              </a:ext>
            </a:extLst>
          </p:cNvPr>
          <p:cNvGrpSpPr/>
          <p:nvPr/>
        </p:nvGrpSpPr>
        <p:grpSpPr>
          <a:xfrm>
            <a:off x="776514" y="584200"/>
            <a:ext cx="10638972" cy="5689600"/>
            <a:chOff x="776514" y="1785257"/>
            <a:chExt cx="10638972" cy="390434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9A82C0-0BA4-4D12-898B-673A71F109A1}"/>
                </a:ext>
              </a:extLst>
            </p:cNvPr>
            <p:cNvSpPr/>
            <p:nvPr/>
          </p:nvSpPr>
          <p:spPr>
            <a:xfrm>
              <a:off x="776515" y="1785257"/>
              <a:ext cx="10638971" cy="3904343"/>
            </a:xfrm>
            <a:prstGeom prst="roundRect">
              <a:avLst>
                <a:gd name="adj" fmla="val 4028"/>
              </a:avLst>
            </a:prstGeom>
            <a:solidFill>
              <a:schemeClr val="bg1"/>
            </a:solidFill>
            <a:ln>
              <a:noFill/>
            </a:ln>
            <a:effectLst>
              <a:outerShdw blurRad="3683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F30336-F895-453A-8D62-2A5023FB3678}"/>
                </a:ext>
              </a:extLst>
            </p:cNvPr>
            <p:cNvSpPr/>
            <p:nvPr/>
          </p:nvSpPr>
          <p:spPr>
            <a:xfrm>
              <a:off x="776514" y="2191657"/>
              <a:ext cx="159657" cy="3091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E8C235-1F48-4AC6-9A69-71FB0B4B52CD}"/>
              </a:ext>
            </a:extLst>
          </p:cNvPr>
          <p:cNvGrpSpPr/>
          <p:nvPr/>
        </p:nvGrpSpPr>
        <p:grpSpPr>
          <a:xfrm>
            <a:off x="1529438" y="929519"/>
            <a:ext cx="3378200" cy="892552"/>
            <a:chOff x="736600" y="2095500"/>
            <a:chExt cx="3378200" cy="89255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8A507D-2CE1-4048-9F31-B781D6F3445D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01</a:t>
              </a: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 學習成果 </a:t>
              </a: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(2/3)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F779E-4CB7-4575-B73F-1BC1C9671BE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OAuth 2.0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02A1-F66B-43B7-B395-364FFBD7062A}"/>
              </a:ext>
            </a:extLst>
          </p:cNvPr>
          <p:cNvSpPr txBox="1"/>
          <p:nvPr/>
        </p:nvSpPr>
        <p:spPr>
          <a:xfrm>
            <a:off x="1529437" y="1822071"/>
            <a:ext cx="4837495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OAuth 2.0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的主要特點和流程：</a:t>
            </a:r>
            <a:endParaRPr lang="zh-TW" altLang="en-US" b="0" dirty="0">
              <a:effectLst/>
            </a:endParaRPr>
          </a:p>
          <a:p>
            <a:pPr marL="28575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開放授權協議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：一個開放的標準，允許第三方應用程式安全地</a:t>
            </a:r>
            <a:r>
              <a:rPr lang="zh-TW" altLang="en-US" sz="1800" b="0" i="0" u="none" strike="noStrike" dirty="0">
                <a:solidFill>
                  <a:srgbClr val="0000FF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獲取用戶資源的授權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，而不需要使用者的帳號密碼。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授權類型：支援多種授權類型，包括授權碼授權、隱含授權、用戶名稱和密碼授權、客戶端憑證授權等。</a:t>
            </a:r>
          </a:p>
          <a:p>
            <a:pPr marL="285750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存取權限：允許第三方應用程式</a:t>
            </a:r>
            <a:r>
              <a:rPr lang="zh-TW" altLang="en-US" sz="1800" b="0" i="0" u="none" strike="noStrike" dirty="0">
                <a:solidFill>
                  <a:srgbClr val="0000FF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僅獲取特定範圍的存取權限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，並保護用戶敏感資料的安全性。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874412A-13DD-2B00-0DBF-4AC7871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82" y="2089568"/>
            <a:ext cx="5274570" cy="2678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7">
            <a:extLst>
              <a:ext uri="{FF2B5EF4-FFF2-40B4-BE49-F238E27FC236}">
                <a16:creationId xmlns:a16="http://schemas.microsoft.com/office/drawing/2014/main" id="{41E98822-4764-5FDB-3774-A3E7D5CA05E2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3</a:t>
            </a:r>
            <a:endParaRPr lang="zh-CN" altLang="en-US" sz="1600" spc="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584DDED4-C573-A6CB-704D-599CFB6E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7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33036D-0C8B-4AF9-957A-8FAFE4F85C7D}"/>
              </a:ext>
            </a:extLst>
          </p:cNvPr>
          <p:cNvGrpSpPr/>
          <p:nvPr/>
        </p:nvGrpSpPr>
        <p:grpSpPr>
          <a:xfrm>
            <a:off x="776514" y="584200"/>
            <a:ext cx="10638972" cy="5689600"/>
            <a:chOff x="776514" y="1785257"/>
            <a:chExt cx="10638972" cy="390434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9A82C0-0BA4-4D12-898B-673A71F109A1}"/>
                </a:ext>
              </a:extLst>
            </p:cNvPr>
            <p:cNvSpPr/>
            <p:nvPr/>
          </p:nvSpPr>
          <p:spPr>
            <a:xfrm>
              <a:off x="776515" y="1785257"/>
              <a:ext cx="10638971" cy="3904343"/>
            </a:xfrm>
            <a:prstGeom prst="roundRect">
              <a:avLst>
                <a:gd name="adj" fmla="val 4028"/>
              </a:avLst>
            </a:prstGeom>
            <a:solidFill>
              <a:schemeClr val="bg1"/>
            </a:solidFill>
            <a:ln>
              <a:noFill/>
            </a:ln>
            <a:effectLst>
              <a:outerShdw blurRad="3683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F30336-F895-453A-8D62-2A5023FB3678}"/>
                </a:ext>
              </a:extLst>
            </p:cNvPr>
            <p:cNvSpPr/>
            <p:nvPr/>
          </p:nvSpPr>
          <p:spPr>
            <a:xfrm>
              <a:off x="776514" y="2191657"/>
              <a:ext cx="159657" cy="3091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E8C235-1F48-4AC6-9A69-71FB0B4B52CD}"/>
              </a:ext>
            </a:extLst>
          </p:cNvPr>
          <p:cNvGrpSpPr/>
          <p:nvPr/>
        </p:nvGrpSpPr>
        <p:grpSpPr>
          <a:xfrm>
            <a:off x="1529438" y="929519"/>
            <a:ext cx="3378200" cy="892552"/>
            <a:chOff x="736600" y="2095500"/>
            <a:chExt cx="3378200" cy="89255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8A507D-2CE1-4048-9F31-B781D6F3445D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01</a:t>
              </a:r>
              <a:r>
                <a: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 學習成果 </a:t>
              </a: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(3/3)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F779E-4CB7-4575-B73F-1BC1C9671BE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800" b="1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Azure Active Directory</a:t>
              </a:r>
              <a:endParaRPr lang="en-US" altLang="zh-TW" b="0" dirty="0">
                <a:effectLst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02A1-F66B-43B7-B395-364FFBD7062A}"/>
              </a:ext>
            </a:extLst>
          </p:cNvPr>
          <p:cNvSpPr txBox="1"/>
          <p:nvPr/>
        </p:nvSpPr>
        <p:spPr>
          <a:xfrm>
            <a:off x="1529437" y="1822071"/>
            <a:ext cx="4837495" cy="378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Azure Active Directory (Azure AD)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的主要功能：</a:t>
            </a:r>
            <a:endParaRPr lang="zh-TW" altLang="en-US" b="0" dirty="0">
              <a:effectLst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雲端身分驗證：提供用戶在</a:t>
            </a:r>
            <a:r>
              <a:rPr lang="zh-TW" altLang="en-US" sz="1800" b="0" i="0" u="none" strike="noStrike" dirty="0">
                <a:solidFill>
                  <a:srgbClr val="0000FF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雲端環境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中的身分驗證。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單一登入</a:t>
            </a:r>
            <a:r>
              <a:rPr lang="en-US" altLang="zh-TW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(SSO)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：用戶無需多次輸入帳號密碼即可在不同應用程式間切換。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條件式訪問控制：根據用戶的身份、設備和位置等因素設定訪問權限，增強資源安全性。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應用程式管理：管理員可以輕鬆地設定和管理用戶對特定應用程式的訪問權限。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0A5398-B304-86ED-DB16-36026A68E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5927" r="6061" b="12209"/>
          <a:stretch/>
        </p:blipFill>
        <p:spPr bwMode="auto">
          <a:xfrm>
            <a:off x="6734752" y="1751689"/>
            <a:ext cx="5274000" cy="33546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7">
            <a:extLst>
              <a:ext uri="{FF2B5EF4-FFF2-40B4-BE49-F238E27FC236}">
                <a16:creationId xmlns:a16="http://schemas.microsoft.com/office/drawing/2014/main" id="{83F8480D-BE80-FF76-09A7-3BFA14B826EF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4</a:t>
            </a:r>
            <a:endParaRPr lang="zh-CN" altLang="en-US" sz="1600" spc="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B3FA1E66-8C19-551B-936C-0742C8DE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08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74000">
              <a:schemeClr val="tx1">
                <a:lumMod val="75000"/>
                <a:lumOff val="2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B1DBDF-3825-44C4-84EA-899674F276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F74DD5E-CFC3-4492-A365-BF933845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88029" cy="6858000"/>
            </a:xfrm>
            <a:prstGeom prst="rect">
              <a:avLst/>
            </a:prstGeom>
            <a:grpFill/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F2C1562-2ED2-41D0-9B83-116FB1FBBC0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9F5F567-C696-471A-B87B-86510F3D5F4F}"/>
              </a:ext>
            </a:extLst>
          </p:cNvPr>
          <p:cNvSpPr txBox="1"/>
          <p:nvPr/>
        </p:nvSpPr>
        <p:spPr>
          <a:xfrm>
            <a:off x="1070881" y="2967335"/>
            <a:ext cx="3501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 DEMO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Picture 2" descr="Download 中山附醫logo 外框- Chung Shan Medical University PNG Image with No  Background - PNGkey.com">
            <a:extLst>
              <a:ext uri="{FF2B5EF4-FFF2-40B4-BE49-F238E27FC236}">
                <a16:creationId xmlns:a16="http://schemas.microsoft.com/office/drawing/2014/main" id="{88968A23-8E9F-CE87-1327-A25E6BEC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48" y="87516"/>
            <a:ext cx="1321752" cy="13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17">
            <a:extLst>
              <a:ext uri="{FF2B5EF4-FFF2-40B4-BE49-F238E27FC236}">
                <a16:creationId xmlns:a16="http://schemas.microsoft.com/office/drawing/2014/main" id="{753BCFA7-2BB5-9B3D-2101-4E17DEF4C32C}"/>
              </a:ext>
            </a:extLst>
          </p:cNvPr>
          <p:cNvSpPr txBox="1"/>
          <p:nvPr/>
        </p:nvSpPr>
        <p:spPr>
          <a:xfrm>
            <a:off x="11612880" y="630725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rPr>
              <a:t>5</a:t>
            </a:r>
            <a:endParaRPr lang="zh-CN" altLang="en-US" sz="1600" spc="3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29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1DAA484-A834-69EE-B9EC-C54470BE79B8}"/>
              </a:ext>
            </a:extLst>
          </p:cNvPr>
          <p:cNvSpPr/>
          <p:nvPr/>
        </p:nvSpPr>
        <p:spPr>
          <a:xfrm>
            <a:off x="-2129165" y="1018540"/>
            <a:ext cx="1348740" cy="3505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12BA765-57FE-5BDB-0A3A-D9D52D22BC7A}"/>
              </a:ext>
            </a:extLst>
          </p:cNvPr>
          <p:cNvGrpSpPr/>
          <p:nvPr/>
        </p:nvGrpSpPr>
        <p:grpSpPr>
          <a:xfrm>
            <a:off x="352171" y="223519"/>
            <a:ext cx="5400000" cy="2896875"/>
            <a:chOff x="780435" y="217145"/>
            <a:chExt cx="5400000" cy="2896875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5DB1251C-35BC-CB19-E5CD-24E4FA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35" y="217145"/>
              <a:ext cx="5400000" cy="289687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085F6A-38E8-F761-0B84-3A9A97B19703}"/>
                </a:ext>
              </a:extLst>
            </p:cNvPr>
            <p:cNvSpPr/>
            <p:nvPr/>
          </p:nvSpPr>
          <p:spPr>
            <a:xfrm>
              <a:off x="780436" y="508100"/>
              <a:ext cx="3111479" cy="63400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0A0AFE-6573-7025-8180-885E58EC9170}"/>
                </a:ext>
              </a:extLst>
            </p:cNvPr>
            <p:cNvSpPr/>
            <p:nvPr/>
          </p:nvSpPr>
          <p:spPr>
            <a:xfrm>
              <a:off x="1125220" y="1155700"/>
              <a:ext cx="1567180" cy="1407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F0C2A69-4CE8-D552-F0C8-CC5060A9A41F}"/>
              </a:ext>
            </a:extLst>
          </p:cNvPr>
          <p:cNvGrpSpPr/>
          <p:nvPr/>
        </p:nvGrpSpPr>
        <p:grpSpPr>
          <a:xfrm>
            <a:off x="6439828" y="223519"/>
            <a:ext cx="5400000" cy="2896875"/>
            <a:chOff x="5402034" y="3684690"/>
            <a:chExt cx="5400000" cy="2896875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D744C799-8885-77F3-6242-87167EE6A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034" y="3684690"/>
              <a:ext cx="5400000" cy="289687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26D0560-558C-76E1-0180-78A0BADDEB6F}"/>
                </a:ext>
              </a:extLst>
            </p:cNvPr>
            <p:cNvSpPr/>
            <p:nvPr/>
          </p:nvSpPr>
          <p:spPr>
            <a:xfrm>
              <a:off x="5402034" y="3974732"/>
              <a:ext cx="3111479" cy="63400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3E7F67C-1C64-A99C-E92B-FD0BAE118529}"/>
              </a:ext>
            </a:extLst>
          </p:cNvPr>
          <p:cNvGrpSpPr/>
          <p:nvPr/>
        </p:nvGrpSpPr>
        <p:grpSpPr>
          <a:xfrm>
            <a:off x="6439827" y="3737606"/>
            <a:ext cx="5400001" cy="2896875"/>
            <a:chOff x="6439827" y="3737606"/>
            <a:chExt cx="5400001" cy="2896875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62FBF57-F95C-7421-335F-01E5508EF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828" y="3737606"/>
              <a:ext cx="5400000" cy="289687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FD2702-6B02-7D20-EF69-552D5797175A}"/>
                </a:ext>
              </a:extLst>
            </p:cNvPr>
            <p:cNvSpPr/>
            <p:nvPr/>
          </p:nvSpPr>
          <p:spPr>
            <a:xfrm>
              <a:off x="6439827" y="4022362"/>
              <a:ext cx="3111479" cy="63400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EC90835-B59D-A25C-689E-787B4E7B5916}"/>
              </a:ext>
            </a:extLst>
          </p:cNvPr>
          <p:cNvSpPr/>
          <p:nvPr/>
        </p:nvSpPr>
        <p:spPr>
          <a:xfrm>
            <a:off x="5849400" y="1499950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79732724-8632-8A9D-A820-CB04E0E1EBB2}"/>
              </a:ext>
            </a:extLst>
          </p:cNvPr>
          <p:cNvSpPr/>
          <p:nvPr/>
        </p:nvSpPr>
        <p:spPr>
          <a:xfrm>
            <a:off x="5848084" y="5014040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2F27A2-136E-7D41-ABBD-528E15D67266}"/>
              </a:ext>
            </a:extLst>
          </p:cNvPr>
          <p:cNvSpPr/>
          <p:nvPr/>
        </p:nvSpPr>
        <p:spPr>
          <a:xfrm>
            <a:off x="6439826" y="2756218"/>
            <a:ext cx="3710014" cy="360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https://localhost:44345/Login.aspx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C0FDC1-DBFD-76FA-4B5A-16C9F78D3BB5}"/>
              </a:ext>
            </a:extLst>
          </p:cNvPr>
          <p:cNvSpPr/>
          <p:nvPr/>
        </p:nvSpPr>
        <p:spPr>
          <a:xfrm>
            <a:off x="6439826" y="6274481"/>
            <a:ext cx="3710014" cy="360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https://localhost:44345/Index.aspx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0DC2992-BDEA-9B19-D335-A9B032114D31}"/>
              </a:ext>
            </a:extLst>
          </p:cNvPr>
          <p:cNvGrpSpPr/>
          <p:nvPr/>
        </p:nvGrpSpPr>
        <p:grpSpPr>
          <a:xfrm>
            <a:off x="348311" y="3737606"/>
            <a:ext cx="5403860" cy="2896876"/>
            <a:chOff x="348311" y="3737606"/>
            <a:chExt cx="5403860" cy="2896876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CD85F790-D226-DB4D-C658-74F93793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71" y="3737606"/>
              <a:ext cx="5400000" cy="289687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42C16B3-809F-DCEF-84B8-D07F9CF09569}"/>
                </a:ext>
              </a:extLst>
            </p:cNvPr>
            <p:cNvSpPr/>
            <p:nvPr/>
          </p:nvSpPr>
          <p:spPr>
            <a:xfrm>
              <a:off x="352172" y="4028561"/>
              <a:ext cx="3111479" cy="63400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ECB65D7D-049F-8BEE-CB05-257544BEE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7" t="43773" r="12595" b="44572"/>
            <a:stretch/>
          </p:blipFill>
          <p:spPr>
            <a:xfrm>
              <a:off x="2985249" y="4345949"/>
              <a:ext cx="2176500" cy="74026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94557733-FF42-433C-97AE-A80F7134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7" t="17938" r="12595" b="56207"/>
            <a:stretch/>
          </p:blipFill>
          <p:spPr>
            <a:xfrm>
              <a:off x="639244" y="4328342"/>
              <a:ext cx="2346005" cy="1770039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23DDE19E-76C8-1C49-00E5-AB2C8845D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5" b="68586"/>
            <a:stretch/>
          </p:blipFill>
          <p:spPr>
            <a:xfrm>
              <a:off x="350241" y="4122322"/>
              <a:ext cx="5400000" cy="758463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265BA1-CCAE-AB1D-EF1F-37C7A03F56FA}"/>
                </a:ext>
              </a:extLst>
            </p:cNvPr>
            <p:cNvSpPr/>
            <p:nvPr/>
          </p:nvSpPr>
          <p:spPr>
            <a:xfrm>
              <a:off x="2203490" y="4755279"/>
              <a:ext cx="3544821" cy="187920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F92F996-E8D5-E34A-5B36-ECFC20E24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55" t="31801" b="29009"/>
            <a:stretch/>
          </p:blipFill>
          <p:spPr>
            <a:xfrm>
              <a:off x="2205420" y="4423586"/>
              <a:ext cx="3544821" cy="1193808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D86C9C10-2074-A4DE-8981-69498DA3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" t="9404" r="62180" b="14801"/>
            <a:stretch/>
          </p:blipFill>
          <p:spPr>
            <a:xfrm>
              <a:off x="348311" y="4423586"/>
              <a:ext cx="1882704" cy="2210896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0FF2A3-2CE7-F45C-914C-0156D2F0DC23}"/>
                </a:ext>
              </a:extLst>
            </p:cNvPr>
            <p:cNvSpPr/>
            <p:nvPr/>
          </p:nvSpPr>
          <p:spPr>
            <a:xfrm>
              <a:off x="543331" y="4432834"/>
              <a:ext cx="1623289" cy="2097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41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293E60-1DA2-5850-D4BF-A40813AF9FA3}"/>
              </a:ext>
            </a:extLst>
          </p:cNvPr>
          <p:cNvSpPr/>
          <p:nvPr/>
        </p:nvSpPr>
        <p:spPr>
          <a:xfrm>
            <a:off x="2148000" y="0"/>
            <a:ext cx="3600000" cy="193125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web1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2FBDBB-9F06-030C-5B70-0E526B463B2A}"/>
              </a:ext>
            </a:extLst>
          </p:cNvPr>
          <p:cNvSpPr/>
          <p:nvPr/>
        </p:nvSpPr>
        <p:spPr>
          <a:xfrm>
            <a:off x="2148000" y="4926751"/>
            <a:ext cx="3600000" cy="193125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web3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1BFDEC-6AD5-5CAA-05D9-D997E2AF89D8}"/>
              </a:ext>
            </a:extLst>
          </p:cNvPr>
          <p:cNvSpPr/>
          <p:nvPr/>
        </p:nvSpPr>
        <p:spPr>
          <a:xfrm>
            <a:off x="2148000" y="2463375"/>
            <a:ext cx="3600000" cy="193125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web2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8D7724A-AA68-0825-6F33-CC268131A66B}"/>
              </a:ext>
            </a:extLst>
          </p:cNvPr>
          <p:cNvGrpSpPr/>
          <p:nvPr/>
        </p:nvGrpSpPr>
        <p:grpSpPr>
          <a:xfrm>
            <a:off x="6443999" y="2463374"/>
            <a:ext cx="3600000" cy="1931250"/>
            <a:chOff x="6443999" y="2463374"/>
            <a:chExt cx="3600000" cy="193125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E4784DB-1046-0677-D973-906DED456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999" y="2463374"/>
              <a:ext cx="3600000" cy="19312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416964-4251-AD56-1B98-7EAA8D35A516}"/>
                </a:ext>
              </a:extLst>
            </p:cNvPr>
            <p:cNvSpPr/>
            <p:nvPr/>
          </p:nvSpPr>
          <p:spPr>
            <a:xfrm>
              <a:off x="6443999" y="2643437"/>
              <a:ext cx="3217545" cy="58862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041A092-F944-D02E-EA93-21F8C95C98B3}"/>
              </a:ext>
            </a:extLst>
          </p:cNvPr>
          <p:cNvGrpSpPr/>
          <p:nvPr/>
        </p:nvGrpSpPr>
        <p:grpSpPr>
          <a:xfrm>
            <a:off x="6443999" y="4926749"/>
            <a:ext cx="3600001" cy="1931250"/>
            <a:chOff x="6443999" y="4926749"/>
            <a:chExt cx="3600001" cy="193125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76EBDE4-9D04-1EAE-37E8-11D664F4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000" y="4926749"/>
              <a:ext cx="3600000" cy="19312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52D7DC-27F6-5AE3-A28A-46BB97D8CA3B}"/>
                </a:ext>
              </a:extLst>
            </p:cNvPr>
            <p:cNvSpPr/>
            <p:nvPr/>
          </p:nvSpPr>
          <p:spPr>
            <a:xfrm>
              <a:off x="6443999" y="5107215"/>
              <a:ext cx="3217545" cy="58862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1DFDE443-8592-EBBA-29B6-2B59411B0F32}"/>
              </a:ext>
            </a:extLst>
          </p:cNvPr>
          <p:cNvGrpSpPr/>
          <p:nvPr/>
        </p:nvGrpSpPr>
        <p:grpSpPr>
          <a:xfrm>
            <a:off x="6443999" y="0"/>
            <a:ext cx="3600001" cy="1931250"/>
            <a:chOff x="6443999" y="0"/>
            <a:chExt cx="3600001" cy="193125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19C2433-F0C0-E1A2-4ADA-79410327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000" y="0"/>
              <a:ext cx="3600000" cy="19312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6A8D0E-908C-2972-9855-134277D1DDBF}"/>
                </a:ext>
              </a:extLst>
            </p:cNvPr>
            <p:cNvSpPr/>
            <p:nvPr/>
          </p:nvSpPr>
          <p:spPr>
            <a:xfrm>
              <a:off x="6443999" y="177732"/>
              <a:ext cx="3217545" cy="58862"/>
            </a:xfrm>
            <a:prstGeom prst="rect">
              <a:avLst/>
            </a:prstGeom>
            <a:solidFill>
              <a:srgbClr val="F1EBF7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2B0BBA1-299C-EFC4-0289-86555197BD03}"/>
              </a:ext>
            </a:extLst>
          </p:cNvPr>
          <p:cNvSpPr/>
          <p:nvPr/>
        </p:nvSpPr>
        <p:spPr>
          <a:xfrm>
            <a:off x="2163128" y="1559560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https://localhost:44396/web1.aspx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F823A01-0A10-645B-BE95-77AE161DB76B}"/>
              </a:ext>
            </a:extLst>
          </p:cNvPr>
          <p:cNvSpPr/>
          <p:nvPr/>
        </p:nvSpPr>
        <p:spPr>
          <a:xfrm>
            <a:off x="2163128" y="4022935"/>
            <a:ext cx="3393610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https://localhost:44343/web2.aspx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286D60C-A82F-EC2E-02DA-AB58375E7C60}"/>
              </a:ext>
            </a:extLst>
          </p:cNvPr>
          <p:cNvSpPr/>
          <p:nvPr/>
        </p:nvSpPr>
        <p:spPr>
          <a:xfrm>
            <a:off x="2158048" y="6486452"/>
            <a:ext cx="3388642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https://localhost:44391/web3.aspx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356C7D-3C56-CEBC-396C-61B0D0DBBB1D}"/>
              </a:ext>
            </a:extLst>
          </p:cNvPr>
          <p:cNvSpPr/>
          <p:nvPr/>
        </p:nvSpPr>
        <p:spPr>
          <a:xfrm>
            <a:off x="6443998" y="1553010"/>
            <a:ext cx="3493821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https://localhost:44396/index1.aspx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CDD4D4-9093-E623-ACE9-9D8366504A00}"/>
              </a:ext>
            </a:extLst>
          </p:cNvPr>
          <p:cNvSpPr/>
          <p:nvPr/>
        </p:nvSpPr>
        <p:spPr>
          <a:xfrm>
            <a:off x="6443999" y="4016385"/>
            <a:ext cx="3493820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https://localhost:44343/index2.aspx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93895DD-C1F7-4EE1-5B6B-BA7CB3B42B57}"/>
              </a:ext>
            </a:extLst>
          </p:cNvPr>
          <p:cNvSpPr/>
          <p:nvPr/>
        </p:nvSpPr>
        <p:spPr>
          <a:xfrm>
            <a:off x="6448966" y="6479902"/>
            <a:ext cx="3488705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https://localhost:44391/index3.aspx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3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>
            <a:extLst>
              <a:ext uri="{FF2B5EF4-FFF2-40B4-BE49-F238E27FC236}">
                <a16:creationId xmlns:a16="http://schemas.microsoft.com/office/drawing/2014/main" id="{E8AD5EAF-624A-B812-4634-165E5F235E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3765048"/>
            <a:ext cx="3600000" cy="19312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E5FDBDC-A1CD-171D-B119-578B47075ADF}"/>
              </a:ext>
            </a:extLst>
          </p:cNvPr>
          <p:cNvSpPr/>
          <p:nvPr/>
        </p:nvSpPr>
        <p:spPr>
          <a:xfrm>
            <a:off x="0" y="1161703"/>
            <a:ext cx="3600000" cy="193125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web1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547206-E3B1-8285-AA83-42D4E2D9CC1B}"/>
              </a:ext>
            </a:extLst>
          </p:cNvPr>
          <p:cNvSpPr/>
          <p:nvPr/>
        </p:nvSpPr>
        <p:spPr>
          <a:xfrm>
            <a:off x="15128" y="2721263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https://localhost:44396/web1.aspx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D45C6A9-5C08-798D-5765-CE0B2F1C2EB4}"/>
              </a:ext>
            </a:extLst>
          </p:cNvPr>
          <p:cNvSpPr/>
          <p:nvPr/>
        </p:nvSpPr>
        <p:spPr>
          <a:xfrm>
            <a:off x="3700084" y="1955321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4CBC63-B476-1584-D684-B9CF5CEC10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161702"/>
            <a:ext cx="3600000" cy="193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88E467-CF60-DE02-23F7-CE45C2204263}"/>
              </a:ext>
            </a:extLst>
          </p:cNvPr>
          <p:cNvSpPr/>
          <p:nvPr/>
        </p:nvSpPr>
        <p:spPr>
          <a:xfrm>
            <a:off x="4296000" y="1353522"/>
            <a:ext cx="3111479" cy="45719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47DBF8-D601-C5E6-2843-99098DE47FF3}"/>
              </a:ext>
            </a:extLst>
          </p:cNvPr>
          <p:cNvSpPr/>
          <p:nvPr/>
        </p:nvSpPr>
        <p:spPr>
          <a:xfrm>
            <a:off x="4296000" y="2721263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https://localhost:44345/Login.aspx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636D5-4626-ABDC-4CE9-A19D271801EB}"/>
              </a:ext>
            </a:extLst>
          </p:cNvPr>
          <p:cNvSpPr/>
          <p:nvPr/>
        </p:nvSpPr>
        <p:spPr>
          <a:xfrm>
            <a:off x="8587032" y="3765048"/>
            <a:ext cx="3600000" cy="193125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web1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A2D3E-1BDB-5D3D-F215-C9002F285155}"/>
              </a:ext>
            </a:extLst>
          </p:cNvPr>
          <p:cNvSpPr/>
          <p:nvPr/>
        </p:nvSpPr>
        <p:spPr>
          <a:xfrm>
            <a:off x="8602160" y="5324608"/>
            <a:ext cx="3403658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https://localhost:44396/web1.aspx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1CCBB67-A7A2-3523-C451-F14D49516D69}"/>
              </a:ext>
            </a:extLst>
          </p:cNvPr>
          <p:cNvSpPr/>
          <p:nvPr/>
        </p:nvSpPr>
        <p:spPr>
          <a:xfrm>
            <a:off x="7996084" y="1953854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4082F9-89DD-3AA3-A1F5-5281CEC1964B}"/>
              </a:ext>
            </a:extLst>
          </p:cNvPr>
          <p:cNvSpPr/>
          <p:nvPr/>
        </p:nvSpPr>
        <p:spPr>
          <a:xfrm>
            <a:off x="4306160" y="3942780"/>
            <a:ext cx="3217545" cy="58862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677EE4-0DE9-FC8B-6581-36BADE4C3B07}"/>
              </a:ext>
            </a:extLst>
          </p:cNvPr>
          <p:cNvSpPr/>
          <p:nvPr/>
        </p:nvSpPr>
        <p:spPr>
          <a:xfrm>
            <a:off x="4306160" y="5310214"/>
            <a:ext cx="3493821" cy="371689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https://localhost:44396/index1.aspx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20777D5D-E59E-95EF-3F3A-266920CFA42D}"/>
              </a:ext>
            </a:extLst>
          </p:cNvPr>
          <p:cNvSpPr/>
          <p:nvPr/>
        </p:nvSpPr>
        <p:spPr>
          <a:xfrm rot="5400000">
            <a:off x="10144084" y="3256261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C399E3-65DB-0F44-42EB-8710C7A883D3}"/>
              </a:ext>
            </a:extLst>
          </p:cNvPr>
          <p:cNvSpPr/>
          <p:nvPr/>
        </p:nvSpPr>
        <p:spPr>
          <a:xfrm>
            <a:off x="0" y="451333"/>
            <a:ext cx="12176872" cy="487197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範例一：使用者訪問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web1/web2/web3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Azure AD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帳號進行登入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E69CDF40-7AA8-DBC6-B5D1-B9165AA6BD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99" y="1160235"/>
            <a:ext cx="3600000" cy="193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040AF631-3310-9835-4BED-0D7107211E77}"/>
              </a:ext>
            </a:extLst>
          </p:cNvPr>
          <p:cNvSpPr/>
          <p:nvPr/>
        </p:nvSpPr>
        <p:spPr>
          <a:xfrm flipH="1">
            <a:off x="7998681" y="4558667"/>
            <a:ext cx="495831" cy="3440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8493ED2-FCE8-4C7B-596E-AE10354C1B16}"/>
              </a:ext>
            </a:extLst>
          </p:cNvPr>
          <p:cNvSpPr/>
          <p:nvPr/>
        </p:nvSpPr>
        <p:spPr>
          <a:xfrm>
            <a:off x="5890260" y="2527935"/>
            <a:ext cx="405765" cy="121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3321290-1360-28A3-68BC-E384BFAD2916}"/>
              </a:ext>
            </a:extLst>
          </p:cNvPr>
          <p:cNvSpPr/>
          <p:nvPr/>
        </p:nvSpPr>
        <p:spPr>
          <a:xfrm>
            <a:off x="3626987" y="1458207"/>
            <a:ext cx="642024" cy="37168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跳轉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45953B5-A28C-8B70-84B0-F86E60374364}"/>
              </a:ext>
            </a:extLst>
          </p:cNvPr>
          <p:cNvSpPr/>
          <p:nvPr/>
        </p:nvSpPr>
        <p:spPr>
          <a:xfrm>
            <a:off x="10564004" y="3243155"/>
            <a:ext cx="876155" cy="37168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重定向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36E7BB43-2311-5E97-D5A0-2114DCCEC0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438386"/>
            <a:ext cx="2880000" cy="1545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3C429AD5-7302-592E-9AC1-99223A6633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310214"/>
            <a:ext cx="2880000" cy="1545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7D8A4C82-4F6D-3B4C-2F7A-6E4E4D302B29}"/>
              </a:ext>
            </a:extLst>
          </p:cNvPr>
          <p:cNvSpPr/>
          <p:nvPr/>
        </p:nvSpPr>
        <p:spPr>
          <a:xfrm>
            <a:off x="359999" y="5463553"/>
            <a:ext cx="1645243" cy="45719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38C5F2E-7AA0-4CDB-0BCE-3590CB2E8C11}"/>
              </a:ext>
            </a:extLst>
          </p:cNvPr>
          <p:cNvSpPr/>
          <p:nvPr/>
        </p:nvSpPr>
        <p:spPr>
          <a:xfrm>
            <a:off x="359998" y="3591984"/>
            <a:ext cx="1645243" cy="45719"/>
          </a:xfrm>
          <a:prstGeom prst="rect">
            <a:avLst/>
          </a:prstGeom>
          <a:solidFill>
            <a:srgbClr val="F1EBF7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299ED1E-85BF-C1F9-6D5A-E199E7B97396}"/>
              </a:ext>
            </a:extLst>
          </p:cNvPr>
          <p:cNvSpPr/>
          <p:nvPr/>
        </p:nvSpPr>
        <p:spPr>
          <a:xfrm>
            <a:off x="1250929" y="4941762"/>
            <a:ext cx="1098141" cy="371689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刷新頁面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430C1BB-FEF3-3FCC-EADB-09C93542FEB2}"/>
              </a:ext>
            </a:extLst>
          </p:cNvPr>
          <p:cNvSpPr/>
          <p:nvPr/>
        </p:nvSpPr>
        <p:spPr>
          <a:xfrm>
            <a:off x="359998" y="4665687"/>
            <a:ext cx="2745001" cy="320936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https://localhost:44343/index2.aspx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C00DEDC-771F-614D-0FB2-47774C816A4B}"/>
              </a:ext>
            </a:extLst>
          </p:cNvPr>
          <p:cNvSpPr/>
          <p:nvPr/>
        </p:nvSpPr>
        <p:spPr>
          <a:xfrm>
            <a:off x="359998" y="6534278"/>
            <a:ext cx="2740983" cy="320936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https://localhost:44391/index3.aspx</a:t>
            </a: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16D16917-7C4E-63A5-4DAB-7E1E2437A47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293" b="95141"/>
          <a:stretch/>
        </p:blipFill>
        <p:spPr>
          <a:xfrm>
            <a:off x="4866390" y="1160482"/>
            <a:ext cx="3029610" cy="88182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25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8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665</Words>
  <Application>Microsoft Office PowerPoint</Application>
  <PresentationFormat>寬螢幕</PresentationFormat>
  <Paragraphs>101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微软雅黑</vt:lpstr>
      <vt:lpstr>標楷體</vt:lpstr>
      <vt:lpstr>標楷體</vt:lpstr>
      <vt:lpstr>Arial</vt:lpstr>
      <vt:lpstr>Calibri</vt:lpstr>
      <vt:lpstr>Times New Roman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吳旻璇</dc:creator>
  <cp:keywords/>
  <dc:description/>
  <cp:lastModifiedBy>旻璇 吳</cp:lastModifiedBy>
  <cp:revision>237</cp:revision>
  <dcterms:created xsi:type="dcterms:W3CDTF">2020-11-05T09:34:12Z</dcterms:created>
  <dcterms:modified xsi:type="dcterms:W3CDTF">2023-08-01T04:05:13Z</dcterms:modified>
</cp:coreProperties>
</file>