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1" r:id="rId5"/>
    <p:sldId id="258" r:id="rId6"/>
    <p:sldId id="259" r:id="rId7"/>
    <p:sldId id="260" r:id="rId8"/>
    <p:sldId id="262"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5" r:id="rId30"/>
    <p:sldId id="284" r:id="rId31"/>
    <p:sldId id="286" r:id="rId32"/>
    <p:sldId id="287" r:id="rId33"/>
    <p:sldId id="288" r:id="rId34"/>
    <p:sldId id="290" r:id="rId35"/>
    <p:sldId id="291" r:id="rId36"/>
    <p:sldId id="292" r:id="rId37"/>
    <p:sldId id="293" r:id="rId38"/>
    <p:sldId id="295" r:id="rId39"/>
    <p:sldId id="294" r:id="rId40"/>
    <p:sldId id="296" r:id="rId41"/>
    <p:sldId id="289" r:id="rId42"/>
    <p:sldId id="298" r:id="rId43"/>
    <p:sldId id="299" r:id="rId44"/>
    <p:sldId id="300" r:id="rId45"/>
    <p:sldId id="301" r:id="rId46"/>
    <p:sldId id="302" r:id="rId47"/>
    <p:sldId id="309" r:id="rId48"/>
    <p:sldId id="303" r:id="rId49"/>
    <p:sldId id="304" r:id="rId50"/>
    <p:sldId id="305" r:id="rId51"/>
    <p:sldId id="312" r:id="rId52"/>
    <p:sldId id="297" r:id="rId53"/>
    <p:sldId id="306" r:id="rId54"/>
    <p:sldId id="307" r:id="rId55"/>
    <p:sldId id="308" r:id="rId56"/>
    <p:sldId id="310" r:id="rId57"/>
    <p:sldId id="31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E3EB4-8A6A-4B3C-80D9-BBC7F470F1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CE10B06-8184-422D-8972-C5A187F22B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FB64FD-46A4-42A3-B68E-24195B7415C1}"/>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5" name="Footer Placeholder 4">
            <a:extLst>
              <a:ext uri="{FF2B5EF4-FFF2-40B4-BE49-F238E27FC236}">
                <a16:creationId xmlns:a16="http://schemas.microsoft.com/office/drawing/2014/main" id="{D0085CAC-F1CE-488C-9150-76A724F89A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FFF596-21C3-4319-BBAB-E27B48710AA0}"/>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124720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4BAB-13A4-4057-AE31-53DD8CA835F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6480390-F98E-4874-9DE5-11809B4FF1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6AD737E-5D6E-4415-B415-544B27883E19}"/>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5" name="Footer Placeholder 4">
            <a:extLst>
              <a:ext uri="{FF2B5EF4-FFF2-40B4-BE49-F238E27FC236}">
                <a16:creationId xmlns:a16="http://schemas.microsoft.com/office/drawing/2014/main" id="{D3E95C57-4C5C-4BB9-A841-C2FB17CE32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FC2E12-E4F9-40A8-8C77-FA55ABB931B0}"/>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43499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217A9-E60E-4719-BA3C-3737FF85C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441C6EA-587F-45B5-8B4B-9481FE695A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5C0153-8604-42A0-AF25-CF4E6EF82D4F}"/>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5" name="Footer Placeholder 4">
            <a:extLst>
              <a:ext uri="{FF2B5EF4-FFF2-40B4-BE49-F238E27FC236}">
                <a16:creationId xmlns:a16="http://schemas.microsoft.com/office/drawing/2014/main" id="{049F366E-C3C2-47A8-9F9D-17506D1806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415F89-7FEC-4967-9415-D6542F3E739F}"/>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27264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A20F4-6AB0-46EA-96DD-03259501AB2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2DC243-27F1-4F90-9155-516B53817F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EC020A8-8595-43A4-93E3-7E72AC07595B}"/>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5" name="Footer Placeholder 4">
            <a:extLst>
              <a:ext uri="{FF2B5EF4-FFF2-40B4-BE49-F238E27FC236}">
                <a16:creationId xmlns:a16="http://schemas.microsoft.com/office/drawing/2014/main" id="{851FA6EE-97D2-462F-9C4C-29630216720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A1B35E-6024-47C4-B9D1-258295770A41}"/>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927862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20214-2C9C-4F33-8A54-49FB12B36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3930E2-8B84-4847-B8E9-B7497DABC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BDEC8B-B0F2-4823-94DD-47EC6B58174E}"/>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5" name="Footer Placeholder 4">
            <a:extLst>
              <a:ext uri="{FF2B5EF4-FFF2-40B4-BE49-F238E27FC236}">
                <a16:creationId xmlns:a16="http://schemas.microsoft.com/office/drawing/2014/main" id="{D314DF80-0F28-4578-975A-D9D0972CE6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FB44A1-ACE9-4673-B323-E031EA7822C9}"/>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096808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A59F-64A8-4F0B-8F37-F76A94B3E2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291C85-DAE0-4214-BE22-B2364EA0D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E9F25B1-81CC-4DBF-B93A-9BE1F7B981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A7B17B-4FB9-4166-839F-CD932D1980C6}"/>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6" name="Footer Placeholder 5">
            <a:extLst>
              <a:ext uri="{FF2B5EF4-FFF2-40B4-BE49-F238E27FC236}">
                <a16:creationId xmlns:a16="http://schemas.microsoft.com/office/drawing/2014/main" id="{CCE5274A-1219-4D9A-9247-4DB9F7D07D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57496A-A444-483D-9872-05E219E331B3}"/>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691945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39A8-5D4D-4853-BB51-53E9B31C79C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6109B75-2A49-4EF1-ABC9-67615DC31F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090FFC-3B3C-4A1D-82D2-54B7EB45F9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F06FBF8-4BF9-4A64-8B39-824E7778A2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6AAD4D-92B2-4EA8-B1B1-65AA34B63E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3F140D0-F0DE-42AA-BCEB-071257558E1F}"/>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8" name="Footer Placeholder 7">
            <a:extLst>
              <a:ext uri="{FF2B5EF4-FFF2-40B4-BE49-F238E27FC236}">
                <a16:creationId xmlns:a16="http://schemas.microsoft.com/office/drawing/2014/main" id="{F4664E38-7846-423D-91E7-C16A4E2F46E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19C6CCB-BFA5-461E-9F29-650E4CF80548}"/>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393913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2B817-7063-4646-A0DE-287587DC850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F0FF7A-9DE7-41E4-A086-C04DBA4ED3DE}"/>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4" name="Footer Placeholder 3">
            <a:extLst>
              <a:ext uri="{FF2B5EF4-FFF2-40B4-BE49-F238E27FC236}">
                <a16:creationId xmlns:a16="http://schemas.microsoft.com/office/drawing/2014/main" id="{8A5C2AB3-272A-491E-BE66-BA8DB9E60F5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521C532-F353-4914-9A07-4C0232F56CE7}"/>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55631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EC9B07-6490-46FD-9600-2B9485C98181}"/>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3" name="Footer Placeholder 2">
            <a:extLst>
              <a:ext uri="{FF2B5EF4-FFF2-40B4-BE49-F238E27FC236}">
                <a16:creationId xmlns:a16="http://schemas.microsoft.com/office/drawing/2014/main" id="{CC1BB004-F078-42B6-9FD8-E7B7335BC6F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5249CB-F5EE-438A-A5F7-935B40D03A39}"/>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302233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E0D87-344B-4021-BACC-CF58E47CC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68D1E40-6C75-4490-922B-D095FDFAA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970B0CC-CBAC-4212-930E-53CE80542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E4963C-15D2-40C9-BACF-F6CBA728AE42}"/>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6" name="Footer Placeholder 5">
            <a:extLst>
              <a:ext uri="{FF2B5EF4-FFF2-40B4-BE49-F238E27FC236}">
                <a16:creationId xmlns:a16="http://schemas.microsoft.com/office/drawing/2014/main" id="{174BC3AF-8350-4685-AF02-552F012E7E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4A000E-593C-4489-8F83-02415127649A}"/>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2806731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C6B55-3669-46F7-B5C2-B99D513C62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949EB11-6F06-4BCD-AF80-F096847CA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3621FB-2CEB-49AE-9580-55710DEBBC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AB97F8-C12A-40B4-9A60-CE2F72979FF5}"/>
              </a:ext>
            </a:extLst>
          </p:cNvPr>
          <p:cNvSpPr>
            <a:spLocks noGrp="1"/>
          </p:cNvSpPr>
          <p:nvPr>
            <p:ph type="dt" sz="half" idx="10"/>
          </p:nvPr>
        </p:nvSpPr>
        <p:spPr/>
        <p:txBody>
          <a:bodyPr/>
          <a:lstStyle/>
          <a:p>
            <a:fld id="{E42CCEF1-D5D7-4A61-9B44-E89BDD4A9D34}" type="datetimeFigureOut">
              <a:rPr lang="en-GB" smtClean="0"/>
              <a:t>07/09/2019</a:t>
            </a:fld>
            <a:endParaRPr lang="en-GB"/>
          </a:p>
        </p:txBody>
      </p:sp>
      <p:sp>
        <p:nvSpPr>
          <p:cNvPr id="6" name="Footer Placeholder 5">
            <a:extLst>
              <a:ext uri="{FF2B5EF4-FFF2-40B4-BE49-F238E27FC236}">
                <a16:creationId xmlns:a16="http://schemas.microsoft.com/office/drawing/2014/main" id="{67EEF9CF-2B56-4A16-88F7-1EB4FDA22B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B481826-BD52-457F-8D9B-97FBA0DA09CD}"/>
              </a:ext>
            </a:extLst>
          </p:cNvPr>
          <p:cNvSpPr>
            <a:spLocks noGrp="1"/>
          </p:cNvSpPr>
          <p:nvPr>
            <p:ph type="sldNum" sz="quarter" idx="12"/>
          </p:nvPr>
        </p:nvSpPr>
        <p:spPr/>
        <p:txBody>
          <a:bodyPr/>
          <a:lstStyle/>
          <a:p>
            <a:fld id="{87518C8C-BAF9-421A-8570-DD98C20D2C56}" type="slidenum">
              <a:rPr lang="en-GB" smtClean="0"/>
              <a:t>‹#›</a:t>
            </a:fld>
            <a:endParaRPr lang="en-GB"/>
          </a:p>
        </p:txBody>
      </p:sp>
    </p:spTree>
    <p:extLst>
      <p:ext uri="{BB962C8B-B14F-4D97-AF65-F5344CB8AC3E}">
        <p14:creationId xmlns:p14="http://schemas.microsoft.com/office/powerpoint/2010/main" val="408919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886FBD-246E-45C9-A9F9-3327E66D1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111045-E31C-4036-96B9-8EAE12252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CDED57-B3C8-4575-A94F-A9622ACB4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2CCEF1-D5D7-4A61-9B44-E89BDD4A9D34}" type="datetimeFigureOut">
              <a:rPr lang="en-GB" smtClean="0"/>
              <a:t>07/09/2019</a:t>
            </a:fld>
            <a:endParaRPr lang="en-GB"/>
          </a:p>
        </p:txBody>
      </p:sp>
      <p:sp>
        <p:nvSpPr>
          <p:cNvPr id="5" name="Footer Placeholder 4">
            <a:extLst>
              <a:ext uri="{FF2B5EF4-FFF2-40B4-BE49-F238E27FC236}">
                <a16:creationId xmlns:a16="http://schemas.microsoft.com/office/drawing/2014/main" id="{18DC6950-DDC0-4BB6-A3F0-18B805CC7E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4DB01B-EA22-4904-9385-5964069F1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18C8C-BAF9-421A-8570-DD98C20D2C56}" type="slidenum">
              <a:rPr lang="en-GB" smtClean="0"/>
              <a:t>‹#›</a:t>
            </a:fld>
            <a:endParaRPr lang="en-GB"/>
          </a:p>
        </p:txBody>
      </p:sp>
    </p:spTree>
    <p:extLst>
      <p:ext uri="{BB962C8B-B14F-4D97-AF65-F5344CB8AC3E}">
        <p14:creationId xmlns:p14="http://schemas.microsoft.com/office/powerpoint/2010/main" val="2219276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SHoggard/-Morph2019"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www.palass.org/publications/newsletter/palaeomath-10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google.com/url?q=http%3A%2F%2Fwww.archaeology.dk%2F16738%2FNr.%252040%2520-%25202019&amp;sa=D&amp;sntz=1&amp;usg=AFQjCNE7LpfL8Pzi81WsKGxzzTO5kNdydg" TargetMode="External"/><Relationship Id="rId2" Type="http://schemas.openxmlformats.org/officeDocument/2006/relationships/image" Target="../media/image35.jpeg"/><Relationship Id="rId1" Type="http://schemas.openxmlformats.org/officeDocument/2006/relationships/slideLayout" Target="../slideLayouts/slideLayout2.xml"/><Relationship Id="rId4" Type="http://schemas.openxmlformats.org/officeDocument/2006/relationships/hyperlink" Target="https://www.google.com/url?q=https%3A%2F%2Fosf.io%2Fen5d2%2F&amp;sa=D&amp;sntz=1&amp;usg=AFQjCNFWyeovfKfrVrek_Ghgtx7d9MgfI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github.com/CSHoggard/-Morph2019" TargetMode="Externa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palass.org/publications/newsletter/palaeomath-101" TargetMode="External"/><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palass.org/publications/newsletter/palaeomath-101"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oi.org/10.1007/s41982-019-00024-6" TargetMode="External"/><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github.com/CSHoggard/-Morph2019"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8CBE01F2-CC0B-425D-9BB3-A905DC2BE0B2}"/>
              </a:ext>
            </a:extLst>
          </p:cNvPr>
          <p:cNvCxnSpPr>
            <a:cxnSpLocks/>
          </p:cNvCxnSpPr>
          <p:nvPr/>
        </p:nvCxnSpPr>
        <p:spPr>
          <a:xfrm flipV="1">
            <a:off x="-812800" y="4171982"/>
            <a:ext cx="1268370" cy="158431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0E30776-4CF4-49C1-BACB-04BEEB4097B8}"/>
              </a:ext>
            </a:extLst>
          </p:cNvPr>
          <p:cNvCxnSpPr>
            <a:cxnSpLocks/>
          </p:cNvCxnSpPr>
          <p:nvPr/>
        </p:nvCxnSpPr>
        <p:spPr>
          <a:xfrm flipH="1" flipV="1">
            <a:off x="469901" y="4171982"/>
            <a:ext cx="1282699" cy="31686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7467153-324F-4E8C-896A-870A4B43EA29}"/>
              </a:ext>
            </a:extLst>
          </p:cNvPr>
          <p:cNvCxnSpPr>
            <a:cxnSpLocks/>
          </p:cNvCxnSpPr>
          <p:nvPr/>
        </p:nvCxnSpPr>
        <p:spPr>
          <a:xfrm flipV="1">
            <a:off x="1766931" y="6356382"/>
            <a:ext cx="1623969" cy="98421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F3859A0-9627-4A33-A24B-8423C956E29C}"/>
              </a:ext>
            </a:extLst>
          </p:cNvPr>
          <p:cNvCxnSpPr>
            <a:cxnSpLocks/>
          </p:cNvCxnSpPr>
          <p:nvPr/>
        </p:nvCxnSpPr>
        <p:spPr>
          <a:xfrm>
            <a:off x="469900" y="4171982"/>
            <a:ext cx="2921000" cy="21844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5CA314C-948A-4DB5-BC3F-B9FF63A4FC37}"/>
              </a:ext>
            </a:extLst>
          </p:cNvPr>
          <p:cNvSpPr txBox="1"/>
          <p:nvPr/>
        </p:nvSpPr>
        <p:spPr>
          <a:xfrm>
            <a:off x="1345341" y="2483470"/>
            <a:ext cx="9501319" cy="584775"/>
          </a:xfrm>
          <a:prstGeom prst="rect">
            <a:avLst/>
          </a:prstGeom>
          <a:noFill/>
        </p:spPr>
        <p:txBody>
          <a:bodyPr wrap="none" rtlCol="0">
            <a:spAutoFit/>
          </a:bodyPr>
          <a:lstStyle/>
          <a:p>
            <a:r>
              <a:rPr lang="en-GB" sz="3200" b="1" dirty="0">
                <a:solidFill>
                  <a:schemeClr val="accent2">
                    <a:lumMod val="75000"/>
                  </a:schemeClr>
                </a:solidFill>
                <a:latin typeface="Montserrat SemiBold" panose="00000700000000000000" pitchFamily="2" charset="0"/>
              </a:rPr>
              <a:t>Geometric Morphometrics and Archaeology</a:t>
            </a:r>
          </a:p>
        </p:txBody>
      </p:sp>
      <p:sp>
        <p:nvSpPr>
          <p:cNvPr id="5" name="TextBox 4">
            <a:extLst>
              <a:ext uri="{FF2B5EF4-FFF2-40B4-BE49-F238E27FC236}">
                <a16:creationId xmlns:a16="http://schemas.microsoft.com/office/drawing/2014/main" id="{FED872C4-ED7A-42A9-9A66-2462E8D4A00A}"/>
              </a:ext>
            </a:extLst>
          </p:cNvPr>
          <p:cNvSpPr txBox="1"/>
          <p:nvPr/>
        </p:nvSpPr>
        <p:spPr>
          <a:xfrm>
            <a:off x="4664358" y="3228945"/>
            <a:ext cx="2986715" cy="400110"/>
          </a:xfrm>
          <a:prstGeom prst="rect">
            <a:avLst/>
          </a:prstGeom>
          <a:noFill/>
        </p:spPr>
        <p:txBody>
          <a:bodyPr wrap="none" rtlCol="0">
            <a:spAutoFit/>
          </a:bodyPr>
          <a:lstStyle/>
          <a:p>
            <a:r>
              <a:rPr lang="en-GB" sz="2000" dirty="0">
                <a:latin typeface="Montserrat" panose="00000500000000000000" pitchFamily="2" charset="0"/>
              </a:rPr>
              <a:t>Dr. Christian Hoggard</a:t>
            </a:r>
          </a:p>
        </p:txBody>
      </p:sp>
      <p:pic>
        <p:nvPicPr>
          <p:cNvPr id="7" name="Graphic 6">
            <a:extLst>
              <a:ext uri="{FF2B5EF4-FFF2-40B4-BE49-F238E27FC236}">
                <a16:creationId xmlns:a16="http://schemas.microsoft.com/office/drawing/2014/main" id="{503F7AC3-A6C3-4BE6-B93C-F9BEDF1D23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0781" y="3835595"/>
            <a:ext cx="339634" cy="339634"/>
          </a:xfrm>
          <a:prstGeom prst="rect">
            <a:avLst/>
          </a:prstGeom>
        </p:spPr>
      </p:pic>
      <p:sp>
        <p:nvSpPr>
          <p:cNvPr id="8" name="TextBox 7">
            <a:extLst>
              <a:ext uri="{FF2B5EF4-FFF2-40B4-BE49-F238E27FC236}">
                <a16:creationId xmlns:a16="http://schemas.microsoft.com/office/drawing/2014/main" id="{6CC1CE37-55CC-46DA-A277-B0D746091B42}"/>
              </a:ext>
            </a:extLst>
          </p:cNvPr>
          <p:cNvSpPr txBox="1"/>
          <p:nvPr/>
        </p:nvSpPr>
        <p:spPr>
          <a:xfrm>
            <a:off x="5758672" y="3802650"/>
            <a:ext cx="1529586" cy="369332"/>
          </a:xfrm>
          <a:prstGeom prst="rect">
            <a:avLst/>
          </a:prstGeom>
          <a:noFill/>
        </p:spPr>
        <p:txBody>
          <a:bodyPr wrap="none" rtlCol="0">
            <a:spAutoFit/>
          </a:bodyPr>
          <a:lstStyle/>
          <a:p>
            <a:r>
              <a:rPr lang="en-GB" dirty="0">
                <a:latin typeface="Montserrat" panose="00000500000000000000" pitchFamily="2" charset="0"/>
              </a:rPr>
              <a:t>CSHoggard</a:t>
            </a:r>
            <a:endParaRPr lang="en-GB" sz="2000" dirty="0">
              <a:latin typeface="Montserrat" panose="00000500000000000000" pitchFamily="2" charset="0"/>
            </a:endParaRPr>
          </a:p>
        </p:txBody>
      </p:sp>
      <p:pic>
        <p:nvPicPr>
          <p:cNvPr id="10" name="Graphic 9">
            <a:extLst>
              <a:ext uri="{FF2B5EF4-FFF2-40B4-BE49-F238E27FC236}">
                <a16:creationId xmlns:a16="http://schemas.microsoft.com/office/drawing/2014/main" id="{92262F2F-B9BC-4664-980D-CA93E13DAE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30926" y="3745416"/>
            <a:ext cx="413657" cy="472751"/>
          </a:xfrm>
          <a:prstGeom prst="rect">
            <a:avLst/>
          </a:prstGeom>
        </p:spPr>
      </p:pic>
      <p:sp>
        <p:nvSpPr>
          <p:cNvPr id="17" name="Oval 16">
            <a:extLst>
              <a:ext uri="{FF2B5EF4-FFF2-40B4-BE49-F238E27FC236}">
                <a16:creationId xmlns:a16="http://schemas.microsoft.com/office/drawing/2014/main" id="{22941A63-7F4F-4DA6-BD64-795534844BA2}"/>
              </a:ext>
            </a:extLst>
          </p:cNvPr>
          <p:cNvSpPr/>
          <p:nvPr/>
        </p:nvSpPr>
        <p:spPr>
          <a:xfrm>
            <a:off x="266700" y="39687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BF2460F5-2E5B-4095-B870-AEBEC9596912}"/>
              </a:ext>
            </a:extLst>
          </p:cNvPr>
          <p:cNvSpPr/>
          <p:nvPr/>
        </p:nvSpPr>
        <p:spPr>
          <a:xfrm>
            <a:off x="3187700" y="61531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descr="A close up of a logo&#10;&#10;Description automatically generated">
            <a:extLst>
              <a:ext uri="{FF2B5EF4-FFF2-40B4-BE49-F238E27FC236}">
                <a16:creationId xmlns:a16="http://schemas.microsoft.com/office/drawing/2014/main" id="{14D0FD3B-C22F-4015-B38D-ACBA3E7E28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4262" y="6115612"/>
            <a:ext cx="2577737" cy="742388"/>
          </a:xfrm>
          <a:prstGeom prst="rect">
            <a:avLst/>
          </a:prstGeom>
        </p:spPr>
      </p:pic>
    </p:spTree>
    <p:extLst>
      <p:ext uri="{BB962C8B-B14F-4D97-AF65-F5344CB8AC3E}">
        <p14:creationId xmlns:p14="http://schemas.microsoft.com/office/powerpoint/2010/main" val="3694527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667CDC-DB26-420A-951C-1B819E94AE17}"/>
              </a:ext>
            </a:extLst>
          </p:cNvPr>
          <p:cNvPicPr>
            <a:picLocks noChangeAspect="1"/>
          </p:cNvPicPr>
          <p:nvPr/>
        </p:nvPicPr>
        <p:blipFill rotWithShape="1">
          <a:blip r:embed="rId2"/>
          <a:srcRect l="10713" r="9892"/>
          <a:stretch/>
        </p:blipFill>
        <p:spPr>
          <a:xfrm>
            <a:off x="6080125" y="313601"/>
            <a:ext cx="4753374" cy="3415844"/>
          </a:xfrm>
          <a:prstGeom prst="rect">
            <a:avLst/>
          </a:prstGeom>
        </p:spPr>
      </p:pic>
      <p:pic>
        <p:nvPicPr>
          <p:cNvPr id="5" name="Picture 4">
            <a:extLst>
              <a:ext uri="{FF2B5EF4-FFF2-40B4-BE49-F238E27FC236}">
                <a16:creationId xmlns:a16="http://schemas.microsoft.com/office/drawing/2014/main" id="{5F9BA3A8-4504-4AC5-BD32-60634B0A689A}"/>
              </a:ext>
            </a:extLst>
          </p:cNvPr>
          <p:cNvPicPr>
            <a:picLocks noChangeAspect="1"/>
          </p:cNvPicPr>
          <p:nvPr/>
        </p:nvPicPr>
        <p:blipFill>
          <a:blip r:embed="rId3"/>
          <a:stretch>
            <a:fillRect/>
          </a:stretch>
        </p:blipFill>
        <p:spPr>
          <a:xfrm>
            <a:off x="5458886" y="4059766"/>
            <a:ext cx="5995851" cy="2298394"/>
          </a:xfrm>
          <a:prstGeom prst="rect">
            <a:avLst/>
          </a:prstGeom>
        </p:spPr>
      </p:pic>
      <p:pic>
        <p:nvPicPr>
          <p:cNvPr id="6" name="Picture 5">
            <a:extLst>
              <a:ext uri="{FF2B5EF4-FFF2-40B4-BE49-F238E27FC236}">
                <a16:creationId xmlns:a16="http://schemas.microsoft.com/office/drawing/2014/main" id="{53C2FB01-DA13-4500-8453-88A3D11AABF2}"/>
              </a:ext>
            </a:extLst>
          </p:cNvPr>
          <p:cNvPicPr>
            <a:picLocks noChangeAspect="1"/>
          </p:cNvPicPr>
          <p:nvPr/>
        </p:nvPicPr>
        <p:blipFill>
          <a:blip r:embed="rId4"/>
          <a:stretch>
            <a:fillRect/>
          </a:stretch>
        </p:blipFill>
        <p:spPr>
          <a:xfrm>
            <a:off x="127518" y="313601"/>
            <a:ext cx="4964222" cy="2267288"/>
          </a:xfrm>
          <a:prstGeom prst="rect">
            <a:avLst/>
          </a:prstGeom>
        </p:spPr>
      </p:pic>
      <p:pic>
        <p:nvPicPr>
          <p:cNvPr id="12" name="Picture 11" descr="A picture containing kite, flying, ground&#10;&#10;Description automatically generated">
            <a:extLst>
              <a:ext uri="{FF2B5EF4-FFF2-40B4-BE49-F238E27FC236}">
                <a16:creationId xmlns:a16="http://schemas.microsoft.com/office/drawing/2014/main" id="{EFDF7FC5-7F19-460E-8642-2F149FCC1C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1707" y="3128555"/>
            <a:ext cx="3415844" cy="3415844"/>
          </a:xfrm>
          <a:prstGeom prst="rect">
            <a:avLst/>
          </a:prstGeom>
        </p:spPr>
      </p:pic>
    </p:spTree>
    <p:extLst>
      <p:ext uri="{BB962C8B-B14F-4D97-AF65-F5344CB8AC3E}">
        <p14:creationId xmlns:p14="http://schemas.microsoft.com/office/powerpoint/2010/main" val="4215262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E8CAC4-63CF-4A99-8968-83A5A121ED2D}"/>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50393F6-F05A-4068-8AB5-23D940B9FCB7}"/>
              </a:ext>
            </a:extLst>
          </p:cNvPr>
          <p:cNvSpPr txBox="1"/>
          <p:nvPr/>
        </p:nvSpPr>
        <p:spPr>
          <a:xfrm>
            <a:off x="912219" y="6153333"/>
            <a:ext cx="6540140" cy="461665"/>
          </a:xfrm>
          <a:prstGeom prst="rect">
            <a:avLst/>
          </a:prstGeom>
          <a:noFill/>
        </p:spPr>
        <p:txBody>
          <a:bodyPr wrap="square" rtlCol="0">
            <a:spAutoFit/>
          </a:bodyPr>
          <a:lstStyle/>
          <a:p>
            <a:r>
              <a:rPr lang="en-GB" sz="2400" b="1" dirty="0">
                <a:solidFill>
                  <a:schemeClr val="bg1"/>
                </a:solidFill>
                <a:latin typeface="Montserrat ExtraBold" panose="00000900000000000000" pitchFamily="2" charset="0"/>
              </a:rPr>
              <a:t>What do we mean by shape and size</a:t>
            </a:r>
          </a:p>
        </p:txBody>
      </p:sp>
      <p:pic>
        <p:nvPicPr>
          <p:cNvPr id="2" name="Graphic 1">
            <a:extLst>
              <a:ext uri="{FF2B5EF4-FFF2-40B4-BE49-F238E27FC236}">
                <a16:creationId xmlns:a16="http://schemas.microsoft.com/office/drawing/2014/main" id="{8682AB17-2982-4204-87B3-AFE964546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6377" y="600278"/>
            <a:ext cx="4511040" cy="6014720"/>
          </a:xfrm>
          <a:prstGeom prst="rect">
            <a:avLst/>
          </a:prstGeom>
        </p:spPr>
      </p:pic>
    </p:spTree>
    <p:extLst>
      <p:ext uri="{BB962C8B-B14F-4D97-AF65-F5344CB8AC3E}">
        <p14:creationId xmlns:p14="http://schemas.microsoft.com/office/powerpoint/2010/main" val="53911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E8CAC4-63CF-4A99-8968-83A5A121ED2D}"/>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50393F6-F05A-4068-8AB5-23D940B9FCB7}"/>
              </a:ext>
            </a:extLst>
          </p:cNvPr>
          <p:cNvSpPr txBox="1"/>
          <p:nvPr/>
        </p:nvSpPr>
        <p:spPr>
          <a:xfrm>
            <a:off x="2219087" y="600681"/>
            <a:ext cx="1710725"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Shape</a:t>
            </a:r>
            <a:endParaRPr lang="en-GB" sz="3200" b="1" dirty="0">
              <a:solidFill>
                <a:schemeClr val="bg1"/>
              </a:solidFill>
              <a:latin typeface="Montserrat ExtraBold" panose="00000900000000000000" pitchFamily="2" charset="0"/>
            </a:endParaRPr>
          </a:p>
        </p:txBody>
      </p:sp>
      <p:sp>
        <p:nvSpPr>
          <p:cNvPr id="5" name="TextBox 4">
            <a:extLst>
              <a:ext uri="{FF2B5EF4-FFF2-40B4-BE49-F238E27FC236}">
                <a16:creationId xmlns:a16="http://schemas.microsoft.com/office/drawing/2014/main" id="{0D1B5555-91E9-4E86-844F-7921565ED1CC}"/>
              </a:ext>
            </a:extLst>
          </p:cNvPr>
          <p:cNvSpPr txBox="1"/>
          <p:nvPr/>
        </p:nvSpPr>
        <p:spPr>
          <a:xfrm>
            <a:off x="8553934" y="600681"/>
            <a:ext cx="1180131" cy="646331"/>
          </a:xfrm>
          <a:prstGeom prst="rect">
            <a:avLst/>
          </a:prstGeom>
          <a:noFill/>
        </p:spPr>
        <p:txBody>
          <a:bodyPr wrap="none" rtlCol="0">
            <a:spAutoFit/>
          </a:bodyPr>
          <a:lstStyle/>
          <a:p>
            <a:r>
              <a:rPr lang="en-GB" sz="3600" dirty="0">
                <a:solidFill>
                  <a:srgbClr val="ED7D31"/>
                </a:solidFill>
                <a:latin typeface="Montserrat ExtraBold" panose="00000900000000000000" pitchFamily="2" charset="0"/>
              </a:rPr>
              <a:t>Size</a:t>
            </a:r>
            <a:endParaRPr lang="en-GB" sz="3200" dirty="0">
              <a:solidFill>
                <a:srgbClr val="ED7D31"/>
              </a:solidFill>
              <a:latin typeface="Montserrat ExtraBold" panose="00000900000000000000" pitchFamily="2" charset="0"/>
            </a:endParaRPr>
          </a:p>
        </p:txBody>
      </p:sp>
      <p:sp>
        <p:nvSpPr>
          <p:cNvPr id="6" name="Rectangle 5">
            <a:extLst>
              <a:ext uri="{FF2B5EF4-FFF2-40B4-BE49-F238E27FC236}">
                <a16:creationId xmlns:a16="http://schemas.microsoft.com/office/drawing/2014/main" id="{CDAAE925-E2E0-4F6F-BC55-042660C328AA}"/>
              </a:ext>
            </a:extLst>
          </p:cNvPr>
          <p:cNvSpPr/>
          <p:nvPr/>
        </p:nvSpPr>
        <p:spPr>
          <a:xfrm>
            <a:off x="0" y="2715662"/>
            <a:ext cx="6096000" cy="1323439"/>
          </a:xfrm>
          <a:prstGeom prst="rect">
            <a:avLst/>
          </a:prstGeom>
        </p:spPr>
        <p:txBody>
          <a:bodyPr>
            <a:spAutoFit/>
          </a:bodyPr>
          <a:lstStyle/>
          <a:p>
            <a:pPr algn="ctr"/>
            <a:r>
              <a:rPr lang="en-GB" sz="1600" dirty="0">
                <a:solidFill>
                  <a:schemeClr val="bg1"/>
                </a:solidFill>
                <a:latin typeface="Montserrat" panose="00000500000000000000" pitchFamily="2" charset="0"/>
              </a:rPr>
              <a:t>“In general terms, the shape of an object, dataset </a:t>
            </a:r>
            <a:br>
              <a:rPr lang="en-GB" sz="1600" dirty="0">
                <a:solidFill>
                  <a:schemeClr val="bg1"/>
                </a:solidFill>
                <a:latin typeface="Montserrat" panose="00000500000000000000" pitchFamily="2" charset="0"/>
              </a:rPr>
            </a:br>
            <a:r>
              <a:rPr lang="en-GB" sz="1600" dirty="0">
                <a:solidFill>
                  <a:schemeClr val="bg1"/>
                </a:solidFill>
                <a:latin typeface="Montserrat" panose="00000500000000000000" pitchFamily="2" charset="0"/>
              </a:rPr>
              <a:t>or image that can be defined as the </a:t>
            </a:r>
            <a:r>
              <a:rPr lang="en-GB" sz="1600" b="1" dirty="0">
                <a:solidFill>
                  <a:schemeClr val="bg1"/>
                </a:solidFill>
                <a:latin typeface="Montserrat" panose="00000500000000000000" pitchFamily="2" charset="0"/>
              </a:rPr>
              <a:t>total of </a:t>
            </a:r>
            <a:br>
              <a:rPr lang="en-GB" sz="1600" b="1" dirty="0">
                <a:solidFill>
                  <a:schemeClr val="bg1"/>
                </a:solidFill>
                <a:latin typeface="Montserrat" panose="00000500000000000000" pitchFamily="2" charset="0"/>
              </a:rPr>
            </a:br>
            <a:r>
              <a:rPr lang="en-GB" sz="1600" b="1" dirty="0">
                <a:solidFill>
                  <a:schemeClr val="bg1"/>
                </a:solidFill>
                <a:latin typeface="Montserrat" panose="00000500000000000000" pitchFamily="2" charset="0"/>
              </a:rPr>
              <a:t>all information is invariant under translation, rotation, and isotropic </a:t>
            </a:r>
            <a:r>
              <a:rPr lang="en-GB" sz="1600" b="1" dirty="0" err="1">
                <a:solidFill>
                  <a:schemeClr val="bg1"/>
                </a:solidFill>
                <a:latin typeface="Montserrat" panose="00000500000000000000" pitchFamily="2" charset="0"/>
              </a:rPr>
              <a:t>rescalings</a:t>
            </a:r>
            <a:r>
              <a:rPr lang="en-GB" sz="1600" dirty="0">
                <a:solidFill>
                  <a:schemeClr val="bg1"/>
                </a:solidFill>
                <a:latin typeface="Montserrat" panose="00000500000000000000" pitchFamily="2" charset="0"/>
              </a:rPr>
              <a:t>” </a:t>
            </a:r>
          </a:p>
          <a:p>
            <a:pPr algn="ctr"/>
            <a:endParaRPr lang="en-GB" sz="1600" dirty="0">
              <a:solidFill>
                <a:schemeClr val="bg1"/>
              </a:solidFill>
              <a:latin typeface="Montserrat" panose="00000500000000000000" pitchFamily="2" charset="0"/>
            </a:endParaRPr>
          </a:p>
        </p:txBody>
      </p:sp>
      <p:sp>
        <p:nvSpPr>
          <p:cNvPr id="7" name="Rectangle 6">
            <a:extLst>
              <a:ext uri="{FF2B5EF4-FFF2-40B4-BE49-F238E27FC236}">
                <a16:creationId xmlns:a16="http://schemas.microsoft.com/office/drawing/2014/main" id="{AD7AA63C-80A8-4EBA-A9D3-E214D7E5170F}"/>
              </a:ext>
            </a:extLst>
          </p:cNvPr>
          <p:cNvSpPr/>
          <p:nvPr/>
        </p:nvSpPr>
        <p:spPr>
          <a:xfrm>
            <a:off x="1057056" y="6575893"/>
            <a:ext cx="4034786" cy="230832"/>
          </a:xfrm>
          <a:prstGeom prst="rect">
            <a:avLst/>
          </a:prstGeom>
        </p:spPr>
        <p:txBody>
          <a:bodyPr wrap="square">
            <a:spAutoFit/>
          </a:bodyPr>
          <a:lstStyle/>
          <a:p>
            <a:r>
              <a:rPr lang="en-GB" sz="900" dirty="0">
                <a:solidFill>
                  <a:schemeClr val="bg1"/>
                </a:solidFill>
                <a:latin typeface="Montserrat" panose="00000500000000000000" pitchFamily="2" charset="0"/>
              </a:rPr>
              <a:t>Small, C. (1996). The statistical theory of shape. New York: Springer.</a:t>
            </a:r>
          </a:p>
        </p:txBody>
      </p:sp>
      <p:sp>
        <p:nvSpPr>
          <p:cNvPr id="8" name="Rectangle 7">
            <a:extLst>
              <a:ext uri="{FF2B5EF4-FFF2-40B4-BE49-F238E27FC236}">
                <a16:creationId xmlns:a16="http://schemas.microsoft.com/office/drawing/2014/main" id="{AFA900B7-E6D8-425D-B693-A27BF2832A77}"/>
              </a:ext>
            </a:extLst>
          </p:cNvPr>
          <p:cNvSpPr/>
          <p:nvPr/>
        </p:nvSpPr>
        <p:spPr>
          <a:xfrm>
            <a:off x="6096000" y="1702353"/>
            <a:ext cx="6096000" cy="830997"/>
          </a:xfrm>
          <a:prstGeom prst="rect">
            <a:avLst/>
          </a:prstGeom>
        </p:spPr>
        <p:txBody>
          <a:bodyPr>
            <a:spAutoFit/>
          </a:bodyPr>
          <a:lstStyle/>
          <a:p>
            <a:pPr algn="ctr"/>
            <a:r>
              <a:rPr lang="en-GB" sz="1600" dirty="0">
                <a:solidFill>
                  <a:schemeClr val="accent2"/>
                </a:solidFill>
                <a:latin typeface="Montserrat" panose="00000500000000000000" pitchFamily="2" charset="0"/>
              </a:rPr>
              <a:t>Vague term: what to use? Length? Circumference?</a:t>
            </a:r>
          </a:p>
          <a:p>
            <a:pPr algn="ctr"/>
            <a:endParaRPr lang="en-GB" sz="1600" dirty="0">
              <a:solidFill>
                <a:schemeClr val="bg1"/>
              </a:solidFill>
              <a:latin typeface="Montserrat" panose="00000500000000000000" pitchFamily="2" charset="0"/>
            </a:endParaRPr>
          </a:p>
          <a:p>
            <a:pPr algn="r"/>
            <a:r>
              <a:rPr lang="en-GB" sz="1600" b="1" dirty="0">
                <a:solidFill>
                  <a:schemeClr val="bg1"/>
                </a:solidFill>
                <a:latin typeface="Montserrat" panose="00000500000000000000" pitchFamily="2" charset="0"/>
              </a:rPr>
              <a:t>(Small, 1996)</a:t>
            </a:r>
          </a:p>
        </p:txBody>
      </p:sp>
      <p:pic>
        <p:nvPicPr>
          <p:cNvPr id="9" name="Picture 8">
            <a:extLst>
              <a:ext uri="{FF2B5EF4-FFF2-40B4-BE49-F238E27FC236}">
                <a16:creationId xmlns:a16="http://schemas.microsoft.com/office/drawing/2014/main" id="{E70CB4CB-456B-4B35-9B2C-67F3FCED03A7}"/>
              </a:ext>
            </a:extLst>
          </p:cNvPr>
          <p:cNvPicPr>
            <a:picLocks noChangeAspect="1"/>
          </p:cNvPicPr>
          <p:nvPr/>
        </p:nvPicPr>
        <p:blipFill>
          <a:blip r:embed="rId2"/>
          <a:stretch>
            <a:fillRect/>
          </a:stretch>
        </p:blipFill>
        <p:spPr>
          <a:xfrm>
            <a:off x="7936404" y="3857242"/>
            <a:ext cx="2415187" cy="2290571"/>
          </a:xfrm>
          <a:prstGeom prst="rect">
            <a:avLst/>
          </a:prstGeom>
        </p:spPr>
      </p:pic>
      <p:sp>
        <p:nvSpPr>
          <p:cNvPr id="10" name="Rectangle 9">
            <a:extLst>
              <a:ext uri="{FF2B5EF4-FFF2-40B4-BE49-F238E27FC236}">
                <a16:creationId xmlns:a16="http://schemas.microsoft.com/office/drawing/2014/main" id="{25A71793-3AC3-48A6-A323-9C3CCFC6EABC}"/>
              </a:ext>
            </a:extLst>
          </p:cNvPr>
          <p:cNvSpPr/>
          <p:nvPr/>
        </p:nvSpPr>
        <p:spPr>
          <a:xfrm>
            <a:off x="6095999" y="3259535"/>
            <a:ext cx="6096000" cy="560153"/>
          </a:xfrm>
          <a:prstGeom prst="rect">
            <a:avLst/>
          </a:prstGeom>
        </p:spPr>
        <p:txBody>
          <a:bodyPr>
            <a:spAutoFit/>
          </a:bodyPr>
          <a:lstStyle/>
          <a:p>
            <a:pPr algn="ctr">
              <a:lnSpc>
                <a:spcPct val="95000"/>
              </a:lnSpc>
            </a:pPr>
            <a:r>
              <a:rPr lang="en-GB" sz="1600" b="1" dirty="0">
                <a:solidFill>
                  <a:schemeClr val="accent2"/>
                </a:solidFill>
                <a:latin typeface="Montserrat" panose="00000500000000000000" pitchFamily="2" charset="0"/>
              </a:rPr>
              <a:t>Centroid size</a:t>
            </a:r>
            <a:r>
              <a:rPr lang="en-GB" sz="1600" dirty="0">
                <a:solidFill>
                  <a:schemeClr val="accent2"/>
                </a:solidFill>
                <a:latin typeface="Montserrat" panose="00000500000000000000" pitchFamily="2" charset="0"/>
              </a:rPr>
              <a:t>: square root of the summed </a:t>
            </a:r>
            <a:br>
              <a:rPr lang="en-GB" sz="1600" dirty="0">
                <a:solidFill>
                  <a:schemeClr val="accent2"/>
                </a:solidFill>
                <a:latin typeface="Montserrat" panose="00000500000000000000" pitchFamily="2" charset="0"/>
              </a:rPr>
            </a:br>
            <a:r>
              <a:rPr lang="en-GB" sz="1600" dirty="0">
                <a:solidFill>
                  <a:schemeClr val="accent2"/>
                </a:solidFill>
                <a:latin typeface="Montserrat" panose="00000500000000000000" pitchFamily="2" charset="0"/>
              </a:rPr>
              <a:t>squared lengths of the dashed lines</a:t>
            </a:r>
          </a:p>
        </p:txBody>
      </p:sp>
      <p:sp>
        <p:nvSpPr>
          <p:cNvPr id="11" name="Rectangle 10">
            <a:extLst>
              <a:ext uri="{FF2B5EF4-FFF2-40B4-BE49-F238E27FC236}">
                <a16:creationId xmlns:a16="http://schemas.microsoft.com/office/drawing/2014/main" id="{D6771CB9-94F4-4E1A-AF5F-FB222DDE3D7D}"/>
              </a:ext>
            </a:extLst>
          </p:cNvPr>
          <p:cNvSpPr/>
          <p:nvPr/>
        </p:nvSpPr>
        <p:spPr>
          <a:xfrm>
            <a:off x="6095998" y="2482372"/>
            <a:ext cx="6096000" cy="830997"/>
          </a:xfrm>
          <a:prstGeom prst="rect">
            <a:avLst/>
          </a:prstGeom>
        </p:spPr>
        <p:txBody>
          <a:bodyPr>
            <a:spAutoFit/>
          </a:bodyPr>
          <a:lstStyle/>
          <a:p>
            <a:pPr algn="ctr"/>
            <a:r>
              <a:rPr lang="en-GB" sz="1600" dirty="0">
                <a:solidFill>
                  <a:schemeClr val="accent2"/>
                </a:solidFill>
                <a:latin typeface="Montserrat" panose="00000500000000000000" pitchFamily="2" charset="0"/>
              </a:rPr>
              <a:t>Preferred term…</a:t>
            </a:r>
          </a:p>
          <a:p>
            <a:pPr algn="ctr"/>
            <a:endParaRPr lang="en-GB" sz="1600" dirty="0">
              <a:solidFill>
                <a:schemeClr val="bg1"/>
              </a:solidFill>
              <a:latin typeface="Montserrat" panose="00000500000000000000" pitchFamily="2" charset="0"/>
            </a:endParaRPr>
          </a:p>
          <a:p>
            <a:pPr algn="r"/>
            <a:r>
              <a:rPr lang="en-GB" sz="1600" b="1" dirty="0">
                <a:solidFill>
                  <a:schemeClr val="bg1"/>
                </a:solidFill>
                <a:latin typeface="Montserrat" panose="00000500000000000000" pitchFamily="2" charset="0"/>
              </a:rPr>
              <a:t>(Small, 1996)</a:t>
            </a:r>
          </a:p>
        </p:txBody>
      </p:sp>
      <p:sp>
        <p:nvSpPr>
          <p:cNvPr id="12" name="Rectangle 11">
            <a:extLst>
              <a:ext uri="{FF2B5EF4-FFF2-40B4-BE49-F238E27FC236}">
                <a16:creationId xmlns:a16="http://schemas.microsoft.com/office/drawing/2014/main" id="{A53643D9-3F55-417A-9C2E-A0CB2B76CCB4}"/>
              </a:ext>
            </a:extLst>
          </p:cNvPr>
          <p:cNvSpPr/>
          <p:nvPr/>
        </p:nvSpPr>
        <p:spPr>
          <a:xfrm>
            <a:off x="6148898" y="6257319"/>
            <a:ext cx="6043100" cy="507831"/>
          </a:xfrm>
          <a:prstGeom prst="rect">
            <a:avLst/>
          </a:prstGeom>
        </p:spPr>
        <p:txBody>
          <a:bodyPr wrap="square">
            <a:spAutoFit/>
          </a:bodyPr>
          <a:lstStyle/>
          <a:p>
            <a:pPr algn="ctr"/>
            <a:r>
              <a:rPr lang="en-GB" sz="900" dirty="0" err="1">
                <a:solidFill>
                  <a:schemeClr val="accent2"/>
                </a:solidFill>
                <a:latin typeface="Montserrat" panose="00000500000000000000" pitchFamily="2" charset="0"/>
              </a:rPr>
              <a:t>Mitteroecker</a:t>
            </a:r>
            <a:r>
              <a:rPr lang="en-GB" sz="900" dirty="0">
                <a:solidFill>
                  <a:schemeClr val="accent2"/>
                </a:solidFill>
                <a:latin typeface="Montserrat" panose="00000500000000000000" pitchFamily="2" charset="0"/>
              </a:rPr>
              <a:t>, P., Gunz, P., </a:t>
            </a:r>
            <a:r>
              <a:rPr lang="en-GB" sz="900" dirty="0" err="1">
                <a:solidFill>
                  <a:schemeClr val="accent2"/>
                </a:solidFill>
                <a:latin typeface="Montserrat" panose="00000500000000000000" pitchFamily="2" charset="0"/>
              </a:rPr>
              <a:t>Windhager</a:t>
            </a:r>
            <a:r>
              <a:rPr lang="en-GB" sz="900" dirty="0">
                <a:solidFill>
                  <a:schemeClr val="accent2"/>
                </a:solidFill>
                <a:latin typeface="Montserrat" panose="00000500000000000000" pitchFamily="2" charset="0"/>
              </a:rPr>
              <a:t>, S., Schaefer, K. (2013). A brief review of shape, form, and allometry in geometric morphometrics, with applications to human facial morphology. </a:t>
            </a:r>
            <a:br>
              <a:rPr lang="en-GB" sz="900" dirty="0">
                <a:solidFill>
                  <a:schemeClr val="accent2"/>
                </a:solidFill>
                <a:latin typeface="Montserrat" panose="00000500000000000000" pitchFamily="2" charset="0"/>
              </a:rPr>
            </a:br>
            <a:r>
              <a:rPr lang="en-GB" sz="900" dirty="0" err="1">
                <a:solidFill>
                  <a:schemeClr val="accent2"/>
                </a:solidFill>
                <a:latin typeface="Montserrat" panose="00000500000000000000" pitchFamily="2" charset="0"/>
              </a:rPr>
              <a:t>Hysterix</a:t>
            </a:r>
            <a:r>
              <a:rPr lang="en-GB" sz="900" dirty="0">
                <a:solidFill>
                  <a:schemeClr val="accent2"/>
                </a:solidFill>
                <a:latin typeface="Montserrat" panose="00000500000000000000" pitchFamily="2" charset="0"/>
              </a:rPr>
              <a:t>, the Italian Journal of Mammalogy. pp. 59-66.</a:t>
            </a:r>
          </a:p>
        </p:txBody>
      </p:sp>
    </p:spTree>
    <p:extLst>
      <p:ext uri="{BB962C8B-B14F-4D97-AF65-F5344CB8AC3E}">
        <p14:creationId xmlns:p14="http://schemas.microsoft.com/office/powerpoint/2010/main" val="383190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155B04-58DC-43CD-96A7-BEFA5FDE041A}"/>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Aim of Geometric Morphometrics</a:t>
            </a:r>
          </a:p>
        </p:txBody>
      </p:sp>
      <p:sp>
        <p:nvSpPr>
          <p:cNvPr id="5" name="Content Placeholder 2">
            <a:extLst>
              <a:ext uri="{FF2B5EF4-FFF2-40B4-BE49-F238E27FC236}">
                <a16:creationId xmlns:a16="http://schemas.microsoft.com/office/drawing/2014/main" id="{C88BF41D-E3F8-4CE4-BE13-1707BBAE0BBA}"/>
              </a:ext>
            </a:extLst>
          </p:cNvPr>
          <p:cNvSpPr>
            <a:spLocks noGrp="1"/>
          </p:cNvSpPr>
          <p:nvPr>
            <p:ph idx="1"/>
          </p:nvPr>
        </p:nvSpPr>
        <p:spPr>
          <a:xfrm>
            <a:off x="838200" y="1825625"/>
            <a:ext cx="10515600" cy="4351338"/>
          </a:xfrm>
        </p:spPr>
        <p:txBody>
          <a:bodyPr>
            <a:normAutofit/>
          </a:bodyPr>
          <a:lstStyle/>
          <a:p>
            <a:pPr marL="514350" indent="-514350">
              <a:buSzPct val="150000"/>
              <a:buFont typeface="+mj-lt"/>
              <a:buAutoNum type="arabicPeriod"/>
            </a:pPr>
            <a:r>
              <a:rPr lang="en-GB" sz="2000" dirty="0">
                <a:latin typeface="Montserrat" panose="00000500000000000000" pitchFamily="2" charset="0"/>
              </a:rPr>
              <a:t>Determine whether two assemblages are different in terms of their shape?</a:t>
            </a:r>
            <a:br>
              <a:rPr lang="en-GB" sz="2000" dirty="0">
                <a:latin typeface="Montserrat" panose="00000500000000000000" pitchFamily="2" charset="0"/>
              </a:rPr>
            </a:br>
            <a:endParaRPr lang="en-GB" sz="2000" dirty="0">
              <a:latin typeface="Montserrat" panose="00000500000000000000" pitchFamily="2" charset="0"/>
            </a:endParaRPr>
          </a:p>
          <a:p>
            <a:pPr marL="514350" indent="-514350">
              <a:buSzPct val="150000"/>
              <a:buFont typeface="+mj-lt"/>
              <a:buAutoNum type="arabicPeriod"/>
            </a:pPr>
            <a:r>
              <a:rPr lang="en-GB" sz="2000" dirty="0">
                <a:latin typeface="Montserrat" panose="00000500000000000000" pitchFamily="2" charset="0"/>
              </a:rPr>
              <a:t>Determine how are these related to size? time? raw material? hominin?</a:t>
            </a:r>
            <a:br>
              <a:rPr lang="en-GB" sz="2000" dirty="0">
                <a:latin typeface="Montserrat" panose="00000500000000000000" pitchFamily="2" charset="0"/>
              </a:rPr>
            </a:br>
            <a:endParaRPr lang="en-GB" sz="2000" dirty="0">
              <a:latin typeface="Montserrat" panose="00000500000000000000" pitchFamily="2" charset="0"/>
            </a:endParaRPr>
          </a:p>
          <a:p>
            <a:pPr marL="514350" indent="-514350">
              <a:buSzPct val="150000"/>
              <a:buFont typeface="+mj-lt"/>
              <a:buAutoNum type="arabicPeriod"/>
            </a:pPr>
            <a:r>
              <a:rPr lang="en-GB" sz="2000" dirty="0">
                <a:latin typeface="Montserrat" panose="00000500000000000000" pitchFamily="2" charset="0"/>
              </a:rPr>
              <a:t>Determine whether differences correspond to a hypothesis or a model?</a:t>
            </a:r>
            <a:br>
              <a:rPr lang="en-GB" sz="2000" dirty="0">
                <a:latin typeface="Montserrat" panose="00000500000000000000" pitchFamily="2" charset="0"/>
              </a:rPr>
            </a:br>
            <a:endParaRPr lang="en-GB" sz="2000" dirty="0">
              <a:latin typeface="Montserrat" panose="00000500000000000000" pitchFamily="2" charset="0"/>
            </a:endParaRPr>
          </a:p>
          <a:p>
            <a:pPr marL="514350" indent="-514350">
              <a:buSzPct val="150000"/>
              <a:buFont typeface="+mj-lt"/>
              <a:buAutoNum type="arabicPeriod"/>
            </a:pPr>
            <a:r>
              <a:rPr lang="en-GB" sz="2000" dirty="0">
                <a:latin typeface="Montserrat" panose="00000500000000000000" pitchFamily="2" charset="0"/>
              </a:rPr>
              <a:t>Determine on an assemblage level: what is the mean shape?</a:t>
            </a:r>
            <a:br>
              <a:rPr lang="en-GB" sz="2000" dirty="0">
                <a:latin typeface="Montserrat" panose="00000500000000000000" pitchFamily="2" charset="0"/>
              </a:rPr>
            </a:br>
            <a:r>
              <a:rPr lang="en-GB" sz="2000" dirty="0">
                <a:latin typeface="Montserrat" panose="00000500000000000000" pitchFamily="2" charset="0"/>
              </a:rPr>
              <a:t> </a:t>
            </a:r>
          </a:p>
          <a:p>
            <a:pPr marL="514350" indent="-514350">
              <a:buSzPct val="150000"/>
              <a:buFont typeface="+mj-lt"/>
              <a:buAutoNum type="arabicPeriod"/>
            </a:pPr>
            <a:r>
              <a:rPr lang="en-GB" sz="2000" dirty="0">
                <a:latin typeface="Montserrat" panose="00000500000000000000" pitchFamily="2" charset="0"/>
              </a:rPr>
              <a:t>Determine, with respect to size: is there an allometric relationship?</a:t>
            </a:r>
          </a:p>
        </p:txBody>
      </p:sp>
      <p:cxnSp>
        <p:nvCxnSpPr>
          <p:cNvPr id="6" name="Straight Connector 5">
            <a:extLst>
              <a:ext uri="{FF2B5EF4-FFF2-40B4-BE49-F238E27FC236}">
                <a16:creationId xmlns:a16="http://schemas.microsoft.com/office/drawing/2014/main" id="{32F154CC-38E3-45C4-BEE5-23636FEB2C69}"/>
              </a:ext>
            </a:extLst>
          </p:cNvPr>
          <p:cNvCxnSpPr>
            <a:cxnSpLocks/>
          </p:cNvCxnSpPr>
          <p:nvPr/>
        </p:nvCxnSpPr>
        <p:spPr>
          <a:xfrm>
            <a:off x="522514" y="6374674"/>
            <a:ext cx="11168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AD9973AB-22D0-42AE-95DB-F7DA5CEF6501}"/>
              </a:ext>
            </a:extLst>
          </p:cNvPr>
          <p:cNvSpPr/>
          <p:nvPr/>
        </p:nvSpPr>
        <p:spPr>
          <a:xfrm>
            <a:off x="305889"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DB2C5498-FBDC-4459-9711-7230278B309D}"/>
              </a:ext>
            </a:extLst>
          </p:cNvPr>
          <p:cNvSpPr/>
          <p:nvPr/>
        </p:nvSpPr>
        <p:spPr>
          <a:xfrm>
            <a:off x="11479711"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55985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EA9358C-15F6-49E6-B75D-37829A8D0E8D}"/>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3A8E8DE7-843C-48C8-B512-354781C9B23C}"/>
              </a:ext>
            </a:extLst>
          </p:cNvPr>
          <p:cNvSpPr txBox="1"/>
          <p:nvPr/>
        </p:nvSpPr>
        <p:spPr>
          <a:xfrm>
            <a:off x="1478499" y="587408"/>
            <a:ext cx="3139001"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Advantages</a:t>
            </a:r>
            <a:endParaRPr lang="en-GB" sz="3200" b="1" dirty="0">
              <a:solidFill>
                <a:schemeClr val="bg1"/>
              </a:solidFill>
              <a:latin typeface="Montserrat ExtraBold" panose="00000900000000000000" pitchFamily="2" charset="0"/>
            </a:endParaRPr>
          </a:p>
        </p:txBody>
      </p:sp>
      <p:sp>
        <p:nvSpPr>
          <p:cNvPr id="6" name="TextBox 5">
            <a:extLst>
              <a:ext uri="{FF2B5EF4-FFF2-40B4-BE49-F238E27FC236}">
                <a16:creationId xmlns:a16="http://schemas.microsoft.com/office/drawing/2014/main" id="{177171CF-385A-418A-AF9D-0F8CCD0EC180}"/>
              </a:ext>
            </a:extLst>
          </p:cNvPr>
          <p:cNvSpPr txBox="1"/>
          <p:nvPr/>
        </p:nvSpPr>
        <p:spPr>
          <a:xfrm>
            <a:off x="7221035" y="600681"/>
            <a:ext cx="3845925" cy="646331"/>
          </a:xfrm>
          <a:prstGeom prst="rect">
            <a:avLst/>
          </a:prstGeom>
          <a:noFill/>
        </p:spPr>
        <p:txBody>
          <a:bodyPr wrap="none" rtlCol="0">
            <a:spAutoFit/>
          </a:bodyPr>
          <a:lstStyle/>
          <a:p>
            <a:r>
              <a:rPr lang="en-GB" sz="3600" dirty="0">
                <a:solidFill>
                  <a:srgbClr val="ED7D31"/>
                </a:solidFill>
                <a:latin typeface="Montserrat ExtraBold" panose="00000900000000000000" pitchFamily="2" charset="0"/>
              </a:rPr>
              <a:t>Disadvantages</a:t>
            </a:r>
            <a:endParaRPr lang="en-GB" sz="3200" dirty="0">
              <a:solidFill>
                <a:srgbClr val="ED7D31"/>
              </a:solidFill>
              <a:latin typeface="Montserrat ExtraBold" panose="00000900000000000000" pitchFamily="2" charset="0"/>
            </a:endParaRPr>
          </a:p>
        </p:txBody>
      </p:sp>
      <p:sp>
        <p:nvSpPr>
          <p:cNvPr id="8" name="TextBox 7">
            <a:extLst>
              <a:ext uri="{FF2B5EF4-FFF2-40B4-BE49-F238E27FC236}">
                <a16:creationId xmlns:a16="http://schemas.microsoft.com/office/drawing/2014/main" id="{3A94122B-F88B-4314-81B1-22D84DED4CE4}"/>
              </a:ext>
            </a:extLst>
          </p:cNvPr>
          <p:cNvSpPr txBox="1"/>
          <p:nvPr/>
        </p:nvSpPr>
        <p:spPr>
          <a:xfrm>
            <a:off x="0" y="2139930"/>
            <a:ext cx="6096001" cy="3570657"/>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Powerful method of documenting </a:t>
            </a:r>
            <a:br>
              <a:rPr lang="en-GB" kern="0" dirty="0">
                <a:solidFill>
                  <a:schemeClr val="bg1"/>
                </a:solidFill>
                <a:latin typeface="Montserrat" panose="00000500000000000000" pitchFamily="2" charset="0"/>
              </a:rPr>
            </a:br>
            <a:r>
              <a:rPr lang="en-GB" kern="0" dirty="0">
                <a:solidFill>
                  <a:schemeClr val="bg1"/>
                </a:solidFill>
                <a:latin typeface="Montserrat" panose="00000500000000000000" pitchFamily="2" charset="0"/>
              </a:rPr>
              <a:t>shape change</a:t>
            </a:r>
          </a:p>
          <a:p>
            <a:pPr marL="432000" lvl="1" algn="ctr" fontAlgn="base">
              <a:lnSpc>
                <a:spcPct val="99000"/>
              </a:lnSpc>
              <a:spcBef>
                <a:spcPts val="600"/>
              </a:spcBef>
              <a:spcAft>
                <a:spcPct val="0"/>
              </a:spcAft>
              <a:buClr>
                <a:srgbClr val="000000"/>
              </a:buClr>
              <a:buSzPct val="100000"/>
            </a:pPr>
            <a:endParaRPr lang="en-GB" kern="0" dirty="0">
              <a:solidFill>
                <a:schemeClr val="bg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Less information is lost in comparison </a:t>
            </a:r>
            <a:br>
              <a:rPr lang="en-GB" kern="0" dirty="0">
                <a:solidFill>
                  <a:schemeClr val="bg1"/>
                </a:solidFill>
                <a:latin typeface="Montserrat" panose="00000500000000000000" pitchFamily="2" charset="0"/>
              </a:rPr>
            </a:br>
            <a:r>
              <a:rPr lang="en-GB" kern="0" dirty="0">
                <a:solidFill>
                  <a:schemeClr val="bg1"/>
                </a:solidFill>
                <a:latin typeface="Montserrat" panose="00000500000000000000" pitchFamily="2" charset="0"/>
              </a:rPr>
              <a:t>to lineal measurements</a:t>
            </a:r>
          </a:p>
          <a:p>
            <a:pPr marL="432000" lvl="1" algn="ctr" fontAlgn="base">
              <a:lnSpc>
                <a:spcPct val="99000"/>
              </a:lnSpc>
              <a:spcBef>
                <a:spcPts val="600"/>
              </a:spcBef>
              <a:spcAft>
                <a:spcPct val="0"/>
              </a:spcAft>
              <a:buClr>
                <a:srgbClr val="000000"/>
              </a:buClr>
              <a:buSzPct val="100000"/>
            </a:pPr>
            <a:endParaRPr lang="en-GB" kern="0" dirty="0">
              <a:solidFill>
                <a:schemeClr val="bg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Can easily be collected from a variety of methods (e.g. photographs)</a:t>
            </a:r>
          </a:p>
          <a:p>
            <a:pPr marL="432000" lvl="1" algn="ctr" fontAlgn="base">
              <a:lnSpc>
                <a:spcPct val="99000"/>
              </a:lnSpc>
              <a:spcBef>
                <a:spcPts val="600"/>
              </a:spcBef>
              <a:spcAft>
                <a:spcPct val="0"/>
              </a:spcAft>
              <a:buClr>
                <a:srgbClr val="000000"/>
              </a:buClr>
              <a:buSzPct val="100000"/>
            </a:pPr>
            <a:endParaRPr lang="en-GB" kern="0" dirty="0">
              <a:solidFill>
                <a:schemeClr val="bg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bg1"/>
                </a:solidFill>
                <a:latin typeface="Montserrat" panose="00000500000000000000" pitchFamily="2" charset="0"/>
              </a:rPr>
              <a:t>Abstraction and registration method permits an analysis of exclusively shape</a:t>
            </a:r>
          </a:p>
        </p:txBody>
      </p:sp>
      <p:sp>
        <p:nvSpPr>
          <p:cNvPr id="10" name="TextBox 9">
            <a:extLst>
              <a:ext uri="{FF2B5EF4-FFF2-40B4-BE49-F238E27FC236}">
                <a16:creationId xmlns:a16="http://schemas.microsoft.com/office/drawing/2014/main" id="{C04DFA42-6757-4789-8529-912AE3812A6B}"/>
              </a:ext>
            </a:extLst>
          </p:cNvPr>
          <p:cNvSpPr txBox="1"/>
          <p:nvPr/>
        </p:nvSpPr>
        <p:spPr>
          <a:xfrm>
            <a:off x="6096000" y="2139930"/>
            <a:ext cx="6096001" cy="1617430"/>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kern="0" dirty="0">
                <a:solidFill>
                  <a:srgbClr val="ED7D31"/>
                </a:solidFill>
                <a:latin typeface="Montserrat" panose="00000500000000000000" pitchFamily="2" charset="0"/>
              </a:rPr>
              <a:t>Size is often removed which may be of biological importance (can be reintegrated)</a:t>
            </a:r>
          </a:p>
          <a:p>
            <a:pPr marL="432000" lvl="1" algn="ctr" fontAlgn="base">
              <a:lnSpc>
                <a:spcPct val="99000"/>
              </a:lnSpc>
              <a:spcBef>
                <a:spcPts val="600"/>
              </a:spcBef>
              <a:spcAft>
                <a:spcPct val="0"/>
              </a:spcAft>
              <a:buClr>
                <a:srgbClr val="000000"/>
              </a:buClr>
              <a:buSzPct val="100000"/>
            </a:pPr>
            <a:endParaRPr lang="en-GB" kern="0" dirty="0">
              <a:solidFill>
                <a:srgbClr val="ED7D31"/>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rgbClr val="ED7D31"/>
                </a:solidFill>
                <a:latin typeface="Montserrat" panose="00000500000000000000" pitchFamily="2" charset="0"/>
              </a:rPr>
              <a:t>Skill competency: often requires specialised software and knowledge</a:t>
            </a:r>
            <a:endParaRPr lang="en-GB" kern="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064749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620A3A88-D632-47A9-87F2-C47180D44D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1144" y="1352006"/>
            <a:ext cx="4153987" cy="4153987"/>
          </a:xfrm>
          <a:prstGeom prst="rect">
            <a:avLst/>
          </a:prstGeom>
        </p:spPr>
      </p:pic>
      <p:sp>
        <p:nvSpPr>
          <p:cNvPr id="6" name="TextBox 5">
            <a:extLst>
              <a:ext uri="{FF2B5EF4-FFF2-40B4-BE49-F238E27FC236}">
                <a16:creationId xmlns:a16="http://schemas.microsoft.com/office/drawing/2014/main" id="{F084424B-2B59-4ECB-96A7-15D461CBAD1A}"/>
              </a:ext>
            </a:extLst>
          </p:cNvPr>
          <p:cNvSpPr txBox="1"/>
          <p:nvPr/>
        </p:nvSpPr>
        <p:spPr>
          <a:xfrm>
            <a:off x="337454" y="6074956"/>
            <a:ext cx="7905210" cy="461665"/>
          </a:xfrm>
          <a:prstGeom prst="rect">
            <a:avLst/>
          </a:prstGeom>
          <a:noFill/>
        </p:spPr>
        <p:txBody>
          <a:bodyPr wrap="square" rtlCol="0">
            <a:spAutoFit/>
          </a:bodyPr>
          <a:lstStyle/>
          <a:p>
            <a:r>
              <a:rPr lang="en-GB" sz="2400" b="1" dirty="0">
                <a:solidFill>
                  <a:srgbClr val="ED7D31"/>
                </a:solidFill>
                <a:latin typeface="Montserrat ExtraBold" panose="00000900000000000000" pitchFamily="2" charset="0"/>
              </a:rPr>
              <a:t>A short history of geometric morphometrics…</a:t>
            </a:r>
          </a:p>
        </p:txBody>
      </p:sp>
    </p:spTree>
    <p:extLst>
      <p:ext uri="{BB962C8B-B14F-4D97-AF65-F5344CB8AC3E}">
        <p14:creationId xmlns:p14="http://schemas.microsoft.com/office/powerpoint/2010/main" val="180421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mage result for albrecht durer">
            <a:extLst>
              <a:ext uri="{FF2B5EF4-FFF2-40B4-BE49-F238E27FC236}">
                <a16:creationId xmlns:a16="http://schemas.microsoft.com/office/drawing/2014/main" id="{B4F08881-CEAB-47A6-A6FB-BC20814BD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982" y="0"/>
            <a:ext cx="3457014" cy="376814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albrecht durer">
            <a:extLst>
              <a:ext uri="{FF2B5EF4-FFF2-40B4-BE49-F238E27FC236}">
                <a16:creationId xmlns:a16="http://schemas.microsoft.com/office/drawing/2014/main" id="{EA74DB9C-9C24-41A1-9D90-376A9AA2191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4282" y="3640677"/>
            <a:ext cx="3668415" cy="300689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94AD8F-F635-408F-88D1-F00BE389AD9F}"/>
              </a:ext>
            </a:extLst>
          </p:cNvPr>
          <p:cNvSpPr/>
          <p:nvPr/>
        </p:nvSpPr>
        <p:spPr>
          <a:xfrm>
            <a:off x="748937" y="1829153"/>
            <a:ext cx="6396446" cy="3508653"/>
          </a:xfrm>
          <a:prstGeom prst="rect">
            <a:avLst/>
          </a:prstGeom>
        </p:spPr>
        <p:txBody>
          <a:bodyPr wrap="square">
            <a:spAutoFit/>
          </a:bodyPr>
          <a:lstStyle/>
          <a:p>
            <a:r>
              <a:rPr lang="en-GB" sz="2800" dirty="0">
                <a:solidFill>
                  <a:schemeClr val="accent2"/>
                </a:solidFill>
                <a:latin typeface="Montserrat SemiBold" panose="00000700000000000000" pitchFamily="2" charset="0"/>
              </a:rPr>
              <a:t>Albrecht </a:t>
            </a:r>
            <a:r>
              <a:rPr lang="en-GB" sz="2800" dirty="0" err="1">
                <a:solidFill>
                  <a:schemeClr val="accent2"/>
                </a:solidFill>
                <a:latin typeface="Montserrat SemiBold" panose="00000700000000000000" pitchFamily="2" charset="0"/>
              </a:rPr>
              <a:t>Dürer</a:t>
            </a:r>
            <a:r>
              <a:rPr lang="en-GB" sz="2800" dirty="0">
                <a:solidFill>
                  <a:schemeClr val="accent2"/>
                </a:solidFill>
                <a:latin typeface="Montserrat SemiBold" panose="00000700000000000000" pitchFamily="2" charset="0"/>
              </a:rPr>
              <a:t> </a:t>
            </a:r>
            <a:r>
              <a:rPr lang="en-GB" dirty="0">
                <a:solidFill>
                  <a:srgbClr val="ED7D31"/>
                </a:solidFill>
                <a:latin typeface="Montserrat" panose="00000500000000000000" pitchFamily="2" charset="0"/>
              </a:rPr>
              <a:t>(1471-1528) </a:t>
            </a:r>
            <a:br>
              <a:rPr lang="en-GB" dirty="0">
                <a:latin typeface="Montserrat" panose="00000500000000000000" pitchFamily="2" charset="0"/>
              </a:rPr>
            </a:br>
            <a:endParaRPr lang="en-GB"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Painter, printmaker and theorist</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Founder of descriptive geometry working on helices, conchoids and epicycloids</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Investigated the Delian Problem </a:t>
            </a:r>
            <a:br>
              <a:rPr lang="en-GB" sz="1600" dirty="0">
                <a:latin typeface="Montserrat" panose="00000500000000000000" pitchFamily="2" charset="0"/>
              </a:rPr>
            </a:br>
            <a:r>
              <a:rPr lang="en-GB" sz="1600" dirty="0">
                <a:latin typeface="Montserrat" panose="00000500000000000000" pitchFamily="2" charset="0"/>
              </a:rPr>
              <a:t>(doubling the cube)</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a:buFont typeface="Wingdings" panose="05000000000000000000" pitchFamily="2" charset="2"/>
              <a:buChar char="§"/>
            </a:pPr>
            <a:r>
              <a:rPr lang="en-GB" sz="1600" dirty="0">
                <a:latin typeface="Montserrat" panose="00000500000000000000" pitchFamily="2" charset="0"/>
              </a:rPr>
              <a:t>Used shape transformations of the human </a:t>
            </a:r>
            <a:br>
              <a:rPr lang="en-GB" sz="1600" dirty="0">
                <a:latin typeface="Montserrat" panose="00000500000000000000" pitchFamily="2" charset="0"/>
              </a:rPr>
            </a:br>
            <a:r>
              <a:rPr lang="en-GB" sz="1600" dirty="0">
                <a:latin typeface="Montserrat" panose="00000500000000000000" pitchFamily="2" charset="0"/>
              </a:rPr>
              <a:t>head in his studies on human proportions </a:t>
            </a:r>
            <a:br>
              <a:rPr lang="en-GB" sz="1600" dirty="0">
                <a:latin typeface="Montserrat" panose="00000500000000000000" pitchFamily="2" charset="0"/>
              </a:rPr>
            </a:br>
            <a:r>
              <a:rPr lang="en-GB" sz="1600" dirty="0">
                <a:latin typeface="Montserrat" panose="00000500000000000000" pitchFamily="2" charset="0"/>
              </a:rPr>
              <a:t>(providing the basis of determining shape change)</a:t>
            </a:r>
          </a:p>
        </p:txBody>
      </p:sp>
    </p:spTree>
    <p:extLst>
      <p:ext uri="{BB962C8B-B14F-4D97-AF65-F5344CB8AC3E}">
        <p14:creationId xmlns:p14="http://schemas.microsoft.com/office/powerpoint/2010/main" val="1249897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Image result for albrecht durer geometric morphometrics">
            <a:extLst>
              <a:ext uri="{FF2B5EF4-FFF2-40B4-BE49-F238E27FC236}">
                <a16:creationId xmlns:a16="http://schemas.microsoft.com/office/drawing/2014/main" id="{C749D484-A8EC-409E-AD1E-D9004C5A72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22748" y="131153"/>
            <a:ext cx="5946503" cy="615155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C532880-0065-4ED0-AA73-9D0167A4684E}"/>
              </a:ext>
            </a:extLst>
          </p:cNvPr>
          <p:cNvSpPr/>
          <p:nvPr/>
        </p:nvSpPr>
        <p:spPr>
          <a:xfrm>
            <a:off x="7424057" y="6435893"/>
            <a:ext cx="4767943" cy="369332"/>
          </a:xfrm>
          <a:prstGeom prst="rect">
            <a:avLst/>
          </a:prstGeom>
        </p:spPr>
        <p:txBody>
          <a:bodyPr wrap="square">
            <a:spAutoFit/>
          </a:bodyPr>
          <a:lstStyle/>
          <a:p>
            <a:r>
              <a:rPr lang="pt-BR" sz="900" dirty="0">
                <a:solidFill>
                  <a:srgbClr val="ED7D31"/>
                </a:solidFill>
                <a:latin typeface="Montserrat" panose="00000500000000000000" pitchFamily="2" charset="0"/>
              </a:rPr>
              <a:t>Dü rer, A. (1528). De Symetria Partium in Rectis Formis Humanorum Corporum </a:t>
            </a:r>
            <a:r>
              <a:rPr lang="en-GB" sz="900" dirty="0">
                <a:solidFill>
                  <a:srgbClr val="ED7D31"/>
                </a:solidFill>
                <a:latin typeface="Montserrat" panose="00000500000000000000" pitchFamily="2" charset="0"/>
              </a:rPr>
              <a:t>Libri, German </a:t>
            </a:r>
            <a:r>
              <a:rPr lang="en-GB" sz="900" dirty="0" err="1">
                <a:solidFill>
                  <a:srgbClr val="ED7D31"/>
                </a:solidFill>
                <a:latin typeface="Montserrat" panose="00000500000000000000" pitchFamily="2" charset="0"/>
              </a:rPr>
              <a:t>edn</a:t>
            </a:r>
            <a:r>
              <a:rPr lang="en-GB" sz="900" dirty="0">
                <a:solidFill>
                  <a:srgbClr val="ED7D31"/>
                </a:solidFill>
                <a:latin typeface="Montserrat" panose="00000500000000000000" pitchFamily="2" charset="0"/>
              </a:rPr>
              <a:t>. </a:t>
            </a:r>
            <a:r>
              <a:rPr lang="en-GB" sz="900" dirty="0" err="1">
                <a:solidFill>
                  <a:srgbClr val="ED7D31"/>
                </a:solidFill>
                <a:latin typeface="Montserrat" panose="00000500000000000000" pitchFamily="2" charset="0"/>
              </a:rPr>
              <a:t>Patav</a:t>
            </a:r>
            <a:r>
              <a:rPr lang="en-GB" sz="900" dirty="0">
                <a:solidFill>
                  <a:srgbClr val="ED7D31"/>
                </a:solidFill>
                <a:latin typeface="Montserrat" panose="00000500000000000000" pitchFamily="2" charset="0"/>
              </a:rPr>
              <a:t>. Nuremberg: </a:t>
            </a:r>
            <a:r>
              <a:rPr lang="en-GB" sz="900" dirty="0" err="1">
                <a:solidFill>
                  <a:srgbClr val="ED7D31"/>
                </a:solidFill>
                <a:latin typeface="Montserrat" panose="00000500000000000000" pitchFamily="2" charset="0"/>
              </a:rPr>
              <a:t>Parisiis</a:t>
            </a:r>
            <a:r>
              <a:rPr lang="en-GB" sz="900" dirty="0">
                <a:solidFill>
                  <a:srgbClr val="ED7D31"/>
                </a:solidFill>
                <a:latin typeface="Montserrat" panose="00000500000000000000" pitchFamily="2" charset="0"/>
              </a:rPr>
              <a:t> </a:t>
            </a:r>
            <a:r>
              <a:rPr lang="en-GB" sz="900" dirty="0" err="1">
                <a:solidFill>
                  <a:srgbClr val="ED7D31"/>
                </a:solidFill>
                <a:latin typeface="Montserrat" panose="00000500000000000000" pitchFamily="2" charset="0"/>
              </a:rPr>
              <a:t>Curvi</a:t>
            </a:r>
            <a:r>
              <a:rPr lang="en-GB" sz="900" dirty="0">
                <a:solidFill>
                  <a:srgbClr val="ED7D31"/>
                </a:solidFill>
                <a:latin typeface="Montserrat" panose="00000500000000000000" pitchFamily="2" charset="0"/>
              </a:rPr>
              <a:t> ac recti </a:t>
            </a:r>
            <a:r>
              <a:rPr lang="en-GB" sz="900" dirty="0" err="1">
                <a:solidFill>
                  <a:srgbClr val="ED7D31"/>
                </a:solidFill>
                <a:latin typeface="Montserrat" panose="00000500000000000000" pitchFamily="2" charset="0"/>
              </a:rPr>
              <a:t>proportio</a:t>
            </a:r>
            <a:r>
              <a:rPr lang="en-GB" sz="900" dirty="0">
                <a:solidFill>
                  <a:srgbClr val="ED7D31"/>
                </a:solidFill>
                <a:latin typeface="Montserrat" panose="00000500000000000000" pitchFamily="2" charset="0"/>
              </a:rPr>
              <a:t>.</a:t>
            </a:r>
            <a:endParaRPr lang="en-GB" sz="2000" dirty="0">
              <a:solidFill>
                <a:srgbClr val="ED7D31"/>
              </a:solidFill>
              <a:latin typeface="Montserrat" panose="00000500000000000000" pitchFamily="2" charset="0"/>
            </a:endParaRPr>
          </a:p>
        </p:txBody>
      </p:sp>
    </p:spTree>
    <p:extLst>
      <p:ext uri="{BB962C8B-B14F-4D97-AF65-F5344CB8AC3E}">
        <p14:creationId xmlns:p14="http://schemas.microsoft.com/office/powerpoint/2010/main" val="240463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94AD8F-F635-408F-88D1-F00BE389AD9F}"/>
              </a:ext>
            </a:extLst>
          </p:cNvPr>
          <p:cNvSpPr/>
          <p:nvPr/>
        </p:nvSpPr>
        <p:spPr>
          <a:xfrm>
            <a:off x="409303" y="1829153"/>
            <a:ext cx="7101840" cy="4124206"/>
          </a:xfrm>
          <a:prstGeom prst="rect">
            <a:avLst/>
          </a:prstGeom>
        </p:spPr>
        <p:txBody>
          <a:bodyPr wrap="square">
            <a:spAutoFit/>
          </a:bodyPr>
          <a:lstStyle/>
          <a:p>
            <a:r>
              <a:rPr lang="en-GB" sz="2400" dirty="0">
                <a:solidFill>
                  <a:schemeClr val="accent2"/>
                </a:solidFill>
                <a:latin typeface="Montserrat SemiBold" panose="00000700000000000000" pitchFamily="2" charset="0"/>
              </a:rPr>
              <a:t>Sir D’Arcy Wentworth Thompson</a:t>
            </a:r>
            <a:r>
              <a:rPr lang="en-GB" sz="2800" dirty="0">
                <a:latin typeface="Montserrat SemiBold" panose="00000700000000000000" pitchFamily="2" charset="0"/>
              </a:rPr>
              <a:t> </a:t>
            </a:r>
            <a:r>
              <a:rPr lang="en-GB" sz="1400" dirty="0">
                <a:solidFill>
                  <a:srgbClr val="ED7D31"/>
                </a:solidFill>
                <a:latin typeface="Montserrat" panose="00000500000000000000" pitchFamily="2" charset="0"/>
              </a:rPr>
              <a:t>(1860-1948)</a:t>
            </a:r>
            <a:r>
              <a:rPr lang="en-GB" dirty="0">
                <a:solidFill>
                  <a:srgbClr val="ED7D31"/>
                </a:solidFill>
                <a:latin typeface="Montserrat" panose="00000500000000000000" pitchFamily="2" charset="0"/>
              </a:rPr>
              <a:t> </a:t>
            </a:r>
            <a:br>
              <a:rPr lang="en-GB" dirty="0">
                <a:latin typeface="Montserrat" panose="00000500000000000000" pitchFamily="2" charset="0"/>
              </a:rPr>
            </a:br>
            <a:endParaRPr lang="en-GB" dirty="0">
              <a:latin typeface="Montserrat" panose="00000500000000000000" pitchFamily="2" charset="0"/>
            </a:endParaRPr>
          </a:p>
          <a:p>
            <a:pPr marL="571500" indent="-571500">
              <a:buFont typeface="Wingdings" panose="05000000000000000000" pitchFamily="2" charset="2"/>
              <a:buChar char="§"/>
            </a:pPr>
            <a:r>
              <a:rPr lang="en-GB" sz="1600" dirty="0">
                <a:latin typeface="Montserrat" panose="00000500000000000000" pitchFamily="2" charset="0"/>
              </a:rPr>
              <a:t>Biologist, mathematician and classics scholar</a:t>
            </a:r>
            <a:br>
              <a:rPr lang="en-GB" sz="1600" dirty="0">
                <a:latin typeface="Montserrat" panose="00000500000000000000" pitchFamily="2" charset="0"/>
              </a:rPr>
            </a:br>
            <a:endParaRPr lang="en-GB" sz="1600" dirty="0">
              <a:latin typeface="Montserrat" panose="00000500000000000000" pitchFamily="2" charset="0"/>
            </a:endParaRPr>
          </a:p>
          <a:p>
            <a:pPr marL="571500" indent="-571500">
              <a:buFont typeface="Wingdings" panose="05000000000000000000" pitchFamily="2" charset="2"/>
              <a:buChar char="§"/>
            </a:pPr>
            <a:r>
              <a:rPr lang="en-GB" sz="1600" dirty="0">
                <a:latin typeface="Montserrat" panose="00000500000000000000" pitchFamily="2" charset="0"/>
              </a:rPr>
              <a:t>Famous for his quotes on the mathematical beauty of nature (inspired Huxley, Turing, Lévi-</a:t>
            </a:r>
            <a:r>
              <a:rPr lang="en-GB" sz="1600" dirty="0" err="1">
                <a:latin typeface="Montserrat" panose="00000500000000000000" pitchFamily="2" charset="0"/>
              </a:rPr>
              <a:t>Straussand</a:t>
            </a:r>
            <a:r>
              <a:rPr lang="en-GB" sz="1600" dirty="0">
                <a:latin typeface="Montserrat" panose="00000500000000000000" pitchFamily="2" charset="0"/>
              </a:rPr>
              <a:t> van der </a:t>
            </a:r>
            <a:r>
              <a:rPr lang="en-GB" sz="1600" dirty="0" err="1">
                <a:latin typeface="Montserrat" panose="00000500000000000000" pitchFamily="2" charset="0"/>
              </a:rPr>
              <a:t>Rohe</a:t>
            </a:r>
            <a:r>
              <a:rPr lang="en-GB" sz="1600" dirty="0">
                <a:latin typeface="Montserrat" panose="00000500000000000000" pitchFamily="2" charset="0"/>
              </a:rPr>
              <a:t>)</a:t>
            </a:r>
            <a:br>
              <a:rPr lang="en-GB" sz="1600" dirty="0">
                <a:latin typeface="Montserrat" panose="00000500000000000000" pitchFamily="2" charset="0"/>
              </a:rPr>
            </a:br>
            <a:br>
              <a:rPr lang="en-GB" sz="1600" dirty="0">
                <a:latin typeface="Montserrat" panose="00000500000000000000" pitchFamily="2" charset="0"/>
              </a:rPr>
            </a:br>
            <a:endParaRPr lang="en-GB" sz="1600" dirty="0">
              <a:latin typeface="Montserrat" panose="00000500000000000000" pitchFamily="2" charset="0"/>
            </a:endParaRPr>
          </a:p>
          <a:p>
            <a:r>
              <a:rPr lang="en-GB" sz="2400" dirty="0">
                <a:solidFill>
                  <a:schemeClr val="accent2"/>
                </a:solidFill>
                <a:latin typeface="Montserrat SemiBold" panose="00000700000000000000" pitchFamily="2" charset="0"/>
              </a:rPr>
              <a:t>On Growth and Form (1917)</a:t>
            </a:r>
            <a:br>
              <a:rPr lang="en-GB" sz="1600" b="1" dirty="0">
                <a:latin typeface="Montserrat" panose="00000500000000000000" pitchFamily="2" charset="0"/>
              </a:rPr>
            </a:br>
            <a:endParaRPr lang="en-GB" sz="1600" b="1" dirty="0">
              <a:latin typeface="Montserrat" panose="00000500000000000000" pitchFamily="2" charset="0"/>
            </a:endParaRPr>
          </a:p>
          <a:p>
            <a:pPr marL="546300" indent="-571500">
              <a:buFont typeface="Wingdings" panose="05000000000000000000" pitchFamily="2" charset="2"/>
              <a:buChar char="§"/>
            </a:pPr>
            <a:r>
              <a:rPr lang="en-GB" sz="1600" dirty="0">
                <a:latin typeface="Montserrat" panose="00000500000000000000" pitchFamily="2" charset="0"/>
              </a:rPr>
              <a:t>Fundamental book documenting the process of body structures formed in plants and animals</a:t>
            </a:r>
            <a:br>
              <a:rPr lang="en-GB" sz="1600" dirty="0">
                <a:latin typeface="Montserrat" panose="00000500000000000000" pitchFamily="2" charset="0"/>
              </a:rPr>
            </a:br>
            <a:endParaRPr lang="en-GB" sz="1600" dirty="0">
              <a:latin typeface="Montserrat" panose="00000500000000000000" pitchFamily="2" charset="0"/>
            </a:endParaRPr>
          </a:p>
          <a:p>
            <a:pPr marL="546300" indent="-571500">
              <a:buFont typeface="Wingdings" panose="05000000000000000000" pitchFamily="2" charset="2"/>
              <a:buChar char="§"/>
            </a:pPr>
            <a:r>
              <a:rPr lang="en-GB" sz="1600" dirty="0">
                <a:latin typeface="Montserrat" panose="00000500000000000000" pitchFamily="2" charset="0"/>
              </a:rPr>
              <a:t>Emphasis on mathematical structures accounting for biological diversity</a:t>
            </a:r>
          </a:p>
        </p:txBody>
      </p:sp>
      <p:pic>
        <p:nvPicPr>
          <p:cNvPr id="4" name="Picture 3" descr="A person wearing a hat&#10;&#10;Description automatically generated">
            <a:extLst>
              <a:ext uri="{FF2B5EF4-FFF2-40B4-BE49-F238E27FC236}">
                <a16:creationId xmlns:a16="http://schemas.microsoft.com/office/drawing/2014/main" id="{BBBAC9A2-1968-480A-B6E8-2163E64ED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5232" y="522514"/>
            <a:ext cx="4097465" cy="6113417"/>
          </a:xfrm>
          <a:prstGeom prst="rect">
            <a:avLst/>
          </a:prstGeom>
        </p:spPr>
      </p:pic>
    </p:spTree>
    <p:extLst>
      <p:ext uri="{BB962C8B-B14F-4D97-AF65-F5344CB8AC3E}">
        <p14:creationId xmlns:p14="http://schemas.microsoft.com/office/powerpoint/2010/main" val="3150560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Image result for d'arcy thompson fish">
            <a:extLst>
              <a:ext uri="{FF2B5EF4-FFF2-40B4-BE49-F238E27FC236}">
                <a16:creationId xmlns:a16="http://schemas.microsoft.com/office/drawing/2014/main" id="{59354A6C-CB5D-4DE8-BFEB-1BE7C8B12B0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5287"/>
          <a:stretch/>
        </p:blipFill>
        <p:spPr bwMode="auto">
          <a:xfrm>
            <a:off x="7233707" y="303057"/>
            <a:ext cx="2897477" cy="401029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n Growth and Form 1st Edition 1917 title page.jpg">
            <a:extLst>
              <a:ext uri="{FF2B5EF4-FFF2-40B4-BE49-F238E27FC236}">
                <a16:creationId xmlns:a16="http://schemas.microsoft.com/office/drawing/2014/main" id="{E6EE72F8-F90F-48CD-840D-893DF54D7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541" y="264402"/>
            <a:ext cx="3848150" cy="63291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3DA9620-CA65-49D3-97D1-C36093D38D1E}"/>
              </a:ext>
            </a:extLst>
          </p:cNvPr>
          <p:cNvSpPr/>
          <p:nvPr/>
        </p:nvSpPr>
        <p:spPr>
          <a:xfrm>
            <a:off x="5634446" y="4814390"/>
            <a:ext cx="6096000" cy="646331"/>
          </a:xfrm>
          <a:prstGeom prst="rect">
            <a:avLst/>
          </a:prstGeom>
        </p:spPr>
        <p:txBody>
          <a:bodyPr>
            <a:spAutoFit/>
          </a:bodyPr>
          <a:lstStyle/>
          <a:p>
            <a:pPr algn="ctr"/>
            <a:r>
              <a:rPr lang="en-GB" sz="1200" dirty="0">
                <a:latin typeface="Montserrat" panose="00000500000000000000" pitchFamily="2" charset="0"/>
              </a:rPr>
              <a:t>“The harmony of the world is made manifest in Form and Number, and the heart and soul and all the poetry of Natural Philosophy are embodied in the concept of mathematical beauty.” </a:t>
            </a:r>
          </a:p>
        </p:txBody>
      </p:sp>
      <p:sp>
        <p:nvSpPr>
          <p:cNvPr id="7" name="Rectangle 6">
            <a:extLst>
              <a:ext uri="{FF2B5EF4-FFF2-40B4-BE49-F238E27FC236}">
                <a16:creationId xmlns:a16="http://schemas.microsoft.com/office/drawing/2014/main" id="{6E568D1C-62E8-4A33-B485-6C8CC59B596D}"/>
              </a:ext>
            </a:extLst>
          </p:cNvPr>
          <p:cNvSpPr/>
          <p:nvPr/>
        </p:nvSpPr>
        <p:spPr>
          <a:xfrm>
            <a:off x="5634446" y="6462793"/>
            <a:ext cx="6096000" cy="261610"/>
          </a:xfrm>
          <a:prstGeom prst="rect">
            <a:avLst/>
          </a:prstGeom>
        </p:spPr>
        <p:txBody>
          <a:bodyPr>
            <a:spAutoFit/>
          </a:bodyPr>
          <a:lstStyle/>
          <a:p>
            <a:pPr algn="ctr"/>
            <a:r>
              <a:rPr lang="en-GB" sz="1100" dirty="0">
                <a:solidFill>
                  <a:srgbClr val="ED7D31"/>
                </a:solidFill>
                <a:latin typeface="Montserrat" panose="00000500000000000000" pitchFamily="2" charset="0"/>
              </a:rPr>
              <a:t>Thompson, D.W. (1917). On Growth and Form. Cambridge University Press.</a:t>
            </a:r>
          </a:p>
        </p:txBody>
      </p:sp>
    </p:spTree>
    <p:extLst>
      <p:ext uri="{BB962C8B-B14F-4D97-AF65-F5344CB8AC3E}">
        <p14:creationId xmlns:p14="http://schemas.microsoft.com/office/powerpoint/2010/main" val="1852696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15D4-E062-4413-BCFE-64617DFF1F41}"/>
              </a:ext>
            </a:extLst>
          </p:cNvPr>
          <p:cNvSpPr>
            <a:spLocks noGrp="1"/>
          </p:cNvSpPr>
          <p:nvPr>
            <p:ph type="title"/>
          </p:nvPr>
        </p:nvSpPr>
        <p:spPr/>
        <p:txBody>
          <a:bodyPr>
            <a:normAutofit/>
          </a:bodyPr>
          <a:lstStyle/>
          <a:p>
            <a:r>
              <a:rPr lang="ja-JP" altLang="en-US" sz="6000" b="1" dirty="0"/>
              <a:t>いらっしゃいませ</a:t>
            </a:r>
            <a:r>
              <a:rPr lang="en-GB" altLang="ja-JP" sz="6000" b="1" dirty="0"/>
              <a:t>! </a:t>
            </a:r>
            <a:r>
              <a:rPr lang="en-GB" altLang="ja-JP" sz="2800" b="1" dirty="0"/>
              <a:t>(</a:t>
            </a:r>
            <a:r>
              <a:rPr lang="en-GB" sz="2800" b="1" dirty="0">
                <a:latin typeface="Montserrat SemiBold" panose="00000700000000000000" pitchFamily="2" charset="0"/>
              </a:rPr>
              <a:t>Welcome!)</a:t>
            </a:r>
            <a:endParaRPr lang="en-GB" sz="6000" b="1" dirty="0">
              <a:latin typeface="Montserrat SemiBold" panose="00000700000000000000" pitchFamily="2" charset="0"/>
            </a:endParaRPr>
          </a:p>
        </p:txBody>
      </p:sp>
      <p:sp>
        <p:nvSpPr>
          <p:cNvPr id="3" name="Content Placeholder 2">
            <a:extLst>
              <a:ext uri="{FF2B5EF4-FFF2-40B4-BE49-F238E27FC236}">
                <a16:creationId xmlns:a16="http://schemas.microsoft.com/office/drawing/2014/main" id="{7D6C03BD-519F-41F6-A656-143F86158C30}"/>
              </a:ext>
            </a:extLst>
          </p:cNvPr>
          <p:cNvSpPr>
            <a:spLocks noGrp="1"/>
          </p:cNvSpPr>
          <p:nvPr>
            <p:ph idx="1"/>
          </p:nvPr>
        </p:nvSpPr>
        <p:spPr/>
        <p:txBody>
          <a:bodyPr/>
          <a:lstStyle/>
          <a:p>
            <a:pPr marL="514350" indent="-514350">
              <a:buSzPct val="150000"/>
              <a:buFont typeface="+mj-lt"/>
              <a:buAutoNum type="arabicPeriod"/>
            </a:pPr>
            <a:r>
              <a:rPr lang="en-GB" dirty="0">
                <a:latin typeface="Gotham Book" pitchFamily="50" charset="0"/>
              </a:rPr>
              <a:t>Get connected to the Wi-Fi</a:t>
            </a:r>
            <a:br>
              <a:rPr lang="en-GB" dirty="0">
                <a:latin typeface="Gotham Book" pitchFamily="50" charset="0"/>
              </a:rPr>
            </a:br>
            <a:endParaRPr lang="en-GB" dirty="0">
              <a:latin typeface="Gotham Book" pitchFamily="50" charset="0"/>
            </a:endParaRPr>
          </a:p>
          <a:p>
            <a:pPr marL="514350" indent="-514350">
              <a:buSzPct val="150000"/>
              <a:buFont typeface="+mj-lt"/>
              <a:buAutoNum type="arabicPeriod"/>
            </a:pPr>
            <a:r>
              <a:rPr lang="en-GB" dirty="0">
                <a:latin typeface="Gotham Book" pitchFamily="50" charset="0"/>
              </a:rPr>
              <a:t>Get the workshop materials </a:t>
            </a:r>
            <a:br>
              <a:rPr lang="en-GB" sz="1800" dirty="0">
                <a:latin typeface="Gotham Book" pitchFamily="50" charset="0"/>
              </a:rPr>
            </a:br>
            <a:r>
              <a:rPr lang="en-GB" sz="1800" dirty="0">
                <a:solidFill>
                  <a:srgbClr val="ED7D31"/>
                </a:solidFill>
                <a:latin typeface="Gotham Book" pitchFamily="50" charset="0"/>
                <a:hlinkClick r:id="rId2">
                  <a:extLst>
                    <a:ext uri="{A12FA001-AC4F-418D-AE19-62706E023703}">
                      <ahyp:hlinkClr xmlns:ahyp="http://schemas.microsoft.com/office/drawing/2018/hyperlinkcolor" val="tx"/>
                    </a:ext>
                  </a:extLst>
                </a:hlinkClick>
              </a:rPr>
              <a:t>https://github.com/CSHoggard/-Morph2019</a:t>
            </a:r>
            <a:br>
              <a:rPr lang="en-GB" sz="1800" dirty="0">
                <a:latin typeface="Gotham Book" pitchFamily="50" charset="0"/>
              </a:rPr>
            </a:br>
            <a:endParaRPr lang="en-GB" sz="1800" dirty="0">
              <a:latin typeface="Gotham Book" pitchFamily="50" charset="0"/>
            </a:endParaRPr>
          </a:p>
          <a:p>
            <a:pPr marL="514350" indent="-514350">
              <a:buSzPct val="150000"/>
              <a:buFont typeface="+mj-lt"/>
              <a:buAutoNum type="arabicPeriod"/>
            </a:pPr>
            <a:r>
              <a:rPr lang="en-GB" dirty="0">
                <a:latin typeface="Gotham Book" pitchFamily="50" charset="0"/>
              </a:rPr>
              <a:t>Ensure R/</a:t>
            </a:r>
            <a:r>
              <a:rPr lang="en-GB" dirty="0" err="1">
                <a:latin typeface="Gotham Book" pitchFamily="50" charset="0"/>
              </a:rPr>
              <a:t>Rstudio</a:t>
            </a:r>
            <a:r>
              <a:rPr lang="en-GB" dirty="0">
                <a:latin typeface="Gotham Book" pitchFamily="50" charset="0"/>
              </a:rPr>
              <a:t> and packages are on your laptop</a:t>
            </a:r>
            <a:br>
              <a:rPr lang="en-GB" dirty="0">
                <a:latin typeface="Gotham Book" pitchFamily="50" charset="0"/>
              </a:rPr>
            </a:br>
            <a:r>
              <a:rPr lang="en-GB" sz="1800" dirty="0">
                <a:latin typeface="Gotham Book" pitchFamily="50" charset="0"/>
              </a:rPr>
              <a:t>Follow instructions in </a:t>
            </a:r>
            <a:r>
              <a:rPr lang="en-GB" sz="1800" b="1" dirty="0" err="1">
                <a:latin typeface="Gotham Book" pitchFamily="50" charset="0"/>
              </a:rPr>
              <a:t>setup.R</a:t>
            </a:r>
            <a:br>
              <a:rPr lang="en-GB" dirty="0">
                <a:latin typeface="Gotham Book" pitchFamily="50" charset="0"/>
              </a:rPr>
            </a:br>
            <a:endParaRPr lang="en-GB" dirty="0">
              <a:latin typeface="Gotham Book" pitchFamily="50" charset="0"/>
            </a:endParaRPr>
          </a:p>
          <a:p>
            <a:pPr marL="514350" indent="-514350">
              <a:buSzPct val="150000"/>
              <a:buFont typeface="+mj-lt"/>
              <a:buAutoNum type="arabicPeriod"/>
            </a:pPr>
            <a:r>
              <a:rPr lang="en-GB" dirty="0">
                <a:latin typeface="Gotham Book" pitchFamily="50" charset="0"/>
              </a:rPr>
              <a:t>Stuck? Please ask for help!</a:t>
            </a:r>
          </a:p>
        </p:txBody>
      </p:sp>
      <p:cxnSp>
        <p:nvCxnSpPr>
          <p:cNvPr id="6" name="Straight Connector 5">
            <a:extLst>
              <a:ext uri="{FF2B5EF4-FFF2-40B4-BE49-F238E27FC236}">
                <a16:creationId xmlns:a16="http://schemas.microsoft.com/office/drawing/2014/main" id="{FF4287CB-007A-40AC-A745-BE9290A1910C}"/>
              </a:ext>
            </a:extLst>
          </p:cNvPr>
          <p:cNvCxnSpPr>
            <a:cxnSpLocks/>
          </p:cNvCxnSpPr>
          <p:nvPr/>
        </p:nvCxnSpPr>
        <p:spPr>
          <a:xfrm>
            <a:off x="522514" y="6374674"/>
            <a:ext cx="11168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7166FF92-AE67-42E6-B82C-17145F3859F4}"/>
              </a:ext>
            </a:extLst>
          </p:cNvPr>
          <p:cNvSpPr/>
          <p:nvPr/>
        </p:nvSpPr>
        <p:spPr>
          <a:xfrm>
            <a:off x="305889"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526AE474-2343-48C1-80CC-1C5FAAF9532D}"/>
              </a:ext>
            </a:extLst>
          </p:cNvPr>
          <p:cNvSpPr/>
          <p:nvPr/>
        </p:nvSpPr>
        <p:spPr>
          <a:xfrm>
            <a:off x="11479711"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8483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251FE9-DCE8-4ED1-A53B-81698D3923A4}"/>
              </a:ext>
            </a:extLst>
          </p:cNvPr>
          <p:cNvSpPr/>
          <p:nvPr/>
        </p:nvSpPr>
        <p:spPr>
          <a:xfrm>
            <a:off x="409303" y="1319701"/>
            <a:ext cx="7101840" cy="4620624"/>
          </a:xfrm>
          <a:prstGeom prst="rect">
            <a:avLst/>
          </a:prstGeom>
        </p:spPr>
        <p:txBody>
          <a:bodyPr wrap="square">
            <a:spAutoFit/>
          </a:bodyPr>
          <a:lstStyle/>
          <a:p>
            <a:r>
              <a:rPr lang="en-GB" sz="2400" dirty="0">
                <a:solidFill>
                  <a:schemeClr val="accent2"/>
                </a:solidFill>
                <a:latin typeface="Montserrat SemiBold" panose="00000700000000000000" pitchFamily="2" charset="0"/>
              </a:rPr>
              <a:t>Towards a statistical framework…</a:t>
            </a:r>
            <a:br>
              <a:rPr lang="en-GB" sz="2400" dirty="0">
                <a:solidFill>
                  <a:schemeClr val="accent2"/>
                </a:solidFill>
                <a:latin typeface="Montserrat SemiBold" panose="00000700000000000000" pitchFamily="2" charset="0"/>
              </a:rPr>
            </a:br>
            <a:endParaRPr lang="en-GB" dirty="0">
              <a:solidFill>
                <a:schemeClr val="accent2"/>
              </a:solidFill>
              <a:latin typeface="Montserrat" panose="00000500000000000000" pitchFamily="2" charset="0"/>
            </a:endParaRPr>
          </a:p>
          <a:p>
            <a:r>
              <a:rPr lang="en-GB" sz="1600" dirty="0">
                <a:latin typeface="Montserrat" panose="00000500000000000000" pitchFamily="2" charset="0"/>
              </a:rPr>
              <a:t>From the 1960s onwards...</a:t>
            </a:r>
            <a:br>
              <a:rPr lang="en-GB" sz="1600" dirty="0">
                <a:latin typeface="Montserrat" panose="00000500000000000000" pitchFamily="2" charset="0"/>
              </a:rPr>
            </a:br>
            <a:endParaRPr lang="en-GB" sz="1600" dirty="0">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Fred Bookstein</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Dennis Slice</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Miriam Zelditch</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Norman MacLeod</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Ian Dryden and </a:t>
            </a:r>
            <a:r>
              <a:rPr lang="en-GB" sz="1600" kern="0" dirty="0" err="1">
                <a:solidFill>
                  <a:srgbClr val="000000"/>
                </a:solidFill>
                <a:latin typeface="Montserrat" panose="00000500000000000000" pitchFamily="2" charset="0"/>
              </a:rPr>
              <a:t>Kanti</a:t>
            </a:r>
            <a:r>
              <a:rPr lang="en-GB" sz="1600" kern="0" dirty="0">
                <a:solidFill>
                  <a:srgbClr val="000000"/>
                </a:solidFill>
                <a:latin typeface="Montserrat" panose="00000500000000000000" pitchFamily="2" charset="0"/>
              </a:rPr>
              <a:t> </a:t>
            </a:r>
            <a:r>
              <a:rPr lang="en-GB" sz="1600" kern="0" dirty="0" err="1">
                <a:solidFill>
                  <a:srgbClr val="000000"/>
                </a:solidFill>
                <a:latin typeface="Montserrat" panose="00000500000000000000" pitchFamily="2" charset="0"/>
              </a:rPr>
              <a:t>Mardia</a:t>
            </a:r>
            <a:br>
              <a:rPr lang="en-GB" sz="1600" kern="0" dirty="0">
                <a:solidFill>
                  <a:srgbClr val="000000"/>
                </a:solidFill>
                <a:latin typeface="Montserrat" panose="00000500000000000000" pitchFamily="2" charset="0"/>
              </a:rPr>
            </a:br>
            <a:endParaRPr lang="en-GB" sz="1600" kern="0" dirty="0">
              <a:solidFill>
                <a:srgbClr val="000000"/>
              </a:solidFill>
              <a:latin typeface="Montserrat" panose="00000500000000000000" pitchFamily="2" charset="0"/>
            </a:endParaRP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600" kern="0" dirty="0">
                <a:solidFill>
                  <a:srgbClr val="000000"/>
                </a:solidFill>
                <a:latin typeface="Montserrat" panose="00000500000000000000" pitchFamily="2" charset="0"/>
              </a:rPr>
              <a:t>James Rohlf</a:t>
            </a:r>
          </a:p>
          <a:p>
            <a:pPr marL="571500" indent="-571500">
              <a:buFont typeface="Wingdings" panose="05000000000000000000" pitchFamily="2" charset="2"/>
              <a:buChar char="§"/>
            </a:pPr>
            <a:endParaRPr lang="en-GB" sz="1600" dirty="0">
              <a:latin typeface="Montserrat" panose="00000500000000000000" pitchFamily="2" charset="0"/>
            </a:endParaRPr>
          </a:p>
        </p:txBody>
      </p:sp>
      <p:pic>
        <p:nvPicPr>
          <p:cNvPr id="4" name="Picture 3" descr="A close up of a sign&#10;&#10;Description automatically generated">
            <a:extLst>
              <a:ext uri="{FF2B5EF4-FFF2-40B4-BE49-F238E27FC236}">
                <a16:creationId xmlns:a16="http://schemas.microsoft.com/office/drawing/2014/main" id="{B7CBC5A4-2C61-49BD-9AE4-283C121B9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9813" y="681500"/>
            <a:ext cx="3857490" cy="5495000"/>
          </a:xfrm>
          <a:prstGeom prst="rect">
            <a:avLst/>
          </a:prstGeom>
        </p:spPr>
      </p:pic>
    </p:spTree>
    <p:extLst>
      <p:ext uri="{BB962C8B-B14F-4D97-AF65-F5344CB8AC3E}">
        <p14:creationId xmlns:p14="http://schemas.microsoft.com/office/powerpoint/2010/main" val="3020551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E8CAC4-63CF-4A99-8968-83A5A121ED2D}"/>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50393F6-F05A-4068-8AB5-23D940B9FCB7}"/>
              </a:ext>
            </a:extLst>
          </p:cNvPr>
          <p:cNvSpPr txBox="1"/>
          <p:nvPr/>
        </p:nvSpPr>
        <p:spPr>
          <a:xfrm>
            <a:off x="522515" y="6153333"/>
            <a:ext cx="7334793" cy="461665"/>
          </a:xfrm>
          <a:prstGeom prst="rect">
            <a:avLst/>
          </a:prstGeom>
          <a:noFill/>
        </p:spPr>
        <p:txBody>
          <a:bodyPr wrap="square" rtlCol="0">
            <a:spAutoFit/>
          </a:bodyPr>
          <a:lstStyle/>
          <a:p>
            <a:r>
              <a:rPr lang="en-GB" sz="2400" b="1" dirty="0">
                <a:solidFill>
                  <a:schemeClr val="bg1"/>
                </a:solidFill>
                <a:latin typeface="Montserrat ExtraBold" panose="00000900000000000000" pitchFamily="2" charset="0"/>
              </a:rPr>
              <a:t>How do we ‘do’ geometric morphometrics</a:t>
            </a:r>
          </a:p>
        </p:txBody>
      </p:sp>
      <p:pic>
        <p:nvPicPr>
          <p:cNvPr id="2" name="Graphic 1">
            <a:extLst>
              <a:ext uri="{FF2B5EF4-FFF2-40B4-BE49-F238E27FC236}">
                <a16:creationId xmlns:a16="http://schemas.microsoft.com/office/drawing/2014/main" id="{8682AB17-2982-4204-87B3-AFE964546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36377" y="600278"/>
            <a:ext cx="4511040" cy="6014720"/>
          </a:xfrm>
          <a:prstGeom prst="rect">
            <a:avLst/>
          </a:prstGeom>
        </p:spPr>
      </p:pic>
      <p:sp>
        <p:nvSpPr>
          <p:cNvPr id="5" name="TextBox 4">
            <a:extLst>
              <a:ext uri="{FF2B5EF4-FFF2-40B4-BE49-F238E27FC236}">
                <a16:creationId xmlns:a16="http://schemas.microsoft.com/office/drawing/2014/main" id="{BCDDD088-93F5-482A-B8E2-F6B033C331CA}"/>
              </a:ext>
            </a:extLst>
          </p:cNvPr>
          <p:cNvSpPr txBox="1"/>
          <p:nvPr/>
        </p:nvSpPr>
        <p:spPr>
          <a:xfrm>
            <a:off x="522514" y="6517836"/>
            <a:ext cx="7334793" cy="307777"/>
          </a:xfrm>
          <a:prstGeom prst="rect">
            <a:avLst/>
          </a:prstGeom>
          <a:noFill/>
        </p:spPr>
        <p:txBody>
          <a:bodyPr wrap="square" rtlCol="0">
            <a:spAutoFit/>
          </a:bodyPr>
          <a:lstStyle/>
          <a:p>
            <a:r>
              <a:rPr lang="en-GB" sz="1400" b="1" dirty="0">
                <a:solidFill>
                  <a:schemeClr val="bg1"/>
                </a:solidFill>
                <a:latin typeface="Montserrat ExtraBold" panose="00000900000000000000" pitchFamily="2" charset="0"/>
              </a:rPr>
              <a:t>(Following the design study)</a:t>
            </a:r>
          </a:p>
        </p:txBody>
      </p:sp>
    </p:spTree>
    <p:extLst>
      <p:ext uri="{BB962C8B-B14F-4D97-AF65-F5344CB8AC3E}">
        <p14:creationId xmlns:p14="http://schemas.microsoft.com/office/powerpoint/2010/main" val="711641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78092C7-B5FA-4AD5-93D3-45FAD2335F82}"/>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C155B04-58DC-43CD-96A7-BEFA5FDE041A}"/>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bg1"/>
                </a:solidFill>
                <a:latin typeface="Montserrat" panose="00000500000000000000" pitchFamily="2" charset="0"/>
              </a:rPr>
              <a:t>Stage 1: Dataset creation</a:t>
            </a:r>
          </a:p>
        </p:txBody>
      </p:sp>
      <p:sp>
        <p:nvSpPr>
          <p:cNvPr id="5" name="Content Placeholder 2">
            <a:extLst>
              <a:ext uri="{FF2B5EF4-FFF2-40B4-BE49-F238E27FC236}">
                <a16:creationId xmlns:a16="http://schemas.microsoft.com/office/drawing/2014/main" id="{C88BF41D-E3F8-4CE4-BE13-1707BBAE0BBA}"/>
              </a:ext>
            </a:extLst>
          </p:cNvPr>
          <p:cNvSpPr>
            <a:spLocks noGrp="1"/>
          </p:cNvSpPr>
          <p:nvPr>
            <p:ph idx="1"/>
          </p:nvPr>
        </p:nvSpPr>
        <p:spPr>
          <a:xfrm>
            <a:off x="838200" y="1825625"/>
            <a:ext cx="10515600" cy="4351338"/>
          </a:xfrm>
        </p:spPr>
        <p:txBody>
          <a:bodyPr>
            <a:normAutofit lnSpcReduction="10000"/>
          </a:bodyPr>
          <a:lstStyle/>
          <a:p>
            <a:pPr marL="0" indent="0">
              <a:buSzPct val="100000"/>
              <a:buNone/>
            </a:pPr>
            <a:r>
              <a:rPr lang="en-GB" sz="2000" dirty="0">
                <a:solidFill>
                  <a:schemeClr val="bg1"/>
                </a:solidFill>
                <a:latin typeface="Montserrat Light" panose="00000400000000000000" pitchFamily="2" charset="0"/>
              </a:rPr>
              <a:t>Methods include…</a:t>
            </a:r>
            <a:br>
              <a:rPr lang="en-GB" sz="2000" dirty="0">
                <a:solidFill>
                  <a:schemeClr val="bg1"/>
                </a:solidFill>
                <a:latin typeface="Montserrat Light" panose="00000400000000000000" pitchFamily="2" charset="0"/>
              </a:rPr>
            </a:br>
            <a:endParaRPr lang="en-GB" sz="200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buClr>
              <a:buSzPct val="100000"/>
              <a:buFont typeface="Wingdings" panose="05000000000000000000" pitchFamily="2" charset="2"/>
              <a:buChar char="§"/>
            </a:pPr>
            <a:r>
              <a:rPr lang="en-GB" sz="1800" b="1" kern="0" dirty="0">
                <a:solidFill>
                  <a:schemeClr val="bg1"/>
                </a:solidFill>
                <a:latin typeface="Montserrat SemiBold" panose="00000700000000000000" pitchFamily="2" charset="0"/>
              </a:rPr>
              <a:t>CT scanning</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a:solidFill>
                  <a:schemeClr val="bg1"/>
                </a:solidFill>
                <a:latin typeface="Montserrat SemiBold" panose="00000700000000000000" pitchFamily="2" charset="0"/>
              </a:rPr>
              <a:t>Photogrammetry</a:t>
            </a:r>
            <a:r>
              <a:rPr lang="en-GB" sz="1800" kern="0" dirty="0">
                <a:solidFill>
                  <a:schemeClr val="bg1"/>
                </a:solidFill>
                <a:latin typeface="Montserrat SemiBold" panose="00000700000000000000" pitchFamily="2" charset="0"/>
              </a:rPr>
              <a:t> </a:t>
            </a:r>
            <a:r>
              <a:rPr lang="en-GB" sz="1800" kern="0" dirty="0">
                <a:solidFill>
                  <a:schemeClr val="bg1"/>
                </a:solidFill>
                <a:latin typeface="Montserrat Light" panose="00000400000000000000" pitchFamily="2" charset="0"/>
              </a:rPr>
              <a:t>and structure from motion (</a:t>
            </a:r>
            <a:r>
              <a:rPr lang="en-GB" sz="1800" b="1" kern="0" dirty="0" err="1">
                <a:solidFill>
                  <a:schemeClr val="bg1"/>
                </a:solidFill>
                <a:latin typeface="Montserrat SemiBold" panose="00000700000000000000" pitchFamily="2" charset="0"/>
              </a:rPr>
              <a:t>SfM</a:t>
            </a:r>
            <a:r>
              <a:rPr lang="en-GB" sz="1800" kern="0" dirty="0">
                <a:solidFill>
                  <a:schemeClr val="bg1"/>
                </a:solidFill>
                <a:latin typeface="Montserrat Light" panose="00000400000000000000" pitchFamily="2" charset="0"/>
              </a:rPr>
              <a:t>) recording</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err="1">
                <a:solidFill>
                  <a:schemeClr val="bg1"/>
                </a:solidFill>
                <a:latin typeface="Montserrat SemiBold" panose="00000700000000000000" pitchFamily="2" charset="0"/>
              </a:rPr>
              <a:t>Microphotogrammetry</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err="1">
                <a:solidFill>
                  <a:schemeClr val="bg1"/>
                </a:solidFill>
                <a:latin typeface="Montserrat SemiBold" panose="00000700000000000000" pitchFamily="2" charset="0"/>
              </a:rPr>
              <a:t>Microscribe</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b="1" kern="0" dirty="0">
                <a:solidFill>
                  <a:schemeClr val="bg1"/>
                </a:solidFill>
                <a:latin typeface="Montserrat SemiBold" panose="00000700000000000000" pitchFamily="2" charset="0"/>
              </a:rPr>
              <a:t>3D scanners </a:t>
            </a:r>
            <a:r>
              <a:rPr lang="en-GB" sz="1800" kern="0" dirty="0">
                <a:solidFill>
                  <a:schemeClr val="bg1"/>
                </a:solidFill>
                <a:latin typeface="Montserrat Light" panose="00000400000000000000" pitchFamily="2" charset="0"/>
              </a:rPr>
              <a:t>(e.g. </a:t>
            </a:r>
            <a:r>
              <a:rPr lang="en-GB" sz="1800" kern="0" dirty="0" err="1">
                <a:solidFill>
                  <a:schemeClr val="bg1"/>
                </a:solidFill>
                <a:latin typeface="Montserrat Light" panose="00000400000000000000" pitchFamily="2" charset="0"/>
              </a:rPr>
              <a:t>NextEngine</a:t>
            </a:r>
            <a:r>
              <a:rPr lang="en-GB" sz="1800" kern="0" dirty="0">
                <a:solidFill>
                  <a:schemeClr val="bg1"/>
                </a:solidFill>
                <a:latin typeface="Montserrat Light" panose="00000400000000000000" pitchFamily="2" charset="0"/>
              </a:rPr>
              <a:t>)</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1003500" lvl="1" indent="-571500" fontAlgn="base">
              <a:lnSpc>
                <a:spcPct val="99000"/>
              </a:lnSpc>
              <a:spcBef>
                <a:spcPts val="600"/>
              </a:spcBef>
              <a:spcAft>
                <a:spcPct val="0"/>
              </a:spcAft>
              <a:buClr>
                <a:schemeClr val="bg1">
                  <a:lumMod val="95000"/>
                </a:schemeClr>
              </a:buClr>
              <a:buSzPct val="100000"/>
              <a:buFont typeface="Wingdings" panose="05000000000000000000" pitchFamily="2" charset="2"/>
              <a:buChar char="§"/>
            </a:pPr>
            <a:r>
              <a:rPr lang="en-GB" sz="1800" kern="0" dirty="0">
                <a:solidFill>
                  <a:schemeClr val="bg1"/>
                </a:solidFill>
                <a:latin typeface="Montserrat Light" panose="00000400000000000000" pitchFamily="2" charset="0"/>
              </a:rPr>
              <a:t>Data obtained from </a:t>
            </a:r>
            <a:r>
              <a:rPr lang="en-GB" sz="1800" b="1" kern="0" dirty="0">
                <a:solidFill>
                  <a:schemeClr val="bg1"/>
                </a:solidFill>
                <a:latin typeface="Montserrat SemiBold" panose="00000700000000000000" pitchFamily="2" charset="0"/>
              </a:rPr>
              <a:t>drawings</a:t>
            </a:r>
            <a:r>
              <a:rPr lang="en-GB" sz="1800" kern="0" dirty="0">
                <a:solidFill>
                  <a:schemeClr val="bg1"/>
                </a:solidFill>
                <a:latin typeface="Montserrat Light" panose="00000400000000000000" pitchFamily="2" charset="0"/>
              </a:rPr>
              <a:t> and </a:t>
            </a:r>
            <a:r>
              <a:rPr lang="en-GB" sz="1800" b="1" kern="0" dirty="0">
                <a:solidFill>
                  <a:schemeClr val="bg1"/>
                </a:solidFill>
                <a:latin typeface="Montserrat SemiBold" panose="00000700000000000000" pitchFamily="2" charset="0"/>
              </a:rPr>
              <a:t>photographs</a:t>
            </a:r>
            <a:r>
              <a:rPr lang="en-GB" sz="1800" kern="0" dirty="0">
                <a:solidFill>
                  <a:schemeClr val="bg1"/>
                </a:solidFill>
                <a:latin typeface="Montserrat Light" panose="00000400000000000000" pitchFamily="2" charset="0"/>
              </a:rPr>
              <a:t> </a:t>
            </a:r>
            <a:br>
              <a:rPr lang="en-GB" sz="1800" kern="0" dirty="0">
                <a:solidFill>
                  <a:schemeClr val="bg1"/>
                </a:solidFill>
                <a:latin typeface="Montserrat Light" panose="00000400000000000000" pitchFamily="2" charset="0"/>
              </a:rPr>
            </a:br>
            <a:endParaRPr lang="en-GB" sz="1800" kern="0" dirty="0">
              <a:solidFill>
                <a:schemeClr val="bg1"/>
              </a:solidFill>
              <a:latin typeface="Montserrat Light" panose="00000400000000000000" pitchFamily="2" charset="0"/>
            </a:endParaRPr>
          </a:p>
          <a:p>
            <a:pPr marL="0" indent="-25200" fontAlgn="base">
              <a:lnSpc>
                <a:spcPct val="99000"/>
              </a:lnSpc>
              <a:spcBef>
                <a:spcPts val="600"/>
              </a:spcBef>
              <a:spcAft>
                <a:spcPct val="0"/>
              </a:spcAft>
              <a:buClr>
                <a:srgbClr val="000000"/>
              </a:buClr>
              <a:buSzPct val="100000"/>
              <a:buNone/>
            </a:pPr>
            <a:r>
              <a:rPr lang="en-GB" sz="2000" kern="0" dirty="0">
                <a:solidFill>
                  <a:schemeClr val="bg1"/>
                </a:solidFill>
                <a:latin typeface="Montserrat Light" panose="00000400000000000000" pitchFamily="2" charset="0"/>
              </a:rPr>
              <a:t>Note: Considered the error associated with each technique</a:t>
            </a:r>
          </a:p>
          <a:p>
            <a:pPr>
              <a:buSzPct val="100000"/>
              <a:buFont typeface="Wingdings" panose="05000000000000000000" pitchFamily="2" charset="2"/>
              <a:buChar char="§"/>
            </a:pPr>
            <a:endParaRPr lang="en-GB" sz="2000" dirty="0">
              <a:solidFill>
                <a:schemeClr val="bg1"/>
              </a:solidFill>
              <a:latin typeface="Montserrat" panose="00000500000000000000" pitchFamily="2" charset="0"/>
            </a:endParaRPr>
          </a:p>
          <a:p>
            <a:pPr marL="0" indent="0">
              <a:buSzPct val="100000"/>
              <a:buNone/>
            </a:pPr>
            <a:endParaRPr lang="en-GB" sz="2000" dirty="0">
              <a:solidFill>
                <a:schemeClr val="bg1"/>
              </a:solidFill>
              <a:latin typeface="Montserrat" panose="00000500000000000000" pitchFamily="2" charset="0"/>
            </a:endParaRPr>
          </a:p>
          <a:p>
            <a:pPr>
              <a:buSzPct val="100000"/>
              <a:buFont typeface="Wingdings" panose="05000000000000000000" pitchFamily="2" charset="2"/>
              <a:buChar char="§"/>
            </a:pPr>
            <a:endParaRPr lang="en-GB" sz="20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4276193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6721249" cy="3937484"/>
          </a:xfrm>
        </p:spPr>
        <p:txBody>
          <a:bodyPr/>
          <a:lstStyle/>
          <a:p>
            <a:pPr>
              <a:buClr>
                <a:schemeClr val="tx1"/>
              </a:buClr>
              <a:buFont typeface="Wingdings" panose="05000000000000000000" pitchFamily="2" charset="2"/>
              <a:buChar char="§"/>
            </a:pPr>
            <a:r>
              <a:rPr lang="en-GB" sz="1800" dirty="0">
                <a:latin typeface="Montserrat Light" panose="00000400000000000000" pitchFamily="2" charset="0"/>
              </a:rPr>
              <a:t>Central to geometric morphometrics are landmarks</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b="1" dirty="0">
                <a:solidFill>
                  <a:schemeClr val="accent2"/>
                </a:solidFill>
                <a:latin typeface="Montserrat SemiBold" panose="00000700000000000000" pitchFamily="2" charset="0"/>
              </a:rPr>
              <a:t>Landmark</a:t>
            </a:r>
            <a:r>
              <a:rPr lang="en-GB" sz="1800" dirty="0">
                <a:latin typeface="Montserrat Light" panose="00000400000000000000" pitchFamily="2" charset="0"/>
              </a:rPr>
              <a:t>: coordinate point used to represent a shape and/or a homologous point on a structure </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dirty="0">
                <a:latin typeface="Montserrat Light" panose="00000400000000000000" pitchFamily="2" charset="0"/>
              </a:rPr>
              <a:t>Quantifiable as Cartesian coordinates </a:t>
            </a:r>
            <a:br>
              <a:rPr lang="en-GB" sz="1800" dirty="0">
                <a:latin typeface="Montserrat Light" panose="00000400000000000000" pitchFamily="2" charset="0"/>
              </a:rPr>
            </a:br>
            <a:r>
              <a:rPr lang="en-GB" sz="1800" dirty="0">
                <a:latin typeface="Montserrat Light" panose="00000400000000000000" pitchFamily="2" charset="0"/>
              </a:rPr>
              <a:t>(x , y / z coordinates)</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dirty="0">
                <a:latin typeface="Montserrat Light" panose="00000400000000000000" pitchFamily="2" charset="0"/>
              </a:rPr>
              <a:t>Variety of different ways of approaching what </a:t>
            </a:r>
            <a:br>
              <a:rPr lang="en-GB" sz="1800" dirty="0">
                <a:latin typeface="Montserrat Light" panose="00000400000000000000" pitchFamily="2" charset="0"/>
              </a:rPr>
            </a:br>
            <a:r>
              <a:rPr lang="en-GB" sz="1800" dirty="0">
                <a:latin typeface="Montserrat Light" panose="00000400000000000000" pitchFamily="2" charset="0"/>
              </a:rPr>
              <a:t>type of landmarks are necessary</a:t>
            </a:r>
            <a:br>
              <a:rPr lang="en-GB" sz="1800" dirty="0">
                <a:latin typeface="Montserrat Light" panose="00000400000000000000" pitchFamily="2" charset="0"/>
              </a:rPr>
            </a:br>
            <a:endParaRPr lang="en-GB" sz="1800" dirty="0">
              <a:latin typeface="Montserrat Light" panose="00000400000000000000" pitchFamily="2" charset="0"/>
            </a:endParaRPr>
          </a:p>
          <a:p>
            <a:pPr>
              <a:buClr>
                <a:schemeClr val="tx1"/>
              </a:buClr>
              <a:buFont typeface="Wingdings" panose="05000000000000000000" pitchFamily="2" charset="2"/>
              <a:buChar char="§"/>
            </a:pPr>
            <a:r>
              <a:rPr lang="en-GB" sz="1800" dirty="0">
                <a:latin typeface="Montserrat Light" panose="00000400000000000000" pitchFamily="2" charset="0"/>
              </a:rPr>
              <a:t>Can be treated as individual points or converted (using various techniques) into curves and outlines</a:t>
            </a:r>
          </a:p>
        </p:txBody>
      </p:sp>
      <p:pic>
        <p:nvPicPr>
          <p:cNvPr id="9" name="Picture 8">
            <a:extLst>
              <a:ext uri="{FF2B5EF4-FFF2-40B4-BE49-F238E27FC236}">
                <a16:creationId xmlns:a16="http://schemas.microsoft.com/office/drawing/2014/main" id="{A10E3F7C-0E84-4508-A719-76E31B2F82BA}"/>
              </a:ext>
            </a:extLst>
          </p:cNvPr>
          <p:cNvPicPr>
            <a:picLocks noChangeAspect="1"/>
          </p:cNvPicPr>
          <p:nvPr/>
        </p:nvPicPr>
        <p:blipFill>
          <a:blip r:embed="rId2"/>
          <a:stretch>
            <a:fillRect/>
          </a:stretch>
        </p:blipFill>
        <p:spPr>
          <a:xfrm>
            <a:off x="8323814" y="3049859"/>
            <a:ext cx="3678177" cy="1757923"/>
          </a:xfrm>
          <a:prstGeom prst="rect">
            <a:avLst/>
          </a:prstGeom>
        </p:spPr>
      </p:pic>
    </p:spTree>
    <p:extLst>
      <p:ext uri="{BB962C8B-B14F-4D97-AF65-F5344CB8AC3E}">
        <p14:creationId xmlns:p14="http://schemas.microsoft.com/office/powerpoint/2010/main" val="2268638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 (types)</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6721249" cy="3937484"/>
          </a:xfrm>
        </p:spPr>
        <p:txBody>
          <a:bodyPr>
            <a:normAutofit lnSpcReduction="10000"/>
          </a:bodyPr>
          <a:lstStyle/>
          <a:p>
            <a:pPr lvl="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Various types of landmarks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Type I</a:t>
            </a:r>
            <a:r>
              <a:rPr lang="en-GB" sz="1800" b="1" kern="0" dirty="0">
                <a:solidFill>
                  <a:srgbClr val="000000"/>
                </a:solidFill>
                <a:latin typeface="Montserrat Light" panose="00000400000000000000" pitchFamily="2" charset="0"/>
              </a:rPr>
              <a:t>: </a:t>
            </a:r>
            <a:r>
              <a:rPr lang="en-GB" sz="1800" kern="0" dirty="0">
                <a:solidFill>
                  <a:srgbClr val="000000"/>
                </a:solidFill>
                <a:latin typeface="Montserrat Light" panose="00000400000000000000" pitchFamily="2" charset="0"/>
              </a:rPr>
              <a:t>Homologous biological structures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Type II</a:t>
            </a:r>
            <a:r>
              <a:rPr lang="en-GB" sz="1800" b="1" kern="0" dirty="0">
                <a:solidFill>
                  <a:srgbClr val="000000"/>
                </a:solidFill>
                <a:latin typeface="Montserrat Light" panose="00000400000000000000" pitchFamily="2" charset="0"/>
              </a:rPr>
              <a:t>: </a:t>
            </a:r>
            <a:r>
              <a:rPr lang="en-GB" sz="1800" kern="0" dirty="0">
                <a:solidFill>
                  <a:srgbClr val="000000"/>
                </a:solidFill>
                <a:latin typeface="Montserrat Light" panose="00000400000000000000" pitchFamily="2" charset="0"/>
              </a:rPr>
              <a:t>Geometric definition e.g. greatest curvature</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b="1" kern="0" dirty="0">
                <a:solidFill>
                  <a:schemeClr val="accent2"/>
                </a:solidFill>
                <a:latin typeface="Montserrat SemiBold" panose="00000700000000000000" pitchFamily="2" charset="0"/>
              </a:rPr>
              <a:t>Type III</a:t>
            </a:r>
            <a:r>
              <a:rPr lang="en-GB" sz="1800" b="1" kern="0" dirty="0">
                <a:solidFill>
                  <a:srgbClr val="000000"/>
                </a:solidFill>
                <a:latin typeface="Montserrat Light" panose="00000400000000000000" pitchFamily="2" charset="0"/>
              </a:rPr>
              <a:t>: </a:t>
            </a:r>
            <a:r>
              <a:rPr lang="en-GB" sz="1800" kern="0" dirty="0">
                <a:solidFill>
                  <a:srgbClr val="000000"/>
                </a:solidFill>
                <a:latin typeface="Montserrat Light" panose="00000400000000000000" pitchFamily="2" charset="0"/>
              </a:rPr>
              <a:t>Point with reference to another point</a:t>
            </a:r>
            <a:br>
              <a:rPr lang="en-GB" sz="1800" kern="0" dirty="0">
                <a:solidFill>
                  <a:srgbClr val="000000"/>
                </a:solidFill>
                <a:latin typeface="Montserrat Light" panose="00000400000000000000" pitchFamily="2" charset="0"/>
              </a:rPr>
            </a:br>
            <a:endParaRPr lang="en-GB" sz="1800" kern="0" dirty="0">
              <a:solidFill>
                <a:srgbClr val="000000"/>
              </a:solidFill>
              <a:latin typeface="Montserrat Light" panose="00000400000000000000" pitchFamily="2" charset="0"/>
            </a:endParaRPr>
          </a:p>
          <a:p>
            <a:pPr lvl="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A special example: </a:t>
            </a:r>
            <a:r>
              <a:rPr lang="en-GB" sz="1800" b="1" kern="0" dirty="0">
                <a:solidFill>
                  <a:schemeClr val="accent2"/>
                </a:solidFill>
                <a:latin typeface="Montserrat SemiBold" panose="00000700000000000000" pitchFamily="2" charset="0"/>
              </a:rPr>
              <a:t>semilandmarks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Placed using an algorithm</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Equidistant and placed between one or two end-points</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solidFill>
                  <a:srgbClr val="000000"/>
                </a:solidFill>
                <a:latin typeface="Montserrat Light" panose="00000400000000000000" pitchFamily="2" charset="0"/>
              </a:rPr>
              <a:t>A special </a:t>
            </a:r>
            <a:r>
              <a:rPr lang="en-GB" sz="1800" b="1" kern="0" dirty="0">
                <a:solidFill>
                  <a:schemeClr val="accent2"/>
                </a:solidFill>
                <a:latin typeface="Montserrat SemiBold" panose="00000700000000000000" pitchFamily="2" charset="0"/>
              </a:rPr>
              <a:t>Type III landmark</a:t>
            </a:r>
          </a:p>
          <a:p>
            <a:pPr marL="1003500" lvl="1" indent="-571500" fontAlgn="base">
              <a:lnSpc>
                <a:spcPct val="99000"/>
              </a:lnSpc>
              <a:spcBef>
                <a:spcPts val="600"/>
              </a:spcBef>
              <a:spcAft>
                <a:spcPct val="0"/>
              </a:spcAft>
              <a:buClr>
                <a:srgbClr val="000000"/>
              </a:buClr>
              <a:buSzPct val="100000"/>
              <a:buFont typeface="Wingdings" panose="05000000000000000000" pitchFamily="2" charset="2"/>
              <a:buChar char="§"/>
            </a:pPr>
            <a:r>
              <a:rPr lang="en-GB" sz="1800" kern="0" dirty="0">
                <a:latin typeface="Montserrat Light" panose="00000400000000000000" pitchFamily="2" charset="0"/>
              </a:rPr>
              <a:t>See also sliding semilandmarks</a:t>
            </a:r>
          </a:p>
        </p:txBody>
      </p:sp>
      <p:pic>
        <p:nvPicPr>
          <p:cNvPr id="7" name="Picture 6">
            <a:extLst>
              <a:ext uri="{FF2B5EF4-FFF2-40B4-BE49-F238E27FC236}">
                <a16:creationId xmlns:a16="http://schemas.microsoft.com/office/drawing/2014/main" id="{58F4C780-73D6-4187-BB3B-69F92F55CB90}"/>
              </a:ext>
            </a:extLst>
          </p:cNvPr>
          <p:cNvPicPr>
            <a:picLocks noChangeAspect="1"/>
          </p:cNvPicPr>
          <p:nvPr/>
        </p:nvPicPr>
        <p:blipFill>
          <a:blip r:embed="rId2"/>
          <a:stretch>
            <a:fillRect/>
          </a:stretch>
        </p:blipFill>
        <p:spPr>
          <a:xfrm>
            <a:off x="8323814" y="3049859"/>
            <a:ext cx="3678177" cy="1757923"/>
          </a:xfrm>
          <a:prstGeom prst="rect">
            <a:avLst/>
          </a:prstGeom>
        </p:spPr>
      </p:pic>
    </p:spTree>
    <p:extLst>
      <p:ext uri="{BB962C8B-B14F-4D97-AF65-F5344CB8AC3E}">
        <p14:creationId xmlns:p14="http://schemas.microsoft.com/office/powerpoint/2010/main" val="2321588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5874CFC-DF26-4406-9EC4-9B2D81CFEFA0}"/>
              </a:ext>
            </a:extLst>
          </p:cNvPr>
          <p:cNvPicPr>
            <a:picLocks noChangeAspect="1"/>
          </p:cNvPicPr>
          <p:nvPr/>
        </p:nvPicPr>
        <p:blipFill>
          <a:blip r:embed="rId2"/>
          <a:stretch>
            <a:fillRect/>
          </a:stretch>
        </p:blipFill>
        <p:spPr>
          <a:xfrm>
            <a:off x="3435952" y="847433"/>
            <a:ext cx="5346222" cy="5163133"/>
          </a:xfrm>
          <a:prstGeom prst="rect">
            <a:avLst/>
          </a:prstGeom>
        </p:spPr>
      </p:pic>
      <p:sp>
        <p:nvSpPr>
          <p:cNvPr id="4" name="Rectangle 3">
            <a:extLst>
              <a:ext uri="{FF2B5EF4-FFF2-40B4-BE49-F238E27FC236}">
                <a16:creationId xmlns:a16="http://schemas.microsoft.com/office/drawing/2014/main" id="{3320A474-8D18-4FD7-9430-DA4AE996A187}"/>
              </a:ext>
            </a:extLst>
          </p:cNvPr>
          <p:cNvSpPr/>
          <p:nvPr/>
        </p:nvSpPr>
        <p:spPr>
          <a:xfrm>
            <a:off x="1963782" y="6355806"/>
            <a:ext cx="8290562" cy="369332"/>
          </a:xfrm>
          <a:prstGeom prst="rect">
            <a:avLst/>
          </a:prstGeom>
        </p:spPr>
        <p:txBody>
          <a:bodyPr wrap="square">
            <a:spAutoFit/>
          </a:bodyPr>
          <a:lstStyle/>
          <a:p>
            <a:pPr algn="ctr"/>
            <a:r>
              <a:rPr lang="en-GB" sz="900" dirty="0">
                <a:solidFill>
                  <a:srgbClr val="ED7D31"/>
                </a:solidFill>
                <a:latin typeface="Montserrat" panose="00000500000000000000" pitchFamily="2" charset="0"/>
              </a:rPr>
              <a:t>Ros, J., </a:t>
            </a:r>
            <a:r>
              <a:rPr lang="en-GB" sz="900" dirty="0" err="1">
                <a:solidFill>
                  <a:srgbClr val="ED7D31"/>
                </a:solidFill>
                <a:latin typeface="Montserrat" panose="00000500000000000000" pitchFamily="2" charset="0"/>
              </a:rPr>
              <a:t>Evin</a:t>
            </a:r>
            <a:r>
              <a:rPr lang="en-GB" sz="900" dirty="0">
                <a:solidFill>
                  <a:srgbClr val="ED7D31"/>
                </a:solidFill>
                <a:latin typeface="Montserrat" panose="00000500000000000000" pitchFamily="2" charset="0"/>
              </a:rPr>
              <a:t>, A., </a:t>
            </a:r>
            <a:r>
              <a:rPr lang="en-GB" sz="900" dirty="0" err="1">
                <a:solidFill>
                  <a:srgbClr val="ED7D31"/>
                </a:solidFill>
                <a:latin typeface="Montserrat" panose="00000500000000000000" pitchFamily="2" charset="0"/>
              </a:rPr>
              <a:t>Bouby</a:t>
            </a:r>
            <a:r>
              <a:rPr lang="en-GB" sz="900" dirty="0">
                <a:solidFill>
                  <a:srgbClr val="ED7D31"/>
                </a:solidFill>
                <a:latin typeface="Montserrat" panose="00000500000000000000" pitchFamily="2" charset="0"/>
              </a:rPr>
              <a:t>, L. &amp; Marie-Pierre, R. (2013). Geometric morphometric analysis of grain shape and the identification of two-rowed barley (</a:t>
            </a:r>
            <a:r>
              <a:rPr lang="en-GB" sz="900" dirty="0" err="1">
                <a:solidFill>
                  <a:srgbClr val="ED7D31"/>
                </a:solidFill>
                <a:latin typeface="Montserrat" panose="00000500000000000000" pitchFamily="2" charset="0"/>
              </a:rPr>
              <a:t>Hordeum</a:t>
            </a:r>
            <a:r>
              <a:rPr lang="en-GB" sz="900" dirty="0">
                <a:solidFill>
                  <a:srgbClr val="ED7D31"/>
                </a:solidFill>
                <a:latin typeface="Montserrat" panose="00000500000000000000" pitchFamily="2" charset="0"/>
              </a:rPr>
              <a:t> vulgare subsp. distichum L.) in southern France. Journal of Archaeological Science. 41. </a:t>
            </a:r>
          </a:p>
        </p:txBody>
      </p:sp>
    </p:spTree>
    <p:extLst>
      <p:ext uri="{BB962C8B-B14F-4D97-AF65-F5344CB8AC3E}">
        <p14:creationId xmlns:p14="http://schemas.microsoft.com/office/powerpoint/2010/main" val="397795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957725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 (position)</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10522540" cy="3937484"/>
          </a:xfrm>
        </p:spPr>
        <p:txBody>
          <a:bodyPr>
            <a:normAutofit/>
          </a:bodyPr>
          <a:lstStyle/>
          <a:p>
            <a:pPr marL="0" indent="0">
              <a:buNone/>
            </a:pPr>
            <a:r>
              <a:rPr lang="en-GB" sz="1800" b="1" dirty="0">
                <a:solidFill>
                  <a:schemeClr val="accent2"/>
                </a:solidFill>
                <a:latin typeface="Montserrat" panose="00000500000000000000" pitchFamily="2" charset="0"/>
              </a:rPr>
              <a:t>Quantity and coverage of landmarks:</a:t>
            </a:r>
            <a:br>
              <a:rPr lang="en-GB" sz="1800" b="1" dirty="0">
                <a:solidFill>
                  <a:schemeClr val="accent2"/>
                </a:solidFill>
                <a:latin typeface="Montserrat" panose="00000500000000000000" pitchFamily="2" charset="0"/>
              </a:rPr>
            </a:br>
            <a:endParaRPr lang="en-GB" sz="1800" b="1" dirty="0">
              <a:solidFill>
                <a:schemeClr val="accent2"/>
              </a:solidFill>
              <a:latin typeface="Montserrat" panose="00000500000000000000" pitchFamily="2" charset="0"/>
            </a:endParaRPr>
          </a:p>
          <a:p>
            <a:pPr marL="1003500" lvl="1" indent="-571500">
              <a:buFont typeface="Wingdings" panose="05000000000000000000" pitchFamily="2" charset="2"/>
              <a:buChar char="§"/>
            </a:pPr>
            <a:r>
              <a:rPr lang="en-GB" sz="1400" dirty="0">
                <a:latin typeface="Montserrat" panose="00000500000000000000" pitchFamily="2" charset="0"/>
              </a:rPr>
              <a:t>Landmarks should sample aspects of shape which are of </a:t>
            </a:r>
            <a:r>
              <a:rPr lang="en-GB" sz="1400" b="1" dirty="0">
                <a:solidFill>
                  <a:schemeClr val="accent2"/>
                </a:solidFill>
                <a:latin typeface="Montserrat SemiBold" panose="00000700000000000000" pitchFamily="2" charset="0"/>
              </a:rPr>
              <a:t>archaeological interest</a:t>
            </a:r>
          </a:p>
          <a:p>
            <a:pPr marL="1003500" lvl="1" indent="-571500">
              <a:buFont typeface="Wingdings" panose="05000000000000000000" pitchFamily="2" charset="2"/>
              <a:buChar char="§"/>
            </a:pPr>
            <a:r>
              <a:rPr lang="en-GB" sz="1400" dirty="0">
                <a:latin typeface="Montserrat" panose="00000500000000000000" pitchFamily="2" charset="0"/>
              </a:rPr>
              <a:t>Landmarks should be </a:t>
            </a:r>
            <a:r>
              <a:rPr lang="en-GB" sz="1400" b="1" dirty="0">
                <a:solidFill>
                  <a:schemeClr val="accent2"/>
                </a:solidFill>
                <a:latin typeface="Montserrat SemiBold" panose="00000700000000000000" pitchFamily="2" charset="0"/>
              </a:rPr>
              <a:t>repeatable</a:t>
            </a:r>
            <a:r>
              <a:rPr lang="en-GB" sz="1400" dirty="0">
                <a:latin typeface="Montserrat" panose="00000500000000000000" pitchFamily="2" charset="0"/>
              </a:rPr>
              <a:t> and </a:t>
            </a:r>
            <a:r>
              <a:rPr lang="en-GB" sz="1400" b="1" dirty="0">
                <a:solidFill>
                  <a:schemeClr val="accent2"/>
                </a:solidFill>
                <a:latin typeface="Montserrat SemiBold" panose="00000700000000000000" pitchFamily="2" charset="0"/>
              </a:rPr>
              <a:t>identifiable</a:t>
            </a:r>
            <a:r>
              <a:rPr lang="en-GB" sz="1400" dirty="0">
                <a:latin typeface="Montserrat" panose="00000500000000000000" pitchFamily="2" charset="0"/>
              </a:rPr>
              <a:t> on all examples if possible</a:t>
            </a:r>
          </a:p>
          <a:p>
            <a:pPr marL="1003500" lvl="1" indent="-571500">
              <a:buFont typeface="Wingdings" panose="05000000000000000000" pitchFamily="2" charset="2"/>
              <a:buChar char="§"/>
            </a:pPr>
            <a:r>
              <a:rPr lang="en-GB" sz="1400" dirty="0">
                <a:latin typeface="Montserrat" panose="00000500000000000000" pitchFamily="2" charset="0"/>
              </a:rPr>
              <a:t>Landmarks should cover </a:t>
            </a:r>
            <a:r>
              <a:rPr lang="en-GB" sz="1400" dirty="0">
                <a:solidFill>
                  <a:schemeClr val="accent2"/>
                </a:solidFill>
                <a:latin typeface="Montserrat SemiBold" panose="00000700000000000000" pitchFamily="2" charset="0"/>
              </a:rPr>
              <a:t>as much of the shape as possible</a:t>
            </a:r>
            <a:r>
              <a:rPr lang="en-GB" sz="1400" dirty="0">
                <a:latin typeface="Montserrat" panose="00000500000000000000" pitchFamily="2" charset="0"/>
              </a:rPr>
              <a:t> (issues of distortion during GPA)</a:t>
            </a:r>
          </a:p>
          <a:p>
            <a:pPr marL="1003500" lvl="1" indent="-571500">
              <a:buFont typeface="Wingdings" panose="05000000000000000000" pitchFamily="2" charset="2"/>
              <a:buChar char="§"/>
            </a:pPr>
            <a:r>
              <a:rPr lang="en-GB" sz="1400" dirty="0">
                <a:latin typeface="Montserrat" panose="00000500000000000000" pitchFamily="2" charset="0"/>
              </a:rPr>
              <a:t>Sufficient as to </a:t>
            </a:r>
            <a:r>
              <a:rPr lang="en-GB" sz="1400" dirty="0">
                <a:solidFill>
                  <a:schemeClr val="accent2"/>
                </a:solidFill>
                <a:latin typeface="Montserrat SemiBold" panose="00000700000000000000" pitchFamily="2" charset="0"/>
              </a:rPr>
              <a:t>not increase the ‘weighting of areas’</a:t>
            </a:r>
          </a:p>
          <a:p>
            <a:pPr marL="1003500" lvl="1" indent="-571500">
              <a:buFont typeface="Wingdings" panose="05000000000000000000" pitchFamily="2" charset="2"/>
              <a:buChar char="§"/>
            </a:pPr>
            <a:r>
              <a:rPr lang="en-GB" sz="1400" dirty="0">
                <a:latin typeface="Montserrat" panose="00000500000000000000" pitchFamily="2" charset="0"/>
              </a:rPr>
              <a:t>Combination of </a:t>
            </a:r>
            <a:r>
              <a:rPr lang="en-GB" sz="1400" dirty="0">
                <a:solidFill>
                  <a:schemeClr val="accent2"/>
                </a:solidFill>
                <a:latin typeface="Montserrat SemiBold" panose="00000700000000000000" pitchFamily="2" charset="0"/>
              </a:rPr>
              <a:t>both landmarks and semilandmarks considered ‘optimal’</a:t>
            </a:r>
            <a:br>
              <a:rPr lang="en-GB" sz="1800" dirty="0">
                <a:latin typeface="Montserrat" panose="00000500000000000000" pitchFamily="2" charset="0"/>
              </a:rPr>
            </a:br>
            <a:endParaRPr lang="en-GB" sz="1800" dirty="0">
              <a:latin typeface="Montserrat" panose="00000500000000000000" pitchFamily="2" charset="0"/>
            </a:endParaRPr>
          </a:p>
          <a:p>
            <a:pPr marL="0" indent="0">
              <a:buNone/>
            </a:pPr>
            <a:r>
              <a:rPr lang="en-GB" sz="1800" b="1" dirty="0">
                <a:solidFill>
                  <a:schemeClr val="accent2"/>
                </a:solidFill>
                <a:latin typeface="Montserrat" panose="00000500000000000000" pitchFamily="2" charset="0"/>
              </a:rPr>
              <a:t>Ordering: </a:t>
            </a:r>
            <a:br>
              <a:rPr lang="en-GB" sz="1800" b="1" dirty="0">
                <a:solidFill>
                  <a:schemeClr val="accent2"/>
                </a:solidFill>
                <a:latin typeface="Montserrat" panose="00000500000000000000" pitchFamily="2" charset="0"/>
              </a:rPr>
            </a:br>
            <a:endParaRPr lang="en-GB" sz="1800" b="1" dirty="0">
              <a:solidFill>
                <a:schemeClr val="accent2"/>
              </a:solidFill>
              <a:latin typeface="Montserrat" panose="00000500000000000000" pitchFamily="2" charset="0"/>
            </a:endParaRPr>
          </a:p>
          <a:p>
            <a:pPr marL="1003500" lvl="1" indent="-571500">
              <a:buFont typeface="Wingdings" panose="05000000000000000000" pitchFamily="2" charset="2"/>
              <a:buChar char="§"/>
            </a:pPr>
            <a:r>
              <a:rPr lang="en-GB" sz="1400" dirty="0">
                <a:solidFill>
                  <a:prstClr val="black"/>
                </a:solidFill>
                <a:latin typeface="Montserrat" panose="00000500000000000000" pitchFamily="2" charset="0"/>
              </a:rPr>
              <a:t>Landmarks should always be </a:t>
            </a:r>
            <a:r>
              <a:rPr lang="en-GB" sz="1400" dirty="0">
                <a:solidFill>
                  <a:schemeClr val="accent2"/>
                </a:solidFill>
                <a:latin typeface="Montserrat SemiBold" panose="00000700000000000000" pitchFamily="2" charset="0"/>
              </a:rPr>
              <a:t>plotted in the same order</a:t>
            </a:r>
            <a:r>
              <a:rPr lang="en-GB" sz="1400" dirty="0">
                <a:solidFill>
                  <a:prstClr val="black"/>
                </a:solidFill>
                <a:latin typeface="Montserrat" panose="00000500000000000000" pitchFamily="2" charset="0"/>
              </a:rPr>
              <a:t> (otherwise the math wouldn’t work!)</a:t>
            </a:r>
            <a:br>
              <a:rPr lang="en-GB" sz="1800" b="1" dirty="0">
                <a:solidFill>
                  <a:prstClr val="black"/>
                </a:solidFill>
                <a:latin typeface="Montserrat" panose="00000500000000000000" pitchFamily="2" charset="0"/>
              </a:rPr>
            </a:br>
            <a:endParaRPr lang="en-GB" sz="1800" b="1" dirty="0">
              <a:solidFill>
                <a:prstClr val="black"/>
              </a:solidFill>
              <a:latin typeface="Montserrat" panose="00000500000000000000" pitchFamily="2" charset="0"/>
            </a:endParaRPr>
          </a:p>
          <a:p>
            <a:pPr lvl="1">
              <a:buFont typeface="Wingdings" panose="05000000000000000000" pitchFamily="2" charset="2"/>
              <a:buChar char="§"/>
            </a:pPr>
            <a:endParaRPr lang="en-GB" sz="1400" b="1" dirty="0">
              <a:latin typeface="Montserrat" panose="00000500000000000000" pitchFamily="2" charset="0"/>
            </a:endParaRPr>
          </a:p>
          <a:p>
            <a:pPr lvl="0" fontAlgn="base">
              <a:lnSpc>
                <a:spcPct val="99000"/>
              </a:lnSpc>
              <a:spcBef>
                <a:spcPts val="600"/>
              </a:spcBef>
              <a:spcAft>
                <a:spcPct val="0"/>
              </a:spcAft>
              <a:buClr>
                <a:srgbClr val="000000"/>
              </a:buClr>
              <a:buSzPct val="100000"/>
              <a:buFont typeface="Wingdings" panose="05000000000000000000" pitchFamily="2" charset="2"/>
              <a:buChar char="§"/>
            </a:pPr>
            <a:endParaRPr lang="en-GB" sz="1800" b="1" kern="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3400018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1A9A23-0CCD-42E5-990E-C907778927D9}"/>
              </a:ext>
            </a:extLst>
          </p:cNvPr>
          <p:cNvPicPr>
            <a:picLocks noChangeAspect="1"/>
          </p:cNvPicPr>
          <p:nvPr/>
        </p:nvPicPr>
        <p:blipFill>
          <a:blip r:embed="rId2"/>
          <a:stretch>
            <a:fillRect/>
          </a:stretch>
        </p:blipFill>
        <p:spPr>
          <a:xfrm>
            <a:off x="1698171" y="175142"/>
            <a:ext cx="3727859" cy="5741446"/>
          </a:xfrm>
          <a:prstGeom prst="rect">
            <a:avLst/>
          </a:prstGeom>
        </p:spPr>
      </p:pic>
      <p:pic>
        <p:nvPicPr>
          <p:cNvPr id="5" name="Picture 4">
            <a:extLst>
              <a:ext uri="{FF2B5EF4-FFF2-40B4-BE49-F238E27FC236}">
                <a16:creationId xmlns:a16="http://schemas.microsoft.com/office/drawing/2014/main" id="{79DE06E0-4BA3-4C83-893A-3D300C889305}"/>
              </a:ext>
            </a:extLst>
          </p:cNvPr>
          <p:cNvPicPr>
            <a:picLocks noChangeAspect="1"/>
          </p:cNvPicPr>
          <p:nvPr/>
        </p:nvPicPr>
        <p:blipFill>
          <a:blip r:embed="rId3"/>
          <a:stretch>
            <a:fillRect/>
          </a:stretch>
        </p:blipFill>
        <p:spPr>
          <a:xfrm>
            <a:off x="5426030" y="175142"/>
            <a:ext cx="3273832" cy="5644272"/>
          </a:xfrm>
          <a:prstGeom prst="rect">
            <a:avLst/>
          </a:prstGeom>
        </p:spPr>
      </p:pic>
      <p:sp>
        <p:nvSpPr>
          <p:cNvPr id="6" name="Rectangle 5">
            <a:extLst>
              <a:ext uri="{FF2B5EF4-FFF2-40B4-BE49-F238E27FC236}">
                <a16:creationId xmlns:a16="http://schemas.microsoft.com/office/drawing/2014/main" id="{F6BB20FE-42F2-4D18-92E1-21FC9045ED6C}"/>
              </a:ext>
            </a:extLst>
          </p:cNvPr>
          <p:cNvSpPr/>
          <p:nvPr/>
        </p:nvSpPr>
        <p:spPr>
          <a:xfrm>
            <a:off x="7737566" y="6347357"/>
            <a:ext cx="4293325" cy="400110"/>
          </a:xfrm>
          <a:prstGeom prst="rect">
            <a:avLst/>
          </a:prstGeom>
        </p:spPr>
        <p:txBody>
          <a:bodyPr wrap="square">
            <a:spAutoFit/>
          </a:bodyPr>
          <a:lstStyle/>
          <a:p>
            <a:r>
              <a:rPr lang="en-GB" sz="1000" dirty="0">
                <a:solidFill>
                  <a:schemeClr val="accent2"/>
                </a:solidFill>
                <a:latin typeface="Montserrat" panose="00000500000000000000" pitchFamily="2" charset="0"/>
              </a:rPr>
              <a:t>Norman MacLeod’s </a:t>
            </a:r>
            <a:r>
              <a:rPr lang="en-GB" sz="1000" dirty="0" err="1">
                <a:solidFill>
                  <a:schemeClr val="accent2"/>
                </a:solidFill>
                <a:latin typeface="Montserrat" panose="00000500000000000000" pitchFamily="2" charset="0"/>
              </a:rPr>
              <a:t>PalaeoMath</a:t>
            </a:r>
            <a:r>
              <a:rPr lang="en-GB" sz="1000" dirty="0">
                <a:solidFill>
                  <a:schemeClr val="accent2"/>
                </a:solidFill>
                <a:latin typeface="Montserrat" panose="00000500000000000000" pitchFamily="2" charset="0"/>
              </a:rPr>
              <a:t> 101 Series </a:t>
            </a:r>
            <a:r>
              <a:rPr lang="en-GB" sz="1000" dirty="0">
                <a:latin typeface="Montserrat" panose="00000500000000000000" pitchFamily="2" charset="0"/>
              </a:rPr>
              <a:t>(</a:t>
            </a:r>
            <a:r>
              <a:rPr lang="en-GB" sz="1000" dirty="0">
                <a:latin typeface="Montserrat" panose="00000500000000000000" pitchFamily="2" charset="0"/>
                <a:hlinkClick r:id="rId4"/>
              </a:rPr>
              <a:t>http://www.palass.org/publications/newsletter/palaeomath-101</a:t>
            </a:r>
            <a:r>
              <a:rPr lang="en-GB" sz="1000" dirty="0">
                <a:latin typeface="Montserrat" panose="00000500000000000000" pitchFamily="2" charset="0"/>
              </a:rPr>
              <a:t>)  </a:t>
            </a:r>
          </a:p>
        </p:txBody>
      </p:sp>
    </p:spTree>
    <p:extLst>
      <p:ext uri="{BB962C8B-B14F-4D97-AF65-F5344CB8AC3E}">
        <p14:creationId xmlns:p14="http://schemas.microsoft.com/office/powerpoint/2010/main" val="826682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82CB3E-8B6D-4385-A5CD-CEF50C99A54B}"/>
              </a:ext>
            </a:extLst>
          </p:cNvPr>
          <p:cNvSpPr txBox="1"/>
          <p:nvPr/>
        </p:nvSpPr>
        <p:spPr>
          <a:xfrm>
            <a:off x="585647" y="614681"/>
            <a:ext cx="10765976"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Stage 2: Landmark choice (final comments)</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9"/>
            <a:ext cx="10522540" cy="3937484"/>
          </a:xfrm>
        </p:spPr>
        <p:txBody>
          <a:bodyPr>
            <a:normAutofit/>
          </a:bodyPr>
          <a:lstStyle/>
          <a:p>
            <a:pPr marL="0" indent="0">
              <a:buNone/>
            </a:pPr>
            <a:r>
              <a:rPr lang="en-GB" sz="2000" b="1" dirty="0">
                <a:solidFill>
                  <a:schemeClr val="accent2"/>
                </a:solidFill>
                <a:latin typeface="Montserrat" panose="00000500000000000000" pitchFamily="2" charset="0"/>
              </a:rPr>
              <a:t>For…</a:t>
            </a:r>
            <a:br>
              <a:rPr lang="en-GB" sz="2000" b="1" dirty="0">
                <a:solidFill>
                  <a:schemeClr val="accent2"/>
                </a:solidFill>
                <a:latin typeface="Montserrat" panose="00000500000000000000" pitchFamily="2" charset="0"/>
              </a:rPr>
            </a:br>
            <a:endParaRPr lang="en-GB" sz="2000" b="1" dirty="0">
              <a:solidFill>
                <a:schemeClr val="accent2"/>
              </a:solidFill>
              <a:latin typeface="Montserrat" panose="00000500000000000000" pitchFamily="2" charset="0"/>
            </a:endParaRPr>
          </a:p>
          <a:p>
            <a:pPr marL="432000" lvl="1" indent="0">
              <a:buNone/>
            </a:pPr>
            <a:r>
              <a:rPr lang="en-GB" sz="1800" b="1" dirty="0">
                <a:solidFill>
                  <a:schemeClr val="accent2"/>
                </a:solidFill>
                <a:latin typeface="Montserrat SemiBold" panose="00000700000000000000" pitchFamily="2" charset="0"/>
              </a:rPr>
              <a:t>Bioarchaeologists </a:t>
            </a:r>
          </a:p>
          <a:p>
            <a:pPr marL="1460700" lvl="2" indent="-571500">
              <a:buFont typeface="Wingdings" panose="05000000000000000000" pitchFamily="2" charset="2"/>
              <a:buChar char="§"/>
            </a:pPr>
            <a:r>
              <a:rPr lang="en-GB" sz="1400" dirty="0">
                <a:latin typeface="Montserrat" panose="00000500000000000000" pitchFamily="2" charset="0"/>
              </a:rPr>
              <a:t>Greater number of points of morphological correspondence on specimens</a:t>
            </a:r>
          </a:p>
          <a:p>
            <a:pPr marL="1460700" lvl="2" indent="-571500">
              <a:buFont typeface="Wingdings" panose="05000000000000000000" pitchFamily="2" charset="2"/>
              <a:buChar char="§"/>
            </a:pPr>
            <a:r>
              <a:rPr lang="en-GB" sz="1400" dirty="0">
                <a:latin typeface="Montserrat" panose="00000500000000000000" pitchFamily="2" charset="0"/>
              </a:rPr>
              <a:t>Easier to study three-dimensional shape (orientation is less of an issue)</a:t>
            </a:r>
          </a:p>
          <a:p>
            <a:pPr marL="889200" lvl="2" indent="0">
              <a:buNone/>
            </a:pPr>
            <a:endParaRPr lang="en-GB" sz="1400" dirty="0">
              <a:latin typeface="Montserrat" panose="00000500000000000000" pitchFamily="2" charset="0"/>
            </a:endParaRPr>
          </a:p>
          <a:p>
            <a:pPr marL="432000" lvl="1" indent="0">
              <a:buNone/>
            </a:pPr>
            <a:r>
              <a:rPr lang="en-GB" sz="1800" b="1" dirty="0">
                <a:solidFill>
                  <a:schemeClr val="accent2"/>
                </a:solidFill>
                <a:latin typeface="Montserrat SemiBold" panose="00000700000000000000" pitchFamily="2" charset="0"/>
              </a:rPr>
              <a:t>Archaeologists studying non-biological material </a:t>
            </a:r>
          </a:p>
          <a:p>
            <a:pPr marL="1460700" lvl="2" indent="-571500">
              <a:buFont typeface="Wingdings" panose="05000000000000000000" pitchFamily="2" charset="2"/>
              <a:buChar char="§"/>
            </a:pPr>
            <a:r>
              <a:rPr lang="en-GB" sz="1400" dirty="0">
                <a:latin typeface="Montserrat" panose="00000500000000000000" pitchFamily="2" charset="0"/>
              </a:rPr>
              <a:t>Greater creativity and thought is needed in orienting specimens and placing landmarks</a:t>
            </a:r>
          </a:p>
          <a:p>
            <a:pPr marL="1460700" lvl="2" indent="-571500">
              <a:buFont typeface="Wingdings" panose="05000000000000000000" pitchFamily="2" charset="2"/>
              <a:buChar char="§"/>
            </a:pPr>
            <a:r>
              <a:rPr lang="en-GB" sz="1400" dirty="0">
                <a:latin typeface="Montserrat" panose="00000500000000000000" pitchFamily="2" charset="0"/>
              </a:rPr>
              <a:t>Fewer case studies to compare geometric morphometric methodologies</a:t>
            </a:r>
          </a:p>
          <a:p>
            <a:pPr marL="889200" lvl="2" indent="0">
              <a:buNone/>
            </a:pPr>
            <a:endParaRPr lang="en-GB" sz="1400" dirty="0">
              <a:latin typeface="Montserrat" panose="00000500000000000000" pitchFamily="2" charset="0"/>
            </a:endParaRPr>
          </a:p>
          <a:p>
            <a:pPr marL="432000" lvl="1" indent="0">
              <a:buNone/>
            </a:pPr>
            <a:r>
              <a:rPr lang="en-GB" sz="1800" b="1" dirty="0">
                <a:solidFill>
                  <a:schemeClr val="accent2"/>
                </a:solidFill>
                <a:latin typeface="Montserrat SemiBold" panose="00000700000000000000" pitchFamily="2" charset="0"/>
              </a:rPr>
              <a:t>All archaeologists</a:t>
            </a:r>
          </a:p>
          <a:p>
            <a:pPr marL="1460700" lvl="2" indent="-571500">
              <a:buFont typeface="Wingdings" panose="05000000000000000000" pitchFamily="2" charset="2"/>
              <a:buChar char="§"/>
            </a:pPr>
            <a:r>
              <a:rPr lang="en-GB" sz="1400" dirty="0">
                <a:latin typeface="Montserrat" panose="00000500000000000000" pitchFamily="2" charset="0"/>
              </a:rPr>
              <a:t>Fragmentation and sample size (representation of a population) need to be considered </a:t>
            </a:r>
          </a:p>
          <a:p>
            <a:pPr marL="889200" lvl="2" indent="0">
              <a:buNone/>
            </a:pP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endParaRPr lang="en-GB" sz="1400" b="1" dirty="0">
              <a:latin typeface="Montserrat" panose="00000500000000000000" pitchFamily="2" charset="0"/>
            </a:endParaRPr>
          </a:p>
          <a:p>
            <a:pPr lvl="0" fontAlgn="base">
              <a:lnSpc>
                <a:spcPct val="99000"/>
              </a:lnSpc>
              <a:spcBef>
                <a:spcPts val="600"/>
              </a:spcBef>
              <a:spcAft>
                <a:spcPct val="0"/>
              </a:spcAft>
              <a:buClr>
                <a:srgbClr val="000000"/>
              </a:buClr>
              <a:buSzPct val="100000"/>
              <a:buFont typeface="Wingdings" panose="05000000000000000000" pitchFamily="2" charset="2"/>
              <a:buChar char="§"/>
            </a:pPr>
            <a:endParaRPr lang="en-GB" sz="1800" b="1" kern="0" dirty="0">
              <a:solidFill>
                <a:srgbClr val="000000"/>
              </a:solidFill>
              <a:latin typeface="Montserrat" panose="00000500000000000000" pitchFamily="2" charset="0"/>
            </a:endParaRPr>
          </a:p>
        </p:txBody>
      </p:sp>
    </p:spTree>
    <p:extLst>
      <p:ext uri="{BB962C8B-B14F-4D97-AF65-F5344CB8AC3E}">
        <p14:creationId xmlns:p14="http://schemas.microsoft.com/office/powerpoint/2010/main" val="886659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2.bp.blogspot.com/-QQBb7pH-BFU/UBzc53AZIaI/AAAAAAAAFL4/-SA2VMszaL4/s200/zuttiyeh.png">
            <a:extLst>
              <a:ext uri="{FF2B5EF4-FFF2-40B4-BE49-F238E27FC236}">
                <a16:creationId xmlns:a16="http://schemas.microsoft.com/office/drawing/2014/main" id="{74AA988A-6450-4BCA-8BF6-A1E02035E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250" y="2269530"/>
            <a:ext cx="3718656" cy="39143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http://4.bp.blogspot.com/-eGnbet1tU4k/UBw4SlMMzFI/AAAAAAAAFLU/OOYdLGa7774/s1600/pca.png">
            <a:extLst>
              <a:ext uri="{FF2B5EF4-FFF2-40B4-BE49-F238E27FC236}">
                <a16:creationId xmlns:a16="http://schemas.microsoft.com/office/drawing/2014/main" id="{40B66B05-2808-48B8-8AC9-B13A61736C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5807" y="2339464"/>
            <a:ext cx="5036366" cy="384330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7E71115-3BE5-436A-A586-5875CD14A652}"/>
              </a:ext>
            </a:extLst>
          </p:cNvPr>
          <p:cNvSpPr/>
          <p:nvPr/>
        </p:nvSpPr>
        <p:spPr>
          <a:xfrm>
            <a:off x="328974" y="674096"/>
            <a:ext cx="8423139" cy="461665"/>
          </a:xfrm>
          <a:prstGeom prst="rect">
            <a:avLst/>
          </a:prstGeom>
        </p:spPr>
        <p:txBody>
          <a:bodyPr wrap="square">
            <a:spAutoFit/>
          </a:bodyPr>
          <a:lstStyle/>
          <a:p>
            <a:r>
              <a:rPr lang="en-GB" sz="1200" dirty="0">
                <a:solidFill>
                  <a:schemeClr val="accent2"/>
                </a:solidFill>
                <a:latin typeface="Montserrat" panose="00000500000000000000" pitchFamily="2" charset="0"/>
              </a:rPr>
              <a:t>Freidline S.E, Gunz P., Janković I., Harvati K., Hublin J-J. (2012). A comprehensive morphometric analysis of the frontal and zygomatic bone of the Zuttiyeh fossil from Israel.. Journal of Human Evolution: 225-241.</a:t>
            </a:r>
          </a:p>
        </p:txBody>
      </p:sp>
    </p:spTree>
    <p:extLst>
      <p:ext uri="{BB962C8B-B14F-4D97-AF65-F5344CB8AC3E}">
        <p14:creationId xmlns:p14="http://schemas.microsoft.com/office/powerpoint/2010/main" val="369743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87BE3FE-95BA-421E-8BB5-79A730DB1084}"/>
              </a:ext>
            </a:extLst>
          </p:cNvPr>
          <p:cNvPicPr>
            <a:picLocks noChangeAspect="1"/>
          </p:cNvPicPr>
          <p:nvPr/>
        </p:nvPicPr>
        <p:blipFill rotWithShape="1">
          <a:blip r:embed="rId2"/>
          <a:srcRect b="1181"/>
          <a:stretch/>
        </p:blipFill>
        <p:spPr>
          <a:xfrm>
            <a:off x="0" y="131091"/>
            <a:ext cx="12192000" cy="6517903"/>
          </a:xfrm>
          <a:prstGeom prst="rect">
            <a:avLst/>
          </a:prstGeom>
        </p:spPr>
      </p:pic>
    </p:spTree>
    <p:extLst>
      <p:ext uri="{BB962C8B-B14F-4D97-AF65-F5344CB8AC3E}">
        <p14:creationId xmlns:p14="http://schemas.microsoft.com/office/powerpoint/2010/main" val="3448539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E6C4C0-42E3-4AEB-96DA-DE76BD43EC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94726" y="1810710"/>
            <a:ext cx="4602547" cy="4602547"/>
          </a:xfrm>
          <a:prstGeom prst="rect">
            <a:avLst/>
          </a:prstGeom>
        </p:spPr>
      </p:pic>
      <p:sp>
        <p:nvSpPr>
          <p:cNvPr id="8" name="Rectangle 7">
            <a:extLst>
              <a:ext uri="{FF2B5EF4-FFF2-40B4-BE49-F238E27FC236}">
                <a16:creationId xmlns:a16="http://schemas.microsoft.com/office/drawing/2014/main" id="{B136050B-367E-41F9-9CF6-20FD3CFC5BB0}"/>
              </a:ext>
            </a:extLst>
          </p:cNvPr>
          <p:cNvSpPr/>
          <p:nvPr/>
        </p:nvSpPr>
        <p:spPr>
          <a:xfrm>
            <a:off x="506760" y="444743"/>
            <a:ext cx="7239514" cy="1015663"/>
          </a:xfrm>
          <a:prstGeom prst="rect">
            <a:avLst/>
          </a:prstGeom>
        </p:spPr>
        <p:txBody>
          <a:bodyPr wrap="square">
            <a:spAutoFit/>
          </a:bodyPr>
          <a:lstStyle/>
          <a:p>
            <a:r>
              <a:rPr lang="en-GB" sz="1200" dirty="0">
                <a:solidFill>
                  <a:schemeClr val="accent2"/>
                </a:solidFill>
                <a:latin typeface="Montserrat" panose="00000500000000000000" pitchFamily="2" charset="0"/>
              </a:rPr>
              <a:t>Hoggard, C.S., Lauridsen, L. and Witte, K.B. (2019). The Potential of Geometric Morphometrics for Danish Archaeology: Two Case Studies. </a:t>
            </a:r>
            <a:r>
              <a:rPr lang="en-GB" sz="1200" i="1" dirty="0" err="1">
                <a:solidFill>
                  <a:schemeClr val="accent2"/>
                </a:solidFill>
                <a:latin typeface="Montserrat" panose="00000500000000000000" pitchFamily="2" charset="0"/>
              </a:rPr>
              <a:t>Arkæologisk</a:t>
            </a:r>
            <a:r>
              <a:rPr lang="en-GB" sz="1200" i="1" dirty="0">
                <a:solidFill>
                  <a:schemeClr val="accent2"/>
                </a:solidFill>
                <a:latin typeface="Montserrat" panose="00000500000000000000" pitchFamily="2" charset="0"/>
              </a:rPr>
              <a:t> Forum, </a:t>
            </a:r>
            <a:r>
              <a:rPr lang="en-GB" sz="1200" dirty="0">
                <a:solidFill>
                  <a:schemeClr val="accent2"/>
                </a:solidFill>
                <a:latin typeface="Montserrat" panose="00000500000000000000" pitchFamily="2" charset="0"/>
              </a:rPr>
              <a:t>40: 30-42</a:t>
            </a:r>
            <a:r>
              <a:rPr lang="en-GB" sz="1200" i="1" dirty="0">
                <a:solidFill>
                  <a:schemeClr val="accent2"/>
                </a:solidFill>
                <a:latin typeface="Montserrat" panose="00000500000000000000" pitchFamily="2" charset="0"/>
              </a:rPr>
              <a:t>. </a:t>
            </a:r>
          </a:p>
          <a:p>
            <a:endParaRPr lang="en-GB" sz="1200" dirty="0">
              <a:latin typeface="Montserrat" panose="00000500000000000000" pitchFamily="2" charset="0"/>
            </a:endParaRPr>
          </a:p>
          <a:p>
            <a:r>
              <a:rPr lang="en-GB" sz="1200" b="1" dirty="0">
                <a:solidFill>
                  <a:schemeClr val="accent2"/>
                </a:solidFill>
                <a:latin typeface="Montserrat SemiBold" panose="00000700000000000000" pitchFamily="2" charset="0"/>
              </a:rPr>
              <a:t>Article</a:t>
            </a:r>
            <a:r>
              <a:rPr lang="en-GB" sz="1200" dirty="0">
                <a:latin typeface="Montserrat" panose="00000500000000000000" pitchFamily="2" charset="0"/>
              </a:rPr>
              <a:t>:</a:t>
            </a:r>
            <a:r>
              <a:rPr lang="en-GB" sz="1200" i="1" dirty="0">
                <a:latin typeface="Montserrat" panose="00000500000000000000" pitchFamily="2" charset="0"/>
              </a:rPr>
              <a:t> </a:t>
            </a:r>
            <a:r>
              <a:rPr lang="en-GB" sz="1200" dirty="0">
                <a:latin typeface="Montserrat" panose="00000500000000000000" pitchFamily="2" charset="0"/>
              </a:rPr>
              <a:t>(</a:t>
            </a:r>
            <a:r>
              <a:rPr lang="en-GB" sz="1200" dirty="0">
                <a:latin typeface="Montserrat" panose="00000500000000000000" pitchFamily="2" charset="0"/>
                <a:hlinkClick r:id="rId3"/>
              </a:rPr>
              <a:t>http://www.archaeology.dk/16738/Nr.%2040%20-%202019</a:t>
            </a:r>
            <a:r>
              <a:rPr lang="en-GB" sz="1200" dirty="0">
                <a:latin typeface="Montserrat" panose="00000500000000000000" pitchFamily="2" charset="0"/>
              </a:rPr>
              <a:t>). </a:t>
            </a:r>
          </a:p>
          <a:p>
            <a:r>
              <a:rPr lang="en-GB" sz="1200" b="1" dirty="0">
                <a:solidFill>
                  <a:schemeClr val="accent2"/>
                </a:solidFill>
                <a:latin typeface="Montserrat SemiBold" panose="00000700000000000000" pitchFamily="2" charset="0"/>
              </a:rPr>
              <a:t>OSF</a:t>
            </a:r>
            <a:r>
              <a:rPr lang="en-GB" sz="1200" b="1" dirty="0">
                <a:latin typeface="Montserrat" panose="00000500000000000000" pitchFamily="2" charset="0"/>
              </a:rPr>
              <a:t>: </a:t>
            </a:r>
            <a:r>
              <a:rPr lang="en-GB" sz="1200" dirty="0">
                <a:latin typeface="Montserrat" panose="00000500000000000000" pitchFamily="2" charset="0"/>
                <a:hlinkClick r:id="rId4"/>
              </a:rPr>
              <a:t>https://osf.io/en5d2/</a:t>
            </a:r>
            <a:r>
              <a:rPr lang="en-GB" sz="1200" dirty="0">
                <a:latin typeface="Montserrat" panose="00000500000000000000" pitchFamily="2" charset="0"/>
              </a:rPr>
              <a:t>. </a:t>
            </a:r>
          </a:p>
        </p:txBody>
      </p:sp>
    </p:spTree>
    <p:extLst>
      <p:ext uri="{BB962C8B-B14F-4D97-AF65-F5344CB8AC3E}">
        <p14:creationId xmlns:p14="http://schemas.microsoft.com/office/powerpoint/2010/main" val="33261136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C8CCF3-95C0-489A-A16C-3E58ED18A680}"/>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482CB3E-8B6D-4385-A5CD-CEF50C99A54B}"/>
              </a:ext>
            </a:extLst>
          </p:cNvPr>
          <p:cNvSpPr txBox="1"/>
          <p:nvPr/>
        </p:nvSpPr>
        <p:spPr>
          <a:xfrm>
            <a:off x="585647" y="614681"/>
            <a:ext cx="10765976" cy="646331"/>
          </a:xfrm>
          <a:prstGeom prst="rect">
            <a:avLst/>
          </a:prstGeom>
          <a:noFill/>
        </p:spPr>
        <p:txBody>
          <a:bodyPr wrap="square" rtlCol="0">
            <a:spAutoFit/>
          </a:bodyPr>
          <a:lstStyle/>
          <a:p>
            <a:r>
              <a:rPr lang="en-GB" sz="3600" b="1" dirty="0">
                <a:solidFill>
                  <a:schemeClr val="bg1"/>
                </a:solidFill>
                <a:latin typeface="Montserrat" panose="00000500000000000000" pitchFamily="2" charset="0"/>
              </a:rPr>
              <a:t>Stage 3: Landmark digitisation</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985837" y="1960078"/>
            <a:ext cx="10522540" cy="4558287"/>
          </a:xfrm>
        </p:spPr>
        <p:txBody>
          <a:bodyPr>
            <a:normAutofit lnSpcReduction="10000"/>
          </a:bodyPr>
          <a:lstStyle/>
          <a:p>
            <a:pPr marL="0" indent="0">
              <a:buNone/>
            </a:pPr>
            <a:r>
              <a:rPr lang="en-GB" sz="1800" b="1" dirty="0">
                <a:solidFill>
                  <a:schemeClr val="bg1"/>
                </a:solidFill>
                <a:latin typeface="Montserrat" panose="00000500000000000000" pitchFamily="2" charset="0"/>
              </a:rPr>
              <a:t>Variety of different programs including:</a:t>
            </a:r>
          </a:p>
          <a:p>
            <a:pPr lvl="1"/>
            <a:r>
              <a:rPr lang="en-GB" sz="1800" b="1" dirty="0">
                <a:solidFill>
                  <a:schemeClr val="bg1"/>
                </a:solidFill>
                <a:latin typeface="Montserrat" panose="00000500000000000000" pitchFamily="2" charset="0"/>
              </a:rPr>
              <a:t>TPS Suite (</a:t>
            </a:r>
            <a:r>
              <a:rPr lang="en-GB" sz="1800" b="1" dirty="0" err="1">
                <a:solidFill>
                  <a:schemeClr val="bg1"/>
                </a:solidFill>
                <a:latin typeface="Montserrat" panose="00000500000000000000" pitchFamily="2" charset="0"/>
              </a:rPr>
              <a:t>TpsUtil</a:t>
            </a:r>
            <a:r>
              <a:rPr lang="en-GB" sz="1800" b="1" dirty="0">
                <a:solidFill>
                  <a:schemeClr val="bg1"/>
                </a:solidFill>
                <a:latin typeface="Montserrat" panose="00000500000000000000" pitchFamily="2" charset="0"/>
              </a:rPr>
              <a:t> and TpsDig2)*</a:t>
            </a:r>
          </a:p>
          <a:p>
            <a:pPr lvl="1"/>
            <a:r>
              <a:rPr lang="en-GB" sz="1800" b="1" dirty="0">
                <a:solidFill>
                  <a:schemeClr val="bg1"/>
                </a:solidFill>
                <a:latin typeface="Montserrat" panose="00000500000000000000" pitchFamily="2" charset="0"/>
              </a:rPr>
              <a:t>R Packages (geomorph, </a:t>
            </a:r>
            <a:r>
              <a:rPr lang="en-GB" sz="1800" b="1" dirty="0" err="1">
                <a:solidFill>
                  <a:schemeClr val="bg1"/>
                </a:solidFill>
                <a:latin typeface="Montserrat" panose="00000500000000000000" pitchFamily="2" charset="0"/>
              </a:rPr>
              <a:t>StereoMorph</a:t>
            </a:r>
            <a:r>
              <a:rPr lang="en-GB" sz="1800" b="1" dirty="0">
                <a:solidFill>
                  <a:schemeClr val="bg1"/>
                </a:solidFill>
                <a:latin typeface="Montserrat" panose="00000500000000000000" pitchFamily="2" charset="0"/>
              </a:rPr>
              <a:t> and GUImorph)*</a:t>
            </a:r>
          </a:p>
          <a:p>
            <a:pPr lvl="1"/>
            <a:r>
              <a:rPr lang="en-GB" sz="1800" b="1" dirty="0">
                <a:solidFill>
                  <a:schemeClr val="bg1"/>
                </a:solidFill>
                <a:latin typeface="Montserrat" panose="00000500000000000000" pitchFamily="2" charset="0"/>
              </a:rPr>
              <a:t>Landmark Editor (IDAV)</a:t>
            </a:r>
          </a:p>
          <a:p>
            <a:pPr lvl="1"/>
            <a:r>
              <a:rPr lang="en-GB" sz="1800" b="1" dirty="0" err="1">
                <a:solidFill>
                  <a:schemeClr val="bg1"/>
                </a:solidFill>
                <a:latin typeface="Montserrat" panose="00000500000000000000" pitchFamily="2" charset="0"/>
              </a:rPr>
              <a:t>PhyloNimbus</a:t>
            </a:r>
            <a:r>
              <a:rPr lang="en-GB" sz="1800" b="1" dirty="0">
                <a:solidFill>
                  <a:schemeClr val="bg1"/>
                </a:solidFill>
                <a:latin typeface="Montserrat" panose="00000500000000000000" pitchFamily="2" charset="0"/>
              </a:rPr>
              <a:t> </a:t>
            </a:r>
            <a:br>
              <a:rPr lang="en-GB" sz="1800" b="1" dirty="0">
                <a:solidFill>
                  <a:schemeClr val="bg1"/>
                </a:solidFill>
                <a:latin typeface="Montserrat" panose="00000500000000000000" pitchFamily="2" charset="0"/>
              </a:rPr>
            </a:br>
            <a:endParaRPr lang="en-GB" sz="1800" b="1" dirty="0">
              <a:solidFill>
                <a:schemeClr val="bg1"/>
              </a:solidFill>
              <a:latin typeface="Montserrat" panose="00000500000000000000" pitchFamily="2" charset="0"/>
            </a:endParaRPr>
          </a:p>
          <a:p>
            <a:pPr marL="0" indent="0">
              <a:buNone/>
            </a:pPr>
            <a:r>
              <a:rPr lang="en-GB" sz="1800" b="1" dirty="0">
                <a:solidFill>
                  <a:schemeClr val="bg1"/>
                </a:solidFill>
                <a:latin typeface="Montserrat" panose="00000500000000000000" pitchFamily="2" charset="0"/>
              </a:rPr>
              <a:t>Variety of different output files created including:</a:t>
            </a:r>
          </a:p>
          <a:p>
            <a:pPr lvl="1"/>
            <a:r>
              <a:rPr lang="en-GB" sz="1800" b="1" dirty="0">
                <a:solidFill>
                  <a:schemeClr val="bg1"/>
                </a:solidFill>
                <a:latin typeface="Montserrat" panose="00000500000000000000" pitchFamily="2" charset="0"/>
              </a:rPr>
              <a:t>.tps* </a:t>
            </a:r>
          </a:p>
          <a:p>
            <a:pPr lvl="1"/>
            <a:r>
              <a:rPr lang="en-GB" sz="1800" b="1" dirty="0">
                <a:solidFill>
                  <a:schemeClr val="bg1"/>
                </a:solidFill>
                <a:latin typeface="Montserrat" panose="00000500000000000000" pitchFamily="2" charset="0"/>
              </a:rPr>
              <a:t>.</a:t>
            </a:r>
            <a:r>
              <a:rPr lang="en-GB" sz="1800" b="1" dirty="0" err="1">
                <a:solidFill>
                  <a:schemeClr val="bg1"/>
                </a:solidFill>
                <a:latin typeface="Montserrat" panose="00000500000000000000" pitchFamily="2" charset="0"/>
              </a:rPr>
              <a:t>nts</a:t>
            </a:r>
            <a:endParaRPr lang="en-GB" sz="1800" b="1" dirty="0">
              <a:solidFill>
                <a:schemeClr val="bg1"/>
              </a:solidFill>
              <a:latin typeface="Montserrat" panose="00000500000000000000" pitchFamily="2" charset="0"/>
            </a:endParaRPr>
          </a:p>
          <a:p>
            <a:pPr lvl="1"/>
            <a:r>
              <a:rPr lang="en-GB" sz="1800" b="1" dirty="0">
                <a:solidFill>
                  <a:schemeClr val="bg1"/>
                </a:solidFill>
                <a:latin typeface="Montserrat" panose="00000500000000000000" pitchFamily="2" charset="0"/>
              </a:rPr>
              <a:t>.csv</a:t>
            </a:r>
          </a:p>
          <a:p>
            <a:pPr lvl="1"/>
            <a:r>
              <a:rPr lang="en-GB" sz="1800" b="1" dirty="0">
                <a:solidFill>
                  <a:schemeClr val="bg1"/>
                </a:solidFill>
                <a:latin typeface="Montserrat" panose="00000500000000000000" pitchFamily="2" charset="0"/>
              </a:rPr>
              <a:t>.text</a:t>
            </a:r>
            <a:endParaRPr lang="en-GB" sz="1800" dirty="0">
              <a:solidFill>
                <a:schemeClr val="bg1"/>
              </a:solidFill>
              <a:latin typeface="Montserrat" panose="00000500000000000000" pitchFamily="2" charset="0"/>
            </a:endParaRPr>
          </a:p>
          <a:p>
            <a:pPr marL="889200" lvl="2" indent="0">
              <a:buNone/>
            </a:pP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lvl="1">
              <a:buFont typeface="Wingdings" panose="05000000000000000000" pitchFamily="2" charset="2"/>
              <a:buChar char="§"/>
            </a:pPr>
            <a:endParaRPr lang="en-GB" sz="1800" b="1" dirty="0">
              <a:solidFill>
                <a:schemeClr val="bg1"/>
              </a:solidFill>
              <a:latin typeface="Montserrat" panose="00000500000000000000" pitchFamily="2" charset="0"/>
            </a:endParaRPr>
          </a:p>
          <a:p>
            <a:pPr marL="0" lvl="0" indent="0" algn="r" fontAlgn="base">
              <a:lnSpc>
                <a:spcPct val="99000"/>
              </a:lnSpc>
              <a:spcBef>
                <a:spcPts val="600"/>
              </a:spcBef>
              <a:spcAft>
                <a:spcPct val="0"/>
              </a:spcAft>
              <a:buClr>
                <a:srgbClr val="000000"/>
              </a:buClr>
              <a:buSzPct val="100000"/>
              <a:buNone/>
            </a:pPr>
            <a:r>
              <a:rPr lang="en-GB" sz="1400" b="1" kern="0" dirty="0">
                <a:solidFill>
                  <a:schemeClr val="bg1"/>
                </a:solidFill>
                <a:latin typeface="Montserrat" panose="00000500000000000000" pitchFamily="2" charset="0"/>
              </a:rPr>
              <a:t>*</a:t>
            </a:r>
            <a:r>
              <a:rPr lang="en-GB" sz="1200" b="1" kern="0" dirty="0">
                <a:solidFill>
                  <a:schemeClr val="bg1"/>
                </a:solidFill>
                <a:latin typeface="Montserrat" panose="00000500000000000000" pitchFamily="2" charset="0"/>
              </a:rPr>
              <a:t>using in today’s practicals</a:t>
            </a:r>
            <a:endParaRPr lang="en-GB" sz="1800" b="1" kern="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59098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C8CCF3-95C0-489A-A16C-3E58ED18A680}"/>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1482CB3E-8B6D-4385-A5CD-CEF50C99A54B}"/>
              </a:ext>
            </a:extLst>
          </p:cNvPr>
          <p:cNvSpPr txBox="1"/>
          <p:nvPr/>
        </p:nvSpPr>
        <p:spPr>
          <a:xfrm>
            <a:off x="585647" y="614681"/>
            <a:ext cx="10765976" cy="646331"/>
          </a:xfrm>
          <a:prstGeom prst="rect">
            <a:avLst/>
          </a:prstGeom>
          <a:noFill/>
        </p:spPr>
        <p:txBody>
          <a:bodyPr wrap="square" rtlCol="0">
            <a:spAutoFit/>
          </a:bodyPr>
          <a:lstStyle/>
          <a:p>
            <a:r>
              <a:rPr lang="en-GB" sz="3600" b="1" dirty="0">
                <a:solidFill>
                  <a:schemeClr val="bg1"/>
                </a:solidFill>
                <a:latin typeface="Montserrat" panose="00000500000000000000" pitchFamily="2" charset="0"/>
              </a:rPr>
              <a:t>Stage 3: Landmark digitisation</a:t>
            </a:r>
          </a:p>
        </p:txBody>
      </p:sp>
      <p:sp>
        <p:nvSpPr>
          <p:cNvPr id="6" name="Content Placeholder 4">
            <a:extLst>
              <a:ext uri="{FF2B5EF4-FFF2-40B4-BE49-F238E27FC236}">
                <a16:creationId xmlns:a16="http://schemas.microsoft.com/office/drawing/2014/main" id="{1AC7F7E2-C40F-41DC-B976-98EA698357B0}"/>
              </a:ext>
            </a:extLst>
          </p:cNvPr>
          <p:cNvSpPr>
            <a:spLocks noGrp="1"/>
          </p:cNvSpPr>
          <p:nvPr>
            <p:ph idx="1"/>
          </p:nvPr>
        </p:nvSpPr>
        <p:spPr>
          <a:xfrm>
            <a:off x="585647" y="1960078"/>
            <a:ext cx="10522540" cy="4558287"/>
          </a:xfrm>
        </p:spPr>
        <p:txBody>
          <a:bodyPr>
            <a:normAutofit/>
          </a:bodyPr>
          <a:lstStyle/>
          <a:p>
            <a:pPr marL="0" indent="0">
              <a:buNone/>
            </a:pPr>
            <a:r>
              <a:rPr lang="en-GB" sz="1800" b="1" dirty="0">
                <a:solidFill>
                  <a:schemeClr val="bg1"/>
                </a:solidFill>
                <a:latin typeface="Montserrat" panose="00000500000000000000" pitchFamily="2" charset="0"/>
              </a:rPr>
              <a:t>Ask yourself…</a:t>
            </a:r>
          </a:p>
          <a:p>
            <a:pPr marL="0" indent="0">
              <a:buNone/>
            </a:pP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Do all my specimens have the correct number of points?</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Are all my landmarks in the correct order?</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Are the ID labels correct?</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marL="1232100" lvl="2" indent="-342900">
              <a:buClr>
                <a:schemeClr val="bg1"/>
              </a:buClr>
              <a:buSzPct val="150000"/>
              <a:buFont typeface="+mj-lt"/>
              <a:buAutoNum type="arabicPeriod"/>
            </a:pPr>
            <a:r>
              <a:rPr lang="en-GB" sz="1800" dirty="0">
                <a:solidFill>
                  <a:schemeClr val="bg1"/>
                </a:solidFill>
                <a:latin typeface="Montserrat" panose="00000500000000000000" pitchFamily="2" charset="0"/>
              </a:rPr>
              <a:t>Are they to scale? (For size-integrated analyses)</a:t>
            </a:r>
            <a:br>
              <a:rPr lang="en-GB" sz="1800" dirty="0">
                <a:solidFill>
                  <a:schemeClr val="bg1"/>
                </a:solidFill>
                <a:latin typeface="Montserrat" panose="00000500000000000000" pitchFamily="2" charset="0"/>
              </a:rPr>
            </a:br>
            <a:endParaRPr lang="en-GB" sz="1800" dirty="0">
              <a:solidFill>
                <a:schemeClr val="bg1"/>
              </a:solidFill>
              <a:latin typeface="Montserrat" panose="00000500000000000000" pitchFamily="2" charset="0"/>
            </a:endParaRPr>
          </a:p>
          <a:p>
            <a:pPr lvl="1">
              <a:buFont typeface="Wingdings" panose="05000000000000000000" pitchFamily="2" charset="2"/>
              <a:buChar char="§"/>
            </a:pPr>
            <a:endParaRPr lang="en-GB" sz="1800" b="1" dirty="0">
              <a:solidFill>
                <a:schemeClr val="bg1"/>
              </a:solidFill>
              <a:latin typeface="Montserrat" panose="00000500000000000000" pitchFamily="2" charset="0"/>
            </a:endParaRPr>
          </a:p>
        </p:txBody>
      </p:sp>
      <p:pic>
        <p:nvPicPr>
          <p:cNvPr id="7" name="Picture 6">
            <a:extLst>
              <a:ext uri="{FF2B5EF4-FFF2-40B4-BE49-F238E27FC236}">
                <a16:creationId xmlns:a16="http://schemas.microsoft.com/office/drawing/2014/main" id="{16B4D4FC-87D2-483F-9126-AA06FEE1E167}"/>
              </a:ext>
            </a:extLst>
          </p:cNvPr>
          <p:cNvPicPr>
            <a:picLocks noChangeAspect="1"/>
          </p:cNvPicPr>
          <p:nvPr/>
        </p:nvPicPr>
        <p:blipFill>
          <a:blip r:embed="rId2"/>
          <a:stretch>
            <a:fillRect/>
          </a:stretch>
        </p:blipFill>
        <p:spPr>
          <a:xfrm>
            <a:off x="9457312" y="614681"/>
            <a:ext cx="2314500" cy="5806377"/>
          </a:xfrm>
          <a:prstGeom prst="rect">
            <a:avLst/>
          </a:prstGeom>
        </p:spPr>
      </p:pic>
    </p:spTree>
    <p:extLst>
      <p:ext uri="{BB962C8B-B14F-4D97-AF65-F5344CB8AC3E}">
        <p14:creationId xmlns:p14="http://schemas.microsoft.com/office/powerpoint/2010/main" val="2584126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0ACA06BE-972A-42FF-96E7-E0006C2FE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04" y="1688592"/>
            <a:ext cx="10832592" cy="3480816"/>
          </a:xfrm>
          <a:prstGeom prst="rect">
            <a:avLst/>
          </a:prstGeom>
        </p:spPr>
      </p:pic>
      <p:sp>
        <p:nvSpPr>
          <p:cNvPr id="4" name="Oval 3">
            <a:extLst>
              <a:ext uri="{FF2B5EF4-FFF2-40B4-BE49-F238E27FC236}">
                <a16:creationId xmlns:a16="http://schemas.microsoft.com/office/drawing/2014/main" id="{6E614031-A592-432F-AE1D-ACBBAFFE0B61}"/>
              </a:ext>
            </a:extLst>
          </p:cNvPr>
          <p:cNvSpPr/>
          <p:nvPr/>
        </p:nvSpPr>
        <p:spPr>
          <a:xfrm>
            <a:off x="2416629" y="2050869"/>
            <a:ext cx="3679371" cy="13781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587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1200329"/>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Landmark analysis: </a:t>
            </a:r>
            <a:br>
              <a:rPr lang="en-GB" sz="3600" b="1" dirty="0">
                <a:solidFill>
                  <a:schemeClr val="accent2"/>
                </a:solidFill>
                <a:latin typeface="Montserrat" panose="00000500000000000000" pitchFamily="2" charset="0"/>
              </a:rPr>
            </a:br>
            <a:r>
              <a:rPr lang="en-GB" sz="3600" b="1" dirty="0">
                <a:solidFill>
                  <a:schemeClr val="accent2"/>
                </a:solidFill>
                <a:latin typeface="Montserrat" panose="00000500000000000000" pitchFamily="2" charset="0"/>
              </a:rPr>
              <a:t>Generalised Procrustes Analysis (GPA)</a:t>
            </a:r>
          </a:p>
        </p:txBody>
      </p:sp>
      <p:sp>
        <p:nvSpPr>
          <p:cNvPr id="5" name="Content Placeholder 4">
            <a:extLst>
              <a:ext uri="{FF2B5EF4-FFF2-40B4-BE49-F238E27FC236}">
                <a16:creationId xmlns:a16="http://schemas.microsoft.com/office/drawing/2014/main" id="{F2E2F310-59FA-4894-A9A7-CCDDC12CB7F7}"/>
              </a:ext>
            </a:extLst>
          </p:cNvPr>
          <p:cNvSpPr>
            <a:spLocks noGrp="1"/>
          </p:cNvSpPr>
          <p:nvPr>
            <p:ph idx="1"/>
          </p:nvPr>
        </p:nvSpPr>
        <p:spPr>
          <a:xfrm>
            <a:off x="1324587" y="1960079"/>
            <a:ext cx="9542826" cy="3937484"/>
          </a:xfrm>
        </p:spPr>
        <p:txBody>
          <a:bodyPr/>
          <a:lstStyle/>
          <a:p>
            <a:pPr marL="0" lvl="0" indent="0" fontAlgn="base">
              <a:lnSpc>
                <a:spcPct val="99000"/>
              </a:lnSpc>
              <a:spcBef>
                <a:spcPts val="600"/>
              </a:spcBef>
              <a:spcAft>
                <a:spcPct val="0"/>
              </a:spcAft>
              <a:buClr>
                <a:srgbClr val="000000"/>
              </a:buClr>
              <a:buSzPct val="100000"/>
              <a:buNone/>
            </a:pPr>
            <a:r>
              <a:rPr lang="en-GB" sz="1800" kern="0" dirty="0">
                <a:solidFill>
                  <a:srgbClr val="000000"/>
                </a:solidFill>
                <a:latin typeface="Montserrat" panose="00000500000000000000" pitchFamily="2" charset="0"/>
              </a:rPr>
              <a:t>Also known as…</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Procrustes Superimposition</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Procrustes Analysis</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Procrustes Fitting</a:t>
            </a:r>
          </a:p>
          <a:p>
            <a:pPr marL="1003500" lvl="1" indent="-571500" fontAlgn="base">
              <a:lnSpc>
                <a:spcPct val="99000"/>
              </a:lnSpc>
              <a:spcBef>
                <a:spcPts val="600"/>
              </a:spcBef>
              <a:spcAft>
                <a:spcPct val="0"/>
              </a:spcAft>
              <a:buClr>
                <a:srgbClr val="000000"/>
              </a:buClr>
              <a:buSzPct val="100000"/>
              <a:buFont typeface="Courier New" panose="02070309020205020404" pitchFamily="49" charset="0"/>
              <a:buChar char="o"/>
            </a:pPr>
            <a:r>
              <a:rPr lang="en-GB" sz="1800" kern="0" dirty="0">
                <a:solidFill>
                  <a:schemeClr val="accent2"/>
                </a:solidFill>
                <a:latin typeface="Montserrat SemiBold" panose="00000700000000000000" pitchFamily="2" charset="0"/>
              </a:rPr>
              <a:t>Generalised Least Squares</a:t>
            </a:r>
            <a:br>
              <a:rPr lang="en-GB" sz="1800" kern="0" dirty="0">
                <a:solidFill>
                  <a:srgbClr val="000000"/>
                </a:solidFill>
                <a:latin typeface="Montserrat" panose="00000500000000000000" pitchFamily="2" charset="0"/>
              </a:rPr>
            </a:br>
            <a:endParaRPr lang="en-GB" sz="1800" kern="0" dirty="0">
              <a:solidFill>
                <a:srgbClr val="000000"/>
              </a:solidFill>
              <a:latin typeface="Montserrat" panose="00000500000000000000" pitchFamily="2" charset="0"/>
            </a:endParaRPr>
          </a:p>
          <a:p>
            <a:pPr marL="0" lvl="0" indent="0" fontAlgn="base">
              <a:lnSpc>
                <a:spcPct val="99000"/>
              </a:lnSpc>
              <a:spcBef>
                <a:spcPts val="600"/>
              </a:spcBef>
              <a:spcAft>
                <a:spcPct val="0"/>
              </a:spcAft>
              <a:buClr>
                <a:srgbClr val="000000"/>
              </a:buClr>
              <a:buSzPct val="100000"/>
              <a:buNone/>
            </a:pPr>
            <a:endParaRPr lang="en-GB" sz="1800" kern="0" dirty="0">
              <a:solidFill>
                <a:srgbClr val="000000"/>
              </a:solidFill>
              <a:latin typeface="Montserrat" panose="00000500000000000000" pitchFamily="2" charset="0"/>
            </a:endParaRPr>
          </a:p>
          <a:p>
            <a:pPr marL="0" lvl="0" indent="0" algn="ctr" fontAlgn="base">
              <a:lnSpc>
                <a:spcPct val="99000"/>
              </a:lnSpc>
              <a:spcBef>
                <a:spcPts val="600"/>
              </a:spcBef>
              <a:spcAft>
                <a:spcPct val="0"/>
              </a:spcAft>
              <a:buClr>
                <a:srgbClr val="000000"/>
              </a:buClr>
              <a:buSzPct val="100000"/>
              <a:buNone/>
            </a:pPr>
            <a:r>
              <a:rPr lang="en-GB" sz="1800" kern="0" dirty="0">
                <a:solidFill>
                  <a:srgbClr val="000000"/>
                </a:solidFill>
                <a:latin typeface="Montserrat" panose="00000500000000000000" pitchFamily="2" charset="0"/>
              </a:rPr>
              <a:t>Procedure to isolate shape from a number of sometimes related variables, specifically </a:t>
            </a:r>
            <a:r>
              <a:rPr lang="en-GB" sz="1800" b="1" kern="0" dirty="0">
                <a:solidFill>
                  <a:schemeClr val="accent2"/>
                </a:solidFill>
                <a:latin typeface="Montserrat SemiBold" panose="00000700000000000000" pitchFamily="2" charset="0"/>
              </a:rPr>
              <a:t>rotation, size and translation</a:t>
            </a:r>
          </a:p>
        </p:txBody>
      </p:sp>
    </p:spTree>
    <p:extLst>
      <p:ext uri="{BB962C8B-B14F-4D97-AF65-F5344CB8AC3E}">
        <p14:creationId xmlns:p14="http://schemas.microsoft.com/office/powerpoint/2010/main" val="270741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Generalised Procrustes Analysis (GPA)</a:t>
            </a:r>
          </a:p>
        </p:txBody>
      </p:sp>
      <p:sp>
        <p:nvSpPr>
          <p:cNvPr id="6" name="Content Placeholder 4">
            <a:extLst>
              <a:ext uri="{FF2B5EF4-FFF2-40B4-BE49-F238E27FC236}">
                <a16:creationId xmlns:a16="http://schemas.microsoft.com/office/drawing/2014/main" id="{4B955748-060D-495C-83C1-DD1BD3A51D0B}"/>
              </a:ext>
            </a:extLst>
          </p:cNvPr>
          <p:cNvSpPr>
            <a:spLocks noGrp="1"/>
          </p:cNvSpPr>
          <p:nvPr>
            <p:ph idx="1"/>
          </p:nvPr>
        </p:nvSpPr>
        <p:spPr>
          <a:xfrm>
            <a:off x="985838" y="1960079"/>
            <a:ext cx="6107294" cy="3937484"/>
          </a:xfrm>
        </p:spPr>
        <p:txBody>
          <a:bodyPr/>
          <a:lstStyle/>
          <a:p>
            <a:pPr>
              <a:buFont typeface="Wingdings" panose="05000000000000000000" pitchFamily="2" charset="2"/>
              <a:buChar char="§"/>
            </a:pPr>
            <a:r>
              <a:rPr lang="en-GB" sz="1800" dirty="0">
                <a:latin typeface="Montserrat" panose="00000500000000000000" pitchFamily="2" charset="0"/>
              </a:rPr>
              <a:t>In Greek Mythology…</a:t>
            </a:r>
            <a:br>
              <a:rPr lang="en-GB" sz="1800" dirty="0">
                <a:latin typeface="Montserrat" panose="00000500000000000000" pitchFamily="2" charset="0"/>
              </a:rPr>
            </a:br>
            <a:endParaRPr lang="en-GB" sz="18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Procrustes was a son of Poseidon and lived on a sacred way between Athens and Eleusis</a:t>
            </a: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There he had a bed, in which he invited every passer-by to spend the night, and where he set to work on them with his blacksmith's hammer, to stretch them to fit</a:t>
            </a: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In later </a:t>
            </a:r>
            <a:r>
              <a:rPr lang="en-GB" sz="1400" dirty="0" err="1">
                <a:latin typeface="Montserrat" panose="00000500000000000000" pitchFamily="2" charset="0"/>
              </a:rPr>
              <a:t>tellings</a:t>
            </a:r>
            <a:r>
              <a:rPr lang="en-GB" sz="1400" dirty="0">
                <a:latin typeface="Montserrat" panose="00000500000000000000" pitchFamily="2" charset="0"/>
              </a:rPr>
              <a:t>, if the guest proved too tall, Procrustes would amputate the excess length; nobody ever fitted the bed exactly</a:t>
            </a:r>
            <a:br>
              <a:rPr lang="en-GB" sz="1400" dirty="0">
                <a:latin typeface="Montserrat" panose="00000500000000000000" pitchFamily="2" charset="0"/>
              </a:rPr>
            </a:br>
            <a:endParaRPr lang="en-GB" sz="1400" dirty="0">
              <a:latin typeface="Montserrat" panose="00000500000000000000" pitchFamily="2" charset="0"/>
            </a:endParaRPr>
          </a:p>
          <a:p>
            <a:pPr lvl="1">
              <a:buFont typeface="Wingdings" panose="05000000000000000000" pitchFamily="2" charset="2"/>
              <a:buChar char="§"/>
            </a:pPr>
            <a:r>
              <a:rPr lang="en-GB" sz="1400" dirty="0">
                <a:latin typeface="Montserrat" panose="00000500000000000000" pitchFamily="2" charset="0"/>
              </a:rPr>
              <a:t>Procrustes continued his reign of terror until he was captured by Theseus, travelling to Athens along the sacred way, who "fitted" Procrustes to his own bed</a:t>
            </a:r>
          </a:p>
        </p:txBody>
      </p:sp>
      <p:pic>
        <p:nvPicPr>
          <p:cNvPr id="7" name="Picture 2" descr="Image result for procrustes">
            <a:extLst>
              <a:ext uri="{FF2B5EF4-FFF2-40B4-BE49-F238E27FC236}">
                <a16:creationId xmlns:a16="http://schemas.microsoft.com/office/drawing/2014/main" id="{873194CD-2C1B-4B36-B168-1DDBB7683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669" y="2456963"/>
            <a:ext cx="4235560" cy="2943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204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Generalised Procrustes Analysis (GPA)</a:t>
            </a:r>
          </a:p>
        </p:txBody>
      </p:sp>
      <p:sp>
        <p:nvSpPr>
          <p:cNvPr id="8" name="Content Placeholder 4">
            <a:extLst>
              <a:ext uri="{FF2B5EF4-FFF2-40B4-BE49-F238E27FC236}">
                <a16:creationId xmlns:a16="http://schemas.microsoft.com/office/drawing/2014/main" id="{EEC40C96-B8FD-4BDE-8262-3403435F652E}"/>
              </a:ext>
            </a:extLst>
          </p:cNvPr>
          <p:cNvSpPr>
            <a:spLocks noGrp="1"/>
          </p:cNvSpPr>
          <p:nvPr>
            <p:ph idx="1"/>
          </p:nvPr>
        </p:nvSpPr>
        <p:spPr>
          <a:xfrm>
            <a:off x="424134" y="1960079"/>
            <a:ext cx="11554506" cy="3937484"/>
          </a:xfrm>
        </p:spPr>
        <p:txBody>
          <a:bodyPr>
            <a:normAutofit/>
          </a:bodyPr>
          <a:lstStyle/>
          <a:p>
            <a:pPr>
              <a:buFont typeface="Wingdings" panose="05000000000000000000" pitchFamily="2" charset="2"/>
              <a:buChar char="§"/>
            </a:pPr>
            <a:r>
              <a:rPr lang="en-GB" sz="1800" dirty="0">
                <a:latin typeface="Montserrat" panose="00000500000000000000" pitchFamily="2" charset="0"/>
              </a:rPr>
              <a:t>The raw coordinates are…</a:t>
            </a:r>
          </a:p>
          <a:p>
            <a:pPr marL="1003500" lvl="1" indent="-571500">
              <a:buFont typeface="Wingdings" panose="05000000000000000000" pitchFamily="2" charset="2"/>
              <a:buChar char="§"/>
            </a:pPr>
            <a:r>
              <a:rPr lang="en-GB" sz="1800" dirty="0">
                <a:latin typeface="Montserrat" panose="00000500000000000000" pitchFamily="2" charset="0"/>
              </a:rPr>
              <a:t>Translated to a </a:t>
            </a:r>
            <a:r>
              <a:rPr lang="en-GB" sz="1800" dirty="0">
                <a:solidFill>
                  <a:schemeClr val="accent2"/>
                </a:solidFill>
                <a:latin typeface="Montserrat SemiBold" panose="00000700000000000000" pitchFamily="2" charset="0"/>
              </a:rPr>
              <a:t>common centroid</a:t>
            </a:r>
          </a:p>
          <a:p>
            <a:pPr marL="1003500" lvl="1" indent="-571500">
              <a:buFont typeface="Wingdings" panose="05000000000000000000" pitchFamily="2" charset="2"/>
              <a:buChar char="§"/>
            </a:pPr>
            <a:r>
              <a:rPr lang="en-GB" sz="1800" dirty="0">
                <a:latin typeface="Montserrat" panose="00000500000000000000" pitchFamily="2" charset="0"/>
              </a:rPr>
              <a:t>Scaled to the </a:t>
            </a:r>
            <a:r>
              <a:rPr lang="en-GB" sz="1800" dirty="0">
                <a:solidFill>
                  <a:schemeClr val="accent2"/>
                </a:solidFill>
                <a:latin typeface="Montserrat SemiBold" panose="00000700000000000000" pitchFamily="2" charset="0"/>
              </a:rPr>
              <a:t>same centroid size</a:t>
            </a:r>
          </a:p>
          <a:p>
            <a:pPr marL="1003500" lvl="1" indent="-571500">
              <a:buFont typeface="Wingdings" panose="05000000000000000000" pitchFamily="2" charset="2"/>
              <a:buChar char="§"/>
            </a:pPr>
            <a:r>
              <a:rPr lang="en-GB" sz="1800" dirty="0">
                <a:latin typeface="Montserrat" panose="00000500000000000000" pitchFamily="2" charset="0"/>
              </a:rPr>
              <a:t>Rotated to </a:t>
            </a:r>
            <a:r>
              <a:rPr lang="en-GB" sz="1800" dirty="0">
                <a:solidFill>
                  <a:schemeClr val="accent2"/>
                </a:solidFill>
                <a:latin typeface="Montserrat SemiBold" panose="00000700000000000000" pitchFamily="2" charset="0"/>
              </a:rPr>
              <a:t>minimise the summed square distances</a:t>
            </a:r>
            <a:r>
              <a:rPr lang="en-GB" sz="1800" b="1" dirty="0">
                <a:solidFill>
                  <a:schemeClr val="accent2"/>
                </a:solidFill>
                <a:latin typeface="Montserrat SemiBold" panose="00000700000000000000" pitchFamily="2" charset="0"/>
              </a:rPr>
              <a:t> </a:t>
            </a:r>
            <a:r>
              <a:rPr lang="en-GB" sz="1800" dirty="0">
                <a:latin typeface="Montserrat" panose="00000500000000000000" pitchFamily="2" charset="0"/>
              </a:rPr>
              <a:t>between corresponding landmarks</a:t>
            </a:r>
            <a:br>
              <a:rPr lang="en-GB" sz="1800" dirty="0">
                <a:latin typeface="Montserrat" panose="00000500000000000000" pitchFamily="2" charset="0"/>
              </a:rPr>
            </a:br>
            <a:endParaRPr lang="en-GB" sz="1800" dirty="0">
              <a:latin typeface="Montserrat" panose="00000500000000000000" pitchFamily="2" charset="0"/>
            </a:endParaRPr>
          </a:p>
          <a:p>
            <a:pPr>
              <a:buFont typeface="Wingdings" panose="05000000000000000000" pitchFamily="2" charset="2"/>
              <a:buChar char="§"/>
            </a:pPr>
            <a:r>
              <a:rPr lang="en-GB" sz="1800" dirty="0">
                <a:latin typeface="Montserrat" panose="00000500000000000000" pitchFamily="2" charset="0"/>
              </a:rPr>
              <a:t>Outcome:</a:t>
            </a:r>
            <a:r>
              <a:rPr lang="en-GB" sz="1800" dirty="0">
                <a:latin typeface="Montserrat SemiBold" panose="00000700000000000000" pitchFamily="2" charset="0"/>
              </a:rPr>
              <a:t> </a:t>
            </a:r>
            <a:r>
              <a:rPr lang="en-GB" sz="1800" dirty="0">
                <a:solidFill>
                  <a:schemeClr val="accent2"/>
                </a:solidFill>
                <a:latin typeface="Montserrat SemiBold" panose="00000700000000000000" pitchFamily="2" charset="0"/>
              </a:rPr>
              <a:t>Procrustes coordinates</a:t>
            </a:r>
            <a:br>
              <a:rPr lang="en-GB" sz="1800" dirty="0">
                <a:latin typeface="Montserrat" panose="00000500000000000000" pitchFamily="2" charset="0"/>
              </a:rPr>
            </a:br>
            <a:endParaRPr lang="en-GB" sz="1800" dirty="0">
              <a:latin typeface="Montserrat" panose="00000500000000000000" pitchFamily="2" charset="0"/>
            </a:endParaRPr>
          </a:p>
          <a:p>
            <a:pPr>
              <a:buFont typeface="Wingdings" panose="05000000000000000000" pitchFamily="2" charset="2"/>
              <a:buChar char="§"/>
            </a:pPr>
            <a:r>
              <a:rPr lang="en-GB" sz="1800" dirty="0">
                <a:latin typeface="Montserrat" panose="00000500000000000000" pitchFamily="2" charset="0"/>
              </a:rPr>
              <a:t>The Procrustes coordinates describe shape </a:t>
            </a:r>
            <a:r>
              <a:rPr lang="en-GB" sz="1800" i="1" dirty="0">
                <a:latin typeface="Montserrat" panose="00000500000000000000" pitchFamily="2" charset="0"/>
              </a:rPr>
              <a:t>per se</a:t>
            </a:r>
          </a:p>
          <a:p>
            <a:pPr>
              <a:buFont typeface="Wingdings" panose="05000000000000000000" pitchFamily="2" charset="2"/>
              <a:buChar char="§"/>
            </a:pPr>
            <a:r>
              <a:rPr lang="en-GB" sz="1800" dirty="0">
                <a:latin typeface="Montserrat" panose="00000500000000000000" pitchFamily="2" charset="0"/>
              </a:rPr>
              <a:t>The </a:t>
            </a:r>
            <a:r>
              <a:rPr lang="en-GB" sz="1800" dirty="0">
                <a:solidFill>
                  <a:schemeClr val="accent2"/>
                </a:solidFill>
                <a:latin typeface="Montserrat SemiBold" panose="00000700000000000000" pitchFamily="2" charset="0"/>
              </a:rPr>
              <a:t>Procrustes distance</a:t>
            </a:r>
            <a:r>
              <a:rPr lang="en-GB" sz="1800" dirty="0">
                <a:latin typeface="Montserrat" panose="00000500000000000000" pitchFamily="2" charset="0"/>
              </a:rPr>
              <a:t>: sum of distance between corresponding transformed landmarks</a:t>
            </a:r>
          </a:p>
          <a:p>
            <a:pPr>
              <a:buFont typeface="Wingdings" panose="05000000000000000000" pitchFamily="2" charset="2"/>
              <a:buChar char="§"/>
            </a:pPr>
            <a:r>
              <a:rPr lang="en-GB" sz="1800" dirty="0">
                <a:latin typeface="Montserrat" panose="00000500000000000000" pitchFamily="2" charset="0"/>
              </a:rPr>
              <a:t>These are used in subsequent statistical analyses</a:t>
            </a:r>
          </a:p>
          <a:p>
            <a:pPr marL="774900" lvl="1" indent="-342900">
              <a:buFont typeface="Wingdings" panose="05000000000000000000" pitchFamily="2" charset="2"/>
              <a:buChar char="§"/>
            </a:pPr>
            <a:endParaRPr lang="en-GB" dirty="0">
              <a:latin typeface="Montserrat" panose="00000500000000000000" pitchFamily="2" charset="0"/>
            </a:endParaRPr>
          </a:p>
        </p:txBody>
      </p:sp>
    </p:spTree>
    <p:extLst>
      <p:ext uri="{BB962C8B-B14F-4D97-AF65-F5344CB8AC3E}">
        <p14:creationId xmlns:p14="http://schemas.microsoft.com/office/powerpoint/2010/main" val="1289198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Generalised Procrustes Analysis (GPA)</a:t>
            </a:r>
          </a:p>
        </p:txBody>
      </p:sp>
      <p:pic>
        <p:nvPicPr>
          <p:cNvPr id="6" name="Picture 5">
            <a:extLst>
              <a:ext uri="{FF2B5EF4-FFF2-40B4-BE49-F238E27FC236}">
                <a16:creationId xmlns:a16="http://schemas.microsoft.com/office/drawing/2014/main" id="{F2DD74C1-223D-4CD0-9AA9-4B3849421CBC}"/>
              </a:ext>
            </a:extLst>
          </p:cNvPr>
          <p:cNvPicPr>
            <a:picLocks noChangeAspect="1"/>
          </p:cNvPicPr>
          <p:nvPr/>
        </p:nvPicPr>
        <p:blipFill>
          <a:blip r:embed="rId2"/>
          <a:stretch>
            <a:fillRect/>
          </a:stretch>
        </p:blipFill>
        <p:spPr>
          <a:xfrm>
            <a:off x="585646" y="1844605"/>
            <a:ext cx="6923012" cy="4202771"/>
          </a:xfrm>
          <a:prstGeom prst="rect">
            <a:avLst/>
          </a:prstGeom>
        </p:spPr>
      </p:pic>
      <p:sp>
        <p:nvSpPr>
          <p:cNvPr id="5" name="Rectangle 4">
            <a:extLst>
              <a:ext uri="{FF2B5EF4-FFF2-40B4-BE49-F238E27FC236}">
                <a16:creationId xmlns:a16="http://schemas.microsoft.com/office/drawing/2014/main" id="{6A981D6D-189A-4B7B-9892-CBD8EBFB3627}"/>
              </a:ext>
            </a:extLst>
          </p:cNvPr>
          <p:cNvSpPr/>
          <p:nvPr/>
        </p:nvSpPr>
        <p:spPr>
          <a:xfrm>
            <a:off x="5183620" y="6446303"/>
            <a:ext cx="7735545" cy="369332"/>
          </a:xfrm>
          <a:prstGeom prst="rect">
            <a:avLst/>
          </a:prstGeom>
        </p:spPr>
        <p:txBody>
          <a:bodyPr wrap="square">
            <a:spAutoFit/>
          </a:bodyPr>
          <a:lstStyle/>
          <a:p>
            <a:pPr lvl="0" eaLnBrk="0" fontAlgn="base" hangingPunct="0">
              <a:spcBef>
                <a:spcPct val="30000"/>
              </a:spcBef>
              <a:spcAft>
                <a:spcPct val="0"/>
              </a:spcAft>
              <a:defRPr/>
            </a:pPr>
            <a:r>
              <a:rPr lang="en-GB" sz="900" dirty="0" err="1">
                <a:solidFill>
                  <a:schemeClr val="accent2"/>
                </a:solidFill>
                <a:latin typeface="Montserrat" panose="00000500000000000000" pitchFamily="2" charset="0"/>
              </a:rPr>
              <a:t>Mitteroecker</a:t>
            </a:r>
            <a:r>
              <a:rPr lang="en-GB" sz="900" dirty="0">
                <a:solidFill>
                  <a:schemeClr val="accent2"/>
                </a:solidFill>
                <a:latin typeface="Montserrat" panose="00000500000000000000" pitchFamily="2" charset="0"/>
              </a:rPr>
              <a:t>, P., Gunz, P., </a:t>
            </a:r>
            <a:r>
              <a:rPr lang="en-GB" sz="900" dirty="0" err="1">
                <a:solidFill>
                  <a:schemeClr val="accent2"/>
                </a:solidFill>
                <a:latin typeface="Montserrat" panose="00000500000000000000" pitchFamily="2" charset="0"/>
              </a:rPr>
              <a:t>Windhager</a:t>
            </a:r>
            <a:r>
              <a:rPr lang="en-GB" sz="900" dirty="0">
                <a:solidFill>
                  <a:schemeClr val="accent2"/>
                </a:solidFill>
                <a:latin typeface="Montserrat" panose="00000500000000000000" pitchFamily="2" charset="0"/>
              </a:rPr>
              <a:t>, S. &amp; Schaefer, K. (2013). A brief review of shape, form, and allometry in geometric morphometrics, with applications to human facial morphology. </a:t>
            </a:r>
            <a:r>
              <a:rPr lang="en-GB" sz="900" dirty="0" err="1">
                <a:solidFill>
                  <a:schemeClr val="accent2"/>
                </a:solidFill>
                <a:latin typeface="Montserrat" panose="00000500000000000000" pitchFamily="2" charset="0"/>
              </a:rPr>
              <a:t>Hysterix</a:t>
            </a:r>
            <a:r>
              <a:rPr lang="en-GB" sz="900" dirty="0">
                <a:solidFill>
                  <a:schemeClr val="accent2"/>
                </a:solidFill>
                <a:latin typeface="Montserrat" panose="00000500000000000000" pitchFamily="2" charset="0"/>
              </a:rPr>
              <a:t>, the Italian Journal of Mammalogy. pp. 59-66.</a:t>
            </a:r>
          </a:p>
        </p:txBody>
      </p:sp>
    </p:spTree>
    <p:extLst>
      <p:ext uri="{BB962C8B-B14F-4D97-AF65-F5344CB8AC3E}">
        <p14:creationId xmlns:p14="http://schemas.microsoft.com/office/powerpoint/2010/main" val="4285054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1928142" y="587408"/>
            <a:ext cx="2239716"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Analysis</a:t>
            </a:r>
            <a:endParaRPr lang="en-GB" sz="3200" b="1" dirty="0">
              <a:solidFill>
                <a:schemeClr val="bg1"/>
              </a:solidFill>
              <a:latin typeface="Montserrat ExtraBold" panose="00000900000000000000" pitchFamily="2" charset="0"/>
            </a:endParaRPr>
          </a:p>
        </p:txBody>
      </p:sp>
      <p:sp>
        <p:nvSpPr>
          <p:cNvPr id="6" name="TextBox 5">
            <a:extLst>
              <a:ext uri="{FF2B5EF4-FFF2-40B4-BE49-F238E27FC236}">
                <a16:creationId xmlns:a16="http://schemas.microsoft.com/office/drawing/2014/main" id="{4F867C09-5D5E-4190-9FF9-C42118984EB3}"/>
              </a:ext>
            </a:extLst>
          </p:cNvPr>
          <p:cNvSpPr txBox="1"/>
          <p:nvPr/>
        </p:nvSpPr>
        <p:spPr>
          <a:xfrm>
            <a:off x="0" y="3429000"/>
            <a:ext cx="6096001" cy="518925"/>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sz="2800" kern="0" dirty="0">
                <a:solidFill>
                  <a:schemeClr val="bg1"/>
                </a:solidFill>
                <a:latin typeface="Montserrat SemiBold" panose="00000700000000000000" pitchFamily="2" charset="0"/>
              </a:rPr>
              <a:t>Methods include…</a:t>
            </a:r>
          </a:p>
        </p:txBody>
      </p:sp>
      <p:sp>
        <p:nvSpPr>
          <p:cNvPr id="7" name="TextBox 6">
            <a:extLst>
              <a:ext uri="{FF2B5EF4-FFF2-40B4-BE49-F238E27FC236}">
                <a16:creationId xmlns:a16="http://schemas.microsoft.com/office/drawing/2014/main" id="{456DB932-A79D-4177-80E0-91CE92A34E1C}"/>
              </a:ext>
            </a:extLst>
          </p:cNvPr>
          <p:cNvSpPr txBox="1"/>
          <p:nvPr/>
        </p:nvSpPr>
        <p:spPr>
          <a:xfrm>
            <a:off x="6096000" y="606881"/>
            <a:ext cx="6096001" cy="5644237"/>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PCA</a:t>
            </a:r>
            <a:r>
              <a:rPr lang="en-GB" kern="0" dirty="0">
                <a:solidFill>
                  <a:schemeClr val="accent2"/>
                </a:solidFill>
                <a:latin typeface="Montserrat" panose="00000500000000000000" pitchFamily="2" charset="0"/>
              </a:rPr>
              <a:t>: to explore the main sources of variation in shape among a dataset</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LDA/CVA</a:t>
            </a:r>
            <a:r>
              <a:rPr lang="en-GB" kern="0" dirty="0">
                <a:solidFill>
                  <a:schemeClr val="accent2"/>
                </a:solidFill>
                <a:latin typeface="Montserrat" panose="00000500000000000000" pitchFamily="2" charset="0"/>
              </a:rPr>
              <a:t>: to explore and assign specimens based on maximum between-group variance</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Correlation and regression</a:t>
            </a:r>
            <a:r>
              <a:rPr lang="en-GB" kern="0" dirty="0">
                <a:solidFill>
                  <a:schemeClr val="accent2"/>
                </a:solidFill>
                <a:latin typeface="Montserrat" panose="00000500000000000000" pitchFamily="2" charset="0"/>
              </a:rPr>
              <a:t>: shape and size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(e.g. PC1 vs. centroid size)</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Procrustes ANOVA</a:t>
            </a:r>
            <a:r>
              <a:rPr lang="en-GB" kern="0" dirty="0">
                <a:solidFill>
                  <a:schemeClr val="accent2"/>
                </a:solidFill>
                <a:latin typeface="Montserrat" panose="00000500000000000000" pitchFamily="2" charset="0"/>
              </a:rPr>
              <a:t>: Statistical testing of difference (MANOVA)</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b="1" kern="0" dirty="0">
                <a:solidFill>
                  <a:schemeClr val="accent2"/>
                </a:solidFill>
                <a:latin typeface="Montserrat SemiBold" panose="00000700000000000000" pitchFamily="2" charset="0"/>
              </a:rPr>
              <a:t>Cluster analysis</a:t>
            </a:r>
            <a:r>
              <a:rPr lang="en-GB" kern="0" dirty="0">
                <a:solidFill>
                  <a:schemeClr val="accent2"/>
                </a:solidFill>
                <a:latin typeface="Montserrat" panose="00000500000000000000" pitchFamily="2" charset="0"/>
              </a:rPr>
              <a:t>: task of grouping objects with similar shapes</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Maximum likelihood (ML)</a:t>
            </a:r>
            <a:r>
              <a:rPr lang="en-GB" kern="0" dirty="0">
                <a:solidFill>
                  <a:schemeClr val="accent2"/>
                </a:solidFill>
                <a:latin typeface="Montserrat" panose="00000500000000000000" pitchFamily="2" charset="0"/>
              </a:rPr>
              <a:t>: permutation method of identifying trends/cluster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(useful in phylogenetic studies)</a:t>
            </a:r>
          </a:p>
        </p:txBody>
      </p:sp>
    </p:spTree>
    <p:extLst>
      <p:ext uri="{BB962C8B-B14F-4D97-AF65-F5344CB8AC3E}">
        <p14:creationId xmlns:p14="http://schemas.microsoft.com/office/powerpoint/2010/main" val="8394315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1839175" y="587408"/>
            <a:ext cx="2417650"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Software</a:t>
            </a:r>
            <a:endParaRPr lang="en-GB" sz="3200" b="1" dirty="0">
              <a:solidFill>
                <a:schemeClr val="bg1"/>
              </a:solidFill>
              <a:latin typeface="Montserrat ExtraBold" panose="00000900000000000000" pitchFamily="2" charset="0"/>
            </a:endParaRPr>
          </a:p>
        </p:txBody>
      </p:sp>
      <p:sp>
        <p:nvSpPr>
          <p:cNvPr id="6" name="TextBox 5">
            <a:extLst>
              <a:ext uri="{FF2B5EF4-FFF2-40B4-BE49-F238E27FC236}">
                <a16:creationId xmlns:a16="http://schemas.microsoft.com/office/drawing/2014/main" id="{4F867C09-5D5E-4190-9FF9-C42118984EB3}"/>
              </a:ext>
            </a:extLst>
          </p:cNvPr>
          <p:cNvSpPr txBox="1"/>
          <p:nvPr/>
        </p:nvSpPr>
        <p:spPr>
          <a:xfrm>
            <a:off x="0" y="3429000"/>
            <a:ext cx="6096001" cy="518925"/>
          </a:xfrm>
          <a:prstGeom prst="rect">
            <a:avLst/>
          </a:prstGeom>
          <a:noFill/>
        </p:spPr>
        <p:txBody>
          <a:bodyPr wrap="square" rtlCol="0">
            <a:spAutoFit/>
          </a:bodyPr>
          <a:lstStyle/>
          <a:p>
            <a:pPr marL="432000" lvl="1" algn="ctr" fontAlgn="base">
              <a:lnSpc>
                <a:spcPct val="99000"/>
              </a:lnSpc>
              <a:spcBef>
                <a:spcPts val="600"/>
              </a:spcBef>
              <a:spcAft>
                <a:spcPct val="0"/>
              </a:spcAft>
              <a:buClr>
                <a:srgbClr val="000000"/>
              </a:buClr>
              <a:buSzPct val="100000"/>
            </a:pPr>
            <a:r>
              <a:rPr lang="en-GB" sz="2800" kern="0" dirty="0">
                <a:solidFill>
                  <a:schemeClr val="bg1"/>
                </a:solidFill>
                <a:latin typeface="Montserrat SemiBold" panose="00000700000000000000" pitchFamily="2" charset="0"/>
              </a:rPr>
              <a:t>Programs include…</a:t>
            </a:r>
          </a:p>
        </p:txBody>
      </p:sp>
      <p:sp>
        <p:nvSpPr>
          <p:cNvPr id="7" name="TextBox 6">
            <a:extLst>
              <a:ext uri="{FF2B5EF4-FFF2-40B4-BE49-F238E27FC236}">
                <a16:creationId xmlns:a16="http://schemas.microsoft.com/office/drawing/2014/main" id="{456DB932-A79D-4177-80E0-91CE92A34E1C}"/>
              </a:ext>
            </a:extLst>
          </p:cNvPr>
          <p:cNvSpPr txBox="1"/>
          <p:nvPr/>
        </p:nvSpPr>
        <p:spPr>
          <a:xfrm>
            <a:off x="6095999" y="1155365"/>
            <a:ext cx="6096001" cy="4547270"/>
          </a:xfrm>
          <a:prstGeom prst="rect">
            <a:avLst/>
          </a:prstGeom>
          <a:noFill/>
        </p:spPr>
        <p:txBody>
          <a:bodyPr wrap="square" rtlCol="0">
            <a:spAutoFit/>
          </a:bodyPr>
          <a:lstStyle/>
          <a:p>
            <a:pPr lvl="0"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PCA</a:t>
            </a:r>
            <a:r>
              <a:rPr lang="en-GB" kern="0" dirty="0">
                <a:solidFill>
                  <a:schemeClr val="accent2"/>
                </a:solidFill>
                <a:latin typeface="Montserrat" panose="00000500000000000000" pitchFamily="2" charset="0"/>
              </a:rPr>
              <a:t>: Eigenshape, PAST, </a:t>
            </a:r>
            <a:r>
              <a:rPr lang="en-GB" kern="0" dirty="0" err="1">
                <a:solidFill>
                  <a:schemeClr val="accent2"/>
                </a:solidFill>
                <a:latin typeface="Montserrat" panose="00000500000000000000" pitchFamily="2" charset="0"/>
              </a:rPr>
              <a:t>tpsRelw</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MorphoJ</a:t>
            </a:r>
            <a:r>
              <a:rPr lang="en-GB" kern="0" dirty="0">
                <a:solidFill>
                  <a:schemeClr val="accent2"/>
                </a:solidFill>
                <a:latin typeface="Montserrat" panose="00000500000000000000" pitchFamily="2" charset="0"/>
              </a:rPr>
              <a:t>,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R (geomorph, shapes, Momocs)</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lvl="0"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LDA/CVA</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Statistica</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tpsRel</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MorphoJ</a:t>
            </a:r>
            <a:r>
              <a:rPr lang="en-GB" kern="0" dirty="0">
                <a:solidFill>
                  <a:schemeClr val="accent2"/>
                </a:solidFill>
                <a:latin typeface="Montserrat" panose="00000500000000000000" pitchFamily="2" charset="0"/>
              </a:rPr>
              <a:t>, PAST, </a:t>
            </a:r>
            <a:br>
              <a:rPr lang="en-GB" kern="0" dirty="0">
                <a:solidFill>
                  <a:schemeClr val="accent2"/>
                </a:solidFill>
                <a:latin typeface="Montserrat" panose="00000500000000000000" pitchFamily="2" charset="0"/>
              </a:rPr>
            </a:br>
            <a:r>
              <a:rPr lang="en-GB" kern="0" dirty="0">
                <a:solidFill>
                  <a:schemeClr val="accent2"/>
                </a:solidFill>
                <a:latin typeface="Montserrat" panose="00000500000000000000" pitchFamily="2" charset="0"/>
              </a:rPr>
              <a:t>R (geomorph, Momocs)</a:t>
            </a: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panose="00000500000000000000" pitchFamily="2" charset="0"/>
              </a:rPr>
              <a:t> </a:t>
            </a:r>
          </a:p>
          <a:p>
            <a:pPr lvl="0"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Correlation and regression</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Statistica</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tpsRel</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MorphoJ</a:t>
            </a:r>
            <a:r>
              <a:rPr lang="en-GB" kern="0" dirty="0">
                <a:solidFill>
                  <a:schemeClr val="accent2"/>
                </a:solidFill>
                <a:latin typeface="Montserrat" panose="00000500000000000000" pitchFamily="2" charset="0"/>
              </a:rPr>
              <a:t>, PAST, R (geomorph, Momocs)</a:t>
            </a:r>
          </a:p>
          <a:p>
            <a:pPr marL="432000" lvl="1" algn="ctr" fontAlgn="base">
              <a:lnSpc>
                <a:spcPct val="99000"/>
              </a:lnSpc>
              <a:spcBef>
                <a:spcPts val="600"/>
              </a:spcBef>
              <a:spcAft>
                <a:spcPct val="0"/>
              </a:spcAft>
              <a:buClr>
                <a:srgbClr val="000000"/>
              </a:buClr>
              <a:buSzPct val="100000"/>
            </a:pP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Procrustes ANOVA</a:t>
            </a:r>
            <a:r>
              <a:rPr lang="en-GB" kern="0" dirty="0">
                <a:solidFill>
                  <a:schemeClr val="accent2"/>
                </a:solidFill>
                <a:latin typeface="Montserrat" panose="00000500000000000000" pitchFamily="2" charset="0"/>
              </a:rPr>
              <a:t>: R (geomorph)</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b="1" kern="0" dirty="0">
                <a:solidFill>
                  <a:schemeClr val="accent2"/>
                </a:solidFill>
                <a:latin typeface="Montserrat SemiBold" panose="00000700000000000000" pitchFamily="2" charset="0"/>
              </a:rPr>
              <a:t>Cluster analysis</a:t>
            </a:r>
            <a:r>
              <a:rPr lang="en-GB" kern="0" dirty="0">
                <a:solidFill>
                  <a:schemeClr val="accent2"/>
                </a:solidFill>
                <a:latin typeface="Montserrat" panose="00000500000000000000" pitchFamily="2" charset="0"/>
              </a:rPr>
              <a:t>: PAST, R (Geomorph, Momocs)</a:t>
            </a:r>
            <a:br>
              <a:rPr lang="en-GB" kern="0" dirty="0">
                <a:solidFill>
                  <a:schemeClr val="accent2"/>
                </a:solidFill>
                <a:latin typeface="Montserrat" panose="00000500000000000000" pitchFamily="2" charset="0"/>
              </a:rPr>
            </a:br>
            <a:endParaRPr lang="en-GB" kern="0" dirty="0">
              <a:solidFill>
                <a:schemeClr val="accent2"/>
              </a:solidFill>
              <a:latin typeface="Montserrat" panose="00000500000000000000" pitchFamily="2" charset="0"/>
            </a:endParaRPr>
          </a:p>
          <a:p>
            <a:pPr marL="432000" lvl="1" algn="ctr" fontAlgn="base">
              <a:lnSpc>
                <a:spcPct val="99000"/>
              </a:lnSpc>
              <a:spcBef>
                <a:spcPts val="600"/>
              </a:spcBef>
              <a:spcAft>
                <a:spcPct val="0"/>
              </a:spcAft>
              <a:buClr>
                <a:srgbClr val="000000"/>
              </a:buClr>
              <a:buSzPct val="100000"/>
            </a:pPr>
            <a:r>
              <a:rPr lang="en-GB" kern="0" dirty="0">
                <a:solidFill>
                  <a:schemeClr val="accent2"/>
                </a:solidFill>
                <a:latin typeface="Montserrat SemiBold" panose="00000700000000000000" pitchFamily="2" charset="0"/>
              </a:rPr>
              <a:t>Maximum likelihood</a:t>
            </a:r>
            <a:r>
              <a:rPr lang="en-GB" kern="0" dirty="0">
                <a:solidFill>
                  <a:schemeClr val="accent2"/>
                </a:solidFill>
                <a:latin typeface="Montserrat" panose="00000500000000000000" pitchFamily="2" charset="0"/>
              </a:rPr>
              <a:t>: </a:t>
            </a:r>
            <a:r>
              <a:rPr lang="en-GB" kern="0" dirty="0" err="1">
                <a:solidFill>
                  <a:schemeClr val="accent2"/>
                </a:solidFill>
                <a:latin typeface="Montserrat" panose="00000500000000000000" pitchFamily="2" charset="0"/>
              </a:rPr>
              <a:t>RPhylip</a:t>
            </a:r>
            <a:endParaRPr lang="en-GB" kern="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281904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8219FD0-75A2-4CB3-9DF9-9A97354E9D7E}"/>
              </a:ext>
            </a:extLst>
          </p:cNvPr>
          <p:cNvSpPr>
            <a:spLocks noGrp="1"/>
          </p:cNvSpPr>
          <p:nvPr>
            <p:ph type="title"/>
          </p:nvPr>
        </p:nvSpPr>
        <p:spPr>
          <a:xfrm>
            <a:off x="394062" y="304891"/>
            <a:ext cx="6320246" cy="1325563"/>
          </a:xfrm>
        </p:spPr>
        <p:txBody>
          <a:bodyPr>
            <a:normAutofit/>
          </a:bodyPr>
          <a:lstStyle/>
          <a:p>
            <a:r>
              <a:rPr lang="en-GB" sz="3600" dirty="0">
                <a:latin typeface="Montserrat Light" panose="00000400000000000000" pitchFamily="2" charset="0"/>
              </a:rPr>
              <a:t>Dr. Christian S. Hoggard</a:t>
            </a:r>
          </a:p>
        </p:txBody>
      </p:sp>
      <p:sp>
        <p:nvSpPr>
          <p:cNvPr id="4" name="Title 1">
            <a:extLst>
              <a:ext uri="{FF2B5EF4-FFF2-40B4-BE49-F238E27FC236}">
                <a16:creationId xmlns:a16="http://schemas.microsoft.com/office/drawing/2014/main" id="{9F4E6B12-701E-4AA9-89F0-6E800EA258BD}"/>
              </a:ext>
            </a:extLst>
          </p:cNvPr>
          <p:cNvSpPr txBox="1">
            <a:spLocks/>
          </p:cNvSpPr>
          <p:nvPr/>
        </p:nvSpPr>
        <p:spPr>
          <a:xfrm>
            <a:off x="394062" y="1630454"/>
            <a:ext cx="10448109" cy="48095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b="1" dirty="0">
                <a:solidFill>
                  <a:schemeClr val="accent2"/>
                </a:solidFill>
                <a:latin typeface="Montserrat" panose="00000500000000000000" pitchFamily="2" charset="0"/>
              </a:rPr>
              <a:t>Position</a:t>
            </a:r>
            <a:r>
              <a:rPr lang="en-GB" sz="2000" b="1" dirty="0">
                <a:latin typeface="Montserrat Light" panose="00000400000000000000" pitchFamily="2" charset="0"/>
              </a:rPr>
              <a:t>: </a:t>
            </a:r>
            <a:r>
              <a:rPr lang="en-GB" sz="2000" dirty="0">
                <a:latin typeface="Montserrat Light" panose="00000400000000000000" pitchFamily="2" charset="0"/>
              </a:rPr>
              <a:t>Visiting Fellow (University of Southampton)</a:t>
            </a:r>
          </a:p>
          <a:p>
            <a:r>
              <a:rPr lang="en-GB" sz="2000" b="1" dirty="0">
                <a:solidFill>
                  <a:schemeClr val="accent2"/>
                </a:solidFill>
                <a:latin typeface="Montserrat" panose="00000500000000000000" pitchFamily="2" charset="0"/>
              </a:rPr>
              <a:t>Previous</a:t>
            </a:r>
            <a:r>
              <a:rPr lang="en-GB" sz="2000" b="1" dirty="0">
                <a:latin typeface="Montserrat Light" panose="00000400000000000000" pitchFamily="2" charset="0"/>
              </a:rPr>
              <a:t>: </a:t>
            </a:r>
            <a:r>
              <a:rPr lang="en-GB" sz="2000" dirty="0">
                <a:latin typeface="Montserrat Light" panose="00000400000000000000" pitchFamily="2" charset="0"/>
              </a:rPr>
              <a:t>Postdoctoral Researcher (Aarhus University)</a:t>
            </a:r>
          </a:p>
          <a:p>
            <a:endParaRPr lang="en-GB" sz="2000" dirty="0">
              <a:latin typeface="Montserrat Light" panose="00000400000000000000" pitchFamily="2" charset="0"/>
            </a:endParaRPr>
          </a:p>
          <a:p>
            <a:endParaRPr lang="en-GB" sz="2000" dirty="0">
              <a:latin typeface="Montserrat Light" panose="00000400000000000000" pitchFamily="2" charset="0"/>
            </a:endParaRPr>
          </a:p>
          <a:p>
            <a:r>
              <a:rPr lang="en-GB" sz="2000" b="1" dirty="0">
                <a:solidFill>
                  <a:schemeClr val="accent2"/>
                </a:solidFill>
                <a:latin typeface="Montserrat" panose="00000500000000000000" pitchFamily="2" charset="0"/>
              </a:rPr>
              <a:t>Interests</a:t>
            </a:r>
            <a:r>
              <a:rPr lang="en-GB" sz="2000" dirty="0">
                <a:latin typeface="Montserrat Light" panose="00000400000000000000" pitchFamily="2" charset="0"/>
              </a:rPr>
              <a:t>: R Stats / GMM (2D) / Palaeolithic / Cultural Taxonomies</a:t>
            </a:r>
          </a:p>
          <a:p>
            <a:endParaRPr lang="en-GB" sz="2000" dirty="0">
              <a:latin typeface="Montserrat Light" panose="00000400000000000000" pitchFamily="2" charset="0"/>
            </a:endParaRPr>
          </a:p>
          <a:p>
            <a:endParaRPr lang="en-GB" sz="2000" dirty="0">
              <a:latin typeface="Montserrat" panose="00000500000000000000" pitchFamily="2" charset="0"/>
            </a:endParaRPr>
          </a:p>
          <a:p>
            <a:r>
              <a:rPr lang="en-GB" sz="2000" b="1" dirty="0">
                <a:solidFill>
                  <a:schemeClr val="accent2"/>
                </a:solidFill>
                <a:latin typeface="Montserrat" panose="00000500000000000000" pitchFamily="2" charset="0"/>
              </a:rPr>
              <a:t>Recent publications</a:t>
            </a:r>
            <a:br>
              <a:rPr lang="en-GB" sz="2000" b="1" dirty="0">
                <a:latin typeface="Montserrat" panose="00000500000000000000" pitchFamily="2" charset="0"/>
              </a:rPr>
            </a:br>
            <a:endParaRPr lang="en-GB" sz="2000" b="1" dirty="0">
              <a:latin typeface="Montserrat" panose="00000500000000000000" pitchFamily="2" charset="0"/>
            </a:endParaRPr>
          </a:p>
          <a:p>
            <a:r>
              <a:rPr lang="en-GB" sz="1400" dirty="0">
                <a:latin typeface="Montserrat Light" panose="00000400000000000000" pitchFamily="2" charset="0"/>
              </a:rPr>
              <a:t>Vestergaard, C. and Hoggard, C.S. (2019). A Novel Geometric Morphometric (GMM) Application to the Study of Bronze Age Tutuli. Danish Journal of Archaeology.</a:t>
            </a:r>
          </a:p>
          <a:p>
            <a:endParaRPr lang="en-GB" sz="1400" i="1" dirty="0">
              <a:latin typeface="Montserrat Light" panose="00000400000000000000" pitchFamily="2" charset="0"/>
            </a:endParaRPr>
          </a:p>
          <a:p>
            <a:r>
              <a:rPr lang="en-GB" sz="1400" dirty="0">
                <a:latin typeface="Montserrat Light" panose="00000400000000000000" pitchFamily="2" charset="0"/>
              </a:rPr>
              <a:t>Riede, F., Hoggard, C.S. and Shennan, S. (2019). Reconciling material cultures in archaeology with genetic data requires robust cultural evolutionary taxonomies. Nature: Palgrave Communications..</a:t>
            </a:r>
          </a:p>
          <a:p>
            <a:endParaRPr lang="en-GB" sz="1400" dirty="0">
              <a:latin typeface="Montserrat Light" panose="00000400000000000000" pitchFamily="2" charset="0"/>
            </a:endParaRPr>
          </a:p>
          <a:p>
            <a:r>
              <a:rPr lang="en-GB" sz="1400" dirty="0">
                <a:latin typeface="Montserrat Light" panose="00000400000000000000" pitchFamily="2" charset="0"/>
              </a:rPr>
              <a:t>Hoggard, C.S., McNabb, J. and Cole, J.N. (2019). The application of elliptic Fourier analysis in understanding biface shape and symmetry through the British Acheulean. Journal of </a:t>
            </a:r>
            <a:r>
              <a:rPr lang="en-GB" sz="1400" dirty="0" err="1">
                <a:latin typeface="Montserrat Light" panose="00000400000000000000" pitchFamily="2" charset="0"/>
              </a:rPr>
              <a:t>Paleolithic</a:t>
            </a:r>
            <a:r>
              <a:rPr lang="en-GB" sz="1400" dirty="0">
                <a:latin typeface="Montserrat Light" panose="00000400000000000000" pitchFamily="2" charset="0"/>
              </a:rPr>
              <a:t> Archaeology.</a:t>
            </a:r>
          </a:p>
          <a:p>
            <a:endParaRPr lang="en-GB" sz="1400" dirty="0">
              <a:latin typeface="Montserrat Light" panose="00000400000000000000" pitchFamily="2" charset="0"/>
            </a:endParaRPr>
          </a:p>
          <a:p>
            <a:r>
              <a:rPr lang="en-GB" sz="1400" dirty="0">
                <a:latin typeface="Montserrat Light" panose="00000400000000000000" pitchFamily="2" charset="0"/>
              </a:rPr>
              <a:t>Hoggard, C.S. and Stade, C.M. (2018). The efficiency Of Middle Palaeolithic technological blade strategies: an experimental investigation. Lithics: the journal of the Lithic Studies Society.</a:t>
            </a:r>
          </a:p>
        </p:txBody>
      </p:sp>
    </p:spTree>
    <p:extLst>
      <p:ext uri="{BB962C8B-B14F-4D97-AF65-F5344CB8AC3E}">
        <p14:creationId xmlns:p14="http://schemas.microsoft.com/office/powerpoint/2010/main" val="3559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480638" y="509031"/>
            <a:ext cx="8050602"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Practical #1: Landmark analysis </a:t>
            </a:r>
            <a:endParaRPr lang="en-GB" sz="3200" b="1" dirty="0">
              <a:solidFill>
                <a:schemeClr val="bg1"/>
              </a:solidFill>
              <a:latin typeface="Montserrat ExtraBold" panose="00000900000000000000" pitchFamily="2" charset="0"/>
            </a:endParaRPr>
          </a:p>
        </p:txBody>
      </p:sp>
      <p:sp>
        <p:nvSpPr>
          <p:cNvPr id="8" name="TextBox 7">
            <a:extLst>
              <a:ext uri="{FF2B5EF4-FFF2-40B4-BE49-F238E27FC236}">
                <a16:creationId xmlns:a16="http://schemas.microsoft.com/office/drawing/2014/main" id="{48722EBB-E415-4F3D-B74D-FD83D83AA008}"/>
              </a:ext>
            </a:extLst>
          </p:cNvPr>
          <p:cNvSpPr txBox="1"/>
          <p:nvPr/>
        </p:nvSpPr>
        <p:spPr>
          <a:xfrm>
            <a:off x="480639" y="1664393"/>
            <a:ext cx="8206162" cy="4770537"/>
          </a:xfrm>
          <a:prstGeom prst="rect">
            <a:avLst/>
          </a:prstGeom>
          <a:noFill/>
        </p:spPr>
        <p:txBody>
          <a:bodyPr wrap="square" rtlCol="0">
            <a:spAutoFit/>
          </a:bodyPr>
          <a:lstStyle/>
          <a:p>
            <a:pPr lvl="0"/>
            <a:r>
              <a:rPr lang="en-GB" sz="1400" b="1" dirty="0">
                <a:solidFill>
                  <a:schemeClr val="bg1"/>
                </a:solidFill>
                <a:latin typeface="Montserrat" panose="00000500000000000000" pitchFamily="2" charset="0"/>
              </a:rPr>
              <a:t>Step 1: </a:t>
            </a:r>
            <a:r>
              <a:rPr lang="en-GB" sz="1400" dirty="0">
                <a:solidFill>
                  <a:schemeClr val="bg1"/>
                </a:solidFill>
                <a:latin typeface="Montserrat" panose="00000500000000000000" pitchFamily="2" charset="0"/>
              </a:rPr>
              <a:t>Download all files on GitHub (</a:t>
            </a:r>
            <a:r>
              <a:rPr lang="en-GB" sz="1400" dirty="0">
                <a:solidFill>
                  <a:schemeClr val="bg1"/>
                </a:solidFill>
                <a:latin typeface="Montserrat" panose="00000500000000000000" pitchFamily="2" charset="0"/>
                <a:hlinkClick r:id="rId2">
                  <a:extLst>
                    <a:ext uri="{A12FA001-AC4F-418D-AE19-62706E023703}">
                      <ahyp:hlinkClr xmlns:ahyp="http://schemas.microsoft.com/office/drawing/2018/hyperlinkcolor" val="tx"/>
                    </a:ext>
                  </a:extLst>
                </a:hlinkClick>
              </a:rPr>
              <a:t>https://github.com/CSHoggard/-Morph2019</a:t>
            </a:r>
            <a:r>
              <a:rPr lang="en-GB" sz="1400" dirty="0">
                <a:solidFill>
                  <a:schemeClr val="bg1"/>
                </a:solidFill>
                <a:latin typeface="Montserrat" panose="00000500000000000000" pitchFamily="2" charset="0"/>
              </a:rPr>
              <a:t>)  and save in an appropriate directory</a:t>
            </a:r>
            <a:br>
              <a:rPr lang="en-GB" sz="1400" dirty="0">
                <a:solidFill>
                  <a:schemeClr val="bg1"/>
                </a:solidFill>
                <a:latin typeface="Montserrat" panose="00000500000000000000" pitchFamily="2" charset="0"/>
              </a:rPr>
            </a:br>
            <a:endParaRPr lang="en-GB" sz="1400" dirty="0">
              <a:solidFill>
                <a:schemeClr val="bg1"/>
              </a:solidFill>
              <a:latin typeface="Montserrat" panose="00000500000000000000" pitchFamily="2" charset="0"/>
            </a:endParaRPr>
          </a:p>
          <a:p>
            <a:pPr lvl="0"/>
            <a:r>
              <a:rPr lang="en-GB" sz="1400" b="1" dirty="0">
                <a:solidFill>
                  <a:schemeClr val="bg1"/>
                </a:solidFill>
                <a:latin typeface="Montserrat" panose="00000500000000000000" pitchFamily="2" charset="0"/>
              </a:rPr>
              <a:t>Step 2:</a:t>
            </a:r>
            <a:r>
              <a:rPr lang="en-GB" sz="1400" dirty="0">
                <a:solidFill>
                  <a:schemeClr val="bg1"/>
                </a:solidFill>
                <a:latin typeface="Montserrat" panose="00000500000000000000" pitchFamily="2" charset="0"/>
              </a:rPr>
              <a:t> Load “Practical_1.R” in </a:t>
            </a:r>
            <a:r>
              <a:rPr lang="en-GB" sz="1400" dirty="0" err="1">
                <a:solidFill>
                  <a:schemeClr val="bg1"/>
                </a:solidFill>
                <a:latin typeface="Montserrat" panose="00000500000000000000" pitchFamily="2" charset="0"/>
              </a:rPr>
              <a:t>Rstudio</a:t>
            </a:r>
            <a:r>
              <a:rPr lang="en-GB" sz="1400" dirty="0">
                <a:solidFill>
                  <a:schemeClr val="bg1"/>
                </a:solidFill>
                <a:latin typeface="Montserrat" panose="00000500000000000000" pitchFamily="2" charset="0"/>
              </a:rPr>
              <a:t> and set the working directory as appropriate</a:t>
            </a:r>
            <a:br>
              <a:rPr lang="en-GB" sz="1400" dirty="0">
                <a:solidFill>
                  <a:schemeClr val="bg1"/>
                </a:solidFill>
                <a:latin typeface="Montserrat" panose="00000500000000000000" pitchFamily="2" charset="0"/>
              </a:rPr>
            </a:br>
            <a:endParaRPr lang="en-GB" sz="1400" dirty="0">
              <a:solidFill>
                <a:schemeClr val="bg1"/>
              </a:solidFill>
              <a:latin typeface="Montserrat" panose="00000500000000000000" pitchFamily="2" charset="0"/>
            </a:endParaRPr>
          </a:p>
          <a:p>
            <a:pPr lvl="0"/>
            <a:r>
              <a:rPr lang="en-GB" sz="1400" b="1" dirty="0">
                <a:solidFill>
                  <a:schemeClr val="bg1"/>
                </a:solidFill>
                <a:latin typeface="Montserrat" panose="00000500000000000000" pitchFamily="2" charset="0"/>
              </a:rPr>
              <a:t>Step 3: </a:t>
            </a:r>
            <a:r>
              <a:rPr lang="en-GB" sz="1400" dirty="0">
                <a:solidFill>
                  <a:schemeClr val="bg1"/>
                </a:solidFill>
                <a:latin typeface="Montserrat" panose="00000500000000000000" pitchFamily="2" charset="0"/>
              </a:rPr>
              <a:t>Follow through the instructions and guidance in the script </a:t>
            </a:r>
          </a:p>
          <a:p>
            <a:pPr lvl="0"/>
            <a:endParaRPr lang="en-GB" sz="1600" dirty="0">
              <a:solidFill>
                <a:schemeClr val="bg1"/>
              </a:solidFill>
              <a:latin typeface="Montserrat" panose="00000500000000000000" pitchFamily="2" charset="0"/>
            </a:endParaRPr>
          </a:p>
          <a:p>
            <a:pPr lvl="0"/>
            <a:endParaRPr lang="en-GB" sz="1600" dirty="0">
              <a:solidFill>
                <a:schemeClr val="bg1"/>
              </a:solidFill>
              <a:latin typeface="Montserrat" panose="00000500000000000000" pitchFamily="2" charset="0"/>
            </a:endParaRPr>
          </a:p>
          <a:p>
            <a:pPr lvl="0"/>
            <a:r>
              <a:rPr lang="en-GB" sz="1600" dirty="0">
                <a:solidFill>
                  <a:schemeClr val="bg1"/>
                </a:solidFill>
                <a:latin typeface="Montserrat" panose="00000500000000000000" pitchFamily="2" charset="0"/>
              </a:rPr>
              <a:t>Dataset used in this practical:</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Six skulls (3d mesh files)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Two factors: sex and location</a:t>
            </a:r>
            <a:br>
              <a:rPr lang="en-GB" sz="1400" dirty="0">
                <a:solidFill>
                  <a:schemeClr val="bg1"/>
                </a:solidFill>
                <a:latin typeface="Montserrat" panose="00000500000000000000" pitchFamily="2" charset="0"/>
              </a:rPr>
            </a:br>
            <a:endParaRPr lang="en-GB" sz="1400" dirty="0">
              <a:solidFill>
                <a:schemeClr val="bg1"/>
              </a:solidFill>
              <a:latin typeface="Montserrat" panose="00000500000000000000" pitchFamily="2" charset="0"/>
            </a:endParaRPr>
          </a:p>
          <a:p>
            <a:pPr marL="285750" lvl="0" indent="-285750">
              <a:buFont typeface="Arial" panose="020B0604020202020204" pitchFamily="34" charset="0"/>
              <a:buChar char="•"/>
            </a:pPr>
            <a:endParaRPr lang="en-GB" sz="1600" dirty="0">
              <a:solidFill>
                <a:schemeClr val="bg1"/>
              </a:solidFill>
              <a:latin typeface="Montserrat" panose="00000500000000000000" pitchFamily="2" charset="0"/>
            </a:endParaRPr>
          </a:p>
          <a:p>
            <a:pPr lvl="0"/>
            <a:r>
              <a:rPr lang="en-GB" sz="1600" dirty="0">
                <a:solidFill>
                  <a:schemeClr val="bg1"/>
                </a:solidFill>
                <a:latin typeface="Montserrat" panose="00000500000000000000" pitchFamily="2" charset="0"/>
              </a:rPr>
              <a:t>Methodology:</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Creation of a template (23 landmarks and 200 surface semilandmarks)</a:t>
            </a:r>
            <a:endParaRPr lang="en-GB" sz="3600" b="1" dirty="0">
              <a:solidFill>
                <a:schemeClr val="bg1"/>
              </a:solidFill>
              <a:latin typeface="Montserrat" panose="00000500000000000000" pitchFamily="2" charset="0"/>
            </a:endParaRPr>
          </a:p>
          <a:p>
            <a:pPr marL="285750" lvl="0" indent="-285750">
              <a:buFont typeface="Arial" panose="020B0604020202020204" pitchFamily="34" charset="0"/>
              <a:buChar char="•"/>
            </a:pPr>
            <a:r>
              <a:rPr lang="en-GB" sz="1600" b="1" dirty="0" err="1">
                <a:solidFill>
                  <a:schemeClr val="bg1"/>
                </a:solidFill>
                <a:latin typeface="Montserrat" panose="00000500000000000000" pitchFamily="2" charset="0"/>
              </a:rPr>
              <a:t>Digitsation</a:t>
            </a:r>
            <a:r>
              <a:rPr lang="en-GB" sz="1600" b="1" dirty="0">
                <a:solidFill>
                  <a:schemeClr val="bg1"/>
                </a:solidFill>
                <a:latin typeface="Montserrat" panose="00000500000000000000" pitchFamily="2" charset="0"/>
              </a:rPr>
              <a:t> of landmarks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Generalised Procrustes  Analysis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Principal Component Analysis</a:t>
            </a:r>
          </a:p>
          <a:p>
            <a:pPr marL="285750" lvl="0" indent="-285750">
              <a:buFont typeface="Arial" panose="020B0604020202020204" pitchFamily="34" charset="0"/>
              <a:buChar char="•"/>
            </a:pPr>
            <a:r>
              <a:rPr lang="en-GB" sz="1600" b="1" dirty="0">
                <a:solidFill>
                  <a:schemeClr val="bg1"/>
                </a:solidFill>
                <a:latin typeface="Montserrat" panose="00000500000000000000" pitchFamily="2" charset="0"/>
              </a:rPr>
              <a:t>Procrustes ANOVA (MANOVA)</a:t>
            </a:r>
          </a:p>
          <a:p>
            <a:pPr lvl="0"/>
            <a:endParaRPr lang="en-GB" sz="1400" b="1" dirty="0">
              <a:solidFill>
                <a:schemeClr val="bg1"/>
              </a:solidFill>
              <a:latin typeface="Montserrat" panose="00000500000000000000" pitchFamily="2" charset="0"/>
            </a:endParaRPr>
          </a:p>
        </p:txBody>
      </p:sp>
      <p:pic>
        <p:nvPicPr>
          <p:cNvPr id="3" name="Picture 2" descr="A picture containing clothing, indoor, sky, looking&#10;&#10;Description automatically generated">
            <a:extLst>
              <a:ext uri="{FF2B5EF4-FFF2-40B4-BE49-F238E27FC236}">
                <a16:creationId xmlns:a16="http://schemas.microsoft.com/office/drawing/2014/main" id="{DD9FD33E-F1E4-40FD-A20B-D71805BE0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7245" y="1820825"/>
            <a:ext cx="2342606" cy="2378177"/>
          </a:xfrm>
          <a:prstGeom prst="rect">
            <a:avLst/>
          </a:prstGeom>
        </p:spPr>
      </p:pic>
      <p:pic>
        <p:nvPicPr>
          <p:cNvPr id="7" name="Picture 6">
            <a:extLst>
              <a:ext uri="{FF2B5EF4-FFF2-40B4-BE49-F238E27FC236}">
                <a16:creationId xmlns:a16="http://schemas.microsoft.com/office/drawing/2014/main" id="{8E550AB2-96EA-4776-91F7-481583685C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7243" y="4199003"/>
            <a:ext cx="2342607" cy="1601930"/>
          </a:xfrm>
          <a:prstGeom prst="rect">
            <a:avLst/>
          </a:prstGeom>
        </p:spPr>
      </p:pic>
    </p:spTree>
    <p:extLst>
      <p:ext uri="{BB962C8B-B14F-4D97-AF65-F5344CB8AC3E}">
        <p14:creationId xmlns:p14="http://schemas.microsoft.com/office/powerpoint/2010/main" val="2840452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CF3A6308-F091-4B89-8A2E-15AC2541E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704" y="1688592"/>
            <a:ext cx="10832592" cy="3480816"/>
          </a:xfrm>
          <a:prstGeom prst="rect">
            <a:avLst/>
          </a:prstGeom>
        </p:spPr>
      </p:pic>
      <p:sp>
        <p:nvSpPr>
          <p:cNvPr id="5" name="Oval 4">
            <a:extLst>
              <a:ext uri="{FF2B5EF4-FFF2-40B4-BE49-F238E27FC236}">
                <a16:creationId xmlns:a16="http://schemas.microsoft.com/office/drawing/2014/main" id="{CB1DD353-2DEC-4D9E-8612-ED81967BF49D}"/>
              </a:ext>
            </a:extLst>
          </p:cNvPr>
          <p:cNvSpPr/>
          <p:nvPr/>
        </p:nvSpPr>
        <p:spPr>
          <a:xfrm>
            <a:off x="7106195" y="3605350"/>
            <a:ext cx="3679371" cy="137813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03138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Outline analysis</a:t>
            </a:r>
          </a:p>
        </p:txBody>
      </p:sp>
      <p:sp>
        <p:nvSpPr>
          <p:cNvPr id="6" name="Content Placeholder 4">
            <a:extLst>
              <a:ext uri="{FF2B5EF4-FFF2-40B4-BE49-F238E27FC236}">
                <a16:creationId xmlns:a16="http://schemas.microsoft.com/office/drawing/2014/main" id="{4B955748-060D-495C-83C1-DD1BD3A51D0B}"/>
              </a:ext>
            </a:extLst>
          </p:cNvPr>
          <p:cNvSpPr>
            <a:spLocks noGrp="1"/>
          </p:cNvSpPr>
          <p:nvPr>
            <p:ph idx="1"/>
          </p:nvPr>
        </p:nvSpPr>
        <p:spPr>
          <a:xfrm>
            <a:off x="985837" y="1960079"/>
            <a:ext cx="10013087" cy="3937484"/>
          </a:xfrm>
        </p:spPr>
        <p:txBody>
          <a:bodyPr>
            <a:normAutofit/>
          </a:bodyPr>
          <a:lstStyle/>
          <a:p>
            <a:pPr marL="342900" lvl="0" indent="-342900" fontAlgn="base">
              <a:lnSpc>
                <a:spcPct val="99000"/>
              </a:lnSpc>
              <a:spcBef>
                <a:spcPts val="600"/>
              </a:spcBef>
              <a:spcAft>
                <a:spcPct val="0"/>
              </a:spcAft>
              <a:buClr>
                <a:srgbClr val="000000"/>
              </a:buClr>
              <a:buSzPct val="100000"/>
            </a:pPr>
            <a:r>
              <a:rPr lang="en-GB" sz="1800" b="1" kern="0" dirty="0">
                <a:solidFill>
                  <a:schemeClr val="accent2"/>
                </a:solidFill>
                <a:latin typeface="Montserrat" panose="00000500000000000000" pitchFamily="2" charset="0"/>
              </a:rPr>
              <a:t>Outline coordinates</a:t>
            </a:r>
            <a:r>
              <a:rPr lang="en-GB" sz="1800" b="1" kern="0" dirty="0">
                <a:solidFill>
                  <a:srgbClr val="000000"/>
                </a:solidFill>
                <a:latin typeface="Montserrat" panose="00000500000000000000" pitchFamily="2" charset="0"/>
              </a:rPr>
              <a:t>: </a:t>
            </a:r>
            <a:r>
              <a:rPr lang="en-GB" sz="1800" kern="0" dirty="0">
                <a:solidFill>
                  <a:srgbClr val="000000"/>
                </a:solidFill>
                <a:latin typeface="Montserrat" panose="00000500000000000000" pitchFamily="2" charset="0"/>
              </a:rPr>
              <a:t>XY coordinates along an open or closed curve</a:t>
            </a:r>
            <a:br>
              <a:rPr lang="en-GB" sz="1800" kern="0" dirty="0">
                <a:solidFill>
                  <a:srgbClr val="000000"/>
                </a:solidFill>
                <a:latin typeface="Montserrat" panose="00000500000000000000" pitchFamily="2" charset="0"/>
              </a:rPr>
            </a:br>
            <a:endParaRPr lang="en-GB" sz="1800"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pPr>
            <a:r>
              <a:rPr lang="en-GB" sz="1800" kern="0" dirty="0">
                <a:solidFill>
                  <a:srgbClr val="000000"/>
                </a:solidFill>
                <a:latin typeface="Montserrat" panose="00000500000000000000" pitchFamily="2" charset="0"/>
              </a:rPr>
              <a:t>Useful for structures which are comparable in a geometric sense but where individual homologous landmarks are difficult to pinpoint e.g. tooth perimeters</a:t>
            </a:r>
            <a:br>
              <a:rPr lang="en-GB" sz="1800" kern="0" dirty="0">
                <a:solidFill>
                  <a:srgbClr val="000000"/>
                </a:solidFill>
                <a:latin typeface="Montserrat" panose="00000500000000000000" pitchFamily="2" charset="0"/>
              </a:rPr>
            </a:br>
            <a:endParaRPr lang="en-GB" sz="1800"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pPr>
            <a:r>
              <a:rPr lang="en-GB" sz="1800" kern="0" dirty="0">
                <a:solidFill>
                  <a:srgbClr val="000000"/>
                </a:solidFill>
                <a:latin typeface="Montserrat" panose="00000500000000000000" pitchFamily="2" charset="0"/>
              </a:rPr>
              <a:t>Three main types of outline or curve analysis:</a:t>
            </a:r>
          </a:p>
          <a:p>
            <a:pPr marL="774900" lvl="1" indent="-342900" fontAlgn="base">
              <a:lnSpc>
                <a:spcPct val="99000"/>
              </a:lnSpc>
              <a:spcBef>
                <a:spcPts val="600"/>
              </a:spcBef>
              <a:spcAft>
                <a:spcPct val="0"/>
              </a:spcAft>
              <a:buClr>
                <a:srgbClr val="000000"/>
              </a:buClr>
              <a:buSzPct val="100000"/>
            </a:pPr>
            <a:r>
              <a:rPr lang="en-GB" sz="1800" b="1" kern="0" dirty="0" err="1">
                <a:solidFill>
                  <a:schemeClr val="accent2"/>
                </a:solidFill>
                <a:latin typeface="Montserrat" panose="00000500000000000000" pitchFamily="2" charset="0"/>
              </a:rPr>
              <a:t>Semilandmark</a:t>
            </a:r>
            <a:r>
              <a:rPr lang="en-GB" sz="1800" b="1" kern="0" dirty="0">
                <a:solidFill>
                  <a:schemeClr val="accent2"/>
                </a:solidFill>
                <a:latin typeface="Montserrat" panose="00000500000000000000" pitchFamily="2" charset="0"/>
              </a:rPr>
              <a:t> analysis</a:t>
            </a:r>
          </a:p>
          <a:p>
            <a:pPr marL="774900" lvl="1" indent="-342900" fontAlgn="base">
              <a:lnSpc>
                <a:spcPct val="99000"/>
              </a:lnSpc>
              <a:spcBef>
                <a:spcPts val="600"/>
              </a:spcBef>
              <a:spcAft>
                <a:spcPct val="0"/>
              </a:spcAft>
              <a:buClr>
                <a:srgbClr val="000000"/>
              </a:buClr>
              <a:buSzPct val="100000"/>
            </a:pPr>
            <a:r>
              <a:rPr lang="en-GB" sz="1800" b="1" kern="0" dirty="0">
                <a:solidFill>
                  <a:schemeClr val="accent2"/>
                </a:solidFill>
                <a:latin typeface="Montserrat" panose="00000500000000000000" pitchFamily="2" charset="0"/>
              </a:rPr>
              <a:t>Eigenshape analysis </a:t>
            </a:r>
            <a:r>
              <a:rPr lang="en-GB" sz="1800" kern="0" dirty="0">
                <a:solidFill>
                  <a:srgbClr val="000000"/>
                </a:solidFill>
                <a:latin typeface="Montserrat" panose="00000500000000000000" pitchFamily="2" charset="0"/>
              </a:rPr>
              <a:t>(not as widely used)</a:t>
            </a:r>
          </a:p>
          <a:p>
            <a:pPr marL="774900" lvl="1" indent="-342900" fontAlgn="base">
              <a:lnSpc>
                <a:spcPct val="99000"/>
              </a:lnSpc>
              <a:spcBef>
                <a:spcPts val="600"/>
              </a:spcBef>
              <a:spcAft>
                <a:spcPct val="0"/>
              </a:spcAft>
              <a:buClr>
                <a:srgbClr val="000000"/>
              </a:buClr>
              <a:buSzPct val="100000"/>
            </a:pPr>
            <a:r>
              <a:rPr lang="en-GB" sz="1800" b="1" kern="0" dirty="0">
                <a:solidFill>
                  <a:schemeClr val="accent2"/>
                </a:solidFill>
                <a:latin typeface="Montserrat" panose="00000500000000000000" pitchFamily="2" charset="0"/>
              </a:rPr>
              <a:t>Fourier-based analyses (EFA/DCT)</a:t>
            </a:r>
          </a:p>
        </p:txBody>
      </p:sp>
      <p:cxnSp>
        <p:nvCxnSpPr>
          <p:cNvPr id="5" name="Straight Connector 4">
            <a:extLst>
              <a:ext uri="{FF2B5EF4-FFF2-40B4-BE49-F238E27FC236}">
                <a16:creationId xmlns:a16="http://schemas.microsoft.com/office/drawing/2014/main" id="{F653EB5D-9FE2-4812-A0AB-01AB260928CD}"/>
              </a:ext>
            </a:extLst>
          </p:cNvPr>
          <p:cNvCxnSpPr>
            <a:cxnSpLocks/>
          </p:cNvCxnSpPr>
          <p:nvPr/>
        </p:nvCxnSpPr>
        <p:spPr>
          <a:xfrm>
            <a:off x="522514" y="6374674"/>
            <a:ext cx="1116874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DA613BD5-39B8-4F7E-9400-BDF0E7FF64CF}"/>
              </a:ext>
            </a:extLst>
          </p:cNvPr>
          <p:cNvSpPr/>
          <p:nvPr/>
        </p:nvSpPr>
        <p:spPr>
          <a:xfrm>
            <a:off x="305889"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28336B34-AE33-49EA-A20E-3B9DEB8BA23B}"/>
              </a:ext>
            </a:extLst>
          </p:cNvPr>
          <p:cNvSpPr/>
          <p:nvPr/>
        </p:nvSpPr>
        <p:spPr>
          <a:xfrm>
            <a:off x="11479711" y="6176963"/>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08271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68C52-BC04-47E5-A366-EE0CFA51B2DC}"/>
              </a:ext>
            </a:extLst>
          </p:cNvPr>
          <p:cNvSpPr txBox="1"/>
          <p:nvPr/>
        </p:nvSpPr>
        <p:spPr>
          <a:xfrm>
            <a:off x="585646" y="614681"/>
            <a:ext cx="10413279" cy="646331"/>
          </a:xfrm>
          <a:prstGeom prst="rect">
            <a:avLst/>
          </a:prstGeom>
          <a:noFill/>
        </p:spPr>
        <p:txBody>
          <a:bodyPr wrap="square" rtlCol="0">
            <a:spAutoFit/>
          </a:bodyPr>
          <a:lstStyle/>
          <a:p>
            <a:r>
              <a:rPr lang="en-GB" sz="3600" b="1" dirty="0">
                <a:solidFill>
                  <a:schemeClr val="accent2"/>
                </a:solidFill>
                <a:latin typeface="Montserrat" panose="00000500000000000000" pitchFamily="2" charset="0"/>
              </a:rPr>
              <a:t>About the data used in outline analysis</a:t>
            </a:r>
          </a:p>
        </p:txBody>
      </p:sp>
      <p:sp>
        <p:nvSpPr>
          <p:cNvPr id="6" name="Content Placeholder 4">
            <a:extLst>
              <a:ext uri="{FF2B5EF4-FFF2-40B4-BE49-F238E27FC236}">
                <a16:creationId xmlns:a16="http://schemas.microsoft.com/office/drawing/2014/main" id="{4B955748-060D-495C-83C1-DD1BD3A51D0B}"/>
              </a:ext>
            </a:extLst>
          </p:cNvPr>
          <p:cNvSpPr>
            <a:spLocks noGrp="1"/>
          </p:cNvSpPr>
          <p:nvPr>
            <p:ph idx="1"/>
          </p:nvPr>
        </p:nvSpPr>
        <p:spPr>
          <a:xfrm>
            <a:off x="985837" y="1960079"/>
            <a:ext cx="11018929" cy="3937484"/>
          </a:xfrm>
        </p:spPr>
        <p:txBody>
          <a:bodyPr>
            <a:normAutofit/>
          </a:bodyPr>
          <a:lstStyle/>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b="1" dirty="0" err="1">
                <a:solidFill>
                  <a:schemeClr val="accent2"/>
                </a:solidFill>
                <a:latin typeface="Montserrat" panose="00000500000000000000" pitchFamily="2" charset="0"/>
              </a:rPr>
              <a:t>semilandmark</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need the same </a:t>
            </a:r>
            <a:r>
              <a:rPr lang="en-GB" sz="2000" dirty="0">
                <a:latin typeface="Montserrat" panose="00000500000000000000" pitchFamily="2" charset="0"/>
              </a:rPr>
              <a:t>amount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of</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points</a:t>
            </a:r>
            <a:br>
              <a:rPr lang="en-GB" sz="2000" dirty="0">
                <a:latin typeface="Montserrat" panose="00000500000000000000" pitchFamily="2" charset="0"/>
              </a:rPr>
            </a:br>
            <a:r>
              <a:rPr lang="en-GB" sz="2000" dirty="0">
                <a:latin typeface="Montserrat" panose="00000500000000000000" pitchFamily="2" charset="0"/>
              </a:rPr>
              <a:t>(the process is the same as with landmark analysis)</a:t>
            </a:r>
          </a:p>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Fourier-based</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do not need the same </a:t>
            </a:r>
            <a:r>
              <a:rPr lang="en-GB" sz="2000" dirty="0">
                <a:latin typeface="Montserrat" panose="00000500000000000000" pitchFamily="2" charset="0"/>
              </a:rPr>
              <a:t>amount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of</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points</a:t>
            </a:r>
            <a:br>
              <a:rPr lang="en-GB" sz="2000" dirty="0">
                <a:solidFill>
                  <a:schemeClr val="accent2"/>
                </a:solidFill>
                <a:latin typeface="Montserrat" panose="00000500000000000000" pitchFamily="2" charset="0"/>
              </a:rPr>
            </a:br>
            <a:endParaRPr lang="en-GB" sz="2000" dirty="0">
              <a:solidFill>
                <a:schemeClr val="accent2"/>
              </a:solidFill>
              <a:latin typeface="Montserrat" panose="00000500000000000000" pitchFamily="2" charset="0"/>
            </a:endParaRPr>
          </a:p>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dirty="0" err="1">
                <a:latin typeface="Montserrat" panose="00000500000000000000" pitchFamily="2" charset="0"/>
              </a:rPr>
              <a:t>semilandmark</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need to start </a:t>
            </a:r>
            <a:r>
              <a:rPr lang="en-GB" sz="2000" dirty="0">
                <a:latin typeface="Montserrat" panose="00000500000000000000" pitchFamily="2" charset="0"/>
              </a:rPr>
              <a:t>at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exactly</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the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same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position</a:t>
            </a:r>
            <a:r>
              <a:rPr lang="en-GB" sz="2000" dirty="0">
                <a:solidFill>
                  <a:schemeClr val="accent2"/>
                </a:solidFill>
                <a:latin typeface="Montserrat" panose="00000500000000000000" pitchFamily="2" charset="0"/>
              </a:rPr>
              <a:t> </a:t>
            </a:r>
          </a:p>
          <a:p>
            <a:pPr marL="342900" indent="-342900"/>
            <a:r>
              <a:rPr lang="en-GB" sz="2000" dirty="0">
                <a:latin typeface="Montserrat" panose="00000500000000000000" pitchFamily="2" charset="0"/>
              </a:rPr>
              <a:t>For</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Fourier-based</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analysis</a:t>
            </a:r>
            <a:r>
              <a:rPr lang="en-GB" sz="2000" dirty="0">
                <a:solidFill>
                  <a:schemeClr val="accent2"/>
                </a:solidFill>
                <a:latin typeface="Montserrat" panose="00000500000000000000" pitchFamily="2" charset="0"/>
              </a:rPr>
              <a:t> </a:t>
            </a:r>
            <a:r>
              <a:rPr lang="en-GB" sz="2000" b="1" dirty="0">
                <a:solidFill>
                  <a:schemeClr val="accent2"/>
                </a:solidFill>
                <a:latin typeface="Montserrat" panose="00000500000000000000" pitchFamily="2" charset="0"/>
              </a:rPr>
              <a:t>we do not need to start </a:t>
            </a:r>
            <a:r>
              <a:rPr lang="en-GB" sz="2000" dirty="0">
                <a:latin typeface="Montserrat" panose="00000500000000000000" pitchFamily="2" charset="0"/>
              </a:rPr>
              <a:t>at</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exactly</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the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same</a:t>
            </a:r>
            <a:r>
              <a:rPr lang="en-GB" sz="2000" dirty="0">
                <a:solidFill>
                  <a:schemeClr val="accent2"/>
                </a:solidFill>
                <a:latin typeface="Montserrat" panose="00000500000000000000" pitchFamily="2" charset="0"/>
              </a:rPr>
              <a:t> </a:t>
            </a:r>
            <a:r>
              <a:rPr lang="en-GB" sz="2000" dirty="0">
                <a:latin typeface="Montserrat" panose="00000500000000000000" pitchFamily="2" charset="0"/>
              </a:rPr>
              <a:t>position</a:t>
            </a:r>
            <a:endParaRPr lang="en-GB" sz="20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30898053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8722EBB-E415-4F3D-B74D-FD83D83AA008}"/>
              </a:ext>
            </a:extLst>
          </p:cNvPr>
          <p:cNvSpPr txBox="1"/>
          <p:nvPr/>
        </p:nvSpPr>
        <p:spPr>
          <a:xfrm>
            <a:off x="480638" y="1664393"/>
            <a:ext cx="11288996" cy="5278368"/>
          </a:xfrm>
          <a:prstGeom prst="rect">
            <a:avLst/>
          </a:prstGeom>
          <a:noFill/>
        </p:spPr>
        <p:txBody>
          <a:bodyPr wrap="square" rtlCol="0">
            <a:spAutoFit/>
          </a:bodyPr>
          <a:lstStyle/>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One of a number of ‘Fourier’ based methods of </a:t>
            </a:r>
            <a:r>
              <a:rPr lang="en-GB" sz="2000" b="1" kern="0" dirty="0">
                <a:solidFill>
                  <a:schemeClr val="bg1"/>
                </a:solidFill>
                <a:latin typeface="Montserrat" panose="00000500000000000000" pitchFamily="2" charset="0"/>
              </a:rPr>
              <a:t>curve (de-)composition</a:t>
            </a:r>
          </a:p>
          <a:p>
            <a:pPr marL="774900" lvl="1"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Derived from the first series by </a:t>
            </a:r>
            <a:r>
              <a:rPr lang="en-GB" sz="2000" b="1" kern="0" dirty="0">
                <a:solidFill>
                  <a:schemeClr val="bg1"/>
                </a:solidFill>
                <a:latin typeface="Montserrat" panose="00000500000000000000" pitchFamily="2" charset="0"/>
              </a:rPr>
              <a:t>Jean Baptiste Joseph Fourier</a:t>
            </a:r>
            <a:r>
              <a:rPr lang="en-GB" sz="2000" kern="0" dirty="0">
                <a:solidFill>
                  <a:schemeClr val="bg1"/>
                </a:solidFill>
                <a:latin typeface="Montserrat" panose="00000500000000000000" pitchFamily="2" charset="0"/>
              </a:rPr>
              <a:t> (1768-1830)</a:t>
            </a:r>
            <a:br>
              <a:rPr lang="en-GB" sz="2000" kern="0" dirty="0">
                <a:solidFill>
                  <a:schemeClr val="bg1"/>
                </a:solidFill>
                <a:latin typeface="Montserrat" panose="00000500000000000000" pitchFamily="2" charset="0"/>
              </a:rPr>
            </a:b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EFA was developed during the Cold War, partly by </a:t>
            </a:r>
            <a:r>
              <a:rPr lang="en-GB" sz="2000" kern="0" dirty="0" err="1">
                <a:solidFill>
                  <a:schemeClr val="bg1"/>
                </a:solidFill>
                <a:latin typeface="Montserrat" panose="00000500000000000000" pitchFamily="2" charset="0"/>
              </a:rPr>
              <a:t>Giardina</a:t>
            </a:r>
            <a:r>
              <a:rPr lang="en-GB" sz="2000" kern="0" dirty="0">
                <a:solidFill>
                  <a:schemeClr val="bg1"/>
                </a:solidFill>
                <a:latin typeface="Montserrat" panose="00000500000000000000" pitchFamily="2" charset="0"/>
              </a:rPr>
              <a:t> and Kuhl (1977) </a:t>
            </a:r>
            <a:br>
              <a:rPr lang="en-GB" sz="2000" kern="0" dirty="0">
                <a:solidFill>
                  <a:schemeClr val="bg1"/>
                </a:solidFill>
                <a:latin typeface="Montserrat" panose="00000500000000000000" pitchFamily="2" charset="0"/>
              </a:rPr>
            </a:br>
            <a:r>
              <a:rPr lang="en-GB" sz="2000" kern="0" dirty="0">
                <a:solidFill>
                  <a:schemeClr val="bg1"/>
                </a:solidFill>
                <a:latin typeface="Montserrat" panose="00000500000000000000" pitchFamily="2" charset="0"/>
              </a:rPr>
              <a:t>and Kuhl and </a:t>
            </a:r>
            <a:r>
              <a:rPr lang="en-GB" sz="2000" kern="0" dirty="0" err="1">
                <a:solidFill>
                  <a:schemeClr val="bg1"/>
                </a:solidFill>
                <a:latin typeface="Montserrat" panose="00000500000000000000" pitchFamily="2" charset="0"/>
              </a:rPr>
              <a:t>Giardina</a:t>
            </a:r>
            <a:r>
              <a:rPr lang="en-GB" sz="2000" kern="0" dirty="0">
                <a:solidFill>
                  <a:schemeClr val="bg1"/>
                </a:solidFill>
                <a:latin typeface="Montserrat" panose="00000500000000000000" pitchFamily="2" charset="0"/>
              </a:rPr>
              <a:t> (1982): used as a method of categorising enemy aircraft</a:t>
            </a:r>
            <a:br>
              <a:rPr lang="en-GB" sz="2000" kern="0" dirty="0">
                <a:solidFill>
                  <a:schemeClr val="bg1"/>
                </a:solidFill>
                <a:latin typeface="Montserrat" panose="00000500000000000000" pitchFamily="2" charset="0"/>
              </a:rPr>
            </a:b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Grounded on a set of </a:t>
            </a:r>
            <a:r>
              <a:rPr lang="en-GB" sz="2000" b="1" kern="0" dirty="0">
                <a:solidFill>
                  <a:schemeClr val="bg1"/>
                </a:solidFill>
                <a:latin typeface="Montserrat" panose="00000500000000000000" pitchFamily="2" charset="0"/>
              </a:rPr>
              <a:t>parametric equations to fit a curve </a:t>
            </a:r>
            <a:br>
              <a:rPr lang="en-GB" sz="2000" b="1" kern="0" dirty="0">
                <a:solidFill>
                  <a:schemeClr val="bg1"/>
                </a:solidFill>
                <a:latin typeface="Montserrat" panose="00000500000000000000" pitchFamily="2" charset="0"/>
              </a:rPr>
            </a:br>
            <a:r>
              <a:rPr lang="en-GB" sz="2000" b="1" kern="0" dirty="0">
                <a:solidFill>
                  <a:schemeClr val="bg1"/>
                </a:solidFill>
                <a:latin typeface="Montserrat" panose="00000500000000000000" pitchFamily="2" charset="0"/>
              </a:rPr>
              <a:t>(Fourier harmonic amplitudes) from x and y Cartesian landmarks</a:t>
            </a:r>
            <a:br>
              <a:rPr lang="en-GB" sz="2000" kern="0" dirty="0">
                <a:solidFill>
                  <a:schemeClr val="bg1"/>
                </a:solidFill>
                <a:latin typeface="Montserrat" panose="00000500000000000000" pitchFamily="2" charset="0"/>
              </a:rPr>
            </a:b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Math: </a:t>
            </a:r>
            <a:r>
              <a:rPr lang="en-GB" sz="2000" b="1" kern="0" dirty="0">
                <a:solidFill>
                  <a:schemeClr val="bg1"/>
                </a:solidFill>
                <a:latin typeface="Montserrat" panose="00000500000000000000" pitchFamily="2" charset="0"/>
              </a:rPr>
              <a:t>sine and cosine transformations</a:t>
            </a:r>
            <a:br>
              <a:rPr lang="en-GB" sz="2000" b="1" kern="0" dirty="0">
                <a:solidFill>
                  <a:schemeClr val="bg1"/>
                </a:solidFill>
                <a:latin typeface="Montserrat" panose="00000500000000000000" pitchFamily="2" charset="0"/>
              </a:rPr>
            </a:br>
            <a:endParaRPr lang="en-GB" sz="2000" b="1"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r>
              <a:rPr lang="en-GB" sz="2000" kern="0" dirty="0">
                <a:solidFill>
                  <a:schemeClr val="bg1"/>
                </a:solidFill>
                <a:latin typeface="Montserrat" panose="00000500000000000000" pitchFamily="2" charset="0"/>
              </a:rPr>
              <a:t>Product: </a:t>
            </a:r>
            <a:r>
              <a:rPr lang="en-GB" sz="2000" b="1" kern="0" dirty="0">
                <a:solidFill>
                  <a:schemeClr val="bg1"/>
                </a:solidFill>
                <a:latin typeface="Montserrat" panose="00000500000000000000" pitchFamily="2" charset="0"/>
              </a:rPr>
              <a:t>Fourier coefficients</a:t>
            </a: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endParaRPr lang="en-GB" sz="2000" kern="0" dirty="0">
              <a:solidFill>
                <a:schemeClr val="bg1"/>
              </a:solidFill>
              <a:latin typeface="Montserrat" panose="00000500000000000000" pitchFamily="2" charset="0"/>
            </a:endParaRPr>
          </a:p>
          <a:p>
            <a:pPr marL="342900" lvl="0" indent="-342900" fontAlgn="base">
              <a:lnSpc>
                <a:spcPct val="99000"/>
              </a:lnSpc>
              <a:spcBef>
                <a:spcPts val="600"/>
              </a:spcBef>
              <a:spcAft>
                <a:spcPct val="0"/>
              </a:spcAft>
              <a:buClr>
                <a:schemeClr val="bg1"/>
              </a:buClr>
              <a:buSzPct val="100000"/>
              <a:buFont typeface="Wingdings" panose="05000000000000000000" pitchFamily="2" charset="2"/>
              <a:buChar char="§"/>
            </a:pPr>
            <a:endParaRPr lang="en-GB" sz="2000" kern="0" dirty="0">
              <a:solidFill>
                <a:schemeClr val="bg1"/>
              </a:solidFill>
              <a:latin typeface="Montserrat" panose="00000500000000000000" pitchFamily="2" charset="0"/>
            </a:endParaRPr>
          </a:p>
          <a:p>
            <a:pPr marL="774900" lvl="1" indent="-342900" fontAlgn="base">
              <a:lnSpc>
                <a:spcPct val="99000"/>
              </a:lnSpc>
              <a:spcBef>
                <a:spcPts val="600"/>
              </a:spcBef>
              <a:spcAft>
                <a:spcPct val="0"/>
              </a:spcAft>
              <a:buClr>
                <a:schemeClr val="bg1"/>
              </a:buClr>
              <a:buSzPct val="100000"/>
              <a:buFont typeface="Wingdings" panose="05000000000000000000" pitchFamily="2" charset="2"/>
              <a:buChar char="§"/>
            </a:pPr>
            <a:endParaRPr lang="en-GB" sz="2000" kern="0" dirty="0">
              <a:solidFill>
                <a:schemeClr val="bg1"/>
              </a:solidFill>
              <a:latin typeface="Montserrat" panose="00000500000000000000" pitchFamily="2" charset="0"/>
            </a:endParaRPr>
          </a:p>
        </p:txBody>
      </p:sp>
      <p:sp>
        <p:nvSpPr>
          <p:cNvPr id="6" name="TextBox 5">
            <a:extLst>
              <a:ext uri="{FF2B5EF4-FFF2-40B4-BE49-F238E27FC236}">
                <a16:creationId xmlns:a16="http://schemas.microsoft.com/office/drawing/2014/main" id="{5F49359A-4322-4449-80BD-F04A21F55D13}"/>
              </a:ext>
            </a:extLst>
          </p:cNvPr>
          <p:cNvSpPr txBox="1"/>
          <p:nvPr/>
        </p:nvSpPr>
        <p:spPr>
          <a:xfrm>
            <a:off x="363073" y="547183"/>
            <a:ext cx="7856638"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Elliptical Fourier Analysis (EFA)</a:t>
            </a:r>
            <a:endParaRPr lang="en-GB" sz="3200" b="1" dirty="0">
              <a:solidFill>
                <a:schemeClr val="bg1"/>
              </a:solidFill>
              <a:latin typeface="Montserrat ExtraBold" panose="00000900000000000000" pitchFamily="2" charset="0"/>
            </a:endParaRPr>
          </a:p>
        </p:txBody>
      </p:sp>
    </p:spTree>
    <p:extLst>
      <p:ext uri="{BB962C8B-B14F-4D97-AF65-F5344CB8AC3E}">
        <p14:creationId xmlns:p14="http://schemas.microsoft.com/office/powerpoint/2010/main" val="21359450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752E16AF-4AFC-4333-8CED-50BE8FB911EC}"/>
              </a:ext>
            </a:extLst>
          </p:cNvPr>
          <p:cNvSpPr/>
          <p:nvPr/>
        </p:nvSpPr>
        <p:spPr>
          <a:xfrm>
            <a:off x="0" y="1515291"/>
            <a:ext cx="12192000" cy="37621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42DB4009-4423-4E06-9775-D866CC11EBBB}"/>
              </a:ext>
            </a:extLst>
          </p:cNvPr>
          <p:cNvSpPr/>
          <p:nvPr/>
        </p:nvSpPr>
        <p:spPr>
          <a:xfrm>
            <a:off x="480638" y="1745063"/>
            <a:ext cx="8224801" cy="3214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856638"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Elliptical Fourier Analysis (EFA)</a:t>
            </a:r>
            <a:endParaRPr lang="en-GB" sz="3200" b="1" dirty="0">
              <a:solidFill>
                <a:schemeClr val="bg1"/>
              </a:solidFill>
              <a:latin typeface="Montserrat ExtraBold" panose="00000900000000000000" pitchFamily="2" charset="0"/>
            </a:endParaRPr>
          </a:p>
        </p:txBody>
      </p:sp>
      <p:pic>
        <p:nvPicPr>
          <p:cNvPr id="6" name="Picture 5">
            <a:extLst>
              <a:ext uri="{FF2B5EF4-FFF2-40B4-BE49-F238E27FC236}">
                <a16:creationId xmlns:a16="http://schemas.microsoft.com/office/drawing/2014/main" id="{D9EB18CF-7B18-4435-B817-F7139E845740}"/>
              </a:ext>
            </a:extLst>
          </p:cNvPr>
          <p:cNvPicPr>
            <a:picLocks noChangeAspect="1"/>
          </p:cNvPicPr>
          <p:nvPr/>
        </p:nvPicPr>
        <p:blipFill>
          <a:blip r:embed="rId2"/>
          <a:stretch>
            <a:fillRect/>
          </a:stretch>
        </p:blipFill>
        <p:spPr>
          <a:xfrm>
            <a:off x="489236" y="1745063"/>
            <a:ext cx="4162425" cy="1400175"/>
          </a:xfrm>
          <a:prstGeom prst="rect">
            <a:avLst/>
          </a:prstGeom>
        </p:spPr>
      </p:pic>
      <p:pic>
        <p:nvPicPr>
          <p:cNvPr id="7" name="Picture 6">
            <a:extLst>
              <a:ext uri="{FF2B5EF4-FFF2-40B4-BE49-F238E27FC236}">
                <a16:creationId xmlns:a16="http://schemas.microsoft.com/office/drawing/2014/main" id="{A0FC1669-D482-4977-B3B5-677D62A7F146}"/>
              </a:ext>
            </a:extLst>
          </p:cNvPr>
          <p:cNvPicPr>
            <a:picLocks noChangeAspect="1"/>
          </p:cNvPicPr>
          <p:nvPr/>
        </p:nvPicPr>
        <p:blipFill>
          <a:blip r:embed="rId3"/>
          <a:stretch>
            <a:fillRect/>
          </a:stretch>
        </p:blipFill>
        <p:spPr>
          <a:xfrm>
            <a:off x="4638264" y="3644847"/>
            <a:ext cx="4067175" cy="1314450"/>
          </a:xfrm>
          <a:prstGeom prst="rect">
            <a:avLst/>
          </a:prstGeom>
        </p:spPr>
      </p:pic>
      <p:pic>
        <p:nvPicPr>
          <p:cNvPr id="9" name="Picture 8">
            <a:extLst>
              <a:ext uri="{FF2B5EF4-FFF2-40B4-BE49-F238E27FC236}">
                <a16:creationId xmlns:a16="http://schemas.microsoft.com/office/drawing/2014/main" id="{A382C395-2BB5-40BE-9840-193C0407CB6D}"/>
              </a:ext>
            </a:extLst>
          </p:cNvPr>
          <p:cNvPicPr>
            <a:picLocks noChangeAspect="1"/>
          </p:cNvPicPr>
          <p:nvPr/>
        </p:nvPicPr>
        <p:blipFill>
          <a:blip r:embed="rId4"/>
          <a:stretch>
            <a:fillRect/>
          </a:stretch>
        </p:blipFill>
        <p:spPr>
          <a:xfrm>
            <a:off x="489236" y="3145238"/>
            <a:ext cx="4252581" cy="981075"/>
          </a:xfrm>
          <a:prstGeom prst="rect">
            <a:avLst/>
          </a:prstGeom>
        </p:spPr>
      </p:pic>
      <p:pic>
        <p:nvPicPr>
          <p:cNvPr id="10" name="Picture 9">
            <a:extLst>
              <a:ext uri="{FF2B5EF4-FFF2-40B4-BE49-F238E27FC236}">
                <a16:creationId xmlns:a16="http://schemas.microsoft.com/office/drawing/2014/main" id="{6D6D5F62-F51E-45F4-8BE3-01BE9D9B1D68}"/>
              </a:ext>
            </a:extLst>
          </p:cNvPr>
          <p:cNvPicPr>
            <a:picLocks noChangeAspect="1"/>
          </p:cNvPicPr>
          <p:nvPr/>
        </p:nvPicPr>
        <p:blipFill>
          <a:blip r:embed="rId5"/>
          <a:stretch>
            <a:fillRect/>
          </a:stretch>
        </p:blipFill>
        <p:spPr>
          <a:xfrm>
            <a:off x="480638" y="3992346"/>
            <a:ext cx="4157626" cy="966951"/>
          </a:xfrm>
          <a:prstGeom prst="rect">
            <a:avLst/>
          </a:prstGeom>
        </p:spPr>
      </p:pic>
      <p:sp>
        <p:nvSpPr>
          <p:cNvPr id="11" name="TextBox 10">
            <a:extLst>
              <a:ext uri="{FF2B5EF4-FFF2-40B4-BE49-F238E27FC236}">
                <a16:creationId xmlns:a16="http://schemas.microsoft.com/office/drawing/2014/main" id="{AC3367AB-A02C-4C4F-83CF-3524D75F3DB0}"/>
              </a:ext>
            </a:extLst>
          </p:cNvPr>
          <p:cNvSpPr txBox="1"/>
          <p:nvPr/>
        </p:nvSpPr>
        <p:spPr>
          <a:xfrm>
            <a:off x="463110" y="5548998"/>
            <a:ext cx="11424090" cy="263149"/>
          </a:xfrm>
          <a:prstGeom prst="rect">
            <a:avLst/>
          </a:prstGeom>
          <a:noFill/>
        </p:spPr>
        <p:txBody>
          <a:bodyPr wrap="square" lIns="0" tIns="0" rIns="0" bIns="0" rtlCol="0">
            <a:spAutoFit/>
          </a:bodyPr>
          <a:lstStyle/>
          <a:p>
            <a:pPr>
              <a:lnSpc>
                <a:spcPct val="95000"/>
              </a:lnSpc>
            </a:pPr>
            <a:r>
              <a:rPr lang="en-GB" dirty="0">
                <a:solidFill>
                  <a:schemeClr val="bg1"/>
                </a:solidFill>
                <a:latin typeface="Montserrat" panose="00000500000000000000" pitchFamily="2" charset="0"/>
              </a:rPr>
              <a:t>When </a:t>
            </a:r>
            <a:r>
              <a:rPr lang="en-GB" b="1" dirty="0">
                <a:solidFill>
                  <a:schemeClr val="bg1"/>
                </a:solidFill>
                <a:latin typeface="Montserrat" panose="00000500000000000000" pitchFamily="2" charset="0"/>
              </a:rPr>
              <a:t>summed</a:t>
            </a:r>
            <a:r>
              <a:rPr lang="en-GB" dirty="0">
                <a:solidFill>
                  <a:schemeClr val="bg1"/>
                </a:solidFill>
                <a:latin typeface="Montserrat" panose="00000500000000000000" pitchFamily="2" charset="0"/>
              </a:rPr>
              <a:t> together, these transformations represent an </a:t>
            </a:r>
            <a:r>
              <a:rPr lang="en-GB" b="1" dirty="0">
                <a:solidFill>
                  <a:schemeClr val="bg1"/>
                </a:solidFill>
                <a:latin typeface="Montserrat" panose="00000500000000000000" pitchFamily="2" charset="0"/>
              </a:rPr>
              <a:t>approximation of an artefact form</a:t>
            </a:r>
          </a:p>
        </p:txBody>
      </p:sp>
    </p:spTree>
    <p:extLst>
      <p:ext uri="{BB962C8B-B14F-4D97-AF65-F5344CB8AC3E}">
        <p14:creationId xmlns:p14="http://schemas.microsoft.com/office/powerpoint/2010/main" val="2104990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856638"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Elliptical Fourier Analysis (EFA)</a:t>
            </a:r>
            <a:endParaRPr lang="en-GB" sz="3200" b="1" dirty="0">
              <a:solidFill>
                <a:schemeClr val="bg1"/>
              </a:solidFill>
              <a:latin typeface="Montserrat ExtraBold" panose="00000900000000000000" pitchFamily="2" charset="0"/>
            </a:endParaRPr>
          </a:p>
        </p:txBody>
      </p:sp>
      <p:sp>
        <p:nvSpPr>
          <p:cNvPr id="3" name="Rectangle 2">
            <a:extLst>
              <a:ext uri="{FF2B5EF4-FFF2-40B4-BE49-F238E27FC236}">
                <a16:creationId xmlns:a16="http://schemas.microsoft.com/office/drawing/2014/main" id="{76F43708-E31D-4290-8333-2C984B3F0224}"/>
              </a:ext>
            </a:extLst>
          </p:cNvPr>
          <p:cNvSpPr/>
          <p:nvPr/>
        </p:nvSpPr>
        <p:spPr>
          <a:xfrm>
            <a:off x="489235" y="1897336"/>
            <a:ext cx="6930467" cy="2862322"/>
          </a:xfrm>
          <a:prstGeom prst="rect">
            <a:avLst/>
          </a:prstGeom>
        </p:spPr>
        <p:txBody>
          <a:bodyPr wrap="square">
            <a:spAutoFit/>
          </a:bodyPr>
          <a:lstStyle/>
          <a:p>
            <a:pPr marL="342900" indent="-342900">
              <a:buFont typeface="Wingdings" panose="05000000000000000000" pitchFamily="2" charset="2"/>
              <a:buChar char="§"/>
            </a:pPr>
            <a:r>
              <a:rPr lang="en-GB" dirty="0">
                <a:solidFill>
                  <a:schemeClr val="bg1"/>
                </a:solidFill>
                <a:latin typeface="Montserrat" panose="00000500000000000000" pitchFamily="2" charset="0"/>
              </a:rPr>
              <a:t>Outline estimation process that can provide a shape of varying detail depending on the number of harmonics you used. </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342900" indent="-342900">
              <a:buFont typeface="Wingdings" panose="05000000000000000000" pitchFamily="2" charset="2"/>
              <a:buChar char="§"/>
            </a:pPr>
            <a:r>
              <a:rPr lang="en-GB" b="1" dirty="0">
                <a:solidFill>
                  <a:schemeClr val="bg1"/>
                </a:solidFill>
                <a:latin typeface="Montserrat" panose="00000500000000000000" pitchFamily="2" charset="0"/>
              </a:rPr>
              <a:t>Greater number of harmonics = greater detail </a:t>
            </a:r>
            <a:br>
              <a:rPr lang="en-GB" dirty="0">
                <a:solidFill>
                  <a:schemeClr val="bg1"/>
                </a:solidFill>
                <a:latin typeface="Montserrat" panose="00000500000000000000" pitchFamily="2" charset="0"/>
              </a:rPr>
            </a:br>
            <a:r>
              <a:rPr lang="en-GB" dirty="0">
                <a:solidFill>
                  <a:schemeClr val="bg1"/>
                </a:solidFill>
                <a:latin typeface="Montserrat" panose="00000500000000000000" pitchFamily="2" charset="0"/>
              </a:rPr>
              <a:t>(and more closely resembling the shape)</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342900" indent="-342900">
              <a:buFont typeface="Wingdings" panose="05000000000000000000" pitchFamily="2" charset="2"/>
              <a:buChar char="§"/>
            </a:pPr>
            <a:r>
              <a:rPr lang="en-GB" b="1" dirty="0">
                <a:solidFill>
                  <a:schemeClr val="bg1"/>
                </a:solidFill>
                <a:latin typeface="Montserrat" panose="00000500000000000000" pitchFamily="2" charset="0"/>
              </a:rPr>
              <a:t>Too much detail = too much statistical noise</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342900" indent="-342900">
              <a:buFont typeface="Wingdings" panose="05000000000000000000" pitchFamily="2" charset="2"/>
              <a:buChar char="§"/>
            </a:pPr>
            <a:r>
              <a:rPr lang="en-GB" dirty="0">
                <a:solidFill>
                  <a:schemeClr val="bg1"/>
                </a:solidFill>
                <a:latin typeface="Montserrat" panose="00000500000000000000" pitchFamily="2" charset="0"/>
              </a:rPr>
              <a:t>So the right level of harmonics are necessary</a:t>
            </a:r>
          </a:p>
        </p:txBody>
      </p:sp>
    </p:spTree>
    <p:extLst>
      <p:ext uri="{BB962C8B-B14F-4D97-AF65-F5344CB8AC3E}">
        <p14:creationId xmlns:p14="http://schemas.microsoft.com/office/powerpoint/2010/main" val="33476764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FEE4A0-751E-4139-BE17-52B97D79DFE0}"/>
              </a:ext>
            </a:extLst>
          </p:cNvPr>
          <p:cNvPicPr>
            <a:picLocks noChangeAspect="1"/>
          </p:cNvPicPr>
          <p:nvPr/>
        </p:nvPicPr>
        <p:blipFill rotWithShape="1">
          <a:blip r:embed="rId2"/>
          <a:srcRect t="8705" b="2987"/>
          <a:stretch/>
        </p:blipFill>
        <p:spPr>
          <a:xfrm>
            <a:off x="2259875" y="378892"/>
            <a:ext cx="8069347" cy="5819434"/>
          </a:xfrm>
          <a:prstGeom prst="rect">
            <a:avLst/>
          </a:prstGeom>
        </p:spPr>
      </p:pic>
      <p:sp>
        <p:nvSpPr>
          <p:cNvPr id="7" name="Rectangle 6">
            <a:extLst>
              <a:ext uri="{FF2B5EF4-FFF2-40B4-BE49-F238E27FC236}">
                <a16:creationId xmlns:a16="http://schemas.microsoft.com/office/drawing/2014/main" id="{D4969C84-E653-4809-8752-0E1B1580C77D}"/>
              </a:ext>
            </a:extLst>
          </p:cNvPr>
          <p:cNvSpPr/>
          <p:nvPr/>
        </p:nvSpPr>
        <p:spPr>
          <a:xfrm>
            <a:off x="7769911" y="6324842"/>
            <a:ext cx="4293325" cy="400110"/>
          </a:xfrm>
          <a:prstGeom prst="rect">
            <a:avLst/>
          </a:prstGeom>
        </p:spPr>
        <p:txBody>
          <a:bodyPr wrap="square">
            <a:spAutoFit/>
          </a:bodyPr>
          <a:lstStyle/>
          <a:p>
            <a:r>
              <a:rPr lang="en-GB" sz="1000" dirty="0">
                <a:solidFill>
                  <a:schemeClr val="accent2"/>
                </a:solidFill>
                <a:latin typeface="Montserrat" panose="00000500000000000000" pitchFamily="2" charset="0"/>
              </a:rPr>
              <a:t>Norman MacLeod’s </a:t>
            </a:r>
            <a:r>
              <a:rPr lang="en-GB" sz="1000" dirty="0" err="1">
                <a:solidFill>
                  <a:schemeClr val="accent2"/>
                </a:solidFill>
                <a:latin typeface="Montserrat" panose="00000500000000000000" pitchFamily="2" charset="0"/>
              </a:rPr>
              <a:t>PalaeoMath</a:t>
            </a:r>
            <a:r>
              <a:rPr lang="en-GB" sz="1000" dirty="0">
                <a:solidFill>
                  <a:schemeClr val="accent2"/>
                </a:solidFill>
                <a:latin typeface="Montserrat" panose="00000500000000000000" pitchFamily="2" charset="0"/>
              </a:rPr>
              <a:t> 101 Series (</a:t>
            </a:r>
            <a:r>
              <a:rPr lang="en-GB" sz="1000" dirty="0">
                <a:solidFill>
                  <a:schemeClr val="accent2"/>
                </a:solidFill>
                <a:latin typeface="Montserrat" panose="00000500000000000000" pitchFamily="2" charset="0"/>
                <a:hlinkClick r:id="rId3">
                  <a:extLst>
                    <a:ext uri="{A12FA001-AC4F-418D-AE19-62706E023703}">
                      <ahyp:hlinkClr xmlns:ahyp="http://schemas.microsoft.com/office/drawing/2018/hyperlinkcolor" val="tx"/>
                    </a:ext>
                  </a:extLst>
                </a:hlinkClick>
              </a:rPr>
              <a:t>http://www.palass.org/publications/newsletter/palaeomath-101</a:t>
            </a:r>
            <a:r>
              <a:rPr lang="en-GB" sz="1000" dirty="0">
                <a:solidFill>
                  <a:schemeClr val="accent2"/>
                </a:solidFill>
                <a:latin typeface="Montserrat" panose="00000500000000000000" pitchFamily="2" charset="0"/>
              </a:rPr>
              <a:t>)  </a:t>
            </a:r>
          </a:p>
        </p:txBody>
      </p:sp>
    </p:spTree>
    <p:extLst>
      <p:ext uri="{BB962C8B-B14F-4D97-AF65-F5344CB8AC3E}">
        <p14:creationId xmlns:p14="http://schemas.microsoft.com/office/powerpoint/2010/main" val="4275340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180171"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Calculating harmonic power</a:t>
            </a:r>
            <a:endParaRPr lang="en-GB" sz="3200" b="1" dirty="0">
              <a:solidFill>
                <a:schemeClr val="bg1"/>
              </a:solidFill>
              <a:latin typeface="Montserrat ExtraBold" panose="00000900000000000000" pitchFamily="2" charset="0"/>
            </a:endParaRPr>
          </a:p>
        </p:txBody>
      </p:sp>
      <p:sp>
        <p:nvSpPr>
          <p:cNvPr id="3" name="Rectangle 2">
            <a:extLst>
              <a:ext uri="{FF2B5EF4-FFF2-40B4-BE49-F238E27FC236}">
                <a16:creationId xmlns:a16="http://schemas.microsoft.com/office/drawing/2014/main" id="{76F43708-E31D-4290-8333-2C984B3F0224}"/>
              </a:ext>
            </a:extLst>
          </p:cNvPr>
          <p:cNvSpPr/>
          <p:nvPr/>
        </p:nvSpPr>
        <p:spPr>
          <a:xfrm>
            <a:off x="489236" y="1897336"/>
            <a:ext cx="6852090" cy="3416320"/>
          </a:xfrm>
          <a:prstGeom prst="rect">
            <a:avLst/>
          </a:prstGeom>
        </p:spPr>
        <p:txBody>
          <a:bodyPr wrap="square">
            <a:spAutoFit/>
          </a:bodyPr>
          <a:lstStyle/>
          <a:p>
            <a:pPr marL="457200" indent="-457200">
              <a:buSzPct val="150000"/>
              <a:buFont typeface="+mj-lt"/>
              <a:buAutoNum type="arabicPeriod"/>
            </a:pPr>
            <a:r>
              <a:rPr lang="en-GB" dirty="0">
                <a:solidFill>
                  <a:schemeClr val="bg1"/>
                </a:solidFill>
                <a:latin typeface="Montserrat" panose="00000500000000000000" pitchFamily="2" charset="0"/>
              </a:rPr>
              <a:t>‘Eyeing it’: see at what harmonic the shape looks right</a:t>
            </a:r>
            <a:br>
              <a:rPr lang="en-GB" dirty="0">
                <a:solidFill>
                  <a:schemeClr val="bg1"/>
                </a:solidFill>
                <a:latin typeface="Montserrat" panose="00000500000000000000" pitchFamily="2" charset="0"/>
              </a:rPr>
            </a:br>
            <a:r>
              <a:rPr lang="en-GB" dirty="0">
                <a:solidFill>
                  <a:schemeClr val="bg1"/>
                </a:solidFill>
                <a:latin typeface="Montserrat" panose="00000500000000000000" pitchFamily="2" charset="0"/>
              </a:rPr>
              <a:t> </a:t>
            </a:r>
          </a:p>
          <a:p>
            <a:pPr marL="457200" indent="-457200">
              <a:buSzPct val="150000"/>
              <a:buFont typeface="+mj-lt"/>
              <a:buAutoNum type="arabicPeriod"/>
            </a:pPr>
            <a:r>
              <a:rPr lang="en-GB" dirty="0">
                <a:solidFill>
                  <a:schemeClr val="bg1"/>
                </a:solidFill>
                <a:latin typeface="Montserrat" panose="00000500000000000000" pitchFamily="2" charset="0"/>
              </a:rPr>
              <a:t>Calculating 99% harmonic power</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dirty="0">
                <a:solidFill>
                  <a:schemeClr val="bg1"/>
                </a:solidFill>
                <a:latin typeface="Montserrat" panose="00000500000000000000" pitchFamily="2" charset="0"/>
              </a:rPr>
              <a:t>Calculating deviation in % of the centroid size</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dirty="0">
                <a:solidFill>
                  <a:schemeClr val="bg1"/>
                </a:solidFill>
                <a:latin typeface="Montserrat" panose="00000500000000000000" pitchFamily="2" charset="0"/>
              </a:rPr>
              <a:t>Calculating deviation in coefficients</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a:buSzPct val="150000"/>
            </a:pPr>
            <a:endParaRPr lang="en-GB" dirty="0">
              <a:solidFill>
                <a:schemeClr val="bg1"/>
              </a:solidFill>
              <a:latin typeface="Montserrat" panose="00000500000000000000" pitchFamily="2" charset="0"/>
            </a:endParaRPr>
          </a:p>
          <a:p>
            <a:pPr>
              <a:buSzPct val="150000"/>
            </a:pPr>
            <a:r>
              <a:rPr lang="en-GB" dirty="0">
                <a:solidFill>
                  <a:schemeClr val="bg1"/>
                </a:solidFill>
                <a:latin typeface="Montserrat" panose="00000500000000000000" pitchFamily="2" charset="0"/>
              </a:rPr>
              <a:t>For 2-4:</a:t>
            </a:r>
          </a:p>
          <a:p>
            <a:pPr>
              <a:buSzPct val="150000"/>
            </a:pPr>
            <a:endParaRPr lang="en-GB" dirty="0">
              <a:solidFill>
                <a:schemeClr val="bg1"/>
              </a:solidFill>
              <a:latin typeface="Montserrat" panose="00000500000000000000" pitchFamily="2" charset="0"/>
            </a:endParaRPr>
          </a:p>
          <a:p>
            <a:pPr>
              <a:buSzPct val="150000"/>
            </a:pPr>
            <a:r>
              <a:rPr lang="en-GB" dirty="0">
                <a:solidFill>
                  <a:schemeClr val="bg1"/>
                </a:solidFill>
                <a:latin typeface="Montserrat" panose="00000500000000000000" pitchFamily="2" charset="0"/>
              </a:rPr>
              <a:t>R/Momocs: </a:t>
            </a:r>
            <a:r>
              <a:rPr lang="en-GB" dirty="0">
                <a:solidFill>
                  <a:schemeClr val="bg1"/>
                </a:solidFill>
                <a:latin typeface="Lucida Console" panose="020B0609040504020204" pitchFamily="49" charset="0"/>
              </a:rPr>
              <a:t>calibrate()</a:t>
            </a:r>
            <a:r>
              <a:rPr lang="en-GB" dirty="0">
                <a:solidFill>
                  <a:schemeClr val="bg1"/>
                </a:solidFill>
                <a:latin typeface="Montserrat" panose="00000500000000000000" pitchFamily="2" charset="0"/>
              </a:rPr>
              <a:t> functions</a:t>
            </a:r>
          </a:p>
        </p:txBody>
      </p:sp>
      <p:sp>
        <p:nvSpPr>
          <p:cNvPr id="13" name="Rectangle 12">
            <a:extLst>
              <a:ext uri="{FF2B5EF4-FFF2-40B4-BE49-F238E27FC236}">
                <a16:creationId xmlns:a16="http://schemas.microsoft.com/office/drawing/2014/main" id="{DFC466AD-6F76-4744-9CFB-8C8670DE28A8}"/>
              </a:ext>
            </a:extLst>
          </p:cNvPr>
          <p:cNvSpPr/>
          <p:nvPr/>
        </p:nvSpPr>
        <p:spPr>
          <a:xfrm>
            <a:off x="7769911" y="6324842"/>
            <a:ext cx="4293325" cy="400110"/>
          </a:xfrm>
          <a:prstGeom prst="rect">
            <a:avLst/>
          </a:prstGeom>
        </p:spPr>
        <p:txBody>
          <a:bodyPr wrap="square">
            <a:spAutoFit/>
          </a:bodyPr>
          <a:lstStyle/>
          <a:p>
            <a:r>
              <a:rPr lang="en-GB" sz="1000" dirty="0">
                <a:solidFill>
                  <a:schemeClr val="bg1"/>
                </a:solidFill>
                <a:latin typeface="Montserrat" panose="00000500000000000000" pitchFamily="2" charset="0"/>
              </a:rPr>
              <a:t>Norman MacLeod’s </a:t>
            </a:r>
            <a:r>
              <a:rPr lang="en-GB" sz="1000" dirty="0" err="1">
                <a:solidFill>
                  <a:schemeClr val="bg1"/>
                </a:solidFill>
                <a:latin typeface="Montserrat" panose="00000500000000000000" pitchFamily="2" charset="0"/>
              </a:rPr>
              <a:t>PalaeoMath</a:t>
            </a:r>
            <a:r>
              <a:rPr lang="en-GB" sz="1000" dirty="0">
                <a:solidFill>
                  <a:schemeClr val="bg1"/>
                </a:solidFill>
                <a:latin typeface="Montserrat" panose="00000500000000000000" pitchFamily="2" charset="0"/>
              </a:rPr>
              <a:t> 101 Series (</a:t>
            </a:r>
            <a:r>
              <a:rPr lang="en-GB" sz="1000" dirty="0">
                <a:solidFill>
                  <a:schemeClr val="bg1"/>
                </a:solidFill>
                <a:latin typeface="Montserrat" panose="00000500000000000000" pitchFamily="2" charset="0"/>
                <a:hlinkClick r:id="rId2">
                  <a:extLst>
                    <a:ext uri="{A12FA001-AC4F-418D-AE19-62706E023703}">
                      <ahyp:hlinkClr xmlns:ahyp="http://schemas.microsoft.com/office/drawing/2018/hyperlinkcolor" val="tx"/>
                    </a:ext>
                  </a:extLst>
                </a:hlinkClick>
              </a:rPr>
              <a:t>http://www.palass.org/publications/newsletter/palaeomath-101</a:t>
            </a:r>
            <a:r>
              <a:rPr lang="en-GB" sz="1000" dirty="0">
                <a:solidFill>
                  <a:schemeClr val="bg1"/>
                </a:solidFill>
                <a:latin typeface="Montserrat" panose="00000500000000000000" pitchFamily="2" charset="0"/>
              </a:rPr>
              <a:t>)  </a:t>
            </a:r>
          </a:p>
        </p:txBody>
      </p:sp>
    </p:spTree>
    <p:extLst>
      <p:ext uri="{BB962C8B-B14F-4D97-AF65-F5344CB8AC3E}">
        <p14:creationId xmlns:p14="http://schemas.microsoft.com/office/powerpoint/2010/main" val="1004193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18017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Calculating harmonic power</a:t>
            </a:r>
            <a:endParaRPr lang="en-GB" sz="3200" b="1" dirty="0">
              <a:solidFill>
                <a:schemeClr val="accent2"/>
              </a:solidFill>
              <a:latin typeface="Montserrat ExtraBold" panose="00000900000000000000" pitchFamily="2" charset="0"/>
            </a:endParaRPr>
          </a:p>
        </p:txBody>
      </p:sp>
      <p:pic>
        <p:nvPicPr>
          <p:cNvPr id="6" name="Picture 5">
            <a:extLst>
              <a:ext uri="{FF2B5EF4-FFF2-40B4-BE49-F238E27FC236}">
                <a16:creationId xmlns:a16="http://schemas.microsoft.com/office/drawing/2014/main" id="{915802CF-6085-425F-A6F7-FA114F9B4C49}"/>
              </a:ext>
            </a:extLst>
          </p:cNvPr>
          <p:cNvPicPr>
            <a:picLocks noChangeAspect="1"/>
          </p:cNvPicPr>
          <p:nvPr/>
        </p:nvPicPr>
        <p:blipFill>
          <a:blip r:embed="rId2"/>
          <a:stretch>
            <a:fillRect/>
          </a:stretch>
        </p:blipFill>
        <p:spPr>
          <a:xfrm>
            <a:off x="426051" y="1870948"/>
            <a:ext cx="11339898" cy="4791107"/>
          </a:xfrm>
          <a:prstGeom prst="rect">
            <a:avLst/>
          </a:prstGeom>
        </p:spPr>
      </p:pic>
      <p:sp>
        <p:nvSpPr>
          <p:cNvPr id="2" name="Rectangle 1">
            <a:extLst>
              <a:ext uri="{FF2B5EF4-FFF2-40B4-BE49-F238E27FC236}">
                <a16:creationId xmlns:a16="http://schemas.microsoft.com/office/drawing/2014/main" id="{038E82DF-A9B4-43C6-B00E-EDB2A2B66EBF}"/>
              </a:ext>
            </a:extLst>
          </p:cNvPr>
          <p:cNvSpPr/>
          <p:nvPr/>
        </p:nvSpPr>
        <p:spPr>
          <a:xfrm>
            <a:off x="363073" y="1371365"/>
            <a:ext cx="4568879" cy="369332"/>
          </a:xfrm>
          <a:prstGeom prst="rect">
            <a:avLst/>
          </a:prstGeom>
        </p:spPr>
        <p:txBody>
          <a:bodyPr wrap="none">
            <a:spAutoFit/>
          </a:bodyPr>
          <a:lstStyle/>
          <a:p>
            <a:r>
              <a:rPr lang="en-GB" dirty="0" err="1">
                <a:solidFill>
                  <a:schemeClr val="accent2"/>
                </a:solidFill>
                <a:latin typeface="Lucida Console" panose="020B0609040504020204" pitchFamily="49" charset="0"/>
              </a:rPr>
              <a:t>calibrate_deviations_efourier</a:t>
            </a:r>
            <a:r>
              <a:rPr lang="en-GB" dirty="0">
                <a:solidFill>
                  <a:schemeClr val="accent2"/>
                </a:solidFill>
                <a:latin typeface="Lucida Console" panose="020B0609040504020204" pitchFamily="49" charset="0"/>
              </a:rPr>
              <a:t>()</a:t>
            </a:r>
            <a:r>
              <a:rPr lang="en-GB" dirty="0">
                <a:solidFill>
                  <a:schemeClr val="accent2"/>
                </a:solidFill>
                <a:latin typeface="Montserrat" panose="00000500000000000000" pitchFamily="2" charset="0"/>
              </a:rPr>
              <a:t> </a:t>
            </a:r>
            <a:endParaRPr lang="en-GB" dirty="0">
              <a:solidFill>
                <a:schemeClr val="accent2"/>
              </a:solidFill>
            </a:endParaRPr>
          </a:p>
        </p:txBody>
      </p:sp>
    </p:spTree>
    <p:extLst>
      <p:ext uri="{BB962C8B-B14F-4D97-AF65-F5344CB8AC3E}">
        <p14:creationId xmlns:p14="http://schemas.microsoft.com/office/powerpoint/2010/main" val="7969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498164D-5639-40DC-845D-614EB9E09932}"/>
              </a:ext>
            </a:extLst>
          </p:cNvPr>
          <p:cNvSpPr>
            <a:spLocks noGrp="1"/>
          </p:cNvSpPr>
          <p:nvPr>
            <p:ph type="title"/>
          </p:nvPr>
        </p:nvSpPr>
        <p:spPr>
          <a:xfrm>
            <a:off x="838200" y="357142"/>
            <a:ext cx="10515600" cy="1325563"/>
          </a:xfrm>
        </p:spPr>
        <p:txBody>
          <a:bodyPr>
            <a:normAutofit/>
          </a:bodyPr>
          <a:lstStyle/>
          <a:p>
            <a:r>
              <a:rPr lang="en-GB" sz="4800" b="1" dirty="0">
                <a:solidFill>
                  <a:schemeClr val="accent2"/>
                </a:solidFill>
                <a:latin typeface="Montserrat SemiBold" panose="00000700000000000000" pitchFamily="2" charset="0"/>
              </a:rPr>
              <a:t>Format for today…</a:t>
            </a:r>
          </a:p>
        </p:txBody>
      </p:sp>
      <p:sp>
        <p:nvSpPr>
          <p:cNvPr id="5" name="Content Placeholder 2">
            <a:extLst>
              <a:ext uri="{FF2B5EF4-FFF2-40B4-BE49-F238E27FC236}">
                <a16:creationId xmlns:a16="http://schemas.microsoft.com/office/drawing/2014/main" id="{15119A07-2E2A-490A-A4C1-05BECCEDD591}"/>
              </a:ext>
            </a:extLst>
          </p:cNvPr>
          <p:cNvSpPr>
            <a:spLocks noGrp="1"/>
          </p:cNvSpPr>
          <p:nvPr>
            <p:ph idx="1"/>
          </p:nvPr>
        </p:nvSpPr>
        <p:spPr>
          <a:xfrm>
            <a:off x="838200" y="1825625"/>
            <a:ext cx="10515600" cy="4351338"/>
          </a:xfrm>
        </p:spPr>
        <p:txBody>
          <a:bodyPr/>
          <a:lstStyle/>
          <a:p>
            <a:pPr lvl="0">
              <a:buClr>
                <a:srgbClr val="ED7D31"/>
              </a:buClr>
              <a:buSzPct val="100000"/>
            </a:pPr>
            <a:r>
              <a:rPr lang="en-GB" dirty="0">
                <a:latin typeface="Montserrat Light" panose="00000400000000000000" pitchFamily="2" charset="0"/>
              </a:rPr>
              <a:t> An introduction to GMM </a:t>
            </a:r>
            <a:r>
              <a:rPr lang="en-GB" sz="1800" dirty="0">
                <a:solidFill>
                  <a:srgbClr val="ED7D31"/>
                </a:solidFill>
                <a:latin typeface="Montserrat Light" panose="00000400000000000000" pitchFamily="2" charset="0"/>
              </a:rPr>
              <a:t>(c. 45 minutes)</a:t>
            </a:r>
            <a:br>
              <a:rPr lang="en-GB" sz="1800" dirty="0">
                <a:solidFill>
                  <a:srgbClr val="ED7D31"/>
                </a:solidFill>
                <a:latin typeface="Montserrat Light" panose="00000400000000000000" pitchFamily="2" charset="0"/>
              </a:rPr>
            </a:br>
            <a:endParaRPr lang="en-GB" sz="1800" dirty="0">
              <a:solidFill>
                <a:srgbClr val="ED7D31"/>
              </a:solidFill>
              <a:latin typeface="Montserrat Light" panose="00000400000000000000" pitchFamily="2" charset="0"/>
            </a:endParaRPr>
          </a:p>
          <a:p>
            <a:pPr>
              <a:buClr>
                <a:srgbClr val="ED7D31"/>
              </a:buClr>
              <a:buSzPct val="100000"/>
            </a:pPr>
            <a:r>
              <a:rPr lang="en-GB" dirty="0">
                <a:latin typeface="Montserrat Light" panose="00000400000000000000" pitchFamily="2" charset="0"/>
              </a:rPr>
              <a:t> </a:t>
            </a:r>
            <a:r>
              <a:rPr lang="en-GB" b="1" dirty="0">
                <a:solidFill>
                  <a:schemeClr val="accent2"/>
                </a:solidFill>
                <a:latin typeface="Montserrat" panose="00000500000000000000" pitchFamily="2" charset="0"/>
              </a:rPr>
              <a:t>Practical #1</a:t>
            </a:r>
            <a:r>
              <a:rPr lang="en-GB" dirty="0">
                <a:latin typeface="Montserrat Light" panose="00000400000000000000" pitchFamily="2" charset="0"/>
              </a:rPr>
              <a:t>: Landmark analysis </a:t>
            </a:r>
            <a:r>
              <a:rPr lang="en-GB" sz="1800" dirty="0">
                <a:solidFill>
                  <a:schemeClr val="accent2"/>
                </a:solidFill>
                <a:latin typeface="Montserrat Light" panose="00000400000000000000" pitchFamily="2" charset="0"/>
              </a:rPr>
              <a:t>(c. 60 minutes)</a:t>
            </a:r>
            <a:br>
              <a:rPr lang="en-GB" sz="1800" dirty="0">
                <a:solidFill>
                  <a:schemeClr val="accent2"/>
                </a:solidFill>
                <a:latin typeface="Montserrat Light" panose="00000400000000000000" pitchFamily="2" charset="0"/>
              </a:rPr>
            </a:br>
            <a:endParaRPr lang="en-GB" sz="1800" dirty="0">
              <a:solidFill>
                <a:schemeClr val="accent2"/>
              </a:solidFill>
              <a:latin typeface="Montserrat Light" panose="00000400000000000000" pitchFamily="2" charset="0"/>
            </a:endParaRPr>
          </a:p>
          <a:p>
            <a:pPr lvl="0">
              <a:buClr>
                <a:srgbClr val="ED7D31"/>
              </a:buClr>
              <a:buSzPct val="100000"/>
            </a:pPr>
            <a:r>
              <a:rPr lang="en-GB" dirty="0">
                <a:solidFill>
                  <a:prstClr val="black"/>
                </a:solidFill>
                <a:latin typeface="Montserrat Light" panose="00000400000000000000" pitchFamily="2" charset="0"/>
              </a:rPr>
              <a:t> Outline analysis </a:t>
            </a:r>
            <a:r>
              <a:rPr lang="en-GB" sz="1800" dirty="0">
                <a:solidFill>
                  <a:srgbClr val="ED7D31"/>
                </a:solidFill>
                <a:latin typeface="Montserrat Light" panose="00000400000000000000" pitchFamily="2" charset="0"/>
              </a:rPr>
              <a:t>(c. 45 minutes)</a:t>
            </a:r>
            <a:br>
              <a:rPr lang="en-GB" sz="1800" dirty="0">
                <a:solidFill>
                  <a:srgbClr val="ED7D31"/>
                </a:solidFill>
                <a:latin typeface="Montserrat Light" panose="00000400000000000000" pitchFamily="2" charset="0"/>
              </a:rPr>
            </a:br>
            <a:endParaRPr lang="en-GB" sz="1800" dirty="0">
              <a:solidFill>
                <a:srgbClr val="ED7D31"/>
              </a:solidFill>
              <a:latin typeface="Montserrat Light" panose="00000400000000000000" pitchFamily="2" charset="0"/>
            </a:endParaRPr>
          </a:p>
          <a:p>
            <a:pPr lvl="0">
              <a:buClr>
                <a:srgbClr val="ED7D31"/>
              </a:buClr>
              <a:buSzPct val="100000"/>
            </a:pPr>
            <a:r>
              <a:rPr lang="en-GB" dirty="0">
                <a:solidFill>
                  <a:prstClr val="black"/>
                </a:solidFill>
                <a:latin typeface="Montserrat Light" panose="00000400000000000000" pitchFamily="2" charset="0"/>
              </a:rPr>
              <a:t> </a:t>
            </a:r>
            <a:r>
              <a:rPr lang="en-GB" b="1" dirty="0">
                <a:solidFill>
                  <a:schemeClr val="accent2"/>
                </a:solidFill>
                <a:latin typeface="Montserrat" panose="00000500000000000000" pitchFamily="2" charset="0"/>
              </a:rPr>
              <a:t>Practical #2</a:t>
            </a:r>
            <a:r>
              <a:rPr lang="en-GB" dirty="0">
                <a:solidFill>
                  <a:prstClr val="black"/>
                </a:solidFill>
                <a:latin typeface="Montserrat Light" panose="00000400000000000000" pitchFamily="2" charset="0"/>
              </a:rPr>
              <a:t>: Elliptic Fourier Analysis (EFA) </a:t>
            </a:r>
            <a:r>
              <a:rPr lang="en-GB" sz="1800" dirty="0">
                <a:solidFill>
                  <a:srgbClr val="ED7D31"/>
                </a:solidFill>
                <a:latin typeface="Montserrat Light" panose="00000400000000000000" pitchFamily="2" charset="0"/>
              </a:rPr>
              <a:t>(c. 60 minutes)</a:t>
            </a:r>
            <a:br>
              <a:rPr lang="en-GB" sz="1800" dirty="0">
                <a:solidFill>
                  <a:srgbClr val="ED7D31"/>
                </a:solidFill>
                <a:latin typeface="Montserrat Light" panose="00000400000000000000" pitchFamily="2" charset="0"/>
              </a:rPr>
            </a:br>
            <a:endParaRPr lang="en-GB" sz="1800" dirty="0">
              <a:solidFill>
                <a:srgbClr val="ED7D31"/>
              </a:solidFill>
              <a:latin typeface="Montserrat Light" panose="00000400000000000000" pitchFamily="2" charset="0"/>
            </a:endParaRPr>
          </a:p>
          <a:p>
            <a:pPr lvl="0">
              <a:buClr>
                <a:srgbClr val="ED7D31"/>
              </a:buClr>
              <a:buSzPct val="100000"/>
            </a:pPr>
            <a:r>
              <a:rPr lang="en-GB" dirty="0">
                <a:solidFill>
                  <a:prstClr val="black"/>
                </a:solidFill>
                <a:latin typeface="Montserrat Light" panose="00000400000000000000" pitchFamily="2" charset="0"/>
              </a:rPr>
              <a:t> Session wrap-up </a:t>
            </a:r>
            <a:r>
              <a:rPr lang="en-GB" sz="1800" dirty="0">
                <a:solidFill>
                  <a:srgbClr val="ED7D31"/>
                </a:solidFill>
                <a:latin typeface="Montserrat Light" panose="00000400000000000000" pitchFamily="2" charset="0"/>
              </a:rPr>
              <a:t>(c. 15 minutes)</a:t>
            </a:r>
          </a:p>
          <a:p>
            <a:pPr lvl="0">
              <a:buClr>
                <a:srgbClr val="ED7D31"/>
              </a:buClr>
              <a:buSzPct val="100000"/>
            </a:pPr>
            <a:endParaRPr lang="en-GB" sz="1800" dirty="0">
              <a:solidFill>
                <a:srgbClr val="ED7D31"/>
              </a:solidFill>
              <a:latin typeface="Gotham Book" pitchFamily="50" charset="0"/>
            </a:endParaRPr>
          </a:p>
          <a:p>
            <a:pPr>
              <a:buClr>
                <a:srgbClr val="ED7D31"/>
              </a:buClr>
              <a:buSzPct val="100000"/>
            </a:pPr>
            <a:endParaRPr lang="en-GB" sz="1800" dirty="0">
              <a:solidFill>
                <a:schemeClr val="accent2"/>
              </a:solidFill>
              <a:latin typeface="Gotham Book" pitchFamily="50" charset="0"/>
            </a:endParaRPr>
          </a:p>
        </p:txBody>
      </p:sp>
      <p:cxnSp>
        <p:nvCxnSpPr>
          <p:cNvPr id="7" name="Straight Connector 6">
            <a:extLst>
              <a:ext uri="{FF2B5EF4-FFF2-40B4-BE49-F238E27FC236}">
                <a16:creationId xmlns:a16="http://schemas.microsoft.com/office/drawing/2014/main" id="{51EAB090-8136-48FA-9E42-8EBD0AB8C50E}"/>
              </a:ext>
            </a:extLst>
          </p:cNvPr>
          <p:cNvCxnSpPr>
            <a:cxnSpLocks/>
          </p:cNvCxnSpPr>
          <p:nvPr/>
        </p:nvCxnSpPr>
        <p:spPr>
          <a:xfrm>
            <a:off x="10868297" y="6509611"/>
            <a:ext cx="131934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E8A54AE5-A260-403B-AD9D-D4F5B54D5401}"/>
              </a:ext>
            </a:extLst>
          </p:cNvPr>
          <p:cNvSpPr/>
          <p:nvPr/>
        </p:nvSpPr>
        <p:spPr>
          <a:xfrm>
            <a:off x="10651672" y="6311900"/>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954976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363073" y="547183"/>
            <a:ext cx="7988084"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The output: Fourier coefficients</a:t>
            </a:r>
            <a:endParaRPr lang="en-GB" sz="3200" b="1" dirty="0">
              <a:solidFill>
                <a:schemeClr val="accent2"/>
              </a:solidFill>
              <a:latin typeface="Montserrat ExtraBold" panose="00000900000000000000" pitchFamily="2" charset="0"/>
            </a:endParaRPr>
          </a:p>
        </p:txBody>
      </p:sp>
      <p:sp>
        <p:nvSpPr>
          <p:cNvPr id="7" name="TextBox 6">
            <a:extLst>
              <a:ext uri="{FF2B5EF4-FFF2-40B4-BE49-F238E27FC236}">
                <a16:creationId xmlns:a16="http://schemas.microsoft.com/office/drawing/2014/main" id="{BEFBDE65-107E-43ED-A923-284239E3AF10}"/>
              </a:ext>
            </a:extLst>
          </p:cNvPr>
          <p:cNvSpPr txBox="1"/>
          <p:nvPr/>
        </p:nvSpPr>
        <p:spPr>
          <a:xfrm>
            <a:off x="363073" y="1605275"/>
            <a:ext cx="11707007" cy="4801314"/>
          </a:xfrm>
          <a:prstGeom prst="rect">
            <a:avLst/>
          </a:prstGeom>
          <a:noFill/>
        </p:spPr>
        <p:txBody>
          <a:bodyPr wrap="square" rtlCol="0">
            <a:spAutoFit/>
          </a:bodyPr>
          <a:lstStyle/>
          <a:p>
            <a:pPr>
              <a:buClr>
                <a:srgbClr val="ED7D31"/>
              </a:buClr>
              <a:buSzPct val="150000"/>
            </a:pPr>
            <a:r>
              <a:rPr lang="en-GB" sz="2200" dirty="0">
                <a:solidFill>
                  <a:schemeClr val="accent2"/>
                </a:solidFill>
                <a:latin typeface="Montserrat" panose="00000500000000000000" pitchFamily="2" charset="0"/>
              </a:rPr>
              <a:t>Similarly to landmarks a number of analyses can be performed including…</a:t>
            </a:r>
          </a:p>
          <a:p>
            <a:pPr marL="514350" indent="-514350">
              <a:buClr>
                <a:srgbClr val="ED7D31"/>
              </a:buClr>
              <a:buSzPct val="150000"/>
              <a:buFont typeface="+mj-lt"/>
              <a:buAutoNum type="arabicPeriod"/>
            </a:pP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Principal Component Analysis (PCA)</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Discriminant (LDA/DF/CVA) Analysis</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Regression and correlation frameworks</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MANOVA and statistical testing</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marL="514350" indent="-514350">
              <a:buClr>
                <a:srgbClr val="ED7D31"/>
              </a:buClr>
              <a:buSzPct val="150000"/>
              <a:buFont typeface="+mj-lt"/>
              <a:buAutoNum type="arabicPeriod"/>
            </a:pPr>
            <a:r>
              <a:rPr lang="en-GB" sz="2200" dirty="0">
                <a:solidFill>
                  <a:schemeClr val="accent2"/>
                </a:solidFill>
                <a:latin typeface="Montserrat" panose="00000500000000000000" pitchFamily="2" charset="0"/>
              </a:rPr>
              <a:t>Cluster and Maximum Likelihood (ML) methodologies</a:t>
            </a:r>
            <a:br>
              <a:rPr lang="en-GB" sz="2200" dirty="0">
                <a:solidFill>
                  <a:schemeClr val="accent2"/>
                </a:solidFill>
                <a:latin typeface="Montserrat" panose="00000500000000000000" pitchFamily="2" charset="0"/>
              </a:rPr>
            </a:br>
            <a:endParaRPr lang="en-GB" sz="2200" dirty="0">
              <a:solidFill>
                <a:schemeClr val="accent2"/>
              </a:solidFill>
              <a:latin typeface="Montserrat" panose="00000500000000000000" pitchFamily="2" charset="0"/>
            </a:endParaRPr>
          </a:p>
          <a:p>
            <a:pPr>
              <a:buClr>
                <a:srgbClr val="ED7D31"/>
              </a:buClr>
              <a:buSzPct val="150000"/>
            </a:pPr>
            <a:endParaRPr lang="en-GB" sz="2200" dirty="0">
              <a:solidFill>
                <a:schemeClr val="accent2"/>
              </a:solidFill>
              <a:latin typeface="Montserrat" panose="00000500000000000000" pitchFamily="2" charset="0"/>
            </a:endParaRPr>
          </a:p>
          <a:p>
            <a:pPr>
              <a:buClr>
                <a:srgbClr val="ED7D31"/>
              </a:buClr>
              <a:buSzPct val="150000"/>
            </a:pPr>
            <a:r>
              <a:rPr lang="en-GB" dirty="0">
                <a:solidFill>
                  <a:schemeClr val="accent2"/>
                </a:solidFill>
                <a:latin typeface="Montserrat" panose="00000500000000000000" pitchFamily="2" charset="0"/>
              </a:rPr>
              <a:t>Note: coefficients can also be used to calculate symmetry, roundness and rectilinearity</a:t>
            </a:r>
            <a:endParaRPr lang="en-GB" sz="22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14895083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363073" y="547183"/>
            <a:ext cx="8217314"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Discrete Cosine Transform (DCT)</a:t>
            </a:r>
            <a:endParaRPr lang="en-GB" sz="3200" b="1" dirty="0">
              <a:solidFill>
                <a:schemeClr val="accent2"/>
              </a:solidFill>
              <a:latin typeface="Montserrat ExtraBold" panose="00000900000000000000" pitchFamily="2" charset="0"/>
            </a:endParaRPr>
          </a:p>
        </p:txBody>
      </p:sp>
      <p:sp>
        <p:nvSpPr>
          <p:cNvPr id="7" name="TextBox 6">
            <a:extLst>
              <a:ext uri="{FF2B5EF4-FFF2-40B4-BE49-F238E27FC236}">
                <a16:creationId xmlns:a16="http://schemas.microsoft.com/office/drawing/2014/main" id="{BEFBDE65-107E-43ED-A923-284239E3AF10}"/>
              </a:ext>
            </a:extLst>
          </p:cNvPr>
          <p:cNvSpPr txBox="1"/>
          <p:nvPr/>
        </p:nvSpPr>
        <p:spPr>
          <a:xfrm>
            <a:off x="363074" y="1605275"/>
            <a:ext cx="6168356" cy="2800767"/>
          </a:xfrm>
          <a:prstGeom prst="rect">
            <a:avLst/>
          </a:prstGeom>
          <a:noFill/>
        </p:spPr>
        <p:txBody>
          <a:bodyPr wrap="square" rtlCol="0">
            <a:spAutoFit/>
          </a:bodyPr>
          <a:lstStyle/>
          <a:p>
            <a:pPr>
              <a:buClr>
                <a:srgbClr val="ED7D31"/>
              </a:buClr>
              <a:buSzPct val="150000"/>
            </a:pPr>
            <a:r>
              <a:rPr lang="en-GB" sz="2000" dirty="0">
                <a:solidFill>
                  <a:schemeClr val="accent2"/>
                </a:solidFill>
                <a:latin typeface="Montserrat" panose="00000500000000000000" pitchFamily="2" charset="0"/>
              </a:rPr>
              <a:t>An alternative method to EFA using cosine transformations to calculate the shape.</a:t>
            </a:r>
          </a:p>
          <a:p>
            <a:pPr>
              <a:buClr>
                <a:srgbClr val="ED7D31"/>
              </a:buClr>
              <a:buSzPct val="150000"/>
            </a:pPr>
            <a:endParaRPr lang="en-GB" sz="2000" dirty="0">
              <a:solidFill>
                <a:schemeClr val="accent2"/>
              </a:solidFill>
              <a:latin typeface="Montserrat" panose="00000500000000000000" pitchFamily="2" charset="0"/>
            </a:endParaRPr>
          </a:p>
          <a:p>
            <a:pPr>
              <a:buClr>
                <a:srgbClr val="ED7D31"/>
              </a:buClr>
              <a:buSzPct val="150000"/>
            </a:pPr>
            <a:r>
              <a:rPr lang="en-GB" sz="2000" dirty="0">
                <a:solidFill>
                  <a:schemeClr val="accent2"/>
                </a:solidFill>
                <a:latin typeface="Montserrat" panose="00000500000000000000" pitchFamily="2" charset="0"/>
              </a:rPr>
              <a:t>Useful for open outlines.</a:t>
            </a:r>
          </a:p>
          <a:p>
            <a:pPr>
              <a:buClr>
                <a:srgbClr val="ED7D31"/>
              </a:buClr>
              <a:buSzPct val="150000"/>
            </a:pPr>
            <a:endParaRPr lang="en-GB" sz="2000" dirty="0">
              <a:solidFill>
                <a:schemeClr val="accent2"/>
              </a:solidFill>
              <a:latin typeface="Montserrat" panose="00000500000000000000" pitchFamily="2" charset="0"/>
            </a:endParaRPr>
          </a:p>
          <a:p>
            <a:pPr>
              <a:buClr>
                <a:srgbClr val="ED7D31"/>
              </a:buClr>
              <a:buSzPct val="150000"/>
            </a:pPr>
            <a:r>
              <a:rPr lang="en-GB" sz="2000" dirty="0">
                <a:solidFill>
                  <a:schemeClr val="accent2"/>
                </a:solidFill>
                <a:latin typeface="Montserrat" panose="00000500000000000000" pitchFamily="2" charset="0"/>
              </a:rPr>
              <a:t>See </a:t>
            </a:r>
            <a:r>
              <a:rPr lang="en-GB" sz="2000" dirty="0" err="1">
                <a:solidFill>
                  <a:schemeClr val="accent2"/>
                </a:solidFill>
                <a:latin typeface="Montserrat" panose="00000500000000000000" pitchFamily="2" charset="0"/>
              </a:rPr>
              <a:t>Dommergues</a:t>
            </a:r>
            <a:r>
              <a:rPr lang="en-GB" sz="2000" dirty="0">
                <a:solidFill>
                  <a:schemeClr val="accent2"/>
                </a:solidFill>
                <a:latin typeface="Montserrat" panose="00000500000000000000" pitchFamily="2" charset="0"/>
              </a:rPr>
              <a:t> et al. (2007).</a:t>
            </a:r>
          </a:p>
          <a:p>
            <a:pPr>
              <a:buClr>
                <a:srgbClr val="ED7D31"/>
              </a:buClr>
              <a:buSzPct val="150000"/>
            </a:pPr>
            <a:endParaRPr lang="en-GB" sz="2000" dirty="0">
              <a:solidFill>
                <a:schemeClr val="accent2"/>
              </a:solidFill>
              <a:latin typeface="Montserrat" panose="00000500000000000000" pitchFamily="2" charset="0"/>
            </a:endParaRPr>
          </a:p>
          <a:p>
            <a:pPr>
              <a:buClr>
                <a:srgbClr val="ED7D31"/>
              </a:buClr>
              <a:buSzPct val="150000"/>
            </a:pPr>
            <a:r>
              <a:rPr lang="en-GB" sz="1600" dirty="0">
                <a:solidFill>
                  <a:schemeClr val="accent2"/>
                </a:solidFill>
                <a:latin typeface="Montserrat" panose="00000500000000000000" pitchFamily="2" charset="0"/>
              </a:rPr>
              <a:t>Note: can be performed in Momocs using the </a:t>
            </a:r>
            <a:r>
              <a:rPr lang="en-GB" sz="1600" dirty="0" err="1">
                <a:solidFill>
                  <a:schemeClr val="accent2"/>
                </a:solidFill>
                <a:latin typeface="Lucida Console" panose="020B0609040504020204" pitchFamily="49" charset="0"/>
              </a:rPr>
              <a:t>dfourier</a:t>
            </a:r>
            <a:r>
              <a:rPr lang="en-GB" sz="1600" dirty="0">
                <a:solidFill>
                  <a:schemeClr val="accent2"/>
                </a:solidFill>
                <a:latin typeface="Lucida Console" panose="020B0609040504020204" pitchFamily="49" charset="0"/>
              </a:rPr>
              <a:t>() </a:t>
            </a:r>
            <a:r>
              <a:rPr lang="en-GB" sz="1600" dirty="0">
                <a:solidFill>
                  <a:schemeClr val="accent2"/>
                </a:solidFill>
                <a:latin typeface="Montserrat" panose="00000500000000000000" pitchFamily="2" charset="0"/>
              </a:rPr>
              <a:t>functions.</a:t>
            </a:r>
            <a:endParaRPr lang="en-GB" sz="2000" dirty="0">
              <a:solidFill>
                <a:schemeClr val="accent2"/>
              </a:solidFill>
              <a:latin typeface="Montserrat" panose="00000500000000000000" pitchFamily="2" charset="0"/>
            </a:endParaRPr>
          </a:p>
        </p:txBody>
      </p:sp>
      <p:sp>
        <p:nvSpPr>
          <p:cNvPr id="2" name="Rectangle 1">
            <a:extLst>
              <a:ext uri="{FF2B5EF4-FFF2-40B4-BE49-F238E27FC236}">
                <a16:creationId xmlns:a16="http://schemas.microsoft.com/office/drawing/2014/main" id="{A445CB34-0147-44A5-882A-6F396D632E63}"/>
              </a:ext>
            </a:extLst>
          </p:cNvPr>
          <p:cNvSpPr/>
          <p:nvPr/>
        </p:nvSpPr>
        <p:spPr>
          <a:xfrm>
            <a:off x="363073" y="5675427"/>
            <a:ext cx="6096000" cy="507831"/>
          </a:xfrm>
          <a:prstGeom prst="rect">
            <a:avLst/>
          </a:prstGeom>
        </p:spPr>
        <p:txBody>
          <a:bodyPr>
            <a:spAutoFit/>
          </a:bodyPr>
          <a:lstStyle/>
          <a:p>
            <a:r>
              <a:rPr lang="en-GB" sz="900" dirty="0" err="1">
                <a:solidFill>
                  <a:schemeClr val="accent2"/>
                </a:solidFill>
                <a:latin typeface="Montserrat" panose="00000500000000000000" pitchFamily="2" charset="0"/>
              </a:rPr>
              <a:t>Dommergues</a:t>
            </a:r>
            <a:r>
              <a:rPr lang="en-GB" sz="900" dirty="0">
                <a:solidFill>
                  <a:schemeClr val="accent2"/>
                </a:solidFill>
                <a:latin typeface="Montserrat" panose="00000500000000000000" pitchFamily="2" charset="0"/>
              </a:rPr>
              <a:t>, C. H., </a:t>
            </a:r>
            <a:r>
              <a:rPr lang="en-GB" sz="900" dirty="0" err="1">
                <a:solidFill>
                  <a:schemeClr val="accent2"/>
                </a:solidFill>
                <a:latin typeface="Montserrat" panose="00000500000000000000" pitchFamily="2" charset="0"/>
              </a:rPr>
              <a:t>Dommergues</a:t>
            </a:r>
            <a:r>
              <a:rPr lang="en-GB" sz="900" dirty="0">
                <a:solidFill>
                  <a:schemeClr val="accent2"/>
                </a:solidFill>
                <a:latin typeface="Montserrat" panose="00000500000000000000" pitchFamily="2" charset="0"/>
              </a:rPr>
              <a:t>, J.-L., &amp; </a:t>
            </a:r>
            <a:r>
              <a:rPr lang="en-GB" sz="900" dirty="0" err="1">
                <a:solidFill>
                  <a:schemeClr val="accent2"/>
                </a:solidFill>
                <a:latin typeface="Montserrat" panose="00000500000000000000" pitchFamily="2" charset="0"/>
              </a:rPr>
              <a:t>Verrecchia</a:t>
            </a:r>
            <a:r>
              <a:rPr lang="en-GB" sz="900" dirty="0">
                <a:solidFill>
                  <a:schemeClr val="accent2"/>
                </a:solidFill>
                <a:latin typeface="Montserrat" panose="00000500000000000000" pitchFamily="2" charset="0"/>
              </a:rPr>
              <a:t>, E. P. (2007). The Discrete Cosine Transform, a Fourier-related Method for Morphometric Analysis of Open Contours. Mathematical</a:t>
            </a:r>
          </a:p>
          <a:p>
            <a:r>
              <a:rPr lang="en-GB" sz="900" dirty="0">
                <a:solidFill>
                  <a:schemeClr val="accent2"/>
                </a:solidFill>
                <a:latin typeface="Montserrat" panose="00000500000000000000" pitchFamily="2" charset="0"/>
              </a:rPr>
              <a:t>Geology, 39(8), 749-763.</a:t>
            </a:r>
          </a:p>
        </p:txBody>
      </p:sp>
      <p:pic>
        <p:nvPicPr>
          <p:cNvPr id="3" name="Picture 2">
            <a:extLst>
              <a:ext uri="{FF2B5EF4-FFF2-40B4-BE49-F238E27FC236}">
                <a16:creationId xmlns:a16="http://schemas.microsoft.com/office/drawing/2014/main" id="{B7852E64-5EC7-452F-8B03-23836FC8FC69}"/>
              </a:ext>
            </a:extLst>
          </p:cNvPr>
          <p:cNvPicPr>
            <a:picLocks noChangeAspect="1"/>
          </p:cNvPicPr>
          <p:nvPr/>
        </p:nvPicPr>
        <p:blipFill>
          <a:blip r:embed="rId2"/>
          <a:stretch>
            <a:fillRect/>
          </a:stretch>
        </p:blipFill>
        <p:spPr>
          <a:xfrm>
            <a:off x="6886711" y="1867360"/>
            <a:ext cx="5305289" cy="4061983"/>
          </a:xfrm>
          <a:prstGeom prst="rect">
            <a:avLst/>
          </a:prstGeom>
        </p:spPr>
      </p:pic>
      <p:sp>
        <p:nvSpPr>
          <p:cNvPr id="6" name="Rectangle 5">
            <a:extLst>
              <a:ext uri="{FF2B5EF4-FFF2-40B4-BE49-F238E27FC236}">
                <a16:creationId xmlns:a16="http://schemas.microsoft.com/office/drawing/2014/main" id="{422E19AE-2B0C-4B80-AAC4-83F63B5C38F3}"/>
              </a:ext>
            </a:extLst>
          </p:cNvPr>
          <p:cNvSpPr/>
          <p:nvPr/>
        </p:nvSpPr>
        <p:spPr>
          <a:xfrm>
            <a:off x="363073" y="6260440"/>
            <a:ext cx="6096000" cy="369332"/>
          </a:xfrm>
          <a:prstGeom prst="rect">
            <a:avLst/>
          </a:prstGeom>
        </p:spPr>
        <p:txBody>
          <a:bodyPr>
            <a:spAutoFit/>
          </a:bodyPr>
          <a:lstStyle/>
          <a:p>
            <a:r>
              <a:rPr lang="en-GB" sz="900" dirty="0" err="1">
                <a:solidFill>
                  <a:schemeClr val="accent2"/>
                </a:solidFill>
                <a:latin typeface="Montserrat" panose="00000500000000000000" pitchFamily="2" charset="0"/>
              </a:rPr>
              <a:t>Forel</a:t>
            </a:r>
            <a:r>
              <a:rPr lang="en-GB" sz="900" dirty="0">
                <a:solidFill>
                  <a:schemeClr val="accent2"/>
                </a:solidFill>
                <a:latin typeface="Montserrat" panose="00000500000000000000" pitchFamily="2" charset="0"/>
              </a:rPr>
              <a:t>, B. et al. (2009). Morphometry of Middle Bronze Age palstaves by Discrete Cosine Transform. Journal of Archaeological Science., 36. 721-729.</a:t>
            </a:r>
          </a:p>
        </p:txBody>
      </p:sp>
    </p:spTree>
    <p:extLst>
      <p:ext uri="{BB962C8B-B14F-4D97-AF65-F5344CB8AC3E}">
        <p14:creationId xmlns:p14="http://schemas.microsoft.com/office/powerpoint/2010/main" val="2721726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pic>
        <p:nvPicPr>
          <p:cNvPr id="2" name="Picture 1">
            <a:extLst>
              <a:ext uri="{FF2B5EF4-FFF2-40B4-BE49-F238E27FC236}">
                <a16:creationId xmlns:a16="http://schemas.microsoft.com/office/drawing/2014/main" id="{A880B87D-E3B8-4A38-8326-F50C041859FE}"/>
              </a:ext>
            </a:extLst>
          </p:cNvPr>
          <p:cNvPicPr>
            <a:picLocks noChangeAspect="1"/>
          </p:cNvPicPr>
          <p:nvPr/>
        </p:nvPicPr>
        <p:blipFill rotWithShape="1">
          <a:blip r:embed="rId2"/>
          <a:srcRect b="5735"/>
          <a:stretch/>
        </p:blipFill>
        <p:spPr>
          <a:xfrm>
            <a:off x="442912" y="1756118"/>
            <a:ext cx="11306175" cy="3573528"/>
          </a:xfrm>
          <a:prstGeom prst="rect">
            <a:avLst/>
          </a:prstGeom>
        </p:spPr>
      </p:pic>
      <p:sp>
        <p:nvSpPr>
          <p:cNvPr id="3" name="Rectangle 2">
            <a:extLst>
              <a:ext uri="{FF2B5EF4-FFF2-40B4-BE49-F238E27FC236}">
                <a16:creationId xmlns:a16="http://schemas.microsoft.com/office/drawing/2014/main" id="{39B0BD84-58F7-4646-A7C1-657175847E17}"/>
              </a:ext>
            </a:extLst>
          </p:cNvPr>
          <p:cNvSpPr/>
          <p:nvPr/>
        </p:nvSpPr>
        <p:spPr>
          <a:xfrm>
            <a:off x="264465" y="6348969"/>
            <a:ext cx="5123518" cy="369332"/>
          </a:xfrm>
          <a:prstGeom prst="rect">
            <a:avLst/>
          </a:prstGeom>
        </p:spPr>
        <p:txBody>
          <a:bodyPr wrap="none">
            <a:spAutoFit/>
          </a:bodyPr>
          <a:lstStyle/>
          <a:p>
            <a:r>
              <a:rPr lang="en-GB" dirty="0">
                <a:solidFill>
                  <a:schemeClr val="accent2"/>
                </a:solidFill>
                <a:latin typeface="Montserrat" panose="00000500000000000000" pitchFamily="2" charset="0"/>
                <a:hlinkClick r:id="rId3"/>
              </a:rPr>
              <a:t>https://doi.org/10.1007/s41982-019-00024-6</a:t>
            </a:r>
            <a:r>
              <a:rPr lang="en-GB" dirty="0">
                <a:solidFill>
                  <a:schemeClr val="accent2"/>
                </a:solidFill>
                <a:latin typeface="Montserrat" panose="00000500000000000000" pitchFamily="2" charset="0"/>
              </a:rPr>
              <a:t> </a:t>
            </a:r>
          </a:p>
        </p:txBody>
      </p:sp>
    </p:spTree>
    <p:extLst>
      <p:ext uri="{BB962C8B-B14F-4D97-AF65-F5344CB8AC3E}">
        <p14:creationId xmlns:p14="http://schemas.microsoft.com/office/powerpoint/2010/main" val="11248019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sp>
        <p:nvSpPr>
          <p:cNvPr id="6" name="Rectangle 5">
            <a:extLst>
              <a:ext uri="{FF2B5EF4-FFF2-40B4-BE49-F238E27FC236}">
                <a16:creationId xmlns:a16="http://schemas.microsoft.com/office/drawing/2014/main" id="{E75FC903-4192-4270-9E50-D9614BFE7EAB}"/>
              </a:ext>
            </a:extLst>
          </p:cNvPr>
          <p:cNvSpPr/>
          <p:nvPr/>
        </p:nvSpPr>
        <p:spPr>
          <a:xfrm>
            <a:off x="480638" y="1348800"/>
            <a:ext cx="11001613" cy="5724644"/>
          </a:xfrm>
          <a:prstGeom prst="rect">
            <a:avLst/>
          </a:prstGeom>
        </p:spPr>
        <p:txBody>
          <a:bodyPr wrap="square">
            <a:spAutoFit/>
          </a:bodyPr>
          <a:lstStyle/>
          <a:p>
            <a:r>
              <a:rPr lang="en-GB" sz="1600" b="1" dirty="0">
                <a:solidFill>
                  <a:schemeClr val="accent2"/>
                </a:solidFill>
                <a:latin typeface="Montserrat" panose="00000500000000000000" pitchFamily="2" charset="0"/>
              </a:rPr>
              <a:t>RQ1</a:t>
            </a:r>
            <a:r>
              <a:rPr lang="en-GB" sz="1600" dirty="0">
                <a:solidFill>
                  <a:schemeClr val="accent2"/>
                </a:solidFill>
                <a:latin typeface="Montserrat" panose="00000500000000000000" pitchFamily="2" charset="0"/>
              </a:rPr>
              <a:t>: How does biface shape change throughout the British Acheulean </a:t>
            </a:r>
            <a:br>
              <a:rPr lang="en-GB" sz="1600" dirty="0">
                <a:solidFill>
                  <a:schemeClr val="accent2"/>
                </a:solidFill>
                <a:latin typeface="Montserrat" panose="00000500000000000000" pitchFamily="2" charset="0"/>
              </a:rPr>
            </a:br>
            <a:r>
              <a:rPr lang="en-GB" sz="1600" dirty="0">
                <a:solidFill>
                  <a:schemeClr val="accent2"/>
                </a:solidFill>
                <a:latin typeface="Montserrat" panose="00000500000000000000" pitchFamily="2" charset="0"/>
              </a:rPr>
              <a:t>and can increasing standardisation in biface shape be observed?</a:t>
            </a:r>
          </a:p>
          <a:p>
            <a:endParaRPr lang="en-GB" sz="1600"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RQ2</a:t>
            </a:r>
            <a:r>
              <a:rPr lang="en-GB" sz="1600" dirty="0">
                <a:solidFill>
                  <a:schemeClr val="accent2"/>
                </a:solidFill>
                <a:latin typeface="Montserrat" panose="00000500000000000000" pitchFamily="2" charset="0"/>
              </a:rPr>
              <a:t>: How does biface symmetry change throughout the British Acheulean </a:t>
            </a:r>
            <a:br>
              <a:rPr lang="en-GB" sz="1600" dirty="0">
                <a:solidFill>
                  <a:schemeClr val="accent2"/>
                </a:solidFill>
                <a:latin typeface="Montserrat" panose="00000500000000000000" pitchFamily="2" charset="0"/>
              </a:rPr>
            </a:br>
            <a:r>
              <a:rPr lang="en-GB" sz="1600" dirty="0">
                <a:solidFill>
                  <a:schemeClr val="accent2"/>
                </a:solidFill>
                <a:latin typeface="Montserrat" panose="00000500000000000000" pitchFamily="2" charset="0"/>
              </a:rPr>
              <a:t>and can increasing standardisation in biface symmetry be observed?</a:t>
            </a:r>
          </a:p>
          <a:p>
            <a:endParaRPr lang="en-GB" sz="1600"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RQ3</a:t>
            </a:r>
            <a:r>
              <a:rPr lang="en-GB" sz="1600" dirty="0">
                <a:solidFill>
                  <a:schemeClr val="accent2"/>
                </a:solidFill>
                <a:latin typeface="Montserrat" panose="00000500000000000000" pitchFamily="2" charset="0"/>
              </a:rPr>
              <a:t>: How are the main sources of biface shape variation linked to variations in</a:t>
            </a:r>
          </a:p>
          <a:p>
            <a:r>
              <a:rPr lang="en-GB" sz="1600" dirty="0">
                <a:solidFill>
                  <a:schemeClr val="accent2"/>
                </a:solidFill>
                <a:latin typeface="Montserrat" panose="00000500000000000000" pitchFamily="2" charset="0"/>
              </a:rPr>
              <a:t>symmetry, and how does biface size relate to both biface shape and symmetry?</a:t>
            </a:r>
          </a:p>
          <a:p>
            <a:endParaRPr lang="en-GB" sz="1400" dirty="0">
              <a:solidFill>
                <a:schemeClr val="accent2"/>
              </a:solidFill>
              <a:latin typeface="Montserrat" panose="00000500000000000000" pitchFamily="2" charset="0"/>
            </a:endParaRPr>
          </a:p>
          <a:p>
            <a:endParaRPr lang="en-GB" sz="1400" dirty="0">
              <a:solidFill>
                <a:schemeClr val="accent2"/>
              </a:solidFill>
              <a:latin typeface="Montserrat" panose="00000500000000000000" pitchFamily="2" charset="0"/>
            </a:endParaRPr>
          </a:p>
          <a:p>
            <a:r>
              <a:rPr lang="en-GB" sz="1400" dirty="0">
                <a:solidFill>
                  <a:schemeClr val="accent2"/>
                </a:solidFill>
                <a:latin typeface="Montserrat" panose="00000500000000000000" pitchFamily="2" charset="0"/>
              </a:rPr>
              <a:t>Dataset used in this practical:</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Silhouettes of handaxes (silhouettes made using photographs in Photoshop CS6)</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Handaxes created throughout the Acheulean period (MIS 13 onwards)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Control dataset: Lynford (MIS 4/3)</a:t>
            </a:r>
            <a:br>
              <a:rPr lang="en-GB" sz="1400" dirty="0">
                <a:solidFill>
                  <a:schemeClr val="accent2"/>
                </a:solidFill>
                <a:latin typeface="Montserrat" panose="00000500000000000000" pitchFamily="2" charset="0"/>
              </a:rPr>
            </a:br>
            <a:endParaRPr lang="en-GB" sz="1400" dirty="0">
              <a:solidFill>
                <a:schemeClr val="accent2"/>
              </a:solidFill>
              <a:latin typeface="Montserrat" panose="00000500000000000000" pitchFamily="2" charset="0"/>
            </a:endParaRPr>
          </a:p>
          <a:p>
            <a:pPr marL="285750" indent="-285750">
              <a:buFont typeface="Arial" panose="020B0604020202020204" pitchFamily="34" charset="0"/>
              <a:buChar char="•"/>
            </a:pPr>
            <a:endParaRPr lang="en-GB" sz="1400" dirty="0">
              <a:solidFill>
                <a:schemeClr val="accent2"/>
              </a:solidFill>
              <a:latin typeface="Montserrat" panose="00000500000000000000" pitchFamily="2" charset="0"/>
            </a:endParaRPr>
          </a:p>
          <a:p>
            <a:r>
              <a:rPr lang="en-GB" sz="1400" dirty="0">
                <a:solidFill>
                  <a:schemeClr val="accent2"/>
                </a:solidFill>
                <a:latin typeface="Montserrat" panose="00000500000000000000" pitchFamily="2" charset="0"/>
              </a:rPr>
              <a:t>Methodology:</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Elliptic Fourier Analysis of the raw coordinates to create coefficients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Extraction of symmetry values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Principal Component Analysis (and visual summaries) of shape data</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Discriminant Analysis and MANOVA of shape data (shape vs. MIS)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Visual summaries of symmetry data</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Statistical testing of symmetry  (symmetry vs. MIS)</a:t>
            </a:r>
          </a:p>
          <a:p>
            <a:pPr marL="285750" indent="-285750">
              <a:buFont typeface="Arial" panose="020B0604020202020204" pitchFamily="34" charset="0"/>
              <a:buChar char="•"/>
            </a:pPr>
            <a:r>
              <a:rPr lang="en-GB" sz="1400" dirty="0">
                <a:solidFill>
                  <a:schemeClr val="accent2"/>
                </a:solidFill>
                <a:latin typeface="Montserrat" panose="00000500000000000000" pitchFamily="2" charset="0"/>
              </a:rPr>
              <a:t>Correlation analysis</a:t>
            </a:r>
            <a:br>
              <a:rPr lang="en-GB" sz="1400" dirty="0">
                <a:solidFill>
                  <a:schemeClr val="accent2"/>
                </a:solidFill>
                <a:latin typeface="Montserrat" panose="00000500000000000000" pitchFamily="2" charset="0"/>
              </a:rPr>
            </a:br>
            <a:endParaRPr lang="en-GB" sz="1400" dirty="0">
              <a:solidFill>
                <a:schemeClr val="accent2"/>
              </a:solidFill>
              <a:latin typeface="Montserrat" panose="00000500000000000000" pitchFamily="2" charset="0"/>
            </a:endParaRPr>
          </a:p>
        </p:txBody>
      </p:sp>
    </p:spTree>
    <p:extLst>
      <p:ext uri="{BB962C8B-B14F-4D97-AF65-F5344CB8AC3E}">
        <p14:creationId xmlns:p14="http://schemas.microsoft.com/office/powerpoint/2010/main" val="15566368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7B516C-208A-43BC-9D3D-E00A3CCB5AE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pic>
        <p:nvPicPr>
          <p:cNvPr id="4" name="Picture 3">
            <a:extLst>
              <a:ext uri="{FF2B5EF4-FFF2-40B4-BE49-F238E27FC236}">
                <a16:creationId xmlns:a16="http://schemas.microsoft.com/office/drawing/2014/main" id="{0FB7A880-F80A-43D7-AE0C-D417477E5C95}"/>
              </a:ext>
            </a:extLst>
          </p:cNvPr>
          <p:cNvPicPr>
            <a:picLocks noChangeAspect="1"/>
          </p:cNvPicPr>
          <p:nvPr/>
        </p:nvPicPr>
        <p:blipFill>
          <a:blip r:embed="rId2"/>
          <a:stretch>
            <a:fillRect/>
          </a:stretch>
        </p:blipFill>
        <p:spPr>
          <a:xfrm>
            <a:off x="2046750" y="1905948"/>
            <a:ext cx="8098500" cy="4116029"/>
          </a:xfrm>
          <a:prstGeom prst="rect">
            <a:avLst/>
          </a:prstGeom>
        </p:spPr>
      </p:pic>
    </p:spTree>
    <p:extLst>
      <p:ext uri="{BB962C8B-B14F-4D97-AF65-F5344CB8AC3E}">
        <p14:creationId xmlns:p14="http://schemas.microsoft.com/office/powerpoint/2010/main" val="24365947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1FFED-628A-4CD3-84E2-2411267C5926}"/>
              </a:ext>
            </a:extLst>
          </p:cNvPr>
          <p:cNvSpPr txBox="1"/>
          <p:nvPr/>
        </p:nvSpPr>
        <p:spPr>
          <a:xfrm>
            <a:off x="480638" y="509031"/>
            <a:ext cx="7452681" cy="646331"/>
          </a:xfrm>
          <a:prstGeom prst="rect">
            <a:avLst/>
          </a:prstGeom>
          <a:noFill/>
        </p:spPr>
        <p:txBody>
          <a:bodyPr wrap="none" rtlCol="0">
            <a:spAutoFit/>
          </a:bodyPr>
          <a:lstStyle/>
          <a:p>
            <a:r>
              <a:rPr lang="en-GB" sz="3600" b="1" dirty="0">
                <a:solidFill>
                  <a:schemeClr val="accent2"/>
                </a:solidFill>
                <a:latin typeface="Montserrat ExtraBold" panose="00000900000000000000" pitchFamily="2" charset="0"/>
              </a:rPr>
              <a:t>Practical #2: Outline analysis </a:t>
            </a:r>
            <a:endParaRPr lang="en-GB" sz="3200" b="1" dirty="0">
              <a:solidFill>
                <a:schemeClr val="accent2"/>
              </a:solidFill>
              <a:latin typeface="Montserrat ExtraBold" panose="00000900000000000000" pitchFamily="2" charset="0"/>
            </a:endParaRPr>
          </a:p>
        </p:txBody>
      </p:sp>
      <p:sp>
        <p:nvSpPr>
          <p:cNvPr id="5" name="Rectangle 4">
            <a:extLst>
              <a:ext uri="{FF2B5EF4-FFF2-40B4-BE49-F238E27FC236}">
                <a16:creationId xmlns:a16="http://schemas.microsoft.com/office/drawing/2014/main" id="{1A06112B-7581-4487-AA97-4D45276483AD}"/>
              </a:ext>
            </a:extLst>
          </p:cNvPr>
          <p:cNvSpPr/>
          <p:nvPr/>
        </p:nvSpPr>
        <p:spPr>
          <a:xfrm>
            <a:off x="480638" y="1348800"/>
            <a:ext cx="11458813" cy="1569660"/>
          </a:xfrm>
          <a:prstGeom prst="rect">
            <a:avLst/>
          </a:prstGeom>
        </p:spPr>
        <p:txBody>
          <a:bodyPr wrap="square">
            <a:spAutoFit/>
          </a:bodyPr>
          <a:lstStyle/>
          <a:p>
            <a:r>
              <a:rPr lang="en-GB" sz="1600" b="1" dirty="0">
                <a:solidFill>
                  <a:schemeClr val="accent2"/>
                </a:solidFill>
                <a:latin typeface="Montserrat" panose="00000500000000000000" pitchFamily="2" charset="0"/>
              </a:rPr>
              <a:t>Step 1: Download all files on GitHub (</a:t>
            </a:r>
            <a:r>
              <a:rPr lang="en-GB" sz="1600" b="1" dirty="0">
                <a:solidFill>
                  <a:schemeClr val="accent2"/>
                </a:solidFill>
                <a:latin typeface="Montserrat" panose="00000500000000000000" pitchFamily="2" charset="0"/>
                <a:hlinkClick r:id="rId2"/>
              </a:rPr>
              <a:t>https://github.com/CSHoggard/-Morph2019</a:t>
            </a:r>
            <a:r>
              <a:rPr lang="en-GB" sz="1600" b="1" dirty="0">
                <a:solidFill>
                  <a:schemeClr val="accent2"/>
                </a:solidFill>
                <a:latin typeface="Montserrat" panose="00000500000000000000" pitchFamily="2" charset="0"/>
              </a:rPr>
              <a:t>)  and save in an appropriate directory</a:t>
            </a:r>
            <a:br>
              <a:rPr lang="en-GB" sz="1600" b="1" dirty="0">
                <a:solidFill>
                  <a:schemeClr val="accent2"/>
                </a:solidFill>
                <a:latin typeface="Montserrat" panose="00000500000000000000" pitchFamily="2" charset="0"/>
              </a:rPr>
            </a:br>
            <a:endParaRPr lang="en-GB" sz="1600" b="1"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Step 2: Load “</a:t>
            </a:r>
            <a:r>
              <a:rPr lang="en-GB" sz="1600" b="1" dirty="0" err="1">
                <a:solidFill>
                  <a:schemeClr val="accent2"/>
                </a:solidFill>
                <a:latin typeface="Montserrat" panose="00000500000000000000" pitchFamily="2" charset="0"/>
              </a:rPr>
              <a:t>Practical_.R</a:t>
            </a:r>
            <a:r>
              <a:rPr lang="en-GB" sz="1600" b="1" dirty="0">
                <a:solidFill>
                  <a:schemeClr val="accent2"/>
                </a:solidFill>
                <a:latin typeface="Montserrat" panose="00000500000000000000" pitchFamily="2" charset="0"/>
              </a:rPr>
              <a:t>” in </a:t>
            </a:r>
            <a:r>
              <a:rPr lang="en-GB" sz="1600" b="1" dirty="0" err="1">
                <a:solidFill>
                  <a:schemeClr val="accent2"/>
                </a:solidFill>
                <a:latin typeface="Montserrat" panose="00000500000000000000" pitchFamily="2" charset="0"/>
              </a:rPr>
              <a:t>Rstudio</a:t>
            </a:r>
            <a:r>
              <a:rPr lang="en-GB" sz="1600" b="1" dirty="0">
                <a:solidFill>
                  <a:schemeClr val="accent2"/>
                </a:solidFill>
                <a:latin typeface="Montserrat" panose="00000500000000000000" pitchFamily="2" charset="0"/>
              </a:rPr>
              <a:t> and set the working directory as appropriate</a:t>
            </a:r>
            <a:br>
              <a:rPr lang="en-GB" sz="1600" b="1" dirty="0">
                <a:solidFill>
                  <a:schemeClr val="accent2"/>
                </a:solidFill>
                <a:latin typeface="Montserrat" panose="00000500000000000000" pitchFamily="2" charset="0"/>
              </a:rPr>
            </a:br>
            <a:endParaRPr lang="en-GB" sz="1600" b="1" dirty="0">
              <a:solidFill>
                <a:schemeClr val="accent2"/>
              </a:solidFill>
              <a:latin typeface="Montserrat" panose="00000500000000000000" pitchFamily="2" charset="0"/>
            </a:endParaRPr>
          </a:p>
          <a:p>
            <a:r>
              <a:rPr lang="en-GB" sz="1600" b="1" dirty="0">
                <a:solidFill>
                  <a:schemeClr val="accent2"/>
                </a:solidFill>
                <a:latin typeface="Montserrat" panose="00000500000000000000" pitchFamily="2" charset="0"/>
              </a:rPr>
              <a:t>Step 3: Follow through the instructions and guidance in the script (we’ll work through it together after!)</a:t>
            </a:r>
          </a:p>
        </p:txBody>
      </p:sp>
    </p:spTree>
    <p:extLst>
      <p:ext uri="{BB962C8B-B14F-4D97-AF65-F5344CB8AC3E}">
        <p14:creationId xmlns:p14="http://schemas.microsoft.com/office/powerpoint/2010/main" val="14510777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8504AE-B872-4C06-990B-40F97483F97E}"/>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8704627" cy="646331"/>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GMM and Archaeology: The Future</a:t>
            </a:r>
            <a:endParaRPr lang="en-GB" sz="3200" b="1" dirty="0">
              <a:solidFill>
                <a:schemeClr val="bg1"/>
              </a:solidFill>
              <a:latin typeface="Montserrat ExtraBold" panose="00000900000000000000" pitchFamily="2" charset="0"/>
            </a:endParaRPr>
          </a:p>
        </p:txBody>
      </p:sp>
      <p:sp>
        <p:nvSpPr>
          <p:cNvPr id="3" name="Rectangle 2">
            <a:extLst>
              <a:ext uri="{FF2B5EF4-FFF2-40B4-BE49-F238E27FC236}">
                <a16:creationId xmlns:a16="http://schemas.microsoft.com/office/drawing/2014/main" id="{76F43708-E31D-4290-8333-2C984B3F0224}"/>
              </a:ext>
            </a:extLst>
          </p:cNvPr>
          <p:cNvSpPr/>
          <p:nvPr/>
        </p:nvSpPr>
        <p:spPr>
          <a:xfrm>
            <a:off x="489235" y="1897336"/>
            <a:ext cx="10535815" cy="2031325"/>
          </a:xfrm>
          <a:prstGeom prst="rect">
            <a:avLst/>
          </a:prstGeom>
        </p:spPr>
        <p:txBody>
          <a:bodyPr wrap="square">
            <a:spAutoFit/>
          </a:bodyPr>
          <a:lstStyle/>
          <a:p>
            <a:pPr marL="457200" indent="-457200">
              <a:buSzPct val="150000"/>
              <a:buFont typeface="+mj-lt"/>
              <a:buAutoNum type="arabicPeriod"/>
            </a:pPr>
            <a:r>
              <a:rPr lang="en-GB" b="1" dirty="0">
                <a:solidFill>
                  <a:schemeClr val="bg1"/>
                </a:solidFill>
                <a:latin typeface="Montserrat" panose="00000500000000000000" pitchFamily="2" charset="0"/>
              </a:rPr>
              <a:t>Greater application</a:t>
            </a:r>
            <a:r>
              <a:rPr lang="en-GB" dirty="0">
                <a:solidFill>
                  <a:schemeClr val="bg1"/>
                </a:solidFill>
                <a:latin typeface="Montserrat" panose="00000500000000000000" pitchFamily="2" charset="0"/>
              </a:rPr>
              <a:t> of GMM in  a variety of new (non biological) archaeologies</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b="1" dirty="0">
                <a:solidFill>
                  <a:schemeClr val="bg1"/>
                </a:solidFill>
                <a:latin typeface="Montserrat" panose="00000500000000000000" pitchFamily="2" charset="0"/>
              </a:rPr>
              <a:t>Methodological applications</a:t>
            </a:r>
            <a:r>
              <a:rPr lang="en-GB" dirty="0">
                <a:solidFill>
                  <a:schemeClr val="bg1"/>
                </a:solidFill>
                <a:latin typeface="Montserrat" panose="00000500000000000000" pitchFamily="2" charset="0"/>
              </a:rPr>
              <a:t>: </a:t>
            </a:r>
            <a:r>
              <a:rPr lang="en-GB" dirty="0" err="1">
                <a:solidFill>
                  <a:schemeClr val="bg1"/>
                </a:solidFill>
                <a:latin typeface="Montserrat" panose="00000500000000000000" pitchFamily="2" charset="0"/>
              </a:rPr>
              <a:t>automisation</a:t>
            </a:r>
            <a:r>
              <a:rPr lang="en-GB" dirty="0">
                <a:solidFill>
                  <a:schemeClr val="bg1"/>
                </a:solidFill>
                <a:latin typeface="Montserrat" panose="00000500000000000000" pitchFamily="2" charset="0"/>
              </a:rPr>
              <a:t> (recording and landmarking)</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b="1" dirty="0">
                <a:solidFill>
                  <a:schemeClr val="bg1"/>
                </a:solidFill>
                <a:latin typeface="Montserrat" panose="00000500000000000000" pitchFamily="2" charset="0"/>
              </a:rPr>
              <a:t>Coding developments:</a:t>
            </a:r>
            <a:r>
              <a:rPr lang="en-GB" dirty="0">
                <a:solidFill>
                  <a:schemeClr val="bg1"/>
                </a:solidFill>
                <a:latin typeface="Montserrat" panose="00000500000000000000" pitchFamily="2" charset="0"/>
              </a:rPr>
              <a:t> towards a replicable, reproducible and Shiny GMM…</a:t>
            </a:r>
            <a:br>
              <a:rPr lang="en-GB" dirty="0">
                <a:solidFill>
                  <a:schemeClr val="bg1"/>
                </a:solidFill>
                <a:latin typeface="Montserrat" panose="00000500000000000000" pitchFamily="2" charset="0"/>
              </a:rPr>
            </a:br>
            <a:endParaRPr lang="en-GB" dirty="0">
              <a:solidFill>
                <a:schemeClr val="bg1"/>
              </a:solidFill>
              <a:latin typeface="Montserrat" panose="00000500000000000000" pitchFamily="2" charset="0"/>
            </a:endParaRPr>
          </a:p>
          <a:p>
            <a:pPr marL="457200" indent="-457200">
              <a:buSzPct val="150000"/>
              <a:buFont typeface="+mj-lt"/>
              <a:buAutoNum type="arabicPeriod"/>
            </a:pPr>
            <a:r>
              <a:rPr lang="en-GB" b="1" dirty="0">
                <a:solidFill>
                  <a:schemeClr val="bg1"/>
                </a:solidFill>
                <a:latin typeface="Montserrat" panose="00000500000000000000" pitchFamily="2" charset="0"/>
              </a:rPr>
              <a:t>More powerful analytics</a:t>
            </a:r>
            <a:r>
              <a:rPr lang="en-GB" dirty="0">
                <a:solidFill>
                  <a:schemeClr val="bg1"/>
                </a:solidFill>
                <a:latin typeface="Montserrat" panose="00000500000000000000" pitchFamily="2" charset="0"/>
              </a:rPr>
              <a:t>: e.g. Bayesian and Machine Learning techniques</a:t>
            </a:r>
          </a:p>
        </p:txBody>
      </p:sp>
    </p:spTree>
    <p:extLst>
      <p:ext uri="{BB962C8B-B14F-4D97-AF65-F5344CB8AC3E}">
        <p14:creationId xmlns:p14="http://schemas.microsoft.com/office/powerpoint/2010/main" val="19243127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FB9059B-906A-498C-BCC2-D0C972C867CD}"/>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37B516C-208A-43BC-9D3D-E00A3CCB5AE6}"/>
              </a:ext>
            </a:extLst>
          </p:cNvPr>
          <p:cNvSpPr txBox="1"/>
          <p:nvPr/>
        </p:nvSpPr>
        <p:spPr>
          <a:xfrm>
            <a:off x="363073" y="547183"/>
            <a:ext cx="6317755" cy="2308324"/>
          </a:xfrm>
          <a:prstGeom prst="rect">
            <a:avLst/>
          </a:prstGeom>
          <a:noFill/>
        </p:spPr>
        <p:txBody>
          <a:bodyPr wrap="none" rtlCol="0">
            <a:spAutoFit/>
          </a:bodyPr>
          <a:lstStyle/>
          <a:p>
            <a:r>
              <a:rPr lang="en-GB" sz="3600" b="1" dirty="0">
                <a:solidFill>
                  <a:schemeClr val="bg1"/>
                </a:solidFill>
                <a:latin typeface="Montserrat ExtraBold" panose="00000900000000000000" pitchFamily="2" charset="0"/>
              </a:rPr>
              <a:t>Thank you for attending!</a:t>
            </a:r>
          </a:p>
          <a:p>
            <a:endParaRPr lang="en-GB" sz="3600" b="1" dirty="0">
              <a:solidFill>
                <a:schemeClr val="bg1"/>
              </a:solidFill>
              <a:latin typeface="Montserrat ExtraBold" panose="00000900000000000000" pitchFamily="2" charset="0"/>
            </a:endParaRPr>
          </a:p>
          <a:p>
            <a:r>
              <a:rPr lang="en-GB" sz="3600" b="1" dirty="0">
                <a:solidFill>
                  <a:schemeClr val="bg1"/>
                </a:solidFill>
                <a:latin typeface="Montserrat ExtraBold" panose="00000900000000000000" pitchFamily="2" charset="0"/>
              </a:rPr>
              <a:t>Enjoy Morph2019!</a:t>
            </a:r>
          </a:p>
          <a:p>
            <a:r>
              <a:rPr lang="en-GB" sz="3600" b="1" dirty="0">
                <a:solidFill>
                  <a:schemeClr val="bg1"/>
                </a:solidFill>
                <a:latin typeface="Montserrat ExtraBold" panose="00000900000000000000" pitchFamily="2" charset="0"/>
              </a:rPr>
              <a:t>Enjoy Sendai!</a:t>
            </a:r>
          </a:p>
        </p:txBody>
      </p:sp>
      <p:cxnSp>
        <p:nvCxnSpPr>
          <p:cNvPr id="6" name="Straight Connector 5">
            <a:extLst>
              <a:ext uri="{FF2B5EF4-FFF2-40B4-BE49-F238E27FC236}">
                <a16:creationId xmlns:a16="http://schemas.microsoft.com/office/drawing/2014/main" id="{67EBAFFE-09E0-4B3B-9310-38DA3AAB373C}"/>
              </a:ext>
            </a:extLst>
          </p:cNvPr>
          <p:cNvCxnSpPr>
            <a:cxnSpLocks/>
          </p:cNvCxnSpPr>
          <p:nvPr/>
        </p:nvCxnSpPr>
        <p:spPr>
          <a:xfrm flipV="1">
            <a:off x="-812800" y="4171982"/>
            <a:ext cx="1268370" cy="158431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B5364E3-5C93-43C5-8E8E-B64FA5EECE17}"/>
              </a:ext>
            </a:extLst>
          </p:cNvPr>
          <p:cNvCxnSpPr>
            <a:cxnSpLocks/>
          </p:cNvCxnSpPr>
          <p:nvPr/>
        </p:nvCxnSpPr>
        <p:spPr>
          <a:xfrm flipH="1" flipV="1">
            <a:off x="469901" y="4171982"/>
            <a:ext cx="1282699" cy="31686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C694F4-0BAB-4898-8D6E-572AC769FE1B}"/>
              </a:ext>
            </a:extLst>
          </p:cNvPr>
          <p:cNvCxnSpPr>
            <a:cxnSpLocks/>
          </p:cNvCxnSpPr>
          <p:nvPr/>
        </p:nvCxnSpPr>
        <p:spPr>
          <a:xfrm flipV="1">
            <a:off x="1766931" y="6356382"/>
            <a:ext cx="1623969" cy="984218"/>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DDBF6F0-E059-43DA-8AA2-21478D6259B7}"/>
              </a:ext>
            </a:extLst>
          </p:cNvPr>
          <p:cNvCxnSpPr>
            <a:cxnSpLocks/>
          </p:cNvCxnSpPr>
          <p:nvPr/>
        </p:nvCxnSpPr>
        <p:spPr>
          <a:xfrm>
            <a:off x="469900" y="4171982"/>
            <a:ext cx="2921000" cy="218440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98220ED-9C80-46DA-ABE0-0A7B53B06CF7}"/>
              </a:ext>
            </a:extLst>
          </p:cNvPr>
          <p:cNvSpPr/>
          <p:nvPr/>
        </p:nvSpPr>
        <p:spPr>
          <a:xfrm>
            <a:off x="266700" y="39687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0339B59-C6CA-45E5-AAED-B63D8622F8AF}"/>
              </a:ext>
            </a:extLst>
          </p:cNvPr>
          <p:cNvSpPr/>
          <p:nvPr/>
        </p:nvSpPr>
        <p:spPr>
          <a:xfrm>
            <a:off x="3187700" y="6153182"/>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A close up of a logo&#10;&#10;Description automatically generated">
            <a:extLst>
              <a:ext uri="{FF2B5EF4-FFF2-40B4-BE49-F238E27FC236}">
                <a16:creationId xmlns:a16="http://schemas.microsoft.com/office/drawing/2014/main" id="{3C6FC034-F069-47C3-957E-66C79A586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904" y="5492835"/>
            <a:ext cx="4585740" cy="1320693"/>
          </a:xfrm>
          <a:prstGeom prst="rect">
            <a:avLst/>
          </a:prstGeom>
        </p:spPr>
      </p:pic>
    </p:spTree>
    <p:extLst>
      <p:ext uri="{BB962C8B-B14F-4D97-AF65-F5344CB8AC3E}">
        <p14:creationId xmlns:p14="http://schemas.microsoft.com/office/powerpoint/2010/main" val="11198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3CFA721-AAD5-4ECD-8D7D-7356823FBA80}"/>
              </a:ext>
            </a:extLst>
          </p:cNvPr>
          <p:cNvSpPr/>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25CA314C-948A-4DB5-BC3F-B9FF63A4FC37}"/>
              </a:ext>
            </a:extLst>
          </p:cNvPr>
          <p:cNvSpPr txBox="1"/>
          <p:nvPr/>
        </p:nvSpPr>
        <p:spPr>
          <a:xfrm>
            <a:off x="536959" y="1044817"/>
            <a:ext cx="6171882" cy="769441"/>
          </a:xfrm>
          <a:prstGeom prst="rect">
            <a:avLst/>
          </a:prstGeom>
          <a:noFill/>
        </p:spPr>
        <p:txBody>
          <a:bodyPr wrap="none" rtlCol="0">
            <a:spAutoFit/>
          </a:bodyPr>
          <a:lstStyle/>
          <a:p>
            <a:r>
              <a:rPr lang="en-GB" sz="4400" b="1" dirty="0">
                <a:solidFill>
                  <a:schemeClr val="bg1"/>
                </a:solidFill>
                <a:latin typeface="Montserrat" panose="00000500000000000000" pitchFamily="2" charset="0"/>
              </a:rPr>
              <a:t>“Art of the possible”</a:t>
            </a:r>
          </a:p>
        </p:txBody>
      </p:sp>
      <p:pic>
        <p:nvPicPr>
          <p:cNvPr id="2" name="Graphic 1">
            <a:extLst>
              <a:ext uri="{FF2B5EF4-FFF2-40B4-BE49-F238E27FC236}">
                <a16:creationId xmlns:a16="http://schemas.microsoft.com/office/drawing/2014/main" id="{A0518557-A6F0-4562-BD38-957C6303FA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4786" y="3843958"/>
            <a:ext cx="3102427" cy="2481942"/>
          </a:xfrm>
          <a:prstGeom prst="rect">
            <a:avLst/>
          </a:prstGeom>
        </p:spPr>
      </p:pic>
    </p:spTree>
    <p:extLst>
      <p:ext uri="{BB962C8B-B14F-4D97-AF65-F5344CB8AC3E}">
        <p14:creationId xmlns:p14="http://schemas.microsoft.com/office/powerpoint/2010/main" val="35834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A3C5DE17-8E53-4595-9E38-674C2F3212E5}"/>
              </a:ext>
            </a:extLst>
          </p:cNvPr>
          <p:cNvCxnSpPr>
            <a:cxnSpLocks/>
          </p:cNvCxnSpPr>
          <p:nvPr/>
        </p:nvCxnSpPr>
        <p:spPr>
          <a:xfrm>
            <a:off x="-628176" y="2083964"/>
            <a:ext cx="4218030" cy="60009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50393F6-F05A-4068-8AB5-23D940B9FCB7}"/>
              </a:ext>
            </a:extLst>
          </p:cNvPr>
          <p:cNvSpPr txBox="1"/>
          <p:nvPr/>
        </p:nvSpPr>
        <p:spPr>
          <a:xfrm>
            <a:off x="654524" y="5773571"/>
            <a:ext cx="10693953" cy="584775"/>
          </a:xfrm>
          <a:prstGeom prst="rect">
            <a:avLst/>
          </a:prstGeom>
          <a:noFill/>
        </p:spPr>
        <p:txBody>
          <a:bodyPr wrap="none" rtlCol="0">
            <a:spAutoFit/>
          </a:bodyPr>
          <a:lstStyle/>
          <a:p>
            <a:r>
              <a:rPr lang="en-GB" sz="3200" b="1" dirty="0">
                <a:solidFill>
                  <a:srgbClr val="ED7D31"/>
                </a:solidFill>
                <a:latin typeface="Montserrat ExtraBold" panose="00000900000000000000" pitchFamily="2" charset="0"/>
              </a:rPr>
              <a:t>Morphometrics and Geometric Morphometrics…</a:t>
            </a:r>
          </a:p>
        </p:txBody>
      </p:sp>
      <p:cxnSp>
        <p:nvCxnSpPr>
          <p:cNvPr id="3" name="Straight Connector 2">
            <a:extLst>
              <a:ext uri="{FF2B5EF4-FFF2-40B4-BE49-F238E27FC236}">
                <a16:creationId xmlns:a16="http://schemas.microsoft.com/office/drawing/2014/main" id="{DA08BF85-A977-42F3-B7A4-C512BD4A7B56}"/>
              </a:ext>
            </a:extLst>
          </p:cNvPr>
          <p:cNvCxnSpPr>
            <a:cxnSpLocks/>
          </p:cNvCxnSpPr>
          <p:nvPr/>
        </p:nvCxnSpPr>
        <p:spPr>
          <a:xfrm flipV="1">
            <a:off x="-628176" y="499654"/>
            <a:ext cx="1268370" cy="158431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B675370-9B47-4BF3-A916-ED05CD9BDABF}"/>
              </a:ext>
            </a:extLst>
          </p:cNvPr>
          <p:cNvCxnSpPr>
            <a:cxnSpLocks/>
          </p:cNvCxnSpPr>
          <p:nvPr/>
        </p:nvCxnSpPr>
        <p:spPr>
          <a:xfrm>
            <a:off x="654524" y="499654"/>
            <a:ext cx="2921000" cy="218440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1EE4D46-1863-4073-BC27-E1E25B4728F4}"/>
              </a:ext>
            </a:extLst>
          </p:cNvPr>
          <p:cNvSpPr/>
          <p:nvPr/>
        </p:nvSpPr>
        <p:spPr>
          <a:xfrm>
            <a:off x="451324" y="296454"/>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5C2D82B-D36D-42F8-AB90-4C95368F8059}"/>
              </a:ext>
            </a:extLst>
          </p:cNvPr>
          <p:cNvSpPr/>
          <p:nvPr/>
        </p:nvSpPr>
        <p:spPr>
          <a:xfrm>
            <a:off x="3372324" y="2480854"/>
            <a:ext cx="406400" cy="406400"/>
          </a:xfrm>
          <a:prstGeom prst="ellipse">
            <a:avLst/>
          </a:prstGeom>
          <a:solidFill>
            <a:schemeClr val="bg1"/>
          </a:solidFill>
          <a:ln w="5715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995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0393F6-F05A-4068-8AB5-23D940B9FCB7}"/>
              </a:ext>
            </a:extLst>
          </p:cNvPr>
          <p:cNvSpPr txBox="1"/>
          <p:nvPr/>
        </p:nvSpPr>
        <p:spPr>
          <a:xfrm>
            <a:off x="836023" y="733048"/>
            <a:ext cx="4334841" cy="584775"/>
          </a:xfrm>
          <a:prstGeom prst="rect">
            <a:avLst/>
          </a:prstGeom>
          <a:noFill/>
        </p:spPr>
        <p:txBody>
          <a:bodyPr wrap="none" rtlCol="0">
            <a:spAutoFit/>
          </a:bodyPr>
          <a:lstStyle/>
          <a:p>
            <a:r>
              <a:rPr lang="en-GB" sz="3200" b="1" dirty="0">
                <a:solidFill>
                  <a:srgbClr val="ED7D31"/>
                </a:solidFill>
                <a:latin typeface="Montserrat ExtraBold" panose="00000900000000000000" pitchFamily="2" charset="0"/>
              </a:rPr>
              <a:t>Morphometrics 101</a:t>
            </a:r>
          </a:p>
        </p:txBody>
      </p:sp>
      <p:sp>
        <p:nvSpPr>
          <p:cNvPr id="3" name="TextBox 2">
            <a:extLst>
              <a:ext uri="{FF2B5EF4-FFF2-40B4-BE49-F238E27FC236}">
                <a16:creationId xmlns:a16="http://schemas.microsoft.com/office/drawing/2014/main" id="{6EF3721D-7F82-4C86-AF70-2B05B2D37A81}"/>
              </a:ext>
            </a:extLst>
          </p:cNvPr>
          <p:cNvSpPr txBox="1"/>
          <p:nvPr/>
        </p:nvSpPr>
        <p:spPr>
          <a:xfrm>
            <a:off x="836023" y="1839036"/>
            <a:ext cx="9668031" cy="3326873"/>
          </a:xfrm>
          <a:prstGeom prst="rect">
            <a:avLst/>
          </a:prstGeom>
          <a:noFill/>
        </p:spPr>
        <p:txBody>
          <a:bodyPr wrap="none" rtlCol="0">
            <a:spAutoFit/>
          </a:bodyPr>
          <a:lstStyle/>
          <a:p>
            <a:pPr marL="342900" lvl="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kern="0" dirty="0">
                <a:solidFill>
                  <a:srgbClr val="000000"/>
                </a:solidFill>
                <a:latin typeface="Montserrat" panose="00000500000000000000" pitchFamily="2" charset="0"/>
              </a:rPr>
              <a:t>First coined by Professor of Zoology (UCD) Robert </a:t>
            </a:r>
            <a:r>
              <a:rPr lang="en-GB" kern="0" dirty="0" err="1">
                <a:solidFill>
                  <a:srgbClr val="000000"/>
                </a:solidFill>
                <a:latin typeface="Montserrat" panose="00000500000000000000" pitchFamily="2" charset="0"/>
              </a:rPr>
              <a:t>Blackith</a:t>
            </a:r>
            <a:r>
              <a:rPr lang="en-GB" kern="0" dirty="0">
                <a:solidFill>
                  <a:srgbClr val="000000"/>
                </a:solidFill>
                <a:latin typeface="Montserrat" panose="00000500000000000000" pitchFamily="2" charset="0"/>
              </a:rPr>
              <a:t> in 1957</a:t>
            </a:r>
            <a:br>
              <a:rPr lang="en-GB" kern="0" dirty="0">
                <a:solidFill>
                  <a:srgbClr val="000000"/>
                </a:solidFill>
                <a:latin typeface="Montserrat" panose="00000500000000000000" pitchFamily="2" charset="0"/>
              </a:rPr>
            </a:br>
            <a:endParaRPr lang="en-GB"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b="1" kern="0" dirty="0">
                <a:solidFill>
                  <a:srgbClr val="ED7D31"/>
                </a:solidFill>
                <a:latin typeface="Montserrat" panose="00000500000000000000" pitchFamily="2" charset="0"/>
              </a:rPr>
              <a:t>Quantitative study of shape, shape variation and shape covariation</a:t>
            </a:r>
            <a:br>
              <a:rPr lang="en-GB" b="1" kern="0" dirty="0">
                <a:solidFill>
                  <a:srgbClr val="ED7D31"/>
                </a:solidFill>
                <a:latin typeface="Montserrat" panose="00000500000000000000" pitchFamily="2" charset="0"/>
              </a:rPr>
            </a:br>
            <a:endParaRPr lang="en-GB" b="1" kern="0" dirty="0">
              <a:solidFill>
                <a:srgbClr val="ED7D31"/>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kern="0" dirty="0">
                <a:solidFill>
                  <a:srgbClr val="000000"/>
                </a:solidFill>
                <a:latin typeface="Montserrat" panose="00000500000000000000" pitchFamily="2" charset="0"/>
              </a:rPr>
              <a:t>Two types of morphometric studies:</a:t>
            </a:r>
          </a:p>
          <a:p>
            <a:pPr marL="774900" lvl="1"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b="1" kern="0" dirty="0">
                <a:solidFill>
                  <a:srgbClr val="ED7D31"/>
                </a:solidFill>
                <a:latin typeface="Montserrat" panose="00000500000000000000" pitchFamily="2" charset="0"/>
              </a:rPr>
              <a:t>Traditional morphometrics </a:t>
            </a:r>
            <a:r>
              <a:rPr lang="en-GB" kern="0" dirty="0">
                <a:solidFill>
                  <a:srgbClr val="000000"/>
                </a:solidFill>
                <a:latin typeface="Montserrat" panose="00000500000000000000" pitchFamily="2" charset="0"/>
              </a:rPr>
              <a:t>(e.g. length measurements, angles, ratios…)</a:t>
            </a:r>
          </a:p>
          <a:p>
            <a:pPr marL="774900" lvl="1"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b="1" kern="0" dirty="0">
                <a:solidFill>
                  <a:srgbClr val="ED7D31"/>
                </a:solidFill>
                <a:latin typeface="Montserrat" panose="00000500000000000000" pitchFamily="2" charset="0"/>
              </a:rPr>
              <a:t>Geometric morphometrics</a:t>
            </a:r>
            <a:r>
              <a:rPr lang="en-GB" b="1" kern="0" dirty="0">
                <a:solidFill>
                  <a:srgbClr val="000000"/>
                </a:solidFill>
                <a:latin typeface="Montserrat" panose="00000500000000000000" pitchFamily="2" charset="0"/>
              </a:rPr>
              <a:t> </a:t>
            </a:r>
            <a:r>
              <a:rPr lang="en-GB" kern="0" dirty="0">
                <a:solidFill>
                  <a:srgbClr val="000000"/>
                </a:solidFill>
                <a:latin typeface="Montserrat" panose="00000500000000000000" pitchFamily="2" charset="0"/>
              </a:rPr>
              <a:t>(e.g. landmarks, outlines and curves, surfaces…)</a:t>
            </a:r>
            <a:br>
              <a:rPr lang="en-GB" kern="0" dirty="0">
                <a:solidFill>
                  <a:srgbClr val="000000"/>
                </a:solidFill>
                <a:latin typeface="Montserrat" panose="00000500000000000000" pitchFamily="2" charset="0"/>
              </a:rPr>
            </a:br>
            <a:endParaRPr lang="en-GB" kern="0" dirty="0">
              <a:solidFill>
                <a:srgbClr val="000000"/>
              </a:solidFill>
              <a:latin typeface="Montserrat" panose="00000500000000000000" pitchFamily="2" charset="0"/>
            </a:endParaRPr>
          </a:p>
          <a:p>
            <a:pPr marL="317700" indent="-342900" fontAlgn="base">
              <a:lnSpc>
                <a:spcPct val="99000"/>
              </a:lnSpc>
              <a:spcBef>
                <a:spcPts val="600"/>
              </a:spcBef>
              <a:spcAft>
                <a:spcPct val="0"/>
              </a:spcAft>
              <a:buClr>
                <a:srgbClr val="000000"/>
              </a:buClr>
              <a:buSzPct val="100000"/>
              <a:buFont typeface="Wingdings" panose="05000000000000000000" pitchFamily="2" charset="2"/>
              <a:buChar char="§"/>
            </a:pPr>
            <a:r>
              <a:rPr lang="en-GB" kern="0" dirty="0">
                <a:solidFill>
                  <a:srgbClr val="000000"/>
                </a:solidFill>
                <a:latin typeface="Montserrat" panose="00000500000000000000" pitchFamily="2" charset="0"/>
              </a:rPr>
              <a:t>Note: Geometric Morphometrics </a:t>
            </a:r>
            <a:r>
              <a:rPr lang="en-GB" dirty="0">
                <a:latin typeface="Montserrat" panose="00000500000000000000" pitchFamily="2" charset="0"/>
              </a:rPr>
              <a:t>≯ Traditional Morphometrics</a:t>
            </a:r>
            <a:endParaRPr lang="en-GB" kern="0" dirty="0">
              <a:solidFill>
                <a:srgbClr val="000000"/>
              </a:solidFill>
              <a:latin typeface="Montserrat" panose="00000500000000000000" pitchFamily="2" charset="0"/>
            </a:endParaRPr>
          </a:p>
          <a:p>
            <a:pPr marL="342900" lvl="0" indent="-342900" fontAlgn="base">
              <a:lnSpc>
                <a:spcPct val="99000"/>
              </a:lnSpc>
              <a:spcBef>
                <a:spcPts val="600"/>
              </a:spcBef>
              <a:spcAft>
                <a:spcPct val="0"/>
              </a:spcAft>
              <a:buClr>
                <a:srgbClr val="000000"/>
              </a:buClr>
              <a:buSzPct val="100000"/>
              <a:buFont typeface="Arial" panose="020B0604020202020204" pitchFamily="34" charset="0"/>
              <a:buChar char="•"/>
            </a:pPr>
            <a:endParaRPr lang="en-GB" sz="2000" b="1" dirty="0">
              <a:solidFill>
                <a:srgbClr val="ED7D31"/>
              </a:solidFill>
              <a:latin typeface="Montserrat" panose="00000500000000000000" pitchFamily="2" charset="0"/>
            </a:endParaRPr>
          </a:p>
        </p:txBody>
      </p:sp>
      <p:sp>
        <p:nvSpPr>
          <p:cNvPr id="2" name="Rectangle 1">
            <a:extLst>
              <a:ext uri="{FF2B5EF4-FFF2-40B4-BE49-F238E27FC236}">
                <a16:creationId xmlns:a16="http://schemas.microsoft.com/office/drawing/2014/main" id="{B57211B8-9FD2-4956-AA55-4048A1D4F4C5}"/>
              </a:ext>
            </a:extLst>
          </p:cNvPr>
          <p:cNvSpPr/>
          <p:nvPr/>
        </p:nvSpPr>
        <p:spPr>
          <a:xfrm>
            <a:off x="6277783" y="6574916"/>
            <a:ext cx="6096000" cy="230832"/>
          </a:xfrm>
          <a:prstGeom prst="rect">
            <a:avLst/>
          </a:prstGeom>
        </p:spPr>
        <p:txBody>
          <a:bodyPr>
            <a:spAutoFit/>
          </a:bodyPr>
          <a:lstStyle/>
          <a:p>
            <a:r>
              <a:rPr lang="en-GB" sz="900" dirty="0" err="1">
                <a:latin typeface="Montserrat" panose="00000500000000000000" pitchFamily="2" charset="0"/>
              </a:rPr>
              <a:t>Blackith</a:t>
            </a:r>
            <a:r>
              <a:rPr lang="en-GB" sz="900" dirty="0">
                <a:latin typeface="Montserrat" panose="00000500000000000000" pitchFamily="2" charset="0"/>
              </a:rPr>
              <a:t>, E.R. (1957). Polymorphism in Some Australian Locusts and Grasshoppers. Biometrics., 13.: 183.</a:t>
            </a:r>
          </a:p>
        </p:txBody>
      </p:sp>
    </p:spTree>
    <p:extLst>
      <p:ext uri="{BB962C8B-B14F-4D97-AF65-F5344CB8AC3E}">
        <p14:creationId xmlns:p14="http://schemas.microsoft.com/office/powerpoint/2010/main" val="209333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An external file that holds a picture, illustration, etc.&#10;Object name is AJPA-158-155-g002.jpg">
            <a:extLst>
              <a:ext uri="{FF2B5EF4-FFF2-40B4-BE49-F238E27FC236}">
                <a16:creationId xmlns:a16="http://schemas.microsoft.com/office/drawing/2014/main" id="{28CBBF34-E506-4226-9093-178588BE8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6190" y="4675020"/>
            <a:ext cx="4927631" cy="17213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E5B02FA-EDD7-4237-B34A-93597B8EACF8}"/>
              </a:ext>
            </a:extLst>
          </p:cNvPr>
          <p:cNvPicPr>
            <a:picLocks noChangeAspect="1"/>
          </p:cNvPicPr>
          <p:nvPr/>
        </p:nvPicPr>
        <p:blipFill>
          <a:blip r:embed="rId3"/>
          <a:stretch>
            <a:fillRect/>
          </a:stretch>
        </p:blipFill>
        <p:spPr>
          <a:xfrm>
            <a:off x="6842945" y="2904321"/>
            <a:ext cx="5114109" cy="3851953"/>
          </a:xfrm>
          <a:prstGeom prst="rect">
            <a:avLst/>
          </a:prstGeom>
        </p:spPr>
      </p:pic>
      <p:pic>
        <p:nvPicPr>
          <p:cNvPr id="9" name="Picture 8">
            <a:extLst>
              <a:ext uri="{FF2B5EF4-FFF2-40B4-BE49-F238E27FC236}">
                <a16:creationId xmlns:a16="http://schemas.microsoft.com/office/drawing/2014/main" id="{4FDE8DCF-1328-4850-A129-BBC8200893F4}"/>
              </a:ext>
            </a:extLst>
          </p:cNvPr>
          <p:cNvPicPr>
            <a:picLocks noChangeAspect="1"/>
          </p:cNvPicPr>
          <p:nvPr/>
        </p:nvPicPr>
        <p:blipFill>
          <a:blip r:embed="rId4"/>
          <a:stretch>
            <a:fillRect/>
          </a:stretch>
        </p:blipFill>
        <p:spPr>
          <a:xfrm>
            <a:off x="7579198" y="487634"/>
            <a:ext cx="3641604" cy="2077052"/>
          </a:xfrm>
          <a:prstGeom prst="rect">
            <a:avLst/>
          </a:prstGeom>
        </p:spPr>
      </p:pic>
      <p:pic>
        <p:nvPicPr>
          <p:cNvPr id="10" name="Picture 6" descr="Image result for archaeology measurements">
            <a:extLst>
              <a:ext uri="{FF2B5EF4-FFF2-40B4-BE49-F238E27FC236}">
                <a16:creationId xmlns:a16="http://schemas.microsoft.com/office/drawing/2014/main" id="{98A5BC79-001E-444C-9642-E87712D844A0}"/>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6" t="11060" r="3734" b="2964"/>
          <a:stretch/>
        </p:blipFill>
        <p:spPr bwMode="auto">
          <a:xfrm>
            <a:off x="650973" y="638710"/>
            <a:ext cx="5578688" cy="3851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839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466</TotalTime>
  <Words>1345</Words>
  <Application>Microsoft Office PowerPoint</Application>
  <PresentationFormat>Widescreen</PresentationFormat>
  <Paragraphs>334</Paragraphs>
  <Slides>57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57</vt:i4>
      </vt:variant>
    </vt:vector>
  </HeadingPairs>
  <TitlesOfParts>
    <vt:vector size="69" baseType="lpstr">
      <vt:lpstr>Arial</vt:lpstr>
      <vt:lpstr>Calibri</vt:lpstr>
      <vt:lpstr>Calibri Light</vt:lpstr>
      <vt:lpstr>Courier New</vt:lpstr>
      <vt:lpstr>Gotham Book</vt:lpstr>
      <vt:lpstr>Lucida Console</vt:lpstr>
      <vt:lpstr>Montserrat</vt:lpstr>
      <vt:lpstr>Montserrat ExtraBold</vt:lpstr>
      <vt:lpstr>Montserrat Light</vt:lpstr>
      <vt:lpstr>Montserrat SemiBold</vt:lpstr>
      <vt:lpstr>Wingdings</vt:lpstr>
      <vt:lpstr>Office Theme</vt:lpstr>
      <vt:lpstr>PowerPoint Presentation</vt:lpstr>
      <vt:lpstr>いらっしゃいませ! (Welcome!)</vt:lpstr>
      <vt:lpstr>PowerPoint Presentation</vt:lpstr>
      <vt:lpstr>Dr. Christian S. Hoggard</vt:lpstr>
      <vt:lpstr>Format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Christian Hoggard</dc:creator>
  <cp:lastModifiedBy>Christian Hoggard</cp:lastModifiedBy>
  <cp:revision>51</cp:revision>
  <dcterms:created xsi:type="dcterms:W3CDTF">2019-08-19T13:19:34Z</dcterms:created>
  <dcterms:modified xsi:type="dcterms:W3CDTF">2019-09-07T12:05:41Z</dcterms:modified>
</cp:coreProperties>
</file>