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Modern VR - HTC Vive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Pokemon go on the left</a:t>
            </a:r>
          </a:p>
          <a:p>
            <a:pPr indent="0" lvl="0" marL="0" rtl="0">
              <a:spcBef>
                <a:spcPts val="0"/>
              </a:spcBef>
              <a:buNone/>
            </a:pPr>
            <a:r>
              <a:rPr lang="en"/>
              <a:t>Mock up of google glass on the right. Mention Military displays and lines that show up the </a:t>
            </a:r>
            <a:r>
              <a:rPr lang="en"/>
              <a:t>rear view</a:t>
            </a:r>
            <a:r>
              <a:rPr lang="en"/>
              <a:t> camera when backing up in a newer car</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Computer Graphics  has a close relationship to all these technologies as increasing the boundary of realism of computer graphics will make the worlds created more believable and make the experience more immersive.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a:t>
            </a:r>
            <a:r>
              <a:rPr lang="en"/>
              <a:t>ake for granted the ability to search for information with speech or to command our mobiles to schedule meetings and appointments.</a:t>
            </a:r>
          </a:p>
          <a:p>
            <a:pPr indent="0" lvl="0" marL="0">
              <a:spcBef>
                <a:spcPts val="0"/>
              </a:spcBef>
              <a:buNone/>
            </a:pPr>
            <a:r>
              <a:rPr lang="en"/>
              <a:t>Track a human body, and the technology is now included in the Hololens as its gesture-recognition component.</a:t>
            </a:r>
          </a:p>
          <a:p>
            <a:pPr indent="0" lvl="0" marL="0" rtl="0">
              <a:spcBef>
                <a:spcPts val="0"/>
              </a:spcBef>
              <a:buNone/>
            </a:pPr>
            <a:r>
              <a:rPr lang="en"/>
              <a:t>The general trend is towards giving humans the ability to communicate using a combination of their body and their voice via hands-free or wearable user interfaces.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Biggest Hurdle - </a:t>
            </a:r>
            <a:r>
              <a:rPr lang="en" sz="1200">
                <a:solidFill>
                  <a:srgbClr val="383838"/>
                </a:solidFill>
                <a:highlight>
                  <a:srgbClr val="FFFFFF"/>
                </a:highlight>
                <a:latin typeface="Georgia"/>
                <a:ea typeface="Georgia"/>
                <a:cs typeface="Georgia"/>
                <a:sym typeface="Georgia"/>
              </a:rPr>
              <a:t> defining or providing general human intelligence may prove a very elusive problem for a long time, or indeed forever.</a:t>
            </a:r>
          </a:p>
          <a:p>
            <a:pPr indent="0" lvl="0" marL="0">
              <a:spcBef>
                <a:spcPts val="0"/>
              </a:spcBef>
              <a:buNone/>
            </a:pPr>
            <a:r>
              <a:rPr lang="en" sz="1200">
                <a:solidFill>
                  <a:srgbClr val="383838"/>
                </a:solidFill>
                <a:highlight>
                  <a:srgbClr val="FFFFFF"/>
                </a:highlight>
                <a:latin typeface="Georgia"/>
                <a:ea typeface="Georgia"/>
                <a:cs typeface="Georgia"/>
                <a:sym typeface="Georgia"/>
              </a:rPr>
              <a:t>The recent predictions about breakthroughs in general artificial intelligence by experts seem to converge around a date around 2040. This would put the sort of AI required for Holodeck characters somewhat earlier than that.</a:t>
            </a:r>
          </a:p>
          <a:p>
            <a:pPr indent="0" lvl="0" marL="0" rtl="0">
              <a:spcBef>
                <a:spcPts val="0"/>
              </a:spcBef>
              <a:buNone/>
            </a:pPr>
            <a:r>
              <a:rPr lang="en" sz="1200">
                <a:solidFill>
                  <a:srgbClr val="383838"/>
                </a:solidFill>
                <a:highlight>
                  <a:srgbClr val="FFFFFF"/>
                </a:highlight>
                <a:latin typeface="Georgia"/>
                <a:ea typeface="Georgia"/>
                <a:cs typeface="Georgia"/>
                <a:sym typeface="Georgia"/>
              </a:rPr>
              <a:t>This coupled with the advanced AR and VR technologies which will be available in 10 or more years or even alternative forms of projections that remove the need for a headset altogether would give us holodeck like expereinces sevral years prior to 2040, making this science ficion a science-nonfiction once and for all.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While there is still no exact replica of the holodeck yet it has served as an inspiration to a generation or two of computer scientists who have helped spearhead the research into AR, VR, Computer Graphics, and AI.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1950’s “Sensorama” by French playwright Antonin Artaud. (left)</a:t>
            </a:r>
          </a:p>
          <a:p>
            <a:pPr indent="0" lvl="0" marL="0">
              <a:spcBef>
                <a:spcPts val="0"/>
              </a:spcBef>
              <a:buNone/>
            </a:pPr>
            <a:r>
              <a:rPr lang="en"/>
              <a:t>1990’s “Sega VR” Versions were planned for arcades, Sega Genesis and Saturn, but only the arcade version was released, while the home console versions were cancelled. (right)</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wrap="square" tIns="91425"/>
          <a:lstStyle>
            <a:lvl1pPr lvl="0" algn="ctr">
              <a:spcBef>
                <a:spcPts val="0"/>
              </a:spcBef>
              <a:buClr>
                <a:schemeClr val="dk2"/>
              </a:buClr>
              <a:buSzPts val="12000"/>
              <a:buNone/>
              <a:defRPr sz="12000">
                <a:solidFill>
                  <a:schemeClr val="dk2"/>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wrap="square" tIns="91425"/>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wrap="square" tIns="91425"/>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wrap="square" tIns="91425"/>
          <a:lstStyle>
            <a:lvl1pPr lvl="0">
              <a:spcBef>
                <a:spcPts val="0"/>
              </a:spcBef>
              <a:buClr>
                <a:schemeClr val="lt1"/>
              </a:buClr>
              <a:buSzPts val="1200"/>
              <a:buChar char="●"/>
              <a:defRPr sz="1200">
                <a:solidFill>
                  <a:schemeClr val="lt1"/>
                </a:solidFill>
              </a:defRPr>
            </a:lvl1pPr>
            <a:lvl2pPr lvl="1">
              <a:spcBef>
                <a:spcPts val="0"/>
              </a:spcBef>
              <a:buClr>
                <a:schemeClr val="lt1"/>
              </a:buClr>
              <a:buSzPts val="1200"/>
              <a:buChar char="○"/>
              <a:defRPr sz="1200">
                <a:solidFill>
                  <a:schemeClr val="lt1"/>
                </a:solidFill>
              </a:defRPr>
            </a:lvl2pPr>
            <a:lvl3pPr lvl="2">
              <a:spcBef>
                <a:spcPts val="0"/>
              </a:spcBef>
              <a:buClr>
                <a:schemeClr val="lt1"/>
              </a:buClr>
              <a:buSzPts val="1200"/>
              <a:buChar char="■"/>
              <a:defRPr sz="1200">
                <a:solidFill>
                  <a:schemeClr val="lt1"/>
                </a:solidFill>
              </a:defRPr>
            </a:lvl3pPr>
            <a:lvl4pPr lvl="3">
              <a:spcBef>
                <a:spcPts val="0"/>
              </a:spcBef>
              <a:buClr>
                <a:schemeClr val="lt1"/>
              </a:buClr>
              <a:buSzPts val="1200"/>
              <a:buChar char="●"/>
              <a:defRPr sz="1200">
                <a:solidFill>
                  <a:schemeClr val="lt1"/>
                </a:solidFill>
              </a:defRPr>
            </a:lvl4pPr>
            <a:lvl5pPr lvl="4">
              <a:spcBef>
                <a:spcPts val="0"/>
              </a:spcBef>
              <a:buClr>
                <a:schemeClr val="lt1"/>
              </a:buClr>
              <a:buSzPts val="1200"/>
              <a:buChar char="○"/>
              <a:defRPr sz="1200">
                <a:solidFill>
                  <a:schemeClr val="lt1"/>
                </a:solidFill>
              </a:defRPr>
            </a:lvl5pPr>
            <a:lvl6pPr lvl="5">
              <a:spcBef>
                <a:spcPts val="0"/>
              </a:spcBef>
              <a:buClr>
                <a:schemeClr val="lt1"/>
              </a:buClr>
              <a:buSzPts val="1200"/>
              <a:buChar char="■"/>
              <a:defRPr sz="1200">
                <a:solidFill>
                  <a:schemeClr val="lt1"/>
                </a:solidFill>
              </a:defRPr>
            </a:lvl6pPr>
            <a:lvl7pPr lvl="6">
              <a:spcBef>
                <a:spcPts val="0"/>
              </a:spcBef>
              <a:buClr>
                <a:schemeClr val="lt1"/>
              </a:buClr>
              <a:buSzPts val="1200"/>
              <a:buChar char="●"/>
              <a:defRPr sz="1200">
                <a:solidFill>
                  <a:schemeClr val="lt1"/>
                </a:solidFill>
              </a:defRPr>
            </a:lvl7pPr>
            <a:lvl8pPr lvl="7">
              <a:spcBef>
                <a:spcPts val="0"/>
              </a:spcBef>
              <a:buClr>
                <a:schemeClr val="lt1"/>
              </a:buClr>
              <a:buSzPts val="1200"/>
              <a:buChar char="○"/>
              <a:defRPr sz="1200">
                <a:solidFill>
                  <a:schemeClr val="lt1"/>
                </a:solidFill>
              </a:defRPr>
            </a:lvl8pPr>
            <a:lvl9pPr lvl="8">
              <a:spcBef>
                <a:spcPts val="0"/>
              </a:spcBef>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wrap="square" tIns="91425"/>
          <a:lstStyle>
            <a:lvl1pPr lvl="0">
              <a:spcBef>
                <a:spcPts val="0"/>
              </a:spcBef>
              <a:buSzPts val="6000"/>
              <a:buNone/>
              <a:defRPr sz="6000"/>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Clr>
                <a:schemeClr val="dk2"/>
              </a:buClr>
              <a:buSzPts val="4200"/>
              <a:buNone/>
              <a:defRPr sz="4200">
                <a:solidFill>
                  <a:schemeClr val="dk2"/>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a:spcBef>
                <a:spcPts val="0"/>
              </a:spcBef>
              <a:buClr>
                <a:schemeClr val="lt1"/>
              </a:buClr>
              <a:buSzPts val="3200"/>
              <a:buFont typeface="Roboto"/>
              <a:buNone/>
              <a:defRPr sz="3200">
                <a:solidFill>
                  <a:schemeClr val="lt1"/>
                </a:solidFill>
                <a:latin typeface="Roboto"/>
                <a:ea typeface="Roboto"/>
                <a:cs typeface="Roboto"/>
                <a:sym typeface="Roboto"/>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www.youtube.com/watch?v=dhIxY6G-UHE" TargetMode="Externa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www.youtube.com/watch?v=RRQDqurZJNk" TargetMode="Externa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theconversation.com/star-treks-holodeck-from-science-fiction-to-a-new-reality-74839" TargetMode="External"/><Relationship Id="rId4" Type="http://schemas.openxmlformats.org/officeDocument/2006/relationships/hyperlink" Target="http://www.marxentlabs.com/what-is-virtual-reality-definition-and-examples/" TargetMode="External"/><Relationship Id="rId5" Type="http://schemas.openxmlformats.org/officeDocument/2006/relationships/hyperlink" Target="http://archive.ncsa.illinois.edu/Cyberia/VETopLevels/VR.Overview.html" TargetMode="External"/><Relationship Id="rId6" Type="http://schemas.openxmlformats.org/officeDocument/2006/relationships/hyperlink" Target="https://web.archive.org/web/20100114191355/http://sega-16.com/feature_page.php?id=5&amp;title=Sega%20VR:%20Great%20Idea%20or%20Wishful%20Thinking" TargetMode="External"/><Relationship Id="rId7" Type="http://schemas.openxmlformats.org/officeDocument/2006/relationships/hyperlink" Target="http://memory-alpha.wikia.com/wiki/Holodeck" TargetMode="External"/><Relationship Id="rId8" Type="http://schemas.openxmlformats.org/officeDocument/2006/relationships/hyperlink" Target="http://www.newyorker.com/magazine/2015/11/23/doomsday-invention-artificial-intelligence-nick-bostr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www.youtube.com/watch?v=oZwtVz7z0wM"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www.youtube.com/watch?v=d7dfsLfWJvc"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wrap="square" tIns="91425">
            <a:noAutofit/>
          </a:bodyPr>
          <a:lstStyle/>
          <a:p>
            <a:pPr indent="0" lvl="0" marL="0">
              <a:spcBef>
                <a:spcPts val="0"/>
              </a:spcBef>
              <a:buNone/>
            </a:pPr>
            <a:r>
              <a:rPr b="1" lang="en" sz="3600">
                <a:solidFill>
                  <a:srgbClr val="333333"/>
                </a:solidFill>
                <a:latin typeface="Arial"/>
                <a:ea typeface="Arial"/>
                <a:cs typeface="Arial"/>
                <a:sym typeface="Arial"/>
              </a:rPr>
              <a:t>Star Trek’s Holodeck</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wrap="square" tIns="91425">
            <a:noAutofit/>
          </a:bodyPr>
          <a:lstStyle/>
          <a:p>
            <a:pPr indent="0" lvl="0" marL="0">
              <a:spcBef>
                <a:spcPts val="0"/>
              </a:spcBef>
              <a:buNone/>
            </a:pPr>
            <a:r>
              <a:rPr b="1" lang="en" sz="2700">
                <a:solidFill>
                  <a:srgbClr val="333333"/>
                </a:solidFill>
                <a:latin typeface="Arial"/>
                <a:ea typeface="Arial"/>
                <a:cs typeface="Arial"/>
                <a:sym typeface="Arial"/>
              </a:rPr>
              <a:t>from science fiction to a new reality</a:t>
            </a:r>
          </a:p>
          <a:p>
            <a:pPr indent="0" lvl="0" mar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descr="Here's a quick run through how some of the features work. The beta version will be available via SteamVR soon! . We will be posting another update when its dropped.  Music: Anitek Song: Distance Album: ShiHo Support: https://anitek.bandcamp.com" id="122" name="Shape 122" title="Kingspray Graffiti Simulator VR">
            <a:hlinkClick r:id="rId3"/>
          </p:cNvPr>
          <p:cNvSpPr/>
          <p:nvPr/>
        </p:nvSpPr>
        <p:spPr>
          <a:xfrm>
            <a:off x="2286000" y="673300"/>
            <a:ext cx="4572000" cy="3429000"/>
          </a:xfrm>
          <a:prstGeom prst="rect">
            <a:avLst/>
          </a:prstGeom>
          <a:blipFill>
            <a:blip r:embed="rId4">
              <a:alphaModFix/>
            </a:blip>
            <a:stretch>
              <a:fillRect/>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indent="0" lvl="0" marL="0" rtl="0">
              <a:spcBef>
                <a:spcPts val="0"/>
              </a:spcBef>
              <a:buNone/>
            </a:pPr>
            <a:r>
              <a:rPr lang="en"/>
              <a:t>Augmented</a:t>
            </a:r>
            <a:r>
              <a:rPr lang="en"/>
              <a:t> Reality</a:t>
            </a:r>
          </a:p>
        </p:txBody>
      </p:sp>
      <p:sp>
        <p:nvSpPr>
          <p:cNvPr id="128" name="Shape 128"/>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0" lvl="0" marL="0" rtl="0">
              <a:spcBef>
                <a:spcPts val="0"/>
              </a:spcBef>
              <a:buNone/>
            </a:pPr>
            <a:r>
              <a:rPr lang="en"/>
              <a:t>Used In:</a:t>
            </a:r>
          </a:p>
          <a:p>
            <a:pPr indent="-342900" lvl="0" marL="457200" rtl="0">
              <a:spcBef>
                <a:spcPts val="0"/>
              </a:spcBef>
              <a:spcAft>
                <a:spcPts val="0"/>
              </a:spcAft>
              <a:buSzPts val="1800"/>
              <a:buChar char="●"/>
            </a:pPr>
            <a:r>
              <a:rPr lang="en"/>
              <a:t>Visual art</a:t>
            </a:r>
          </a:p>
          <a:p>
            <a:pPr indent="-342900" lvl="0" marL="457200" rtl="0">
              <a:spcBef>
                <a:spcPts val="0"/>
              </a:spcBef>
              <a:spcAft>
                <a:spcPts val="0"/>
              </a:spcAft>
              <a:buSzPts val="1800"/>
              <a:buChar char="●"/>
            </a:pPr>
            <a:r>
              <a:rPr lang="en"/>
              <a:t>Education</a:t>
            </a:r>
          </a:p>
          <a:p>
            <a:pPr indent="-342900" lvl="0" marL="457200" rtl="0">
              <a:spcBef>
                <a:spcPts val="0"/>
              </a:spcBef>
              <a:spcAft>
                <a:spcPts val="0"/>
              </a:spcAft>
              <a:buSzPts val="1800"/>
              <a:buChar char="●"/>
            </a:pPr>
            <a:r>
              <a:rPr lang="en"/>
              <a:t>Industrial design</a:t>
            </a:r>
          </a:p>
          <a:p>
            <a:pPr indent="-342900" lvl="0" marL="457200" rtl="0">
              <a:spcBef>
                <a:spcPts val="0"/>
              </a:spcBef>
              <a:spcAft>
                <a:spcPts val="0"/>
              </a:spcAft>
              <a:buSzPts val="1800"/>
              <a:buChar char="●"/>
            </a:pPr>
            <a:r>
              <a:rPr lang="en"/>
              <a:t>Video games</a:t>
            </a:r>
          </a:p>
          <a:p>
            <a:pPr indent="-342900" lvl="0" marL="457200" rtl="0">
              <a:spcBef>
                <a:spcPts val="0"/>
              </a:spcBef>
              <a:spcAft>
                <a:spcPts val="0"/>
              </a:spcAft>
              <a:buSzPts val="1800"/>
              <a:buChar char="●"/>
            </a:pPr>
            <a:r>
              <a:rPr lang="en"/>
              <a:t>Military</a:t>
            </a:r>
          </a:p>
          <a:p>
            <a:pPr indent="-342900" lvl="0" marL="457200" rtl="0">
              <a:spcBef>
                <a:spcPts val="0"/>
              </a:spcBef>
              <a:buSzPts val="1800"/>
              <a:buChar char="●"/>
            </a:pPr>
            <a:r>
              <a:rPr lang="en"/>
              <a:t>Navigation</a:t>
            </a:r>
          </a:p>
        </p:txBody>
      </p:sp>
      <p:sp>
        <p:nvSpPr>
          <p:cNvPr id="129" name="Shape 129"/>
          <p:cNvSpPr txBox="1"/>
          <p:nvPr>
            <p:ph idx="1" type="subTitle"/>
          </p:nvPr>
        </p:nvSpPr>
        <p:spPr>
          <a:xfrm>
            <a:off x="265500" y="2779467"/>
            <a:ext cx="4045200" cy="1235100"/>
          </a:xfrm>
          <a:prstGeom prst="rect">
            <a:avLst/>
          </a:prstGeom>
        </p:spPr>
        <p:txBody>
          <a:bodyPr anchorCtr="0" anchor="t" bIns="91425" lIns="91425" rIns="91425" wrap="square" tIns="91425">
            <a:noAutofit/>
          </a:bodyPr>
          <a:lstStyle/>
          <a:p>
            <a:pPr indent="-361950" lvl="0" marL="457200" rtl="0" algn="l">
              <a:spcBef>
                <a:spcPts val="0"/>
              </a:spcBef>
              <a:spcAft>
                <a:spcPts val="0"/>
              </a:spcAft>
              <a:buSzPts val="2100"/>
              <a:buChar char="●"/>
            </a:pPr>
            <a:r>
              <a:rPr lang="en"/>
              <a:t>Smartphones</a:t>
            </a:r>
          </a:p>
          <a:p>
            <a:pPr indent="-361950" lvl="0" marL="457200" rtl="0" algn="l">
              <a:spcBef>
                <a:spcPts val="0"/>
              </a:spcBef>
              <a:spcAft>
                <a:spcPts val="0"/>
              </a:spcAft>
              <a:buSzPts val="2100"/>
              <a:buChar char="●"/>
            </a:pPr>
            <a:r>
              <a:rPr lang="en"/>
              <a:t>Tablets</a:t>
            </a:r>
          </a:p>
          <a:p>
            <a:pPr indent="-361950" lvl="0" marL="457200" rtl="0" algn="l">
              <a:spcBef>
                <a:spcPts val="0"/>
              </a:spcBef>
              <a:buSzPts val="2100"/>
              <a:buChar char="●"/>
            </a:pPr>
            <a:r>
              <a:rPr lang="en"/>
              <a:t>Google Glass (HUD)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Modern Examples</a:t>
            </a:r>
          </a:p>
        </p:txBody>
      </p:sp>
      <p:pic>
        <p:nvPicPr>
          <p:cNvPr descr="will-you-snag-a-pikachu-in-the-wild.jpg" id="135" name="Shape 135"/>
          <p:cNvPicPr preferRelativeResize="0"/>
          <p:nvPr/>
        </p:nvPicPr>
        <p:blipFill>
          <a:blip r:embed="rId3">
            <a:alphaModFix/>
          </a:blip>
          <a:stretch>
            <a:fillRect/>
          </a:stretch>
        </p:blipFill>
        <p:spPr>
          <a:xfrm>
            <a:off x="140048" y="1897000"/>
            <a:ext cx="4344874" cy="2896575"/>
          </a:xfrm>
          <a:prstGeom prst="rect">
            <a:avLst/>
          </a:prstGeom>
          <a:noFill/>
          <a:ln>
            <a:noFill/>
          </a:ln>
        </p:spPr>
      </p:pic>
      <p:pic>
        <p:nvPicPr>
          <p:cNvPr descr="maxresdefault3.jpg" id="136" name="Shape 136"/>
          <p:cNvPicPr preferRelativeResize="0"/>
          <p:nvPr/>
        </p:nvPicPr>
        <p:blipFill>
          <a:blip r:embed="rId4">
            <a:alphaModFix/>
          </a:blip>
          <a:stretch>
            <a:fillRect/>
          </a:stretch>
        </p:blipFill>
        <p:spPr>
          <a:xfrm>
            <a:off x="4638850" y="2123282"/>
            <a:ext cx="4344874" cy="24440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algn="ctr">
              <a:spcBef>
                <a:spcPts val="0"/>
              </a:spcBef>
              <a:buNone/>
            </a:pPr>
            <a:r>
              <a:rPr lang="en"/>
              <a:t>Computer Graphics </a:t>
            </a:r>
          </a:p>
        </p:txBody>
      </p:sp>
      <p:sp>
        <p:nvSpPr>
          <p:cNvPr descr="https://www.playstation.com/en-us/games/horizon-zero-dawn-ps4/  www.HorizonZeroDawn.com To learn about a new threat to her tribe, Aloy will embark on a dangerous journey that will reveal a dark plot that stands to change her world forever.      Available February 28, 2017.  Pre-order your copy today!  Horizon Zero Dawn is an exhilarating new open-world action role playing game exclusively for the PlayStation 4 System, developed by the award winning Guerrilla Games, creators of PlayStation’s venerated Killzone franchise.   Take on the role of skilled hunter Aloy as you explore a vibrant and lush world inhabited by mysterious mechanized creatures.   Embark on a compelling, emotional journey and unravel mysteries of tribal societies, ancient artifacts and advanced technologies that will determine the fate of this planet, and of life itself.  Discover more about the mysteries of this beautiful world: www.HorizonZeroDawn.com Facebook: facebook.com/GuerrillaGames Twitter: twitter.com/guerrilla_games   ©2017 Sony Interactive Entertainment Europe. Horizon Zero Dawn is a trademark of Sony Interactive Entertainment America LLC. Developed by Guerrilla.  ©2017 Sony Interactive Entertainment Europe. Horizon Zero Dawn is a trademark of Sony Interactive Entertainment America LLC. Developed by Guerrilla." id="142" name="Shape 142" title="Horizon Zero Dawn - Story Trailer | PS4">
            <a:hlinkClick r:id="rId3"/>
          </p:cNvPr>
          <p:cNvSpPr/>
          <p:nvPr/>
        </p:nvSpPr>
        <p:spPr>
          <a:xfrm>
            <a:off x="1532888" y="580150"/>
            <a:ext cx="5957324" cy="4467950"/>
          </a:xfrm>
          <a:prstGeom prst="rect">
            <a:avLst/>
          </a:prstGeom>
          <a:blipFill>
            <a:blip r:embed="rId4">
              <a:alphaModFix/>
            </a:blip>
            <a:stretch>
              <a:fillRect/>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Complex and intelligent user interaction</a:t>
            </a:r>
          </a:p>
        </p:txBody>
      </p:sp>
      <p:sp>
        <p:nvSpPr>
          <p:cNvPr id="148" name="Shape 148"/>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rtl="0">
              <a:spcBef>
                <a:spcPts val="0"/>
              </a:spcBef>
              <a:buNone/>
            </a:pPr>
            <a:r>
              <a:rPr lang="en"/>
              <a:t>AI and Sensing Humans:</a:t>
            </a:r>
          </a:p>
          <a:p>
            <a:pPr indent="-342900" lvl="0" marL="457200" rtl="0">
              <a:spcBef>
                <a:spcPts val="0"/>
              </a:spcBef>
              <a:spcAft>
                <a:spcPts val="0"/>
              </a:spcAft>
              <a:buSzPts val="1800"/>
              <a:buChar char="●"/>
            </a:pPr>
            <a:r>
              <a:rPr lang="en"/>
              <a:t>A</a:t>
            </a:r>
            <a:r>
              <a:rPr lang="en"/>
              <a:t>nticipate, read, and understand human intentions and actions</a:t>
            </a:r>
          </a:p>
          <a:p>
            <a:pPr indent="-342900" lvl="0" marL="457200" rtl="0">
              <a:spcBef>
                <a:spcPts val="0"/>
              </a:spcBef>
              <a:buSzPts val="1800"/>
              <a:buChar char="●"/>
            </a:pPr>
            <a:r>
              <a:rPr lang="en"/>
              <a:t>Embed thought within virtual actors to create a realistic characters and believable interactions</a:t>
            </a:r>
          </a:p>
          <a:p>
            <a:pPr indent="0" lvl="0" mar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indent="0" lvl="0" marL="0" rtl="0">
              <a:spcBef>
                <a:spcPts val="0"/>
              </a:spcBef>
              <a:buNone/>
            </a:pPr>
            <a:r>
              <a:rPr lang="en"/>
              <a:t>Sensing Humans</a:t>
            </a:r>
          </a:p>
        </p:txBody>
      </p:sp>
      <p:sp>
        <p:nvSpPr>
          <p:cNvPr id="154" name="Shape 154"/>
          <p:cNvSpPr txBox="1"/>
          <p:nvPr>
            <p:ph idx="2" type="body"/>
          </p:nvPr>
        </p:nvSpPr>
        <p:spPr>
          <a:xfrm>
            <a:off x="4947675" y="724200"/>
            <a:ext cx="3837000" cy="3695100"/>
          </a:xfrm>
          <a:prstGeom prst="rect">
            <a:avLst/>
          </a:prstGeom>
        </p:spPr>
        <p:txBody>
          <a:bodyPr anchorCtr="0" anchor="ctr" bIns="91425" lIns="91425" rIns="91425" wrap="square" tIns="91425">
            <a:noAutofit/>
          </a:bodyPr>
          <a:lstStyle/>
          <a:p>
            <a:pPr indent="0" lvl="0" marL="0" rtl="0">
              <a:spcBef>
                <a:spcPts val="0"/>
              </a:spcBef>
              <a:buNone/>
            </a:pPr>
            <a:r>
              <a:rPr lang="en"/>
              <a:t>We already have:</a:t>
            </a:r>
          </a:p>
          <a:p>
            <a:pPr indent="-342900" lvl="0" marL="457200" rtl="0">
              <a:spcBef>
                <a:spcPts val="0"/>
              </a:spcBef>
              <a:spcAft>
                <a:spcPts val="0"/>
              </a:spcAft>
              <a:buSzPts val="1800"/>
              <a:buChar char="●"/>
            </a:pPr>
            <a:r>
              <a:rPr lang="en"/>
              <a:t>S</a:t>
            </a:r>
            <a:r>
              <a:rPr lang="en"/>
              <a:t>peech recognition and language translation</a:t>
            </a:r>
          </a:p>
          <a:p>
            <a:pPr indent="-342900" lvl="0" marL="457200" rtl="0">
              <a:spcBef>
                <a:spcPts val="0"/>
              </a:spcBef>
              <a:spcAft>
                <a:spcPts val="0"/>
              </a:spcAft>
              <a:buSzPts val="1800"/>
              <a:buChar char="●"/>
            </a:pPr>
            <a:r>
              <a:rPr lang="en"/>
              <a:t>Track human gestures or even their full body posture</a:t>
            </a:r>
          </a:p>
          <a:p>
            <a:pPr indent="-342900" lvl="0" marL="457200" rtl="0">
              <a:spcBef>
                <a:spcPts val="0"/>
              </a:spcBef>
              <a:buSzPts val="1800"/>
              <a:buChar char="●"/>
            </a:pPr>
            <a:r>
              <a:rPr lang="en"/>
              <a:t>Accelerometers, gyroscopes, magnetometers, and temperature and pressure sensors.</a:t>
            </a:r>
          </a:p>
        </p:txBody>
      </p:sp>
      <p:sp>
        <p:nvSpPr>
          <p:cNvPr id="155" name="Shape 155"/>
          <p:cNvSpPr txBox="1"/>
          <p:nvPr>
            <p:ph idx="1" type="subTitle"/>
          </p:nvPr>
        </p:nvSpPr>
        <p:spPr>
          <a:xfrm>
            <a:off x="265500" y="2779467"/>
            <a:ext cx="4045200" cy="1235100"/>
          </a:xfrm>
          <a:prstGeom prst="rect">
            <a:avLst/>
          </a:prstGeom>
        </p:spPr>
        <p:txBody>
          <a:bodyPr anchorCtr="0" anchor="t" bIns="91425" lIns="91425" rIns="91425" wrap="square" tIns="91425">
            <a:noAutofit/>
          </a:bodyPr>
          <a:lstStyle/>
          <a:p>
            <a:pPr indent="-361950" lvl="0" marL="457200" rtl="0" algn="l">
              <a:spcBef>
                <a:spcPts val="0"/>
              </a:spcBef>
              <a:spcAft>
                <a:spcPts val="0"/>
              </a:spcAft>
              <a:buSzPts val="2100"/>
              <a:buChar char="●"/>
            </a:pPr>
            <a:r>
              <a:rPr lang="en"/>
              <a:t>Apple’s Siri</a:t>
            </a:r>
          </a:p>
          <a:p>
            <a:pPr indent="-361950" lvl="0" marL="457200" rtl="0" algn="l">
              <a:spcBef>
                <a:spcPts val="0"/>
              </a:spcBef>
              <a:spcAft>
                <a:spcPts val="0"/>
              </a:spcAft>
              <a:buSzPts val="2100"/>
              <a:buChar char="●"/>
            </a:pPr>
            <a:r>
              <a:rPr lang="en"/>
              <a:t>Microsoft’s Cortana</a:t>
            </a:r>
          </a:p>
          <a:p>
            <a:pPr indent="-361950" lvl="0" marL="457200" rtl="0" algn="l">
              <a:spcBef>
                <a:spcPts val="0"/>
              </a:spcBef>
              <a:spcAft>
                <a:spcPts val="0"/>
              </a:spcAft>
              <a:buSzPts val="2100"/>
              <a:buChar char="●"/>
            </a:pPr>
            <a:r>
              <a:rPr lang="en"/>
              <a:t>Google’s Assistant</a:t>
            </a:r>
          </a:p>
          <a:p>
            <a:pPr indent="-361950" lvl="0" marL="457200" rtl="0" algn="l">
              <a:spcBef>
                <a:spcPts val="0"/>
              </a:spcBef>
              <a:buSzPts val="2100"/>
              <a:buChar char="●"/>
            </a:pPr>
            <a:r>
              <a:rPr lang="en"/>
              <a:t>Microsoft Kinect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indent="0" lvl="0" marL="0" rtl="0">
              <a:spcBef>
                <a:spcPts val="0"/>
              </a:spcBef>
              <a:buNone/>
            </a:pPr>
            <a:r>
              <a:rPr lang="en"/>
              <a:t>Artificial Intelligence</a:t>
            </a:r>
          </a:p>
        </p:txBody>
      </p:sp>
      <p:sp>
        <p:nvSpPr>
          <p:cNvPr id="161" name="Shape 161"/>
          <p:cNvSpPr txBox="1"/>
          <p:nvPr>
            <p:ph idx="2" type="body"/>
          </p:nvPr>
        </p:nvSpPr>
        <p:spPr>
          <a:xfrm>
            <a:off x="4947675" y="724200"/>
            <a:ext cx="3837000" cy="3695100"/>
          </a:xfrm>
          <a:prstGeom prst="rect">
            <a:avLst/>
          </a:prstGeom>
        </p:spPr>
        <p:txBody>
          <a:bodyPr anchorCtr="0" anchor="ctr" bIns="91425" lIns="91425" rIns="91425" wrap="square" tIns="91425">
            <a:noAutofit/>
          </a:bodyPr>
          <a:lstStyle/>
          <a:p>
            <a:pPr indent="-342900" lvl="0" marL="457200" rtl="0">
              <a:spcBef>
                <a:spcPts val="0"/>
              </a:spcBef>
              <a:spcAft>
                <a:spcPts val="0"/>
              </a:spcAft>
              <a:buSzPts val="1800"/>
              <a:buChar char="●"/>
            </a:pPr>
            <a:r>
              <a:rPr lang="en"/>
              <a:t>May need a weaker, not fully general form of intelligence</a:t>
            </a:r>
          </a:p>
          <a:p>
            <a:pPr indent="-342900" lvl="0" marL="457200" rtl="0">
              <a:spcBef>
                <a:spcPts val="0"/>
              </a:spcBef>
              <a:spcAft>
                <a:spcPts val="0"/>
              </a:spcAft>
              <a:buSzPts val="1800"/>
              <a:buChar char="●"/>
            </a:pPr>
            <a:r>
              <a:rPr lang="en"/>
              <a:t>Shortens the time needed to realise the hypothetical Holodeck programs</a:t>
            </a:r>
          </a:p>
          <a:p>
            <a:pPr indent="-342900" lvl="0" marL="457200" rtl="0">
              <a:spcBef>
                <a:spcPts val="0"/>
              </a:spcBef>
              <a:buSzPts val="1800"/>
              <a:buChar char="●"/>
            </a:pPr>
            <a:r>
              <a:rPr lang="en"/>
              <a:t>Predictions about breakthroughs in general artificial intelligence converge to 2040.</a:t>
            </a:r>
          </a:p>
          <a:p>
            <a:pPr indent="0" lvl="0" marL="0" rtl="0">
              <a:spcBef>
                <a:spcPts val="0"/>
              </a:spcBef>
              <a:buNone/>
            </a:pPr>
            <a:r>
              <a:t/>
            </a:r>
            <a:endParaRPr/>
          </a:p>
        </p:txBody>
      </p:sp>
      <p:sp>
        <p:nvSpPr>
          <p:cNvPr id="162" name="Shape 162"/>
          <p:cNvSpPr txBox="1"/>
          <p:nvPr>
            <p:ph idx="1" type="subTitle"/>
          </p:nvPr>
        </p:nvSpPr>
        <p:spPr>
          <a:xfrm>
            <a:off x="265500" y="2779467"/>
            <a:ext cx="4045200" cy="1235100"/>
          </a:xfrm>
          <a:prstGeom prst="rect">
            <a:avLst/>
          </a:prstGeom>
        </p:spPr>
        <p:txBody>
          <a:bodyPr anchorCtr="0" anchor="t" bIns="91425" lIns="91425" rIns="91425" wrap="square" tIns="91425">
            <a:noAutofit/>
          </a:bodyPr>
          <a:lstStyle/>
          <a:p>
            <a:pPr indent="0" lvl="0" marL="0" rtl="0" algn="l">
              <a:spcBef>
                <a:spcPts val="0"/>
              </a:spcBef>
              <a:buNone/>
            </a:pPr>
            <a:r>
              <a:rPr lang="en"/>
              <a:t>machine learning – the art of teaching a machine how to learn to perform a complex task </a:t>
            </a:r>
          </a:p>
          <a:p>
            <a:pPr indent="-361950" lvl="0" marL="457200" rtl="0" algn="l">
              <a:spcBef>
                <a:spcPts val="0"/>
              </a:spcBef>
              <a:spcAft>
                <a:spcPts val="0"/>
              </a:spcAft>
              <a:buSzPts val="2100"/>
              <a:buChar char="●"/>
            </a:pPr>
            <a:r>
              <a:rPr lang="en"/>
              <a:t>automated game playing</a:t>
            </a:r>
          </a:p>
          <a:p>
            <a:pPr indent="-361950" lvl="0" marL="457200" rtl="0" algn="l">
              <a:spcBef>
                <a:spcPts val="0"/>
              </a:spcBef>
              <a:spcAft>
                <a:spcPts val="0"/>
              </a:spcAft>
              <a:buSzPts val="2100"/>
              <a:buChar char="●"/>
            </a:pPr>
            <a:r>
              <a:rPr lang="en"/>
              <a:t>autonomous car driving</a:t>
            </a:r>
          </a:p>
          <a:p>
            <a:pPr indent="-361950" lvl="0" marL="457200" rtl="0" algn="l">
              <a:spcBef>
                <a:spcPts val="0"/>
              </a:spcBef>
              <a:buSzPts val="2100"/>
              <a:buChar char="●"/>
            </a:pPr>
            <a:r>
              <a:rPr lang="en"/>
              <a:t>deep learning</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Refrences</a:t>
            </a:r>
          </a:p>
        </p:txBody>
      </p:sp>
      <p:sp>
        <p:nvSpPr>
          <p:cNvPr id="168" name="Shape 168"/>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298450" lvl="0" marL="457200">
              <a:lnSpc>
                <a:spcPct val="150000"/>
              </a:lnSpc>
              <a:spcBef>
                <a:spcPts val="0"/>
              </a:spcBef>
              <a:spcAft>
                <a:spcPts val="0"/>
              </a:spcAft>
              <a:buSzPts val="1100"/>
              <a:buAutoNum type="arabicPeriod"/>
            </a:pPr>
            <a:r>
              <a:rPr lang="en" sz="1100" u="sng">
                <a:solidFill>
                  <a:schemeClr val="hlink"/>
                </a:solidFill>
                <a:hlinkClick r:id="rId3"/>
              </a:rPr>
              <a:t>https://theconversation.com/star-treks-holodeck-from-science-fiction-to-a-new-reality-74839</a:t>
            </a:r>
          </a:p>
          <a:p>
            <a:pPr indent="-298450" lvl="0" marL="457200">
              <a:lnSpc>
                <a:spcPct val="150000"/>
              </a:lnSpc>
              <a:spcBef>
                <a:spcPts val="0"/>
              </a:spcBef>
              <a:spcAft>
                <a:spcPts val="0"/>
              </a:spcAft>
              <a:buSzPts val="1100"/>
              <a:buAutoNum type="arabicPeriod"/>
            </a:pPr>
            <a:r>
              <a:rPr lang="en" sz="1100" u="sng">
                <a:solidFill>
                  <a:schemeClr val="hlink"/>
                </a:solidFill>
                <a:hlinkClick r:id="rId4"/>
              </a:rPr>
              <a:t>http://www.marxentlabs.com/what-is-virtual-reality-definition-and-examples/</a:t>
            </a:r>
          </a:p>
          <a:p>
            <a:pPr indent="-298450" lvl="0" marL="457200">
              <a:lnSpc>
                <a:spcPct val="150000"/>
              </a:lnSpc>
              <a:spcBef>
                <a:spcPts val="0"/>
              </a:spcBef>
              <a:spcAft>
                <a:spcPts val="0"/>
              </a:spcAft>
              <a:buSzPts val="1100"/>
              <a:buAutoNum type="arabicPeriod"/>
            </a:pPr>
            <a:r>
              <a:rPr lang="en" sz="1100" u="sng">
                <a:solidFill>
                  <a:schemeClr val="hlink"/>
                </a:solidFill>
                <a:hlinkClick r:id="rId5"/>
              </a:rPr>
              <a:t>http://archive.ncsa.illinois.edu/Cyberia/VETopLevels/VR.Overview.html</a:t>
            </a:r>
          </a:p>
          <a:p>
            <a:pPr indent="-298450" lvl="0" marL="457200" rtl="0">
              <a:lnSpc>
                <a:spcPct val="150000"/>
              </a:lnSpc>
              <a:spcBef>
                <a:spcPts val="0"/>
              </a:spcBef>
              <a:spcAft>
                <a:spcPts val="0"/>
              </a:spcAft>
              <a:buSzPts val="1100"/>
              <a:buAutoNum type="arabicPeriod"/>
            </a:pPr>
            <a:r>
              <a:rPr lang="en" sz="1100" u="sng">
                <a:solidFill>
                  <a:schemeClr val="hlink"/>
                </a:solidFill>
                <a:hlinkClick r:id="rId6"/>
              </a:rPr>
              <a:t>https://web.archive.org/web/20100114191355/http://sega-16.com/feature_page.php?id=5&amp;title=Sega%20VR:%20Great%20Idea%20or%20Wishful%20Thinking</a:t>
            </a:r>
          </a:p>
          <a:p>
            <a:pPr indent="-298450" lvl="0" marL="457200" rtl="0">
              <a:lnSpc>
                <a:spcPct val="150000"/>
              </a:lnSpc>
              <a:spcBef>
                <a:spcPts val="0"/>
              </a:spcBef>
              <a:spcAft>
                <a:spcPts val="0"/>
              </a:spcAft>
              <a:buSzPts val="1100"/>
              <a:buAutoNum type="arabicPeriod"/>
            </a:pPr>
            <a:r>
              <a:rPr lang="en" sz="1100" u="sng">
                <a:solidFill>
                  <a:schemeClr val="hlink"/>
                </a:solidFill>
                <a:hlinkClick r:id="rId7"/>
              </a:rPr>
              <a:t>http://memory-alpha.wikia.com/wiki/Holodeck</a:t>
            </a:r>
          </a:p>
          <a:p>
            <a:pPr indent="-298450" lvl="0" marL="457200" rtl="0">
              <a:lnSpc>
                <a:spcPct val="150000"/>
              </a:lnSpc>
              <a:spcBef>
                <a:spcPts val="0"/>
              </a:spcBef>
              <a:spcAft>
                <a:spcPts val="0"/>
              </a:spcAft>
              <a:buSzPts val="1100"/>
              <a:buAutoNum type="arabicPeriod"/>
            </a:pPr>
            <a:r>
              <a:rPr lang="en" sz="1100" u="sng">
                <a:solidFill>
                  <a:schemeClr val="hlink"/>
                </a:solidFill>
                <a:hlinkClick r:id="rId8"/>
              </a:rPr>
              <a:t>http://www.newyorker.com/magazine/2015/11/23/doomsday-invention-artificial-intelligence-nick-bostrom</a:t>
            </a:r>
          </a:p>
          <a:p>
            <a:pPr indent="-298450" lvl="0" marL="457200" rtl="0">
              <a:lnSpc>
                <a:spcPct val="150000"/>
              </a:lnSpc>
              <a:spcBef>
                <a:spcPts val="0"/>
              </a:spcBef>
              <a:spcAft>
                <a:spcPts val="0"/>
              </a:spcAft>
              <a:buSzPts val="1100"/>
              <a:buAutoNum type="arabicPeriod"/>
            </a:pPr>
            <a:r>
              <a:t/>
            </a:r>
            <a:endParaRPr sz="1100"/>
          </a:p>
          <a:p>
            <a:pPr indent="0" lvl="0" marL="0" rtl="0">
              <a:lnSpc>
                <a:spcPct val="150000"/>
              </a:lnSpc>
              <a:spcBef>
                <a:spcPts val="0"/>
              </a:spcBef>
              <a:spcAft>
                <a:spcPts val="0"/>
              </a:spcAft>
              <a:buNone/>
            </a:pPr>
            <a:r>
              <a:t/>
            </a:r>
            <a:endParaRPr sz="1100"/>
          </a:p>
          <a:p>
            <a:pPr indent="0" lvl="0" marL="0" rtl="0">
              <a:lnSpc>
                <a:spcPct val="150000"/>
              </a:lnSpc>
              <a:spcBef>
                <a:spcPts val="0"/>
              </a:spcBef>
              <a:spcAft>
                <a:spcPts val="0"/>
              </a:spcAft>
              <a:buNone/>
            </a:pPr>
            <a:r>
              <a:t/>
            </a:r>
            <a:endParaRPr sz="1100"/>
          </a:p>
          <a:p>
            <a:pPr indent="0" lvl="0" marL="0" rtl="0">
              <a:lnSpc>
                <a:spcPct val="150000"/>
              </a:lnSpc>
              <a:spcBef>
                <a:spcPts val="0"/>
              </a:spcBef>
              <a:spcAft>
                <a:spcPts val="0"/>
              </a:spcAft>
              <a:buNone/>
            </a:pPr>
            <a:r>
              <a:t/>
            </a:r>
            <a:endParaRPr sz="1100"/>
          </a:p>
          <a:p>
            <a:pPr indent="0" lvl="0" marL="0">
              <a:lnSpc>
                <a:spcPct val="150000"/>
              </a:lnSpc>
              <a:spcBef>
                <a:spcPts val="0"/>
              </a:spcBef>
              <a:spcAft>
                <a:spcPts val="0"/>
              </a:spcAft>
              <a:buNone/>
            </a:pPr>
            <a:r>
              <a:t/>
            </a:r>
            <a:endParaRPr sz="1100"/>
          </a:p>
          <a:p>
            <a:pPr indent="0" lvl="0" marL="0">
              <a:lnSpc>
                <a:spcPct val="150000"/>
              </a:lnSpc>
              <a:spcBef>
                <a:spcPts val="0"/>
              </a:spcBef>
              <a:spcAft>
                <a:spcPts val="0"/>
              </a:spcAft>
              <a:buNone/>
            </a:pPr>
            <a:r>
              <a:t/>
            </a:r>
            <a:endParaRPr sz="1100"/>
          </a:p>
          <a:p>
            <a:pPr indent="0" lvl="0" marL="0">
              <a:lnSpc>
                <a:spcPct val="150000"/>
              </a:lnSpc>
              <a:spcBef>
                <a:spcPts val="0"/>
              </a:spcBef>
              <a:spcAft>
                <a:spcPts val="0"/>
              </a:spcAft>
              <a:buNone/>
            </a:pPr>
            <a:r>
              <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lgn="ctr">
              <a:spcBef>
                <a:spcPts val="0"/>
              </a:spcBef>
              <a:buNone/>
            </a:pPr>
            <a:r>
              <a:rPr lang="en"/>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226078" y="357800"/>
            <a:ext cx="2808000" cy="953400"/>
          </a:xfrm>
          <a:prstGeom prst="rect">
            <a:avLst/>
          </a:prstGeom>
        </p:spPr>
        <p:txBody>
          <a:bodyPr anchorCtr="0" anchor="b" bIns="91425" lIns="91425" rIns="91425" wrap="square" tIns="91425">
            <a:noAutofit/>
          </a:bodyPr>
          <a:lstStyle/>
          <a:p>
            <a:pPr indent="0" lvl="0" marL="0">
              <a:spcBef>
                <a:spcPts val="0"/>
              </a:spcBef>
              <a:buNone/>
            </a:pPr>
            <a:r>
              <a:rPr lang="en"/>
              <a:t>What is the Holodeck?</a:t>
            </a:r>
          </a:p>
        </p:txBody>
      </p:sp>
      <p:sp>
        <p:nvSpPr>
          <p:cNvPr id="74" name="Shape 74"/>
          <p:cNvSpPr txBox="1"/>
          <p:nvPr>
            <p:ph idx="1" type="body"/>
          </p:nvPr>
        </p:nvSpPr>
        <p:spPr>
          <a:xfrm>
            <a:off x="226075" y="1465800"/>
            <a:ext cx="2808000" cy="3163500"/>
          </a:xfrm>
          <a:prstGeom prst="rect">
            <a:avLst/>
          </a:prstGeom>
        </p:spPr>
        <p:txBody>
          <a:bodyPr anchorCtr="0" anchor="t" bIns="91425" lIns="91425" rIns="91425" wrap="square" tIns="91425">
            <a:noAutofit/>
          </a:bodyPr>
          <a:lstStyle/>
          <a:p>
            <a:pPr indent="0" lvl="0" marL="0">
              <a:spcBef>
                <a:spcPts val="0"/>
              </a:spcBef>
              <a:buNone/>
            </a:pPr>
            <a:r>
              <a:rPr lang="en"/>
              <a:t>The Holodeck is a recreation room containing a simulated, alternative version of reality. In the fictional world of Star Trek anyone entering the Holodeck could interact with “solid” props and characters in any scenario based on whatever parameters they programmed.</a:t>
            </a:r>
          </a:p>
        </p:txBody>
      </p:sp>
      <p:pic>
        <p:nvPicPr>
          <p:cNvPr descr="image-20170328-21251-lho6r8.jpg" id="75" name="Shape 75"/>
          <p:cNvPicPr preferRelativeResize="0"/>
          <p:nvPr/>
        </p:nvPicPr>
        <p:blipFill>
          <a:blip r:embed="rId3">
            <a:alphaModFix/>
          </a:blip>
          <a:stretch>
            <a:fillRect/>
          </a:stretch>
        </p:blipFill>
        <p:spPr>
          <a:xfrm>
            <a:off x="4739728" y="84500"/>
            <a:ext cx="2868224"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descr="This video is uploaded for academic presentation purpose only. " id="80" name="Shape 80" title="Star Trek holodeck introduction">
            <a:hlinkClick r:id="rId3"/>
          </p:cNvPr>
          <p:cNvSpPr/>
          <p:nvPr/>
        </p:nvSpPr>
        <p:spPr>
          <a:xfrm>
            <a:off x="1784025" y="480775"/>
            <a:ext cx="5575950" cy="4181950"/>
          </a:xfrm>
          <a:prstGeom prst="rect">
            <a:avLst/>
          </a:prstGeom>
          <a:blipFill>
            <a:blip r:embed="rId4">
              <a:alphaModFix/>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descr="The Holodeck scene from First Contact.  All Credit goes to Paramount Pictures." id="85" name="Shape 85" title="Star Trek First Contact - Holodeck Scene">
            <a:hlinkClick r:id="rId3"/>
          </p:cNvPr>
          <p:cNvSpPr/>
          <p:nvPr/>
        </p:nvSpPr>
        <p:spPr>
          <a:xfrm>
            <a:off x="1611975" y="239050"/>
            <a:ext cx="6220550" cy="4665400"/>
          </a:xfrm>
          <a:prstGeom prst="rect">
            <a:avLst/>
          </a:prstGeom>
          <a:blipFill>
            <a:blip r:embed="rId4">
              <a:alphaModFix/>
            </a:blip>
            <a:stretch>
              <a:fillRect/>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No real Holodeck yet…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What do we need</a:t>
            </a:r>
          </a:p>
        </p:txBody>
      </p:sp>
      <p:sp>
        <p:nvSpPr>
          <p:cNvPr id="96" name="Shape 9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419100" lvl="0" marL="457200">
              <a:spcBef>
                <a:spcPts val="0"/>
              </a:spcBef>
              <a:spcAft>
                <a:spcPts val="0"/>
              </a:spcAft>
              <a:buSzPts val="3000"/>
              <a:buChar char="●"/>
            </a:pPr>
            <a:r>
              <a:rPr lang="en" sz="3000"/>
              <a:t>Virtual or simulated setting</a:t>
            </a:r>
          </a:p>
          <a:p>
            <a:pPr indent="-419100" lvl="0" marL="457200">
              <a:spcBef>
                <a:spcPts val="0"/>
              </a:spcBef>
              <a:buSzPts val="3000"/>
              <a:buChar char="●"/>
            </a:pPr>
            <a:r>
              <a:rPr lang="en" sz="3000"/>
              <a:t>Complex and intelligent user interaction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Virtual or simulated setting:</a:t>
            </a:r>
          </a:p>
        </p:txBody>
      </p:sp>
      <p:sp>
        <p:nvSpPr>
          <p:cNvPr id="102" name="Shape 102"/>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VR:  </a:t>
            </a:r>
          </a:p>
          <a:p>
            <a:pPr indent="-317500" lvl="0" marL="457200" rtl="0">
              <a:spcBef>
                <a:spcPts val="0"/>
              </a:spcBef>
              <a:spcAft>
                <a:spcPts val="0"/>
              </a:spcAft>
              <a:buSzPts val="1400"/>
              <a:buChar char="●"/>
            </a:pPr>
            <a:r>
              <a:rPr lang="en"/>
              <a:t>G</a:t>
            </a:r>
            <a:r>
              <a:rPr lang="en"/>
              <a:t>enerate the realistic images, sounds and other sensations that replicate a real environment or create an imaginary setting. </a:t>
            </a:r>
          </a:p>
          <a:p>
            <a:pPr indent="-317500" lvl="0" marL="457200" rtl="0">
              <a:spcBef>
                <a:spcPts val="0"/>
              </a:spcBef>
              <a:buSzPts val="1400"/>
              <a:buChar char="●"/>
            </a:pPr>
            <a:r>
              <a:rPr lang="en"/>
              <a:t>Simulates a user's physical presence in this environment.</a:t>
            </a:r>
          </a:p>
          <a:p>
            <a:pPr indent="0" lvl="0" marL="0" rtl="0">
              <a:spcBef>
                <a:spcPts val="0"/>
              </a:spcBef>
              <a:buNone/>
            </a:pPr>
            <a:r>
              <a:t/>
            </a:r>
            <a:endParaRPr/>
          </a:p>
        </p:txBody>
      </p:sp>
      <p:sp>
        <p:nvSpPr>
          <p:cNvPr id="103" name="Shape 103"/>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AR</a:t>
            </a:r>
          </a:p>
          <a:p>
            <a:pPr indent="-317500" lvl="0" marL="457200" rtl="0">
              <a:spcBef>
                <a:spcPts val="0"/>
              </a:spcBef>
              <a:spcAft>
                <a:spcPts val="0"/>
              </a:spcAft>
              <a:buSzPts val="1400"/>
              <a:buChar char="●"/>
            </a:pPr>
            <a:r>
              <a:rPr lang="en"/>
              <a:t>A</a:t>
            </a:r>
            <a:r>
              <a:rPr lang="en"/>
              <a:t> live direct or indirect view of a physical, real-world environment whose elements are augmented (or supplemented) by computer-generated sensory input such as sound, video, graphics or GPS data.</a:t>
            </a:r>
          </a:p>
          <a:p>
            <a:pPr indent="-317500" lvl="0" marL="457200">
              <a:spcBef>
                <a:spcPts val="0"/>
              </a:spcBef>
              <a:buSzPts val="1400"/>
              <a:buChar char="●"/>
            </a:pPr>
            <a:r>
              <a:rPr lang="en"/>
              <a:t> Interactive and digitally manipulable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indent="0" lvl="0" marL="0">
              <a:spcBef>
                <a:spcPts val="0"/>
              </a:spcBef>
              <a:buNone/>
            </a:pPr>
            <a:r>
              <a:rPr lang="en"/>
              <a:t>Virtual Reality</a:t>
            </a:r>
          </a:p>
        </p:txBody>
      </p:sp>
      <p:sp>
        <p:nvSpPr>
          <p:cNvPr id="109" name="Shape 109"/>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0" lvl="0" marL="0">
              <a:spcBef>
                <a:spcPts val="0"/>
              </a:spcBef>
              <a:buNone/>
            </a:pPr>
            <a:r>
              <a:rPr lang="en"/>
              <a:t>Used In:</a:t>
            </a:r>
          </a:p>
          <a:p>
            <a:pPr indent="-342900" lvl="0" marL="457200" rtl="0">
              <a:spcBef>
                <a:spcPts val="0"/>
              </a:spcBef>
              <a:spcAft>
                <a:spcPts val="0"/>
              </a:spcAft>
              <a:buSzPts val="1800"/>
              <a:buChar char="●"/>
            </a:pPr>
            <a:r>
              <a:rPr lang="en"/>
              <a:t>Video games</a:t>
            </a:r>
          </a:p>
          <a:p>
            <a:pPr indent="-342900" lvl="0" marL="457200" rtl="0">
              <a:spcBef>
                <a:spcPts val="0"/>
              </a:spcBef>
              <a:spcAft>
                <a:spcPts val="0"/>
              </a:spcAft>
              <a:buSzPts val="1800"/>
              <a:buChar char="●"/>
            </a:pPr>
            <a:r>
              <a:rPr lang="en"/>
              <a:t>Military and Space training</a:t>
            </a:r>
          </a:p>
          <a:p>
            <a:pPr indent="-342900" lvl="0" marL="457200" rtl="0">
              <a:spcBef>
                <a:spcPts val="0"/>
              </a:spcBef>
              <a:spcAft>
                <a:spcPts val="0"/>
              </a:spcAft>
              <a:buSzPts val="1800"/>
              <a:buChar char="●"/>
            </a:pPr>
            <a:r>
              <a:rPr lang="en"/>
              <a:t>Fine Art</a:t>
            </a:r>
          </a:p>
          <a:p>
            <a:pPr indent="-342900" lvl="0" marL="457200" rtl="0">
              <a:spcBef>
                <a:spcPts val="0"/>
              </a:spcBef>
              <a:spcAft>
                <a:spcPts val="0"/>
              </a:spcAft>
              <a:buSzPts val="1800"/>
              <a:buChar char="●"/>
            </a:pPr>
            <a:r>
              <a:rPr lang="en"/>
              <a:t>Engineering</a:t>
            </a:r>
          </a:p>
          <a:p>
            <a:pPr indent="-342900" lvl="0" marL="457200" rtl="0">
              <a:spcBef>
                <a:spcPts val="0"/>
              </a:spcBef>
              <a:buSzPts val="1800"/>
              <a:buChar char="●"/>
            </a:pPr>
            <a:r>
              <a:rPr lang="en"/>
              <a:t>Cinema and other entertainment</a:t>
            </a:r>
          </a:p>
        </p:txBody>
      </p:sp>
      <p:sp>
        <p:nvSpPr>
          <p:cNvPr id="110" name="Shape 110"/>
          <p:cNvSpPr txBox="1"/>
          <p:nvPr>
            <p:ph idx="1" type="subTitle"/>
          </p:nvPr>
        </p:nvSpPr>
        <p:spPr>
          <a:xfrm>
            <a:off x="265500" y="2779467"/>
            <a:ext cx="4045200" cy="1235100"/>
          </a:xfrm>
          <a:prstGeom prst="rect">
            <a:avLst/>
          </a:prstGeom>
        </p:spPr>
        <p:txBody>
          <a:bodyPr anchorCtr="0" anchor="t" bIns="91425" lIns="91425" rIns="91425" wrap="square" tIns="91425">
            <a:noAutofit/>
          </a:bodyPr>
          <a:lstStyle/>
          <a:p>
            <a:pPr indent="-361950" lvl="0" marL="457200" rtl="0" algn="l">
              <a:spcBef>
                <a:spcPts val="0"/>
              </a:spcBef>
              <a:spcAft>
                <a:spcPts val="0"/>
              </a:spcAft>
              <a:buSzPts val="2100"/>
              <a:buChar char="●"/>
            </a:pPr>
            <a:r>
              <a:rPr lang="en"/>
              <a:t>HTC Vive </a:t>
            </a:r>
          </a:p>
          <a:p>
            <a:pPr indent="-361950" lvl="0" marL="457200" rtl="0" algn="l">
              <a:spcBef>
                <a:spcPts val="0"/>
              </a:spcBef>
              <a:spcAft>
                <a:spcPts val="0"/>
              </a:spcAft>
              <a:buSzPts val="2100"/>
              <a:buChar char="●"/>
            </a:pPr>
            <a:r>
              <a:rPr lang="en"/>
              <a:t>Oculus</a:t>
            </a:r>
            <a:r>
              <a:rPr lang="en"/>
              <a:t> Rift</a:t>
            </a:r>
          </a:p>
          <a:p>
            <a:pPr indent="-361950" lvl="0" marL="457200" algn="l">
              <a:spcBef>
                <a:spcPts val="0"/>
              </a:spcBef>
              <a:buSzPts val="2100"/>
              <a:buChar char="●"/>
            </a:pPr>
            <a:r>
              <a:rPr lang="en"/>
              <a:t>PS VR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Humble </a:t>
            </a:r>
            <a:r>
              <a:rPr lang="en"/>
              <a:t>Beginnings</a:t>
            </a:r>
          </a:p>
        </p:txBody>
      </p:sp>
      <p:pic>
        <p:nvPicPr>
          <p:cNvPr descr="Sensorama-morton-heilig-virtual-reality-headset.jpg" id="116" name="Shape 116"/>
          <p:cNvPicPr preferRelativeResize="0"/>
          <p:nvPr/>
        </p:nvPicPr>
        <p:blipFill>
          <a:blip r:embed="rId3">
            <a:alphaModFix/>
          </a:blip>
          <a:stretch>
            <a:fillRect/>
          </a:stretch>
        </p:blipFill>
        <p:spPr>
          <a:xfrm>
            <a:off x="1170175" y="1740125"/>
            <a:ext cx="2603341" cy="3332276"/>
          </a:xfrm>
          <a:prstGeom prst="rect">
            <a:avLst/>
          </a:prstGeom>
          <a:noFill/>
          <a:ln>
            <a:noFill/>
          </a:ln>
        </p:spPr>
      </p:pic>
      <p:pic>
        <p:nvPicPr>
          <p:cNvPr descr="212575-391483-tumblrmd7bfzKSwu1red085o11280jpg-noscale.jpg" id="117" name="Shape 117"/>
          <p:cNvPicPr preferRelativeResize="0"/>
          <p:nvPr/>
        </p:nvPicPr>
        <p:blipFill>
          <a:blip r:embed="rId4">
            <a:alphaModFix/>
          </a:blip>
          <a:stretch>
            <a:fillRect/>
          </a:stretch>
        </p:blipFill>
        <p:spPr>
          <a:xfrm>
            <a:off x="5254316" y="1740125"/>
            <a:ext cx="2879772" cy="3237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