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2581870"/>
            <a:ext cx="7477601" cy="1666399"/>
          </a:xfrm>
          <a:prstGeom prst="rect">
            <a:avLst/>
          </a:prstGeom>
          <a:noFill/>
          <a:ln/>
        </p:spPr>
        <p:txBody>
          <a:bodyPr wrap="square" rtlCol="0" anchor="t"/>
          <a:lstStyle/>
          <a:p>
            <a:pPr indent="0" marL="0">
              <a:lnSpc>
                <a:spcPts val="6561"/>
              </a:lnSpc>
              <a:buNone/>
            </a:pPr>
            <a:r>
              <a:rPr lang="en-US" sz="5249" dirty="0">
                <a:solidFill>
                  <a:srgbClr val="6EB9FC"/>
                </a:solidFill>
                <a:latin typeface="Lora" pitchFamily="34" charset="0"/>
                <a:ea typeface="Lora" pitchFamily="34" charset="-122"/>
                <a:cs typeface="Lora" pitchFamily="34" charset="-120"/>
              </a:rPr>
              <a:t>HTML and CSS Workshop</a:t>
            </a:r>
            <a:endParaRPr lang="en-US" sz="5249" dirty="0"/>
          </a:p>
        </p:txBody>
      </p:sp>
      <p:sp>
        <p:nvSpPr>
          <p:cNvPr id="5" name="Text 3"/>
          <p:cNvSpPr/>
          <p:nvPr/>
        </p:nvSpPr>
        <p:spPr>
          <a:xfrm>
            <a:off x="833199" y="4581525"/>
            <a:ext cx="7477601"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Welcome to the HTML and CSS Workshop! In this interactive session, you will learn the fundamentals of web development and design, from creating beautiful web pages to styling them with CSS.</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1850231"/>
            <a:ext cx="573024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Introduction to HTML</a:t>
            </a:r>
            <a:endParaRPr lang="en-US" sz="4374" dirty="0"/>
          </a:p>
        </p:txBody>
      </p:sp>
      <p:sp>
        <p:nvSpPr>
          <p:cNvPr id="7" name="Shape 4"/>
          <p:cNvSpPr/>
          <p:nvPr/>
        </p:nvSpPr>
        <p:spPr>
          <a:xfrm>
            <a:off x="2348389" y="2877860"/>
            <a:ext cx="3163014" cy="3501509"/>
          </a:xfrm>
          <a:prstGeom prst="roundRect">
            <a:avLst>
              <a:gd name="adj" fmla="val 2107"/>
            </a:avLst>
          </a:prstGeom>
          <a:solidFill>
            <a:srgbClr val="2F3343"/>
          </a:solidFill>
          <a:ln/>
        </p:spPr>
      </p:sp>
      <p:sp>
        <p:nvSpPr>
          <p:cNvPr id="8" name="Text 5"/>
          <p:cNvSpPr/>
          <p:nvPr/>
        </p:nvSpPr>
        <p:spPr>
          <a:xfrm>
            <a:off x="2570559" y="3100030"/>
            <a:ext cx="2221944"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What is HTML?</a:t>
            </a:r>
            <a:endParaRPr lang="en-US" sz="2187" dirty="0"/>
          </a:p>
        </p:txBody>
      </p:sp>
      <p:sp>
        <p:nvSpPr>
          <p:cNvPr id="9" name="Text 6"/>
          <p:cNvSpPr/>
          <p:nvPr/>
        </p:nvSpPr>
        <p:spPr>
          <a:xfrm>
            <a:off x="2570559" y="3669387"/>
            <a:ext cx="2718673" cy="2487811"/>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HTML (Hypertext Markup Language) is the standard language for creating web pages. It provides the structure and elements that define the content of a web page.</a:t>
            </a:r>
            <a:endParaRPr lang="en-US" sz="1750" dirty="0"/>
          </a:p>
        </p:txBody>
      </p:sp>
      <p:sp>
        <p:nvSpPr>
          <p:cNvPr id="10" name="Shape 7"/>
          <p:cNvSpPr/>
          <p:nvPr/>
        </p:nvSpPr>
        <p:spPr>
          <a:xfrm>
            <a:off x="5733574" y="2877860"/>
            <a:ext cx="3163014" cy="3501509"/>
          </a:xfrm>
          <a:prstGeom prst="roundRect">
            <a:avLst>
              <a:gd name="adj" fmla="val 2107"/>
            </a:avLst>
          </a:prstGeom>
          <a:solidFill>
            <a:srgbClr val="2F3343"/>
          </a:solidFill>
          <a:ln/>
        </p:spPr>
      </p:sp>
      <p:sp>
        <p:nvSpPr>
          <p:cNvPr id="11" name="Text 8"/>
          <p:cNvSpPr/>
          <p:nvPr/>
        </p:nvSpPr>
        <p:spPr>
          <a:xfrm>
            <a:off x="5955744" y="3100030"/>
            <a:ext cx="241554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Tags and elements</a:t>
            </a:r>
            <a:endParaRPr lang="en-US" sz="2187" dirty="0"/>
          </a:p>
        </p:txBody>
      </p:sp>
      <p:sp>
        <p:nvSpPr>
          <p:cNvPr id="12" name="Text 9"/>
          <p:cNvSpPr/>
          <p:nvPr/>
        </p:nvSpPr>
        <p:spPr>
          <a:xfrm>
            <a:off x="5955744" y="3669387"/>
            <a:ext cx="2718673"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HTML uses tags to mark up different parts of a web page. Tags are enclosed in angle brackets and consist of an opening tag and a closing tag.</a:t>
            </a:r>
            <a:endParaRPr lang="en-US" sz="1750" dirty="0"/>
          </a:p>
        </p:txBody>
      </p:sp>
      <p:sp>
        <p:nvSpPr>
          <p:cNvPr id="13" name="Shape 10"/>
          <p:cNvSpPr/>
          <p:nvPr/>
        </p:nvSpPr>
        <p:spPr>
          <a:xfrm>
            <a:off x="9118759" y="2877860"/>
            <a:ext cx="3163014" cy="3501509"/>
          </a:xfrm>
          <a:prstGeom prst="roundRect">
            <a:avLst>
              <a:gd name="adj" fmla="val 2107"/>
            </a:avLst>
          </a:prstGeom>
          <a:solidFill>
            <a:srgbClr val="2F3343"/>
          </a:solidFill>
          <a:ln/>
        </p:spPr>
      </p:sp>
      <p:sp>
        <p:nvSpPr>
          <p:cNvPr id="14" name="Text 11"/>
          <p:cNvSpPr/>
          <p:nvPr/>
        </p:nvSpPr>
        <p:spPr>
          <a:xfrm>
            <a:off x="9340929" y="3100030"/>
            <a:ext cx="2221944"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Basic HTML tags</a:t>
            </a:r>
            <a:endParaRPr lang="en-US" sz="2187" dirty="0"/>
          </a:p>
        </p:txBody>
      </p:sp>
      <p:sp>
        <p:nvSpPr>
          <p:cNvPr id="15" name="Text 12"/>
          <p:cNvSpPr/>
          <p:nvPr/>
        </p:nvSpPr>
        <p:spPr>
          <a:xfrm>
            <a:off x="9340929" y="3669387"/>
            <a:ext cx="2718673" cy="1777008"/>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HTML offers a variety of tags to structure the content of a web page, including headings, paragraphs, links, images, lists, and more.</a:t>
            </a:r>
            <a:endParaRPr lang="en-US" sz="1750"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1426726"/>
            <a:ext cx="512064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Introduction to CSS</a:t>
            </a:r>
            <a:endParaRPr lang="en-US" sz="4374" dirty="0"/>
          </a:p>
        </p:txBody>
      </p:sp>
      <p:sp>
        <p:nvSpPr>
          <p:cNvPr id="5" name="Shape 3"/>
          <p:cNvSpPr/>
          <p:nvPr/>
        </p:nvSpPr>
        <p:spPr>
          <a:xfrm>
            <a:off x="833199" y="2627948"/>
            <a:ext cx="499943" cy="499943"/>
          </a:xfrm>
          <a:prstGeom prst="roundRect">
            <a:avLst>
              <a:gd name="adj" fmla="val 13333"/>
            </a:avLst>
          </a:prstGeom>
          <a:solidFill>
            <a:srgbClr val="2F3343"/>
          </a:solidFill>
          <a:ln/>
        </p:spPr>
      </p:sp>
      <p:sp>
        <p:nvSpPr>
          <p:cNvPr id="6" name="Text 4"/>
          <p:cNvSpPr/>
          <p:nvPr/>
        </p:nvSpPr>
        <p:spPr>
          <a:xfrm>
            <a:off x="1022152" y="2669619"/>
            <a:ext cx="12192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7" name="Text 5"/>
          <p:cNvSpPr/>
          <p:nvPr/>
        </p:nvSpPr>
        <p:spPr>
          <a:xfrm>
            <a:off x="1555313" y="2704267"/>
            <a:ext cx="2221944"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What is CSS?</a:t>
            </a:r>
            <a:endParaRPr lang="en-US" sz="2187" dirty="0"/>
          </a:p>
        </p:txBody>
      </p:sp>
      <p:sp>
        <p:nvSpPr>
          <p:cNvPr id="8" name="Text 6"/>
          <p:cNvSpPr/>
          <p:nvPr/>
        </p:nvSpPr>
        <p:spPr>
          <a:xfrm>
            <a:off x="1555313" y="3273623"/>
            <a:ext cx="3820001"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CSS (Cascading Style Sheets) is a style sheet language used for describing the look and formatting of a document written in HTML.</a:t>
            </a:r>
            <a:endParaRPr lang="en-US" sz="1750" dirty="0"/>
          </a:p>
        </p:txBody>
      </p:sp>
      <p:sp>
        <p:nvSpPr>
          <p:cNvPr id="9" name="Shape 7"/>
          <p:cNvSpPr/>
          <p:nvPr/>
        </p:nvSpPr>
        <p:spPr>
          <a:xfrm>
            <a:off x="5597485" y="2627948"/>
            <a:ext cx="499943" cy="499943"/>
          </a:xfrm>
          <a:prstGeom prst="roundRect">
            <a:avLst>
              <a:gd name="adj" fmla="val 13333"/>
            </a:avLst>
          </a:prstGeom>
          <a:solidFill>
            <a:srgbClr val="2F3343"/>
          </a:solidFill>
          <a:ln/>
        </p:spPr>
      </p:sp>
      <p:sp>
        <p:nvSpPr>
          <p:cNvPr id="10" name="Text 8"/>
          <p:cNvSpPr/>
          <p:nvPr/>
        </p:nvSpPr>
        <p:spPr>
          <a:xfrm>
            <a:off x="5759768" y="2669619"/>
            <a:ext cx="17526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1" name="Text 9"/>
          <p:cNvSpPr/>
          <p:nvPr/>
        </p:nvSpPr>
        <p:spPr>
          <a:xfrm>
            <a:off x="6319599" y="2704267"/>
            <a:ext cx="363474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Syntax and structure of CSS</a:t>
            </a:r>
            <a:endParaRPr lang="en-US" sz="2187" dirty="0"/>
          </a:p>
        </p:txBody>
      </p:sp>
      <p:sp>
        <p:nvSpPr>
          <p:cNvPr id="12" name="Text 10"/>
          <p:cNvSpPr/>
          <p:nvPr/>
        </p:nvSpPr>
        <p:spPr>
          <a:xfrm>
            <a:off x="6319599" y="3273623"/>
            <a:ext cx="3820001" cy="1777008"/>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CSS uses a combination of selectors and properties to apply styles to HTML elements. Selectors target specific elements, while properties define how those elements should be styled.</a:t>
            </a:r>
            <a:endParaRPr lang="en-US" sz="1750" dirty="0"/>
          </a:p>
        </p:txBody>
      </p:sp>
      <p:sp>
        <p:nvSpPr>
          <p:cNvPr id="13" name="Shape 11"/>
          <p:cNvSpPr/>
          <p:nvPr/>
        </p:nvSpPr>
        <p:spPr>
          <a:xfrm>
            <a:off x="833199" y="5446395"/>
            <a:ext cx="499943" cy="499943"/>
          </a:xfrm>
          <a:prstGeom prst="roundRect">
            <a:avLst>
              <a:gd name="adj" fmla="val 13333"/>
            </a:avLst>
          </a:prstGeom>
          <a:solidFill>
            <a:srgbClr val="2F3343"/>
          </a:solidFill>
          <a:ln/>
        </p:spPr>
      </p:sp>
      <p:sp>
        <p:nvSpPr>
          <p:cNvPr id="14" name="Text 12"/>
          <p:cNvSpPr/>
          <p:nvPr/>
        </p:nvSpPr>
        <p:spPr>
          <a:xfrm>
            <a:off x="991672" y="5488067"/>
            <a:ext cx="18288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1555313" y="5522714"/>
            <a:ext cx="339090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Styling elements with CSS</a:t>
            </a:r>
            <a:endParaRPr lang="en-US" sz="2187" dirty="0"/>
          </a:p>
        </p:txBody>
      </p:sp>
      <p:sp>
        <p:nvSpPr>
          <p:cNvPr id="16" name="Text 14"/>
          <p:cNvSpPr/>
          <p:nvPr/>
        </p:nvSpPr>
        <p:spPr>
          <a:xfrm>
            <a:off x="1555313" y="6092071"/>
            <a:ext cx="8584287"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With CSS, you can customize the appearance of HTML elements, such as changing colors, fonts, sizes, margins, and more, giving your web pages a unique and polished look.</a:t>
            </a:r>
            <a:endParaRPr lang="en-US" sz="1750" dirty="0"/>
          </a:p>
        </p:txBody>
      </p:sp>
      <p:pic>
        <p:nvPicPr>
          <p:cNvPr id="17" name="Image 0" descr="preencoded.png">    </p:cNvPr>
          <p:cNvPicPr>
            <a:picLocks noChangeAspect="1"/>
          </p:cNvPicPr>
          <p:nvPr/>
        </p:nvPicPr>
        <p:blipFill>
          <a:blip r:embed="rId1"/>
          <a:stretch>
            <a:fillRect/>
          </a:stretch>
        </p:blipFill>
        <p:spPr>
          <a:xfrm>
            <a:off x="10972800" y="0"/>
            <a:ext cx="3657600" cy="822960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754142"/>
            <a:ext cx="690372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HTML and CSS Integration</a:t>
            </a:r>
            <a:endParaRPr lang="en-US" sz="4374" dirty="0"/>
          </a:p>
        </p:txBody>
      </p:sp>
      <p:pic>
        <p:nvPicPr>
          <p:cNvPr id="5" name="Image 0" descr="preencoded.png">    </p:cNvPr>
          <p:cNvPicPr>
            <a:picLocks noChangeAspect="1"/>
          </p:cNvPicPr>
          <p:nvPr/>
        </p:nvPicPr>
        <p:blipFill>
          <a:blip r:embed="rId1"/>
          <a:stretch>
            <a:fillRect/>
          </a:stretch>
        </p:blipFill>
        <p:spPr>
          <a:xfrm>
            <a:off x="2348389" y="1892856"/>
            <a:ext cx="4800124" cy="2966680"/>
          </a:xfrm>
          <a:prstGeom prst="rect">
            <a:avLst/>
          </a:prstGeom>
        </p:spPr>
      </p:pic>
      <p:sp>
        <p:nvSpPr>
          <p:cNvPr id="6" name="Text 3"/>
          <p:cNvSpPr/>
          <p:nvPr/>
        </p:nvSpPr>
        <p:spPr>
          <a:xfrm>
            <a:off x="2348389" y="5137190"/>
            <a:ext cx="4800124" cy="694373"/>
          </a:xfrm>
          <a:prstGeom prst="rect">
            <a:avLst/>
          </a:prstGeom>
          <a:noFill/>
          <a:ln/>
        </p:spPr>
        <p:txBody>
          <a:bodyPr wrap="squar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Linking CSS stylesheets to HTML documents</a:t>
            </a:r>
            <a:endParaRPr lang="en-US" sz="2187" dirty="0"/>
          </a:p>
        </p:txBody>
      </p:sp>
      <p:sp>
        <p:nvSpPr>
          <p:cNvPr id="7" name="Text 4"/>
          <p:cNvSpPr/>
          <p:nvPr/>
        </p:nvSpPr>
        <p:spPr>
          <a:xfrm>
            <a:off x="2348389" y="6053733"/>
            <a:ext cx="4800124" cy="1421606"/>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By linking an external CSS stylesheet to an HTML document, you can separate the structure of your web page from its presentation, making it easier to maintain and update.</a:t>
            </a:r>
            <a:endParaRPr lang="en-US" sz="1750" dirty="0"/>
          </a:p>
        </p:txBody>
      </p:sp>
      <p:pic>
        <p:nvPicPr>
          <p:cNvPr id="8" name="Image 1" descr="preencoded.png">    </p:cNvPr>
          <p:cNvPicPr>
            <a:picLocks noChangeAspect="1"/>
          </p:cNvPicPr>
          <p:nvPr/>
        </p:nvPicPr>
        <p:blipFill>
          <a:blip r:embed="rId2"/>
          <a:stretch>
            <a:fillRect/>
          </a:stretch>
        </p:blipFill>
        <p:spPr>
          <a:xfrm>
            <a:off x="7481768" y="1892856"/>
            <a:ext cx="4800124" cy="2966680"/>
          </a:xfrm>
          <a:prstGeom prst="rect">
            <a:avLst/>
          </a:prstGeom>
        </p:spPr>
      </p:pic>
      <p:sp>
        <p:nvSpPr>
          <p:cNvPr id="9" name="Text 5"/>
          <p:cNvSpPr/>
          <p:nvPr/>
        </p:nvSpPr>
        <p:spPr>
          <a:xfrm>
            <a:off x="7481768" y="5137190"/>
            <a:ext cx="4800124" cy="694373"/>
          </a:xfrm>
          <a:prstGeom prst="rect">
            <a:avLst/>
          </a:prstGeom>
          <a:noFill/>
          <a:ln/>
        </p:spPr>
        <p:txBody>
          <a:bodyPr wrap="squar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Applying CSS styles to HTML elements</a:t>
            </a:r>
            <a:endParaRPr lang="en-US" sz="2187" dirty="0"/>
          </a:p>
        </p:txBody>
      </p:sp>
      <p:sp>
        <p:nvSpPr>
          <p:cNvPr id="10" name="Text 6"/>
          <p:cNvSpPr/>
          <p:nvPr/>
        </p:nvSpPr>
        <p:spPr>
          <a:xfrm>
            <a:off x="7481768" y="6053733"/>
            <a:ext cx="4800124"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CSS styles can be applied directly to HTML elements using inline styles or internally within the</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3172"/>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33172"/>
          </a:xfrm>
          <a:prstGeom prst="rect">
            <a:avLst/>
          </a:prstGeom>
        </p:spPr>
      </p:pic>
      <p:sp>
        <p:nvSpPr>
          <p:cNvPr id="5" name="Shape 2"/>
          <p:cNvSpPr/>
          <p:nvPr/>
        </p:nvSpPr>
        <p:spPr>
          <a:xfrm>
            <a:off x="0" y="0"/>
            <a:ext cx="14630400" cy="8233172"/>
          </a:xfrm>
          <a:prstGeom prst="rect">
            <a:avLst/>
          </a:prstGeom>
          <a:solidFill>
            <a:srgbClr val="252833">
              <a:alpha val="80000"/>
            </a:srgbClr>
          </a:solidFill>
          <a:ln/>
        </p:spPr>
      </p:sp>
      <p:sp>
        <p:nvSpPr>
          <p:cNvPr id="6" name="Text 3"/>
          <p:cNvSpPr/>
          <p:nvPr/>
        </p:nvSpPr>
        <p:spPr>
          <a:xfrm>
            <a:off x="2638544" y="575310"/>
            <a:ext cx="9353312" cy="1307544"/>
          </a:xfrm>
          <a:prstGeom prst="rect">
            <a:avLst/>
          </a:prstGeom>
          <a:noFill/>
          <a:ln/>
        </p:spPr>
        <p:txBody>
          <a:bodyPr wrap="square" rtlCol="0" anchor="t"/>
          <a:lstStyle/>
          <a:p>
            <a:pPr indent="0" marL="0">
              <a:lnSpc>
                <a:spcPts val="5148"/>
              </a:lnSpc>
              <a:buNone/>
            </a:pPr>
            <a:r>
              <a:rPr lang="en-US" sz="4119" dirty="0">
                <a:solidFill>
                  <a:srgbClr val="6EB9FC"/>
                </a:solidFill>
                <a:latin typeface="Lora" pitchFamily="34" charset="0"/>
                <a:ea typeface="Lora" pitchFamily="34" charset="-122"/>
                <a:cs typeface="Lora" pitchFamily="34" charset="-120"/>
              </a:rPr>
              <a:t>Intermediate HTML and CSS Techniques</a:t>
            </a:r>
            <a:endParaRPr lang="en-US" sz="4119" dirty="0"/>
          </a:p>
        </p:txBody>
      </p:sp>
      <p:sp>
        <p:nvSpPr>
          <p:cNvPr id="7" name="Shape 4"/>
          <p:cNvSpPr/>
          <p:nvPr/>
        </p:nvSpPr>
        <p:spPr>
          <a:xfrm>
            <a:off x="7302222" y="2196584"/>
            <a:ext cx="26075" cy="5461278"/>
          </a:xfrm>
          <a:prstGeom prst="rect">
            <a:avLst/>
          </a:prstGeom>
          <a:solidFill>
            <a:srgbClr val="6EB9FC"/>
          </a:solidFill>
          <a:ln/>
        </p:spPr>
      </p:sp>
      <p:sp>
        <p:nvSpPr>
          <p:cNvPr id="8" name="Shape 5"/>
          <p:cNvSpPr/>
          <p:nvPr/>
        </p:nvSpPr>
        <p:spPr>
          <a:xfrm>
            <a:off x="7550527" y="2582168"/>
            <a:ext cx="732234" cy="26075"/>
          </a:xfrm>
          <a:prstGeom prst="rect">
            <a:avLst/>
          </a:prstGeom>
          <a:solidFill>
            <a:srgbClr val="6EB9FC"/>
          </a:solidFill>
          <a:ln/>
        </p:spPr>
      </p:sp>
      <p:sp>
        <p:nvSpPr>
          <p:cNvPr id="9" name="Shape 6"/>
          <p:cNvSpPr/>
          <p:nvPr/>
        </p:nvSpPr>
        <p:spPr>
          <a:xfrm>
            <a:off x="7079873" y="2359938"/>
            <a:ext cx="470654" cy="470654"/>
          </a:xfrm>
          <a:prstGeom prst="roundRect">
            <a:avLst>
              <a:gd name="adj" fmla="val 13336"/>
            </a:avLst>
          </a:prstGeom>
          <a:solidFill>
            <a:srgbClr val="2F3343"/>
          </a:solidFill>
          <a:ln/>
        </p:spPr>
      </p:sp>
      <p:sp>
        <p:nvSpPr>
          <p:cNvPr id="10" name="Text 7"/>
          <p:cNvSpPr/>
          <p:nvPr/>
        </p:nvSpPr>
        <p:spPr>
          <a:xfrm>
            <a:off x="7257990" y="2399109"/>
            <a:ext cx="114300" cy="392311"/>
          </a:xfrm>
          <a:prstGeom prst="rect">
            <a:avLst/>
          </a:prstGeom>
          <a:noFill/>
          <a:ln/>
        </p:spPr>
        <p:txBody>
          <a:bodyPr wrap="none" rtlCol="0" anchor="t"/>
          <a:lstStyle/>
          <a:p>
            <a:pPr algn="ctr" indent="0" marL="0">
              <a:lnSpc>
                <a:spcPts val="3089"/>
              </a:lnSpc>
              <a:buNone/>
            </a:pPr>
            <a:r>
              <a:rPr lang="en-US" sz="2471" dirty="0">
                <a:solidFill>
                  <a:srgbClr val="6EB9FC"/>
                </a:solidFill>
                <a:latin typeface="Lora" pitchFamily="34" charset="0"/>
                <a:ea typeface="Lora" pitchFamily="34" charset="-122"/>
                <a:cs typeface="Lora" pitchFamily="34" charset="-120"/>
              </a:rPr>
              <a:t>1</a:t>
            </a:r>
            <a:endParaRPr lang="en-US" sz="2471" dirty="0"/>
          </a:p>
        </p:txBody>
      </p:sp>
      <p:sp>
        <p:nvSpPr>
          <p:cNvPr id="11" name="Text 8"/>
          <p:cNvSpPr/>
          <p:nvPr/>
        </p:nvSpPr>
        <p:spPr>
          <a:xfrm>
            <a:off x="8465820" y="2405777"/>
            <a:ext cx="2583180" cy="326946"/>
          </a:xfrm>
          <a:prstGeom prst="rect">
            <a:avLst/>
          </a:prstGeom>
          <a:noFill/>
          <a:ln/>
        </p:spPr>
        <p:txBody>
          <a:bodyPr wrap="none" rtlCol="0" anchor="t"/>
          <a:lstStyle/>
          <a:p>
            <a:pPr algn="l" indent="0" marL="0">
              <a:lnSpc>
                <a:spcPts val="2574"/>
              </a:lnSpc>
              <a:buNone/>
            </a:pPr>
            <a:r>
              <a:rPr lang="en-US" sz="2059" dirty="0">
                <a:solidFill>
                  <a:srgbClr val="6EB9FC"/>
                </a:solidFill>
                <a:latin typeface="Lora" pitchFamily="34" charset="0"/>
                <a:ea typeface="Lora" pitchFamily="34" charset="-122"/>
                <a:cs typeface="Lora" pitchFamily="34" charset="-120"/>
              </a:rPr>
              <a:t>Working with images</a:t>
            </a:r>
            <a:endParaRPr lang="en-US" sz="2059" dirty="0"/>
          </a:p>
        </p:txBody>
      </p:sp>
      <p:sp>
        <p:nvSpPr>
          <p:cNvPr id="12" name="Text 9"/>
          <p:cNvSpPr/>
          <p:nvPr/>
        </p:nvSpPr>
        <p:spPr>
          <a:xfrm>
            <a:off x="8465820" y="2941915"/>
            <a:ext cx="3526036" cy="1673423"/>
          </a:xfrm>
          <a:prstGeom prst="rect">
            <a:avLst/>
          </a:prstGeom>
          <a:noFill/>
          <a:ln/>
        </p:spPr>
        <p:txBody>
          <a:bodyPr wrap="square" rtlCol="0" anchor="t"/>
          <a:lstStyle/>
          <a:p>
            <a:pPr algn="l" indent="0" marL="0">
              <a:lnSpc>
                <a:spcPts val="2636"/>
              </a:lnSpc>
              <a:buNone/>
            </a:pPr>
            <a:r>
              <a:rPr lang="en-US" sz="1647" dirty="0">
                <a:solidFill>
                  <a:srgbClr val="D6E5EF"/>
                </a:solidFill>
                <a:latin typeface="Source Sans Pro" pitchFamily="34" charset="0"/>
                <a:ea typeface="Source Sans Pro" pitchFamily="34" charset="-122"/>
                <a:cs typeface="Source Sans Pro" pitchFamily="34" charset="-120"/>
              </a:rPr>
              <a:t>Learn how to optimize and display images on your website, including techniques such as responsive images, image galleries, and image manipulation with CSS filters.</a:t>
            </a:r>
            <a:endParaRPr lang="en-US" sz="1647" dirty="0"/>
          </a:p>
        </p:txBody>
      </p:sp>
      <p:sp>
        <p:nvSpPr>
          <p:cNvPr id="13" name="Shape 10"/>
          <p:cNvSpPr/>
          <p:nvPr/>
        </p:nvSpPr>
        <p:spPr>
          <a:xfrm>
            <a:off x="6347639" y="3628132"/>
            <a:ext cx="732234" cy="26075"/>
          </a:xfrm>
          <a:prstGeom prst="rect">
            <a:avLst/>
          </a:prstGeom>
          <a:solidFill>
            <a:srgbClr val="6EB9FC"/>
          </a:solidFill>
          <a:ln/>
        </p:spPr>
      </p:sp>
      <p:sp>
        <p:nvSpPr>
          <p:cNvPr id="14" name="Shape 11"/>
          <p:cNvSpPr/>
          <p:nvPr/>
        </p:nvSpPr>
        <p:spPr>
          <a:xfrm>
            <a:off x="7079873" y="3405902"/>
            <a:ext cx="470654" cy="470654"/>
          </a:xfrm>
          <a:prstGeom prst="roundRect">
            <a:avLst>
              <a:gd name="adj" fmla="val 13336"/>
            </a:avLst>
          </a:prstGeom>
          <a:solidFill>
            <a:srgbClr val="2F3343"/>
          </a:solidFill>
          <a:ln/>
        </p:spPr>
      </p:sp>
      <p:sp>
        <p:nvSpPr>
          <p:cNvPr id="15" name="Text 12"/>
          <p:cNvSpPr/>
          <p:nvPr/>
        </p:nvSpPr>
        <p:spPr>
          <a:xfrm>
            <a:off x="7231320" y="3445073"/>
            <a:ext cx="167640" cy="392311"/>
          </a:xfrm>
          <a:prstGeom prst="rect">
            <a:avLst/>
          </a:prstGeom>
          <a:noFill/>
          <a:ln/>
        </p:spPr>
        <p:txBody>
          <a:bodyPr wrap="none" rtlCol="0" anchor="t"/>
          <a:lstStyle/>
          <a:p>
            <a:pPr algn="ctr" indent="0" marL="0">
              <a:lnSpc>
                <a:spcPts val="3089"/>
              </a:lnSpc>
              <a:buNone/>
            </a:pPr>
            <a:r>
              <a:rPr lang="en-US" sz="2471" dirty="0">
                <a:solidFill>
                  <a:srgbClr val="6EB9FC"/>
                </a:solidFill>
                <a:latin typeface="Lora" pitchFamily="34" charset="0"/>
                <a:ea typeface="Lora" pitchFamily="34" charset="-122"/>
                <a:cs typeface="Lora" pitchFamily="34" charset="-120"/>
              </a:rPr>
              <a:t>2</a:t>
            </a:r>
            <a:endParaRPr lang="en-US" sz="2471" dirty="0"/>
          </a:p>
        </p:txBody>
      </p:sp>
      <p:sp>
        <p:nvSpPr>
          <p:cNvPr id="16" name="Text 13"/>
          <p:cNvSpPr/>
          <p:nvPr/>
        </p:nvSpPr>
        <p:spPr>
          <a:xfrm>
            <a:off x="4072414" y="3451741"/>
            <a:ext cx="2092166" cy="326946"/>
          </a:xfrm>
          <a:prstGeom prst="rect">
            <a:avLst/>
          </a:prstGeom>
          <a:noFill/>
          <a:ln/>
        </p:spPr>
        <p:txBody>
          <a:bodyPr wrap="none" rtlCol="0" anchor="t"/>
          <a:lstStyle/>
          <a:p>
            <a:pPr algn="r" indent="0" marL="0">
              <a:lnSpc>
                <a:spcPts val="2574"/>
              </a:lnSpc>
              <a:buNone/>
            </a:pPr>
            <a:r>
              <a:rPr lang="en-US" sz="2059" dirty="0">
                <a:solidFill>
                  <a:srgbClr val="6EB9FC"/>
                </a:solidFill>
                <a:latin typeface="Lora" pitchFamily="34" charset="0"/>
                <a:ea typeface="Lora" pitchFamily="34" charset="-122"/>
                <a:cs typeface="Lora" pitchFamily="34" charset="-120"/>
              </a:rPr>
              <a:t>Creating forms</a:t>
            </a:r>
            <a:endParaRPr lang="en-US" sz="2059" dirty="0"/>
          </a:p>
        </p:txBody>
      </p:sp>
      <p:sp>
        <p:nvSpPr>
          <p:cNvPr id="17" name="Text 14"/>
          <p:cNvSpPr/>
          <p:nvPr/>
        </p:nvSpPr>
        <p:spPr>
          <a:xfrm>
            <a:off x="2638544" y="3987879"/>
            <a:ext cx="3526036" cy="1673423"/>
          </a:xfrm>
          <a:prstGeom prst="rect">
            <a:avLst/>
          </a:prstGeom>
          <a:noFill/>
          <a:ln/>
        </p:spPr>
        <p:txBody>
          <a:bodyPr wrap="square" rtlCol="0" anchor="t"/>
          <a:lstStyle/>
          <a:p>
            <a:pPr algn="r" indent="0" marL="0">
              <a:lnSpc>
                <a:spcPts val="2636"/>
              </a:lnSpc>
              <a:buNone/>
            </a:pPr>
            <a:r>
              <a:rPr lang="en-US" sz="1647" dirty="0">
                <a:solidFill>
                  <a:srgbClr val="D6E5EF"/>
                </a:solidFill>
                <a:latin typeface="Source Sans Pro" pitchFamily="34" charset="0"/>
                <a:ea typeface="Source Sans Pro" pitchFamily="34" charset="-122"/>
                <a:cs typeface="Source Sans Pro" pitchFamily="34" charset="-120"/>
              </a:rPr>
              <a:t>Discover how to create user-friendly forms with HTML form elements, validate user inputs, and enhance form usability with CSS styling and JavaScript interactivity.</a:t>
            </a:r>
            <a:endParaRPr lang="en-US" sz="1647" dirty="0"/>
          </a:p>
        </p:txBody>
      </p:sp>
      <p:sp>
        <p:nvSpPr>
          <p:cNvPr id="18" name="Shape 15"/>
          <p:cNvSpPr/>
          <p:nvPr/>
        </p:nvSpPr>
        <p:spPr>
          <a:xfrm>
            <a:off x="7550527" y="5419308"/>
            <a:ext cx="732234" cy="26075"/>
          </a:xfrm>
          <a:prstGeom prst="rect">
            <a:avLst/>
          </a:prstGeom>
          <a:solidFill>
            <a:srgbClr val="6EB9FC"/>
          </a:solidFill>
          <a:ln/>
        </p:spPr>
      </p:sp>
      <p:sp>
        <p:nvSpPr>
          <p:cNvPr id="19" name="Shape 16"/>
          <p:cNvSpPr/>
          <p:nvPr/>
        </p:nvSpPr>
        <p:spPr>
          <a:xfrm>
            <a:off x="7079873" y="5197078"/>
            <a:ext cx="470654" cy="470654"/>
          </a:xfrm>
          <a:prstGeom prst="roundRect">
            <a:avLst>
              <a:gd name="adj" fmla="val 13336"/>
            </a:avLst>
          </a:prstGeom>
          <a:solidFill>
            <a:srgbClr val="2F3343"/>
          </a:solidFill>
          <a:ln/>
        </p:spPr>
      </p:sp>
      <p:sp>
        <p:nvSpPr>
          <p:cNvPr id="20" name="Text 17"/>
          <p:cNvSpPr/>
          <p:nvPr/>
        </p:nvSpPr>
        <p:spPr>
          <a:xfrm>
            <a:off x="7227510" y="5236250"/>
            <a:ext cx="175260" cy="392311"/>
          </a:xfrm>
          <a:prstGeom prst="rect">
            <a:avLst/>
          </a:prstGeom>
          <a:noFill/>
          <a:ln/>
        </p:spPr>
        <p:txBody>
          <a:bodyPr wrap="none" rtlCol="0" anchor="t"/>
          <a:lstStyle/>
          <a:p>
            <a:pPr algn="ctr" indent="0" marL="0">
              <a:lnSpc>
                <a:spcPts val="3089"/>
              </a:lnSpc>
              <a:buNone/>
            </a:pPr>
            <a:r>
              <a:rPr lang="en-US" sz="2471" dirty="0">
                <a:solidFill>
                  <a:srgbClr val="6EB9FC"/>
                </a:solidFill>
                <a:latin typeface="Lora" pitchFamily="34" charset="0"/>
                <a:ea typeface="Lora" pitchFamily="34" charset="-122"/>
                <a:cs typeface="Lora" pitchFamily="34" charset="-120"/>
              </a:rPr>
              <a:t>3</a:t>
            </a:r>
            <a:endParaRPr lang="en-US" sz="2471" dirty="0"/>
          </a:p>
        </p:txBody>
      </p:sp>
      <p:sp>
        <p:nvSpPr>
          <p:cNvPr id="21" name="Text 18"/>
          <p:cNvSpPr/>
          <p:nvPr/>
        </p:nvSpPr>
        <p:spPr>
          <a:xfrm>
            <a:off x="8465820" y="5242917"/>
            <a:ext cx="3526036" cy="653891"/>
          </a:xfrm>
          <a:prstGeom prst="rect">
            <a:avLst/>
          </a:prstGeom>
          <a:noFill/>
          <a:ln/>
        </p:spPr>
        <p:txBody>
          <a:bodyPr wrap="square" rtlCol="0" anchor="t"/>
          <a:lstStyle/>
          <a:p>
            <a:pPr algn="l" indent="0" marL="0">
              <a:lnSpc>
                <a:spcPts val="2574"/>
              </a:lnSpc>
              <a:buNone/>
            </a:pPr>
            <a:r>
              <a:rPr lang="en-US" sz="2059" dirty="0">
                <a:solidFill>
                  <a:srgbClr val="6EB9FC"/>
                </a:solidFill>
                <a:latin typeface="Lora" pitchFamily="34" charset="0"/>
                <a:ea typeface="Lora" pitchFamily="34" charset="-122"/>
                <a:cs typeface="Lora" pitchFamily="34" charset="-120"/>
              </a:rPr>
              <a:t>Adding interactivity with JavaScript</a:t>
            </a:r>
            <a:endParaRPr lang="en-US" sz="2059" dirty="0"/>
          </a:p>
        </p:txBody>
      </p:sp>
      <p:sp>
        <p:nvSpPr>
          <p:cNvPr id="22" name="Text 19"/>
          <p:cNvSpPr/>
          <p:nvPr/>
        </p:nvSpPr>
        <p:spPr>
          <a:xfrm>
            <a:off x="8465820" y="6106001"/>
            <a:ext cx="3526036" cy="1338739"/>
          </a:xfrm>
          <a:prstGeom prst="rect">
            <a:avLst/>
          </a:prstGeom>
          <a:noFill/>
          <a:ln/>
        </p:spPr>
        <p:txBody>
          <a:bodyPr wrap="square" rtlCol="0" anchor="t"/>
          <a:lstStyle/>
          <a:p>
            <a:pPr algn="l" indent="0" marL="0">
              <a:lnSpc>
                <a:spcPts val="2636"/>
              </a:lnSpc>
              <a:buNone/>
            </a:pPr>
            <a:r>
              <a:rPr lang="en-US" sz="1647" dirty="0">
                <a:solidFill>
                  <a:srgbClr val="D6E5EF"/>
                </a:solidFill>
                <a:latin typeface="Source Sans Pro" pitchFamily="34" charset="0"/>
                <a:ea typeface="Source Sans Pro" pitchFamily="34" charset="-122"/>
                <a:cs typeface="Source Sans Pro" pitchFamily="34" charset="-120"/>
              </a:rPr>
              <a:t>Explore how to enhance your website with JavaScript, enabling dynamic content updates, interactive features, form validation, and more.</a:t>
            </a:r>
            <a:endParaRPr lang="en-US" sz="1647"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447443"/>
            <a:ext cx="600456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Best Practices and Tips</a:t>
            </a:r>
            <a:endParaRPr lang="en-US" sz="4374" dirty="0"/>
          </a:p>
        </p:txBody>
      </p:sp>
      <p:sp>
        <p:nvSpPr>
          <p:cNvPr id="5" name="Shape 3"/>
          <p:cNvSpPr/>
          <p:nvPr/>
        </p:nvSpPr>
        <p:spPr>
          <a:xfrm>
            <a:off x="2348389" y="2586157"/>
            <a:ext cx="3163014" cy="4195882"/>
          </a:xfrm>
          <a:prstGeom prst="roundRect">
            <a:avLst>
              <a:gd name="adj" fmla="val 2107"/>
            </a:avLst>
          </a:prstGeom>
          <a:solidFill>
            <a:srgbClr val="2F3343"/>
          </a:solidFill>
          <a:ln/>
        </p:spPr>
      </p:sp>
      <p:sp>
        <p:nvSpPr>
          <p:cNvPr id="6" name="Text 4"/>
          <p:cNvSpPr/>
          <p:nvPr/>
        </p:nvSpPr>
        <p:spPr>
          <a:xfrm>
            <a:off x="2570559" y="2808327"/>
            <a:ext cx="2718673"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Writing clean and maintainable code</a:t>
            </a:r>
            <a:endParaRPr lang="en-US" sz="2187" dirty="0"/>
          </a:p>
        </p:txBody>
      </p:sp>
      <p:sp>
        <p:nvSpPr>
          <p:cNvPr id="7" name="Text 5"/>
          <p:cNvSpPr/>
          <p:nvPr/>
        </p:nvSpPr>
        <p:spPr>
          <a:xfrm>
            <a:off x="2570559" y="3724870"/>
            <a:ext cx="2718673" cy="2487811"/>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Learn coding best practices and techniques, including proper indentation, consistent naming conventions, code commenting, and organizing files and folders.</a:t>
            </a:r>
            <a:endParaRPr lang="en-US" sz="1750" dirty="0"/>
          </a:p>
        </p:txBody>
      </p:sp>
      <p:sp>
        <p:nvSpPr>
          <p:cNvPr id="8" name="Shape 6"/>
          <p:cNvSpPr/>
          <p:nvPr/>
        </p:nvSpPr>
        <p:spPr>
          <a:xfrm>
            <a:off x="5733574" y="2586157"/>
            <a:ext cx="3163014" cy="4195882"/>
          </a:xfrm>
          <a:prstGeom prst="roundRect">
            <a:avLst>
              <a:gd name="adj" fmla="val 2107"/>
            </a:avLst>
          </a:prstGeom>
          <a:solidFill>
            <a:srgbClr val="2F3343"/>
          </a:solidFill>
          <a:ln/>
        </p:spPr>
      </p:sp>
      <p:sp>
        <p:nvSpPr>
          <p:cNvPr id="9" name="Text 7"/>
          <p:cNvSpPr/>
          <p:nvPr/>
        </p:nvSpPr>
        <p:spPr>
          <a:xfrm>
            <a:off x="5955744" y="2808327"/>
            <a:ext cx="2718673" cy="1041559"/>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Using CSS frameworks and libraries</a:t>
            </a:r>
            <a:endParaRPr lang="en-US" sz="2187" dirty="0"/>
          </a:p>
        </p:txBody>
      </p:sp>
      <p:sp>
        <p:nvSpPr>
          <p:cNvPr id="10" name="Text 8"/>
          <p:cNvSpPr/>
          <p:nvPr/>
        </p:nvSpPr>
        <p:spPr>
          <a:xfrm>
            <a:off x="5955744" y="4072057"/>
            <a:ext cx="2718673" cy="2487811"/>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Discover popular CSS frameworks such as Bootstrap and Tailwind CSS, and leverage their pre-designed components and styles to expedite your web development process.</a:t>
            </a:r>
            <a:endParaRPr lang="en-US" sz="1750" dirty="0"/>
          </a:p>
        </p:txBody>
      </p:sp>
      <p:sp>
        <p:nvSpPr>
          <p:cNvPr id="11" name="Shape 9"/>
          <p:cNvSpPr/>
          <p:nvPr/>
        </p:nvSpPr>
        <p:spPr>
          <a:xfrm>
            <a:off x="9118759" y="2586157"/>
            <a:ext cx="3163014" cy="4195882"/>
          </a:xfrm>
          <a:prstGeom prst="roundRect">
            <a:avLst>
              <a:gd name="adj" fmla="val 2107"/>
            </a:avLst>
          </a:prstGeom>
          <a:solidFill>
            <a:srgbClr val="2F3343"/>
          </a:solidFill>
          <a:ln/>
        </p:spPr>
      </p:sp>
      <p:sp>
        <p:nvSpPr>
          <p:cNvPr id="12" name="Text 10"/>
          <p:cNvSpPr/>
          <p:nvPr/>
        </p:nvSpPr>
        <p:spPr>
          <a:xfrm>
            <a:off x="9340929" y="2808327"/>
            <a:ext cx="2718673"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Testing and debugging</a:t>
            </a:r>
            <a:endParaRPr lang="en-US" sz="2187" dirty="0"/>
          </a:p>
        </p:txBody>
      </p:sp>
      <p:sp>
        <p:nvSpPr>
          <p:cNvPr id="13" name="Text 11"/>
          <p:cNvSpPr/>
          <p:nvPr/>
        </p:nvSpPr>
        <p:spPr>
          <a:xfrm>
            <a:off x="9340929" y="3724870"/>
            <a:ext cx="2718673"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Explore techniques and tools for testing your web pages across different browsers and devices, identifying and fixing common bugs, and optimizing performance.</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1596152"/>
            <a:ext cx="4443889"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Conclusion</a:t>
            </a:r>
            <a:endParaRPr lang="en-US" sz="4374" dirty="0"/>
          </a:p>
        </p:txBody>
      </p:sp>
      <p:sp>
        <p:nvSpPr>
          <p:cNvPr id="7" name="Shape 4"/>
          <p:cNvSpPr/>
          <p:nvPr/>
        </p:nvSpPr>
        <p:spPr>
          <a:xfrm>
            <a:off x="2348389" y="2797373"/>
            <a:ext cx="499943" cy="499943"/>
          </a:xfrm>
          <a:prstGeom prst="roundRect">
            <a:avLst>
              <a:gd name="adj" fmla="val 13333"/>
            </a:avLst>
          </a:prstGeom>
          <a:solidFill>
            <a:srgbClr val="2F3343"/>
          </a:solidFill>
          <a:ln/>
        </p:spPr>
      </p:sp>
      <p:sp>
        <p:nvSpPr>
          <p:cNvPr id="8" name="Text 5"/>
          <p:cNvSpPr/>
          <p:nvPr/>
        </p:nvSpPr>
        <p:spPr>
          <a:xfrm>
            <a:off x="2537341" y="2839045"/>
            <a:ext cx="12192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9" name="Text 6"/>
          <p:cNvSpPr/>
          <p:nvPr/>
        </p:nvSpPr>
        <p:spPr>
          <a:xfrm>
            <a:off x="3070503" y="2873693"/>
            <a:ext cx="2440900"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Recap of key concepts</a:t>
            </a:r>
            <a:endParaRPr lang="en-US" sz="2187" dirty="0"/>
          </a:p>
        </p:txBody>
      </p:sp>
      <p:sp>
        <p:nvSpPr>
          <p:cNvPr id="10" name="Text 7"/>
          <p:cNvSpPr/>
          <p:nvPr/>
        </p:nvSpPr>
        <p:spPr>
          <a:xfrm>
            <a:off x="3070503" y="3790236"/>
            <a:ext cx="2440900" cy="284321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Summarize the key concepts learned throughout the workshop, highlighting the importance of HTML and CSS in creating well-designed and functional web pages.</a:t>
            </a:r>
            <a:endParaRPr lang="en-US" sz="1750" dirty="0"/>
          </a:p>
        </p:txBody>
      </p:sp>
      <p:sp>
        <p:nvSpPr>
          <p:cNvPr id="11" name="Shape 8"/>
          <p:cNvSpPr/>
          <p:nvPr/>
        </p:nvSpPr>
        <p:spPr>
          <a:xfrm>
            <a:off x="5733574" y="2797373"/>
            <a:ext cx="499943" cy="499943"/>
          </a:xfrm>
          <a:prstGeom prst="roundRect">
            <a:avLst>
              <a:gd name="adj" fmla="val 13333"/>
            </a:avLst>
          </a:prstGeom>
          <a:solidFill>
            <a:srgbClr val="2F3343"/>
          </a:solidFill>
          <a:ln/>
        </p:spPr>
      </p:sp>
      <p:sp>
        <p:nvSpPr>
          <p:cNvPr id="12" name="Text 9"/>
          <p:cNvSpPr/>
          <p:nvPr/>
        </p:nvSpPr>
        <p:spPr>
          <a:xfrm>
            <a:off x="5895856" y="2839045"/>
            <a:ext cx="17526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3" name="Text 10"/>
          <p:cNvSpPr/>
          <p:nvPr/>
        </p:nvSpPr>
        <p:spPr>
          <a:xfrm>
            <a:off x="6455688" y="2873693"/>
            <a:ext cx="2440900"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Resources for further learning</a:t>
            </a:r>
            <a:endParaRPr lang="en-US" sz="2187" dirty="0"/>
          </a:p>
        </p:txBody>
      </p:sp>
      <p:sp>
        <p:nvSpPr>
          <p:cNvPr id="14" name="Text 11"/>
          <p:cNvSpPr/>
          <p:nvPr/>
        </p:nvSpPr>
        <p:spPr>
          <a:xfrm>
            <a:off x="6455688" y="3790236"/>
            <a:ext cx="2440900"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MDN Web DOC</a:t>
            </a:r>
            <a:endParaRPr lang="en-US" sz="1750" dirty="0"/>
          </a:p>
        </p:txBody>
      </p:sp>
      <p:sp>
        <p:nvSpPr>
          <p:cNvPr id="15" name="Text 12"/>
          <p:cNvSpPr/>
          <p:nvPr/>
        </p:nvSpPr>
        <p:spPr>
          <a:xfrm>
            <a:off x="6455688" y="4345543"/>
            <a:ext cx="2440900"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W3 Schools</a:t>
            </a:r>
            <a:endParaRPr lang="en-US" sz="1750" dirty="0"/>
          </a:p>
        </p:txBody>
      </p:sp>
      <p:sp>
        <p:nvSpPr>
          <p:cNvPr id="16" name="Shape 13"/>
          <p:cNvSpPr/>
          <p:nvPr/>
        </p:nvSpPr>
        <p:spPr>
          <a:xfrm>
            <a:off x="9118759" y="2797373"/>
            <a:ext cx="499943" cy="499943"/>
          </a:xfrm>
          <a:prstGeom prst="roundRect">
            <a:avLst>
              <a:gd name="adj" fmla="val 13333"/>
            </a:avLst>
          </a:prstGeom>
          <a:solidFill>
            <a:srgbClr val="2F3343"/>
          </a:solidFill>
          <a:ln/>
        </p:spPr>
      </p:sp>
      <p:sp>
        <p:nvSpPr>
          <p:cNvPr id="17" name="Text 14"/>
          <p:cNvSpPr/>
          <p:nvPr/>
        </p:nvSpPr>
        <p:spPr>
          <a:xfrm>
            <a:off x="9277231" y="2839045"/>
            <a:ext cx="18288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8" name="Text 15"/>
          <p:cNvSpPr/>
          <p:nvPr/>
        </p:nvSpPr>
        <p:spPr>
          <a:xfrm>
            <a:off x="9840873" y="2873693"/>
            <a:ext cx="2221944"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Q&amp;A session</a:t>
            </a:r>
            <a:endParaRPr lang="en-US" sz="2187" dirty="0"/>
          </a:p>
        </p:txBody>
      </p:sp>
      <p:sp>
        <p:nvSpPr>
          <p:cNvPr id="19" name="Text 16"/>
          <p:cNvSpPr/>
          <p:nvPr/>
        </p:nvSpPr>
        <p:spPr>
          <a:xfrm>
            <a:off x="9840873" y="3443049"/>
            <a:ext cx="2440900" cy="2487811"/>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Open the floor for a question and answer session, allowing participants to seek clarification and engage in discussions related to the workshop content.</a:t>
            </a:r>
            <a:endParaRPr lang="en-US" sz="1750" dirty="0"/>
          </a:p>
        </p:txBody>
      </p:sp>
      <p:pic>
        <p:nvPicPr>
          <p:cNvPr id="2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2023-10-21T19:21:58Z</dcterms:created>
  <dcterms:modified xsi:type="dcterms:W3CDTF">2023-10-21T19:21:58Z</dcterms:modified>
</cp:coreProperties>
</file>