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45a09154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45a09154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b65f8e08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3b65f8e08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b6bd553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b6bd553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4722bb0f1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4722bb0f1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47568b55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47568b55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3de0aa3e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43de0aa3e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43de0aa3e9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43de0aa3e9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4722bb0f10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4722bb0f1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3b65f8e08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3b65f8e08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3b65f8e08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3b65f8e08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3b65f8e0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3b65f8e0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43e31b992b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43e31b992b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3b65f8e0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3b65f8e0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3e31b992b_0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3e31b992b_0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43e31b992b_0_1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43e31b992b_0_1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3b65f8e08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3b65f8e08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43e31b992b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43e31b992b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43e31b992b_0_1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43e31b992b_0_1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2.png"/><Relationship Id="rId11" Type="http://schemas.openxmlformats.org/officeDocument/2006/relationships/image" Target="../media/image10.png"/><Relationship Id="rId10" Type="http://schemas.openxmlformats.org/officeDocument/2006/relationships/image" Target="../media/image13.png"/><Relationship Id="rId9"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1.png"/><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1070775" y="697850"/>
            <a:ext cx="7187100" cy="152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ts val="990"/>
              <a:buFont typeface="Arial"/>
              <a:buNone/>
            </a:pPr>
            <a:r>
              <a:rPr lang="en-GB" sz="4800">
                <a:latin typeface="Roboto"/>
                <a:ea typeface="Roboto"/>
                <a:cs typeface="Roboto"/>
                <a:sym typeface="Roboto"/>
              </a:rPr>
              <a:t>Summarization of a stack of papers using LLMs: Stage 2</a:t>
            </a:r>
            <a:endParaRPr/>
          </a:p>
        </p:txBody>
      </p:sp>
      <p:sp>
        <p:nvSpPr>
          <p:cNvPr id="65" name="Google Shape;65;p13"/>
          <p:cNvSpPr txBox="1"/>
          <p:nvPr>
            <p:ph idx="1" type="subTitle"/>
          </p:nvPr>
        </p:nvSpPr>
        <p:spPr>
          <a:xfrm>
            <a:off x="1019550" y="4182825"/>
            <a:ext cx="7104900" cy="792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GB" sz="1580">
                <a:solidFill>
                  <a:schemeClr val="lt1"/>
                </a:solidFill>
                <a:latin typeface="Roboto"/>
                <a:ea typeface="Roboto"/>
                <a:cs typeface="Roboto"/>
                <a:sym typeface="Roboto"/>
              </a:rPr>
              <a:t>By Arianna Matienzo, Atharva Dalvi, Khushi Nankani, Olu Ogunnirian</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Next Steps</a:t>
            </a:r>
            <a:endParaRPr/>
          </a:p>
        </p:txBody>
      </p:sp>
      <p:sp>
        <p:nvSpPr>
          <p:cNvPr id="134" name="Google Shape;134;p2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a:t>Once we’ve optimized the summarization process, we’ll move into Stage 3 — Collation. In this stage, the individual summaries will be compiled into a single, structured document. This final document will be designed for easy navigation, so users can quickly find summaries on specific topics or research areas. Essentially, it will serve as a knowledge base for anyone looking to understand how LLMs are shaping the semiconductor industry.</a:t>
            </a:r>
            <a:endParaRPr/>
          </a:p>
          <a:p>
            <a:pPr indent="0" lvl="0" marL="457200" rtl="0" algn="l">
              <a:spcBef>
                <a:spcPts val="1200"/>
              </a:spcBef>
              <a:spcAft>
                <a:spcPts val="0"/>
              </a:spcAft>
              <a:buNone/>
            </a:pPr>
            <a:r>
              <a:rPr lang="en-GB"/>
              <a:t>Our aim is not just to summarize but to create a resource that adds real value — something that helps researchers and professionals make faster, more informed decisions based on the latest research.</a:t>
            </a:r>
            <a:endParaRPr/>
          </a:p>
          <a:p>
            <a:pPr indent="0" lvl="0" marL="4572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do we have in our code?</a:t>
            </a:r>
            <a:endParaRPr/>
          </a:p>
        </p:txBody>
      </p:sp>
      <p:sp>
        <p:nvSpPr>
          <p:cNvPr id="140" name="Google Shape;140;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PDF Processing: PyPDF2</a:t>
            </a:r>
            <a:endParaRPr/>
          </a:p>
          <a:p>
            <a:pPr indent="-298450" lvl="1" marL="914400" rtl="0" algn="l">
              <a:spcBef>
                <a:spcPts val="0"/>
              </a:spcBef>
              <a:spcAft>
                <a:spcPts val="0"/>
              </a:spcAft>
              <a:buSzPts val="1100"/>
              <a:buChar char="-"/>
            </a:pPr>
            <a:r>
              <a:rPr lang="en-GB"/>
              <a:t>Extract text from PDF</a:t>
            </a:r>
            <a:endParaRPr/>
          </a:p>
          <a:p>
            <a:pPr indent="-298450" lvl="1" marL="914400" rtl="0" algn="l">
              <a:spcBef>
                <a:spcPts val="0"/>
              </a:spcBef>
              <a:spcAft>
                <a:spcPts val="0"/>
              </a:spcAft>
              <a:buSzPts val="1100"/>
              <a:buChar char="-"/>
            </a:pPr>
            <a:r>
              <a:rPr lang="en-GB"/>
              <a:t>Remove unnecessary text like table of content, references, etc.</a:t>
            </a:r>
            <a:endParaRPr/>
          </a:p>
          <a:p>
            <a:pPr indent="-298450" lvl="1" marL="914400" rtl="0" algn="l">
              <a:spcBef>
                <a:spcPts val="0"/>
              </a:spcBef>
              <a:spcAft>
                <a:spcPts val="0"/>
              </a:spcAft>
              <a:buSzPts val="1100"/>
              <a:buChar char="-"/>
            </a:pPr>
            <a:r>
              <a:rPr lang="en-GB"/>
              <a:t>ThreadPoolExecutor to reduce loading time</a:t>
            </a:r>
            <a:endParaRPr/>
          </a:p>
          <a:p>
            <a:pPr indent="-311150" lvl="0" marL="457200" rtl="0" algn="l">
              <a:spcBef>
                <a:spcPts val="0"/>
              </a:spcBef>
              <a:spcAft>
                <a:spcPts val="0"/>
              </a:spcAft>
              <a:buSzPts val="1300"/>
              <a:buChar char="-"/>
            </a:pPr>
            <a:r>
              <a:rPr lang="en-GB"/>
              <a:t>Natural Language Processing: Sentence Transformers, Hugging Face model</a:t>
            </a:r>
            <a:endParaRPr/>
          </a:p>
          <a:p>
            <a:pPr indent="-298450" lvl="1" marL="914400" rtl="0" algn="l">
              <a:spcBef>
                <a:spcPts val="0"/>
              </a:spcBef>
              <a:spcAft>
                <a:spcPts val="0"/>
              </a:spcAft>
              <a:buSzPts val="1100"/>
              <a:buChar char="-"/>
            </a:pPr>
            <a:r>
              <a:rPr lang="en-GB"/>
              <a:t>Topic Modelling: BERTopic</a:t>
            </a:r>
            <a:endParaRPr/>
          </a:p>
          <a:p>
            <a:pPr indent="-311150" lvl="0" marL="457200" rtl="0" algn="l">
              <a:spcBef>
                <a:spcPts val="0"/>
              </a:spcBef>
              <a:spcAft>
                <a:spcPts val="0"/>
              </a:spcAft>
              <a:buSzPts val="1300"/>
              <a:buChar char="-"/>
            </a:pPr>
            <a:r>
              <a:rPr lang="en-GB"/>
              <a:t>Parallel Summarizing using ProcessPoolExecutor</a:t>
            </a:r>
            <a:endParaRPr/>
          </a:p>
          <a:p>
            <a:pPr indent="-298450" lvl="1" marL="914400" rtl="0" algn="l">
              <a:spcBef>
                <a:spcPts val="0"/>
              </a:spcBef>
              <a:spcAft>
                <a:spcPts val="0"/>
              </a:spcAft>
              <a:buSzPts val="1100"/>
              <a:buChar char="-"/>
            </a:pPr>
            <a:r>
              <a:rPr lang="en-GB"/>
              <a:t>Break large texts into chunks</a:t>
            </a:r>
            <a:endParaRPr/>
          </a:p>
          <a:p>
            <a:pPr indent="-298450" lvl="1" marL="914400" rtl="0" algn="l">
              <a:spcBef>
                <a:spcPts val="0"/>
              </a:spcBef>
              <a:spcAft>
                <a:spcPts val="0"/>
              </a:spcAft>
              <a:buSzPts val="1100"/>
              <a:buChar char="-"/>
            </a:pPr>
            <a:r>
              <a:rPr lang="en-GB"/>
              <a:t>Run tasks parallel to reduce execution time</a:t>
            </a:r>
            <a:endParaRPr/>
          </a:p>
          <a:p>
            <a:pPr indent="-311150" lvl="0" marL="457200" rtl="0" algn="l">
              <a:spcBef>
                <a:spcPts val="0"/>
              </a:spcBef>
              <a:spcAft>
                <a:spcPts val="0"/>
              </a:spcAft>
              <a:buSzPts val="1300"/>
              <a:buChar char="-"/>
            </a:pPr>
            <a:r>
              <a:rPr lang="en-GB"/>
              <a:t>Testing locally using visual studio code </a:t>
            </a:r>
            <a:r>
              <a:rPr lang="en-GB"/>
              <a:t>and</a:t>
            </a:r>
            <a:r>
              <a:rPr lang="en-GB"/>
              <a:t> the papers we found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25" y="500925"/>
            <a:ext cx="3706500" cy="66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Use Case Diagram</a:t>
            </a:r>
            <a:endParaRPr/>
          </a:p>
        </p:txBody>
      </p:sp>
      <p:pic>
        <p:nvPicPr>
          <p:cNvPr id="146" name="Google Shape;146;p24"/>
          <p:cNvPicPr preferRelativeResize="0"/>
          <p:nvPr/>
        </p:nvPicPr>
        <p:blipFill>
          <a:blip r:embed="rId3">
            <a:alphaModFix/>
          </a:blip>
          <a:stretch>
            <a:fillRect/>
          </a:stretch>
        </p:blipFill>
        <p:spPr>
          <a:xfrm>
            <a:off x="5538700" y="152400"/>
            <a:ext cx="2665631" cy="4838700"/>
          </a:xfrm>
          <a:prstGeom prst="rect">
            <a:avLst/>
          </a:prstGeom>
          <a:noFill/>
          <a:ln>
            <a:noFill/>
          </a:ln>
        </p:spPr>
      </p:pic>
      <p:sp>
        <p:nvSpPr>
          <p:cNvPr id="147" name="Google Shape;147;p24"/>
          <p:cNvSpPr txBox="1"/>
          <p:nvPr/>
        </p:nvSpPr>
        <p:spPr>
          <a:xfrm>
            <a:off x="311725" y="1331675"/>
            <a:ext cx="3429000" cy="3147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dk1"/>
                </a:solidFill>
              </a:rPr>
              <a:t>The use case diagram outlines the interaction between the user and our Summarization System. The process begins with the user uploading PDFs, after which the system extracts and cleans the text. It then chunks the content for parallel summarization, performs topic modeling to identify key themes, and generates a final summary for download. This structured workflow ensures efficient and accurate summarization of research papers. </a:t>
            </a:r>
            <a:endParaRPr sz="16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62625" y="1474950"/>
            <a:ext cx="1705200" cy="1096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Sequence Diagram</a:t>
            </a:r>
            <a:endParaRPr/>
          </a:p>
        </p:txBody>
      </p:sp>
      <p:pic>
        <p:nvPicPr>
          <p:cNvPr id="153" name="Google Shape;153;p25"/>
          <p:cNvPicPr preferRelativeResize="0"/>
          <p:nvPr/>
        </p:nvPicPr>
        <p:blipFill>
          <a:blip r:embed="rId3">
            <a:alphaModFix/>
          </a:blip>
          <a:stretch>
            <a:fillRect/>
          </a:stretch>
        </p:blipFill>
        <p:spPr>
          <a:xfrm>
            <a:off x="1767875" y="196650"/>
            <a:ext cx="7264950" cy="3169424"/>
          </a:xfrm>
          <a:prstGeom prst="rect">
            <a:avLst/>
          </a:prstGeom>
          <a:noFill/>
          <a:ln>
            <a:noFill/>
          </a:ln>
        </p:spPr>
      </p:pic>
      <p:sp>
        <p:nvSpPr>
          <p:cNvPr id="154" name="Google Shape;154;p25"/>
          <p:cNvSpPr txBox="1"/>
          <p:nvPr/>
        </p:nvSpPr>
        <p:spPr>
          <a:xfrm>
            <a:off x="62625" y="3413625"/>
            <a:ext cx="8901300" cy="3496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t>The sequence diagram outlines the step-by-step interactions for efficient document summarization using parallel processing.</a:t>
            </a:r>
            <a:endParaRPr sz="1200"/>
          </a:p>
          <a:p>
            <a:pPr indent="-304800" lvl="0" marL="457200" rtl="0" algn="l">
              <a:lnSpc>
                <a:spcPct val="115000"/>
              </a:lnSpc>
              <a:spcBef>
                <a:spcPts val="300"/>
              </a:spcBef>
              <a:spcAft>
                <a:spcPts val="0"/>
              </a:spcAft>
              <a:buSzPts val="1200"/>
              <a:buAutoNum type="arabicPeriod"/>
            </a:pPr>
            <a:r>
              <a:rPr lang="en-GB" sz="1200"/>
              <a:t>User starts the process.</a:t>
            </a:r>
            <a:endParaRPr sz="1200"/>
          </a:p>
          <a:p>
            <a:pPr indent="-304800" lvl="0" marL="457200" rtl="0" algn="l">
              <a:lnSpc>
                <a:spcPct val="115000"/>
              </a:lnSpc>
              <a:spcBef>
                <a:spcPts val="0"/>
              </a:spcBef>
              <a:spcAft>
                <a:spcPts val="0"/>
              </a:spcAft>
              <a:buSzPts val="1200"/>
              <a:buAutoNum type="arabicPeriod"/>
            </a:pPr>
            <a:r>
              <a:rPr lang="en-GB" sz="1200"/>
              <a:t>Main Program loads PDFs and extracts text via the PDF Processor.</a:t>
            </a:r>
            <a:endParaRPr sz="1200"/>
          </a:p>
          <a:p>
            <a:pPr indent="-304800" lvl="0" marL="457200" rtl="0" algn="l">
              <a:lnSpc>
                <a:spcPct val="115000"/>
              </a:lnSpc>
              <a:spcBef>
                <a:spcPts val="0"/>
              </a:spcBef>
              <a:spcAft>
                <a:spcPts val="0"/>
              </a:spcAft>
              <a:buSzPts val="1200"/>
              <a:buAutoNum type="arabicPeriod"/>
            </a:pPr>
            <a:r>
              <a:rPr lang="en-GB" sz="1200"/>
              <a:t>Text Cleaner processes the text, and Text Chunker splits it into smaller sections.</a:t>
            </a:r>
            <a:endParaRPr sz="1200"/>
          </a:p>
          <a:p>
            <a:pPr indent="-304800" lvl="0" marL="457200" rtl="0" algn="l">
              <a:lnSpc>
                <a:spcPct val="115000"/>
              </a:lnSpc>
              <a:spcBef>
                <a:spcPts val="0"/>
              </a:spcBef>
              <a:spcAft>
                <a:spcPts val="0"/>
              </a:spcAft>
              <a:buSzPts val="1200"/>
              <a:buAutoNum type="arabicPeriod"/>
            </a:pPr>
            <a:r>
              <a:rPr lang="en-GB" sz="1200"/>
              <a:t>Summarizer processes chunks in parallel, and the Topic Modeler organizes them by topic.</a:t>
            </a:r>
            <a:endParaRPr sz="1200"/>
          </a:p>
          <a:p>
            <a:pPr indent="-304800" lvl="0" marL="457200" rtl="0" algn="l">
              <a:lnSpc>
                <a:spcPct val="115000"/>
              </a:lnSpc>
              <a:spcBef>
                <a:spcPts val="0"/>
              </a:spcBef>
              <a:spcAft>
                <a:spcPts val="0"/>
              </a:spcAft>
              <a:buSzPts val="1200"/>
              <a:buAutoNum type="arabicPeriod"/>
            </a:pPr>
            <a:r>
              <a:rPr lang="en-GB" sz="1200"/>
              <a:t>Parallel Executor manages execution, and Output Writer stores the final summaries.</a:t>
            </a:r>
            <a:endParaRPr sz="1200"/>
          </a:p>
          <a:p>
            <a:pPr indent="-304800" lvl="0" marL="457200" rtl="0" algn="l">
              <a:lnSpc>
                <a:spcPct val="115000"/>
              </a:lnSpc>
              <a:spcBef>
                <a:spcPts val="0"/>
              </a:spcBef>
              <a:spcAft>
                <a:spcPts val="0"/>
              </a:spcAft>
              <a:buSzPts val="1200"/>
              <a:buAutoNum type="arabicPeriod"/>
            </a:pPr>
            <a:r>
              <a:rPr lang="en-GB" sz="1200"/>
              <a:t>User receives the summaries.</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25" y="500925"/>
            <a:ext cx="3706500" cy="66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Class Diagram</a:t>
            </a:r>
            <a:endParaRPr/>
          </a:p>
        </p:txBody>
      </p:sp>
      <p:sp>
        <p:nvSpPr>
          <p:cNvPr id="160" name="Google Shape;160;p26"/>
          <p:cNvSpPr txBox="1"/>
          <p:nvPr/>
        </p:nvSpPr>
        <p:spPr>
          <a:xfrm>
            <a:off x="311725" y="1331675"/>
            <a:ext cx="3429000" cy="3147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t>Class Diagram: The diagram shows how four classes work together:</a:t>
            </a:r>
            <a:endParaRPr sz="1200"/>
          </a:p>
          <a:p>
            <a:pPr indent="-304800" lvl="0" marL="457200" rtl="0" algn="l">
              <a:lnSpc>
                <a:spcPct val="115000"/>
              </a:lnSpc>
              <a:spcBef>
                <a:spcPts val="300"/>
              </a:spcBef>
              <a:spcAft>
                <a:spcPts val="0"/>
              </a:spcAft>
              <a:buSzPts val="1200"/>
              <a:buAutoNum type="arabicPeriod"/>
            </a:pPr>
            <a:r>
              <a:rPr lang="en-GB" sz="1200"/>
              <a:t>MainController starts the program and uses TopicModeler.</a:t>
            </a:r>
            <a:endParaRPr sz="1200"/>
          </a:p>
          <a:p>
            <a:pPr indent="-304800" lvl="0" marL="457200" rtl="0" algn="l">
              <a:lnSpc>
                <a:spcPct val="115000"/>
              </a:lnSpc>
              <a:spcBef>
                <a:spcPts val="0"/>
              </a:spcBef>
              <a:spcAft>
                <a:spcPts val="0"/>
              </a:spcAft>
              <a:buSzPts val="1200"/>
              <a:buAutoNum type="arabicPeriod"/>
            </a:pPr>
            <a:r>
              <a:rPr lang="en-GB" sz="1200"/>
              <a:t>TopicModeler loads papers and analyzes topics, using Summarizer to summarize content.</a:t>
            </a:r>
            <a:endParaRPr sz="1200"/>
          </a:p>
          <a:p>
            <a:pPr indent="-304800" lvl="0" marL="457200" rtl="0" algn="l">
              <a:lnSpc>
                <a:spcPct val="115000"/>
              </a:lnSpc>
              <a:spcBef>
                <a:spcPts val="0"/>
              </a:spcBef>
              <a:spcAft>
                <a:spcPts val="0"/>
              </a:spcAft>
              <a:buSzPts val="1200"/>
              <a:buAutoNum type="arabicPeriod"/>
            </a:pPr>
            <a:r>
              <a:rPr lang="en-GB" sz="1200"/>
              <a:t>Summarizer breaks text into chunks and summarizes them.</a:t>
            </a:r>
            <a:endParaRPr sz="1200"/>
          </a:p>
          <a:p>
            <a:pPr indent="-304800" lvl="0" marL="457200" rtl="0" algn="l">
              <a:lnSpc>
                <a:spcPct val="115000"/>
              </a:lnSpc>
              <a:spcBef>
                <a:spcPts val="0"/>
              </a:spcBef>
              <a:spcAft>
                <a:spcPts val="0"/>
              </a:spcAft>
              <a:buSzPts val="1200"/>
              <a:buAutoNum type="arabicPeriod"/>
            </a:pPr>
            <a:r>
              <a:rPr lang="en-GB" sz="1200"/>
              <a:t>PDFProcessor extracts and cleans text from PDFs.</a:t>
            </a:r>
            <a:endParaRPr sz="1200"/>
          </a:p>
          <a:p>
            <a:pPr indent="0" lvl="0" marL="0" rtl="0" algn="l">
              <a:spcBef>
                <a:spcPts val="300"/>
              </a:spcBef>
              <a:spcAft>
                <a:spcPts val="0"/>
              </a:spcAft>
              <a:buNone/>
            </a:pPr>
            <a:r>
              <a:rPr lang="en-GB" sz="1200"/>
              <a:t>Together, they process PDFs, model topics, and summarize the content.</a:t>
            </a:r>
            <a:endParaRPr sz="1500">
              <a:solidFill>
                <a:schemeClr val="dk1"/>
              </a:solidFill>
            </a:endParaRPr>
          </a:p>
        </p:txBody>
      </p:sp>
      <p:pic>
        <p:nvPicPr>
          <p:cNvPr id="161" name="Google Shape;161;p26"/>
          <p:cNvPicPr preferRelativeResize="0"/>
          <p:nvPr/>
        </p:nvPicPr>
        <p:blipFill>
          <a:blip r:embed="rId3">
            <a:alphaModFix/>
          </a:blip>
          <a:stretch>
            <a:fillRect/>
          </a:stretch>
        </p:blipFill>
        <p:spPr>
          <a:xfrm>
            <a:off x="3893125" y="1319625"/>
            <a:ext cx="5098474" cy="31908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89000" y="152400"/>
            <a:ext cx="4164300" cy="1012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GB"/>
              <a:t>Architecture Diagram</a:t>
            </a:r>
            <a:endParaRPr/>
          </a:p>
        </p:txBody>
      </p:sp>
      <p:pic>
        <p:nvPicPr>
          <p:cNvPr id="167" name="Google Shape;167;p27"/>
          <p:cNvPicPr preferRelativeResize="0"/>
          <p:nvPr/>
        </p:nvPicPr>
        <p:blipFill>
          <a:blip r:embed="rId3">
            <a:alphaModFix/>
          </a:blip>
          <a:stretch>
            <a:fillRect/>
          </a:stretch>
        </p:blipFill>
        <p:spPr>
          <a:xfrm>
            <a:off x="4475275" y="152400"/>
            <a:ext cx="4477945" cy="4838700"/>
          </a:xfrm>
          <a:prstGeom prst="rect">
            <a:avLst/>
          </a:prstGeom>
          <a:noFill/>
          <a:ln>
            <a:noFill/>
          </a:ln>
        </p:spPr>
      </p:pic>
      <p:sp>
        <p:nvSpPr>
          <p:cNvPr id="168" name="Google Shape;168;p27"/>
          <p:cNvSpPr txBox="1"/>
          <p:nvPr/>
        </p:nvSpPr>
        <p:spPr>
          <a:xfrm>
            <a:off x="44450" y="1432675"/>
            <a:ext cx="4253400" cy="333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This architecture diagram shows the process flow for handling PDF documents:</a:t>
            </a:r>
            <a:endParaRPr sz="1200"/>
          </a:p>
          <a:p>
            <a:pPr indent="-304800" lvl="0" marL="457200" rtl="0" algn="l">
              <a:lnSpc>
                <a:spcPct val="115000"/>
              </a:lnSpc>
              <a:spcBef>
                <a:spcPts val="300"/>
              </a:spcBef>
              <a:spcAft>
                <a:spcPts val="0"/>
              </a:spcAft>
              <a:buSzPts val="1200"/>
              <a:buAutoNum type="arabicPeriod"/>
            </a:pPr>
            <a:r>
              <a:rPr lang="en-GB" sz="1200"/>
              <a:t>User: Uploads PDFs.</a:t>
            </a:r>
            <a:endParaRPr sz="1200"/>
          </a:p>
          <a:p>
            <a:pPr indent="-304800" lvl="0" marL="457200" rtl="0" algn="l">
              <a:lnSpc>
                <a:spcPct val="115000"/>
              </a:lnSpc>
              <a:spcBef>
                <a:spcPts val="0"/>
              </a:spcBef>
              <a:spcAft>
                <a:spcPts val="0"/>
              </a:spcAft>
              <a:buSzPts val="1200"/>
              <a:buAutoNum type="arabicPeriod"/>
            </a:pPr>
            <a:r>
              <a:rPr lang="en-GB" sz="1200"/>
              <a:t>PDF Processing: Extracts and cleans text from PDFs.</a:t>
            </a:r>
            <a:endParaRPr sz="1200"/>
          </a:p>
          <a:p>
            <a:pPr indent="-304800" lvl="0" marL="457200" rtl="0" algn="l">
              <a:lnSpc>
                <a:spcPct val="115000"/>
              </a:lnSpc>
              <a:spcBef>
                <a:spcPts val="0"/>
              </a:spcBef>
              <a:spcAft>
                <a:spcPts val="0"/>
              </a:spcAft>
              <a:buSzPts val="1200"/>
              <a:buAutoNum type="arabicPeriod"/>
            </a:pPr>
            <a:r>
              <a:rPr lang="en-GB" sz="1200"/>
              <a:t>Topic Modeling and Making Graphs: Generates text embeddings, clusters topics, assigns papers to topics, and creates topic graphs.</a:t>
            </a:r>
            <a:endParaRPr sz="1200"/>
          </a:p>
          <a:p>
            <a:pPr indent="-304800" lvl="0" marL="457200" rtl="0" algn="l">
              <a:lnSpc>
                <a:spcPct val="115000"/>
              </a:lnSpc>
              <a:spcBef>
                <a:spcPts val="0"/>
              </a:spcBef>
              <a:spcAft>
                <a:spcPts val="0"/>
              </a:spcAft>
              <a:buSzPts val="1200"/>
              <a:buAutoNum type="arabicPeriod"/>
            </a:pPr>
            <a:r>
              <a:rPr lang="en-GB" sz="1200"/>
              <a:t>Summarization: Splits text into chunks and summarizes it.</a:t>
            </a:r>
            <a:endParaRPr sz="1200"/>
          </a:p>
          <a:p>
            <a:pPr indent="-304800" lvl="0" marL="457200" rtl="0" algn="l">
              <a:lnSpc>
                <a:spcPct val="115000"/>
              </a:lnSpc>
              <a:spcBef>
                <a:spcPts val="0"/>
              </a:spcBef>
              <a:spcAft>
                <a:spcPts val="0"/>
              </a:spcAft>
              <a:buSzPts val="1200"/>
              <a:buAutoNum type="arabicPeriod"/>
            </a:pPr>
            <a:r>
              <a:rPr lang="en-GB" sz="1200"/>
              <a:t>Execution: Uses parallel processing to execute summarization.</a:t>
            </a:r>
            <a:endParaRPr sz="1200"/>
          </a:p>
          <a:p>
            <a:pPr indent="-304800" lvl="0" marL="457200" rtl="0" algn="l">
              <a:lnSpc>
                <a:spcPct val="115000"/>
              </a:lnSpc>
              <a:spcBef>
                <a:spcPts val="0"/>
              </a:spcBef>
              <a:spcAft>
                <a:spcPts val="0"/>
              </a:spcAft>
              <a:buSzPts val="1200"/>
              <a:buAutoNum type="arabicPeriod"/>
            </a:pPr>
            <a:r>
              <a:rPr lang="en-GB" sz="1200"/>
              <a:t>Output: Generates a summary report.</a:t>
            </a:r>
            <a:endParaRPr sz="1200"/>
          </a:p>
          <a:p>
            <a:pPr indent="0" lvl="0" marL="0" rtl="0" algn="l">
              <a:spcBef>
                <a:spcPts val="300"/>
              </a:spcBef>
              <a:spcAft>
                <a:spcPts val="0"/>
              </a:spcAft>
              <a:buNone/>
            </a:pPr>
            <a:r>
              <a:rPr lang="en-GB" sz="1200"/>
              <a:t>Together, these steps process PDFs, model topics, and summarize the content efficiently.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8"/>
          <p:cNvPicPr preferRelativeResize="0"/>
          <p:nvPr/>
        </p:nvPicPr>
        <p:blipFill>
          <a:blip r:embed="rId3">
            <a:alphaModFix/>
          </a:blip>
          <a:stretch>
            <a:fillRect/>
          </a:stretch>
        </p:blipFill>
        <p:spPr>
          <a:xfrm>
            <a:off x="5211050" y="191450"/>
            <a:ext cx="3084275" cy="4619350"/>
          </a:xfrm>
          <a:prstGeom prst="rect">
            <a:avLst/>
          </a:prstGeom>
          <a:noFill/>
          <a:ln>
            <a:noFill/>
          </a:ln>
        </p:spPr>
      </p:pic>
      <p:sp>
        <p:nvSpPr>
          <p:cNvPr id="174" name="Google Shape;174;p28"/>
          <p:cNvSpPr txBox="1"/>
          <p:nvPr/>
        </p:nvSpPr>
        <p:spPr>
          <a:xfrm>
            <a:off x="0" y="1166050"/>
            <a:ext cx="49866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rPr lang="en-GB">
                <a:solidFill>
                  <a:schemeClr val="accent1"/>
                </a:solidFill>
              </a:rPr>
              <a:t>Algorithm for PDF Extraction &amp; Cleaning</a:t>
            </a:r>
            <a:endParaRPr>
              <a:solidFill>
                <a:schemeClr val="accent1"/>
              </a:solidFill>
            </a:endParaRPr>
          </a:p>
          <a:p>
            <a:pPr indent="-317500" lvl="0" marL="457200" rtl="0" algn="l">
              <a:spcBef>
                <a:spcPts val="0"/>
              </a:spcBef>
              <a:spcAft>
                <a:spcPts val="0"/>
              </a:spcAft>
              <a:buClr>
                <a:schemeClr val="accent1"/>
              </a:buClr>
              <a:buSzPts val="1400"/>
              <a:buChar char="-"/>
            </a:pPr>
            <a:r>
              <a:rPr lang="en-GB">
                <a:solidFill>
                  <a:schemeClr val="accent1"/>
                </a:solidFill>
              </a:rPr>
              <a:t>Extract text using PyPDF2.</a:t>
            </a:r>
            <a:endParaRPr>
              <a:solidFill>
                <a:schemeClr val="accent1"/>
              </a:solidFill>
            </a:endParaRPr>
          </a:p>
          <a:p>
            <a:pPr indent="-317500" lvl="0" marL="457200" rtl="0" algn="l">
              <a:spcBef>
                <a:spcPts val="0"/>
              </a:spcBef>
              <a:spcAft>
                <a:spcPts val="0"/>
              </a:spcAft>
              <a:buClr>
                <a:schemeClr val="accent1"/>
              </a:buClr>
              <a:buSzPts val="1400"/>
              <a:buChar char="-"/>
            </a:pPr>
            <a:r>
              <a:rPr lang="en-GB">
                <a:solidFill>
                  <a:schemeClr val="accent1"/>
                </a:solidFill>
              </a:rPr>
              <a:t>Remove noise </a:t>
            </a:r>
            <a:endParaRPr>
              <a:solidFill>
                <a:schemeClr val="accent1"/>
              </a:solidFill>
            </a:endParaRPr>
          </a:p>
          <a:p>
            <a:pPr indent="-317500" lvl="0" marL="457200" rtl="0" algn="l">
              <a:spcBef>
                <a:spcPts val="0"/>
              </a:spcBef>
              <a:spcAft>
                <a:spcPts val="0"/>
              </a:spcAft>
              <a:buClr>
                <a:schemeClr val="accent1"/>
              </a:buClr>
              <a:buSzPts val="1400"/>
              <a:buChar char="-"/>
            </a:pPr>
            <a:r>
              <a:rPr lang="en-GB">
                <a:solidFill>
                  <a:schemeClr val="accent1"/>
                </a:solidFill>
              </a:rPr>
              <a:t>Return clean text if it has enough words.</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rPr lang="en-GB">
                <a:solidFill>
                  <a:schemeClr val="accent1"/>
                </a:solidFill>
              </a:rPr>
              <a:t>Algorithm for Chunking Strategy</a:t>
            </a:r>
            <a:endParaRPr>
              <a:solidFill>
                <a:schemeClr val="accent1"/>
              </a:solidFill>
            </a:endParaRPr>
          </a:p>
          <a:p>
            <a:pPr indent="-317500" lvl="0" marL="457200" rtl="0" algn="l">
              <a:spcBef>
                <a:spcPts val="0"/>
              </a:spcBef>
              <a:spcAft>
                <a:spcPts val="0"/>
              </a:spcAft>
              <a:buClr>
                <a:schemeClr val="accent1"/>
              </a:buClr>
              <a:buSzPts val="1400"/>
              <a:buChar char="-"/>
            </a:pPr>
            <a:r>
              <a:rPr lang="en-GB">
                <a:solidFill>
                  <a:schemeClr val="accent1"/>
                </a:solidFill>
              </a:rPr>
              <a:t>Tokenize text into sentences (nltk.sent_tokenize).</a:t>
            </a:r>
            <a:endParaRPr>
              <a:solidFill>
                <a:schemeClr val="accent1"/>
              </a:solidFill>
            </a:endParaRPr>
          </a:p>
          <a:p>
            <a:pPr indent="-317500" lvl="0" marL="457200" rtl="0" algn="l">
              <a:spcBef>
                <a:spcPts val="0"/>
              </a:spcBef>
              <a:spcAft>
                <a:spcPts val="0"/>
              </a:spcAft>
              <a:buClr>
                <a:schemeClr val="accent1"/>
              </a:buClr>
              <a:buSzPts val="1400"/>
              <a:buChar char="-"/>
            </a:pPr>
            <a:r>
              <a:rPr lang="en-GB">
                <a:solidFill>
                  <a:schemeClr val="accent1"/>
                </a:solidFill>
              </a:rPr>
              <a:t>Create text chunks up to a maximum length </a:t>
            </a:r>
            <a:endParaRPr>
              <a:solidFill>
                <a:schemeClr val="accent1"/>
              </a:solidFill>
            </a:endParaRPr>
          </a:p>
          <a:p>
            <a:pPr indent="-317500" lvl="0" marL="457200" rtl="0" algn="l">
              <a:spcBef>
                <a:spcPts val="0"/>
              </a:spcBef>
              <a:spcAft>
                <a:spcPts val="0"/>
              </a:spcAft>
              <a:buClr>
                <a:schemeClr val="accent1"/>
              </a:buClr>
              <a:buSzPts val="1400"/>
              <a:buChar char="-"/>
            </a:pPr>
            <a:r>
              <a:rPr lang="en-GB">
                <a:solidFill>
                  <a:schemeClr val="accent1"/>
                </a:solidFill>
              </a:rPr>
              <a:t>Return chunks for processing.</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rPr lang="en-GB">
                <a:solidFill>
                  <a:schemeClr val="accent1"/>
                </a:solidFill>
              </a:rPr>
              <a:t>Algorithm for Parallel Summarization</a:t>
            </a:r>
            <a:endParaRPr>
              <a:solidFill>
                <a:schemeClr val="accent1"/>
              </a:solidFill>
            </a:endParaRPr>
          </a:p>
          <a:p>
            <a:pPr indent="-317500" lvl="0" marL="457200" rtl="0" algn="l">
              <a:spcBef>
                <a:spcPts val="0"/>
              </a:spcBef>
              <a:spcAft>
                <a:spcPts val="0"/>
              </a:spcAft>
              <a:buClr>
                <a:schemeClr val="accent1"/>
              </a:buClr>
              <a:buSzPts val="1400"/>
              <a:buChar char="-"/>
            </a:pPr>
            <a:r>
              <a:rPr lang="en-GB">
                <a:solidFill>
                  <a:schemeClr val="accent1"/>
                </a:solidFill>
              </a:rPr>
              <a:t>Use ThreadPoolExecutor for I/O-bound tasks (PDF processing).</a:t>
            </a:r>
            <a:endParaRPr>
              <a:solidFill>
                <a:schemeClr val="accent1"/>
              </a:solidFill>
            </a:endParaRPr>
          </a:p>
          <a:p>
            <a:pPr indent="-317500" lvl="0" marL="457200" rtl="0" algn="l">
              <a:spcBef>
                <a:spcPts val="0"/>
              </a:spcBef>
              <a:spcAft>
                <a:spcPts val="0"/>
              </a:spcAft>
              <a:buClr>
                <a:schemeClr val="accent1"/>
              </a:buClr>
              <a:buSzPts val="1400"/>
              <a:buChar char="-"/>
            </a:pPr>
            <a:r>
              <a:rPr lang="en-GB">
                <a:solidFill>
                  <a:schemeClr val="accent1"/>
                </a:solidFill>
              </a:rPr>
              <a:t>Use ProcessPoolExecutor for CPU-bound tasks (summarization).</a:t>
            </a:r>
            <a:endParaRPr>
              <a:solidFill>
                <a:schemeClr val="accent1"/>
              </a:solidFill>
            </a:endParaRPr>
          </a:p>
          <a:p>
            <a:pPr indent="-317500" lvl="0" marL="457200" rtl="0" algn="l">
              <a:spcBef>
                <a:spcPts val="0"/>
              </a:spcBef>
              <a:spcAft>
                <a:spcPts val="0"/>
              </a:spcAft>
              <a:buClr>
                <a:schemeClr val="accent1"/>
              </a:buClr>
              <a:buSzPts val="1400"/>
              <a:buChar char="-"/>
            </a:pPr>
            <a:r>
              <a:rPr lang="en-GB">
                <a:solidFill>
                  <a:schemeClr val="accent1"/>
                </a:solidFill>
              </a:rPr>
              <a:t>Summarize text in parallel chunks.</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
        <p:nvSpPr>
          <p:cNvPr id="175" name="Google Shape;175;p28"/>
          <p:cNvSpPr txBox="1"/>
          <p:nvPr/>
        </p:nvSpPr>
        <p:spPr>
          <a:xfrm>
            <a:off x="150600" y="533150"/>
            <a:ext cx="48360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lt1"/>
                </a:solidFill>
              </a:rPr>
              <a:t>Algorithm </a:t>
            </a:r>
            <a:r>
              <a:rPr lang="en-GB" sz="3000">
                <a:solidFill>
                  <a:schemeClr val="lt1"/>
                </a:solidFill>
              </a:rPr>
              <a:t>and Flowchart</a:t>
            </a:r>
            <a:endParaRPr sz="30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9"/>
          <p:cNvPicPr preferRelativeResize="0"/>
          <p:nvPr/>
        </p:nvPicPr>
        <p:blipFill>
          <a:blip r:embed="rId3">
            <a:alphaModFix/>
          </a:blip>
          <a:stretch>
            <a:fillRect/>
          </a:stretch>
        </p:blipFill>
        <p:spPr>
          <a:xfrm>
            <a:off x="5211050" y="191450"/>
            <a:ext cx="3084275" cy="4619350"/>
          </a:xfrm>
          <a:prstGeom prst="rect">
            <a:avLst/>
          </a:prstGeom>
          <a:noFill/>
          <a:ln>
            <a:noFill/>
          </a:ln>
        </p:spPr>
      </p:pic>
      <p:sp>
        <p:nvSpPr>
          <p:cNvPr id="181" name="Google Shape;181;p29"/>
          <p:cNvSpPr txBox="1"/>
          <p:nvPr/>
        </p:nvSpPr>
        <p:spPr>
          <a:xfrm>
            <a:off x="0" y="1166050"/>
            <a:ext cx="4986600" cy="392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br>
              <a:rPr lang="en-GB">
                <a:solidFill>
                  <a:schemeClr val="accent1"/>
                </a:solidFill>
              </a:rPr>
            </a:br>
            <a:r>
              <a:rPr lang="en-GB">
                <a:solidFill>
                  <a:schemeClr val="accent1"/>
                </a:solidFill>
              </a:rPr>
              <a:t>This flowchart outlines the process of handling PDFs:</a:t>
            </a:r>
            <a:endParaRPr>
              <a:solidFill>
                <a:schemeClr val="accent1"/>
              </a:solidFill>
            </a:endParaRPr>
          </a:p>
          <a:p>
            <a:pPr indent="-298450" lvl="0" marL="457200" rtl="0" algn="l">
              <a:lnSpc>
                <a:spcPct val="115000"/>
              </a:lnSpc>
              <a:spcBef>
                <a:spcPts val="1200"/>
              </a:spcBef>
              <a:spcAft>
                <a:spcPts val="0"/>
              </a:spcAft>
              <a:buSzPts val="1100"/>
              <a:buAutoNum type="arabicPeriod"/>
            </a:pPr>
            <a:r>
              <a:rPr lang="en-GB">
                <a:solidFill>
                  <a:schemeClr val="accent1"/>
                </a:solidFill>
              </a:rPr>
              <a:t>Load PDFs from Directory.</a:t>
            </a:r>
            <a:endParaRPr>
              <a:solidFill>
                <a:schemeClr val="accent1"/>
              </a:solidFill>
            </a:endParaRPr>
          </a:p>
          <a:p>
            <a:pPr indent="-298450" lvl="0" marL="457200" rtl="0" algn="l">
              <a:lnSpc>
                <a:spcPct val="115000"/>
              </a:lnSpc>
              <a:spcBef>
                <a:spcPts val="0"/>
              </a:spcBef>
              <a:spcAft>
                <a:spcPts val="0"/>
              </a:spcAft>
              <a:buSzPts val="1100"/>
              <a:buAutoNum type="arabicPeriod"/>
            </a:pPr>
            <a:r>
              <a:rPr lang="en-GB">
                <a:solidFill>
                  <a:schemeClr val="accent1"/>
                </a:solidFill>
              </a:rPr>
              <a:t>Extract &amp; Clean Text from the PDFs.</a:t>
            </a:r>
            <a:endParaRPr>
              <a:solidFill>
                <a:schemeClr val="accent1"/>
              </a:solidFill>
            </a:endParaRPr>
          </a:p>
          <a:p>
            <a:pPr indent="-298450" lvl="0" marL="457200" rtl="0" algn="l">
              <a:lnSpc>
                <a:spcPct val="115000"/>
              </a:lnSpc>
              <a:spcBef>
                <a:spcPts val="0"/>
              </a:spcBef>
              <a:spcAft>
                <a:spcPts val="0"/>
              </a:spcAft>
              <a:buSzPts val="1100"/>
              <a:buAutoNum type="arabicPeriod"/>
            </a:pPr>
            <a:r>
              <a:rPr lang="en-GB">
                <a:solidFill>
                  <a:schemeClr val="accent1"/>
                </a:solidFill>
              </a:rPr>
              <a:t>Split into Chunks for easier processing.</a:t>
            </a:r>
            <a:endParaRPr>
              <a:solidFill>
                <a:schemeClr val="accent1"/>
              </a:solidFill>
            </a:endParaRPr>
          </a:p>
          <a:p>
            <a:pPr indent="-298450" lvl="0" marL="457200" rtl="0" algn="l">
              <a:lnSpc>
                <a:spcPct val="115000"/>
              </a:lnSpc>
              <a:spcBef>
                <a:spcPts val="0"/>
              </a:spcBef>
              <a:spcAft>
                <a:spcPts val="0"/>
              </a:spcAft>
              <a:buSzPts val="1100"/>
              <a:buAutoNum type="arabicPeriod"/>
            </a:pPr>
            <a:r>
              <a:rPr lang="en-GB">
                <a:solidFill>
                  <a:schemeClr val="accent1"/>
                </a:solidFill>
              </a:rPr>
              <a:t>Decision Point: If there are fewer than 2 chunks:</a:t>
            </a:r>
            <a:endParaRPr>
              <a:solidFill>
                <a:schemeClr val="accent1"/>
              </a:solidFill>
            </a:endParaRPr>
          </a:p>
          <a:p>
            <a:pPr indent="-298450" lvl="1" marL="914400" rtl="0" algn="l">
              <a:lnSpc>
                <a:spcPct val="115000"/>
              </a:lnSpc>
              <a:spcBef>
                <a:spcPts val="0"/>
              </a:spcBef>
              <a:spcAft>
                <a:spcPts val="0"/>
              </a:spcAft>
              <a:buSzPts val="1100"/>
              <a:buChar char="○"/>
            </a:pPr>
            <a:r>
              <a:rPr lang="en-GB">
                <a:solidFill>
                  <a:schemeClr val="accent1"/>
                </a:solidFill>
              </a:rPr>
              <a:t>Yes: Process sequentially.</a:t>
            </a:r>
            <a:endParaRPr>
              <a:solidFill>
                <a:schemeClr val="accent1"/>
              </a:solidFill>
            </a:endParaRPr>
          </a:p>
          <a:p>
            <a:pPr indent="-298450" lvl="1" marL="914400" rtl="0" algn="l">
              <a:lnSpc>
                <a:spcPct val="115000"/>
              </a:lnSpc>
              <a:spcBef>
                <a:spcPts val="0"/>
              </a:spcBef>
              <a:spcAft>
                <a:spcPts val="0"/>
              </a:spcAft>
              <a:buSzPts val="1100"/>
              <a:buChar char="○"/>
            </a:pPr>
            <a:r>
              <a:rPr lang="en-GB">
                <a:solidFill>
                  <a:schemeClr val="accent1"/>
                </a:solidFill>
              </a:rPr>
              <a:t>No: Use ThreadPoolExecutor for parallel processing.</a:t>
            </a:r>
            <a:endParaRPr>
              <a:solidFill>
                <a:schemeClr val="accent1"/>
              </a:solidFill>
            </a:endParaRPr>
          </a:p>
          <a:p>
            <a:pPr indent="-298450" lvl="0" marL="457200" rtl="0" algn="l">
              <a:lnSpc>
                <a:spcPct val="115000"/>
              </a:lnSpc>
              <a:spcBef>
                <a:spcPts val="0"/>
              </a:spcBef>
              <a:spcAft>
                <a:spcPts val="0"/>
              </a:spcAft>
              <a:buSzPts val="1100"/>
              <a:buAutoNum type="arabicPeriod" startAt="5"/>
            </a:pPr>
            <a:r>
              <a:rPr lang="en-GB">
                <a:solidFill>
                  <a:schemeClr val="accent1"/>
                </a:solidFill>
              </a:rPr>
              <a:t>Summarize Chunks to condense the information.</a:t>
            </a:r>
            <a:endParaRPr>
              <a:solidFill>
                <a:schemeClr val="accent1"/>
              </a:solidFill>
            </a:endParaRPr>
          </a:p>
          <a:p>
            <a:pPr indent="-298450" lvl="0" marL="457200" rtl="0" algn="l">
              <a:lnSpc>
                <a:spcPct val="115000"/>
              </a:lnSpc>
              <a:spcBef>
                <a:spcPts val="0"/>
              </a:spcBef>
              <a:spcAft>
                <a:spcPts val="0"/>
              </a:spcAft>
              <a:buSzPts val="1100"/>
              <a:buAutoNum type="arabicPeriod" startAt="5"/>
            </a:pPr>
            <a:r>
              <a:rPr lang="en-GB">
                <a:solidFill>
                  <a:schemeClr val="accent1"/>
                </a:solidFill>
              </a:rPr>
              <a:t>Merge Summaries into a cohesive document.</a:t>
            </a:r>
            <a:endParaRPr>
              <a:solidFill>
                <a:schemeClr val="accent1"/>
              </a:solidFill>
            </a:endParaRPr>
          </a:p>
          <a:p>
            <a:pPr indent="-298450" lvl="0" marL="457200" rtl="0" algn="l">
              <a:lnSpc>
                <a:spcPct val="115000"/>
              </a:lnSpc>
              <a:spcBef>
                <a:spcPts val="0"/>
              </a:spcBef>
              <a:spcAft>
                <a:spcPts val="0"/>
              </a:spcAft>
              <a:buSzPts val="1100"/>
              <a:buAutoNum type="arabicPeriod" startAt="5"/>
            </a:pPr>
            <a:r>
              <a:rPr lang="en-GB">
                <a:solidFill>
                  <a:schemeClr val="accent1"/>
                </a:solidFill>
              </a:rPr>
              <a:t>Save to Output File for final use.</a:t>
            </a:r>
            <a:endParaRPr>
              <a:solidFill>
                <a:schemeClr val="accent1"/>
              </a:solidFill>
            </a:endParaRPr>
          </a:p>
          <a:p>
            <a:pPr indent="0" lvl="0" marL="0" rtl="0" algn="l">
              <a:lnSpc>
                <a:spcPct val="115000"/>
              </a:lnSpc>
              <a:spcBef>
                <a:spcPts val="1200"/>
              </a:spcBef>
              <a:spcAft>
                <a:spcPts val="1200"/>
              </a:spcAft>
              <a:buNone/>
            </a:pPr>
            <a:r>
              <a:rPr lang="en-GB">
                <a:solidFill>
                  <a:schemeClr val="accent1"/>
                </a:solidFill>
              </a:rPr>
              <a:t>This flowchart ensures efficient and organized processing of PDF documents.</a:t>
            </a:r>
            <a:endParaRPr>
              <a:solidFill>
                <a:schemeClr val="accent1"/>
              </a:solidFill>
            </a:endParaRPr>
          </a:p>
        </p:txBody>
      </p:sp>
      <p:sp>
        <p:nvSpPr>
          <p:cNvPr id="182" name="Google Shape;182;p29"/>
          <p:cNvSpPr txBox="1"/>
          <p:nvPr/>
        </p:nvSpPr>
        <p:spPr>
          <a:xfrm>
            <a:off x="150600" y="533150"/>
            <a:ext cx="48360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lt1"/>
                </a:solidFill>
              </a:rPr>
              <a:t>Algorithm and Flowchart</a:t>
            </a:r>
            <a:endParaRPr sz="30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do we need from our code? (Upcoming Tasks)</a:t>
            </a:r>
            <a:endParaRPr/>
          </a:p>
        </p:txBody>
      </p:sp>
      <p:sp>
        <p:nvSpPr>
          <p:cNvPr id="188" name="Google Shape;188;p3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Increase the efficiency of the code</a:t>
            </a:r>
            <a:endParaRPr/>
          </a:p>
          <a:p>
            <a:pPr indent="-298450" lvl="1" marL="914400" rtl="0" algn="l">
              <a:spcBef>
                <a:spcPts val="0"/>
              </a:spcBef>
              <a:spcAft>
                <a:spcPts val="0"/>
              </a:spcAft>
              <a:buSzPts val="1100"/>
              <a:buChar char="○"/>
            </a:pPr>
            <a:r>
              <a:rPr lang="en-GB"/>
              <a:t>We can significantly reduce the runtime of the code if we change the model that we are using or reducing the size of the summary </a:t>
            </a:r>
            <a:endParaRPr/>
          </a:p>
          <a:p>
            <a:pPr indent="-298450" lvl="1" marL="914400" rtl="0" algn="l">
              <a:spcBef>
                <a:spcPts val="0"/>
              </a:spcBef>
              <a:spcAft>
                <a:spcPts val="0"/>
              </a:spcAft>
              <a:buSzPts val="1100"/>
              <a:buChar char="○"/>
            </a:pPr>
            <a:r>
              <a:rPr lang="en-GB"/>
              <a:t>Doing both if the above has an adverse effect on the quality of the code</a:t>
            </a:r>
            <a:endParaRPr/>
          </a:p>
          <a:p>
            <a:pPr indent="-311150" lvl="0" marL="457200" rtl="0" algn="l">
              <a:spcBef>
                <a:spcPts val="0"/>
              </a:spcBef>
              <a:spcAft>
                <a:spcPts val="0"/>
              </a:spcAft>
              <a:buSzPts val="1300"/>
              <a:buChar char="●"/>
            </a:pPr>
            <a:r>
              <a:rPr lang="en-GB"/>
              <a:t>Integrate a web interface to upload the PDF’s</a:t>
            </a:r>
            <a:endParaRPr/>
          </a:p>
          <a:p>
            <a:pPr indent="-311150" lvl="0" marL="457200" rtl="0" algn="l">
              <a:spcBef>
                <a:spcPts val="0"/>
              </a:spcBef>
              <a:spcAft>
                <a:spcPts val="0"/>
              </a:spcAft>
              <a:buSzPts val="1300"/>
              <a:buChar char="●"/>
            </a:pPr>
            <a:r>
              <a:rPr lang="en-GB"/>
              <a:t>Add a way such that the users can upload a zip file to make the interface simpler for the user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417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rPr lang="en-GB"/>
              <a:t>                               Thank   </a:t>
            </a:r>
            <a:r>
              <a:rPr lang="en-GB">
                <a:solidFill>
                  <a:schemeClr val="dk1"/>
                </a:solidFill>
              </a:rPr>
              <a:t>You!</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Recap!</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a:t>To start, let me briefly revisit Stage 1 — Topic Recognition. The main goal of this stage was to lay a solid foundation for summarization by organizing our dataset effectively. We used natural language processing (NLP) techniques to analyze the content of the papers and sort them based on their underlying topics. This step was crucial because it ensured that we could tackle the summarization process more systematically by working with smaller, topic-focused clusters rather than handling all the papers at once.</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Recap!</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a:t>Through NLP, the model was able to:</a:t>
            </a:r>
            <a:endParaRPr/>
          </a:p>
          <a:p>
            <a:pPr indent="-342900" lvl="0" marL="457200" rtl="0" algn="l">
              <a:spcBef>
                <a:spcPts val="1200"/>
              </a:spcBef>
              <a:spcAft>
                <a:spcPts val="0"/>
              </a:spcAft>
              <a:buClr>
                <a:schemeClr val="dk2"/>
              </a:buClr>
              <a:buSzPts val="1800"/>
              <a:buFont typeface="Open Sans"/>
              <a:buChar char="●"/>
            </a:pPr>
            <a:r>
              <a:rPr lang="en-GB"/>
              <a:t>Identify key themes and patterns within the papers.</a:t>
            </a:r>
            <a:br>
              <a:rPr lang="en-GB"/>
            </a:br>
            <a:endParaRPr/>
          </a:p>
          <a:p>
            <a:pPr indent="-342900" lvl="0" marL="457200" rtl="0" algn="l">
              <a:spcBef>
                <a:spcPts val="0"/>
              </a:spcBef>
              <a:spcAft>
                <a:spcPts val="0"/>
              </a:spcAft>
              <a:buClr>
                <a:schemeClr val="dk2"/>
              </a:buClr>
              <a:buSzPts val="1800"/>
              <a:buFont typeface="Open Sans"/>
              <a:buChar char="●"/>
            </a:pPr>
            <a:r>
              <a:rPr lang="en-GB"/>
              <a:t>Group papers based on similar research areas or methodologies.</a:t>
            </a:r>
            <a:br>
              <a:rPr lang="en-GB"/>
            </a:br>
            <a:endParaRPr/>
          </a:p>
          <a:p>
            <a:pPr indent="-342900" lvl="0" marL="457200" rtl="0" algn="l">
              <a:spcBef>
                <a:spcPts val="0"/>
              </a:spcBef>
              <a:spcAft>
                <a:spcPts val="0"/>
              </a:spcAft>
              <a:buClr>
                <a:schemeClr val="dk2"/>
              </a:buClr>
              <a:buSzPts val="1800"/>
              <a:buFont typeface="Open Sans"/>
              <a:buChar char="●"/>
            </a:pPr>
            <a:r>
              <a:rPr lang="en-GB"/>
              <a:t>Adapt to different writing styles and technical language used in the semiconductor industry.</a:t>
            </a:r>
            <a:br>
              <a:rPr lang="en-GB"/>
            </a:br>
            <a:endParaRPr/>
          </a:p>
          <a:p>
            <a:pPr indent="0" lvl="0" marL="0" rtl="0" algn="l">
              <a:spcBef>
                <a:spcPts val="1200"/>
              </a:spcBef>
              <a:spcAft>
                <a:spcPts val="1200"/>
              </a:spcAft>
              <a:buNone/>
            </a:pPr>
            <a:r>
              <a:rPr lang="en-GB"/>
              <a:t>This stage allowed us to structure the data in a meaningful way, making it easier to summarize and extract insights moving forward.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are we up to?</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GB"/>
              <a:t>We are currently deep into Stage 2 — Summarization, which is where the core of the project really comes into play. Now that we’ve grouped the papers by topic, the focus is on condensing large amounts of information into concise, meaningful summaries while preserving the key insights and technical details.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GB"/>
              <a:t>We’ve developed a working prototype that can summarize 4 papers in 412 seconds. While this gives us a functional starting point, we recognize that this runtime is still on the higher side, especially when we consider scaling up to larger datasets. So, our current focus is on improving the efficiency and refining the quality of the summarization process.</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are we up to?</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a:t>Here’s what we’re working on to enhance performance:</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GB"/>
              <a:t>Optimization of the LLM’s processing pipeline – We’re fine-tuning the prompt structure and token limits to reduce processing time without losing critical information.</a:t>
            </a:r>
            <a:endParaRPr/>
          </a:p>
          <a:p>
            <a:pPr indent="0" lvl="0" marL="457200" rtl="0" algn="l">
              <a:spcBef>
                <a:spcPts val="1200"/>
              </a:spcBef>
              <a:spcAft>
                <a:spcPts val="0"/>
              </a:spcAft>
              <a:buNone/>
            </a:pPr>
            <a:r>
              <a:rPr lang="en-GB"/>
              <a:t>Parallel processing – We’re exploring ways to process multiple papers simultaneously rather than sequentially, which should help reduce overall runtime.</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are we up to?</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a:t>Here’s what we’re working on to enhance performance:</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GB"/>
              <a:t>Improved handling of technical language – Semiconductor-related papers tend to have complex, domain-specific language. We are working on training the model to better interpret and summarize this type of content accurately.</a:t>
            </a:r>
            <a:endParaRPr/>
          </a:p>
          <a:p>
            <a:pPr indent="0" lvl="0" marL="457200" rtl="0" algn="l">
              <a:spcBef>
                <a:spcPts val="1200"/>
              </a:spcBef>
              <a:spcAft>
                <a:spcPts val="0"/>
              </a:spcAft>
              <a:buNone/>
            </a:pPr>
            <a:r>
              <a:rPr lang="en-GB"/>
              <a:t>The goal is to achieve faster processing times while maintaining high-quality outputs that retain the depth and nuance of the original papers.</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235525" y="527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Papers papers and papers</a:t>
            </a:r>
            <a:endParaRPr/>
          </a:p>
        </p:txBody>
      </p:sp>
      <p:pic>
        <p:nvPicPr>
          <p:cNvPr id="101" name="Google Shape;101;p19"/>
          <p:cNvPicPr preferRelativeResize="0"/>
          <p:nvPr/>
        </p:nvPicPr>
        <p:blipFill>
          <a:blip r:embed="rId3">
            <a:alphaModFix amt="56000"/>
          </a:blip>
          <a:stretch>
            <a:fillRect/>
          </a:stretch>
        </p:blipFill>
        <p:spPr>
          <a:xfrm>
            <a:off x="70738" y="1170125"/>
            <a:ext cx="2691801" cy="2473624"/>
          </a:xfrm>
          <a:prstGeom prst="rect">
            <a:avLst/>
          </a:prstGeom>
          <a:no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pic>
      <p:pic>
        <p:nvPicPr>
          <p:cNvPr id="102" name="Google Shape;102;p19"/>
          <p:cNvPicPr preferRelativeResize="0"/>
          <p:nvPr/>
        </p:nvPicPr>
        <p:blipFill>
          <a:blip r:embed="rId4">
            <a:alphaModFix amt="56000"/>
          </a:blip>
          <a:stretch>
            <a:fillRect/>
          </a:stretch>
        </p:blipFill>
        <p:spPr>
          <a:xfrm>
            <a:off x="2914938" y="1170125"/>
            <a:ext cx="3161771" cy="2473624"/>
          </a:xfrm>
          <a:prstGeom prst="rect">
            <a:avLst/>
          </a:prstGeom>
          <a:no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pic>
      <p:pic>
        <p:nvPicPr>
          <p:cNvPr id="103" name="Google Shape;103;p19"/>
          <p:cNvPicPr preferRelativeResize="0"/>
          <p:nvPr/>
        </p:nvPicPr>
        <p:blipFill>
          <a:blip r:embed="rId5">
            <a:alphaModFix amt="56000"/>
          </a:blip>
          <a:stretch>
            <a:fillRect/>
          </a:stretch>
        </p:blipFill>
        <p:spPr>
          <a:xfrm>
            <a:off x="6229113" y="1170125"/>
            <a:ext cx="2844153" cy="2473625"/>
          </a:xfrm>
          <a:prstGeom prst="rect">
            <a:avLst/>
          </a:prstGeom>
          <a:no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pic>
      <p:pic>
        <p:nvPicPr>
          <p:cNvPr id="104" name="Google Shape;104;p19"/>
          <p:cNvPicPr preferRelativeResize="0"/>
          <p:nvPr/>
        </p:nvPicPr>
        <p:blipFill>
          <a:blip r:embed="rId6">
            <a:alphaModFix amt="56000"/>
          </a:blip>
          <a:stretch>
            <a:fillRect/>
          </a:stretch>
        </p:blipFill>
        <p:spPr>
          <a:xfrm>
            <a:off x="578250" y="1613525"/>
            <a:ext cx="2691800" cy="2132731"/>
          </a:xfrm>
          <a:prstGeom prst="rect">
            <a:avLst/>
          </a:prstGeom>
          <a:no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pic>
      <p:pic>
        <p:nvPicPr>
          <p:cNvPr id="105" name="Google Shape;105;p19"/>
          <p:cNvPicPr preferRelativeResize="0"/>
          <p:nvPr/>
        </p:nvPicPr>
        <p:blipFill>
          <a:blip r:embed="rId7">
            <a:alphaModFix amt="56000"/>
          </a:blip>
          <a:stretch>
            <a:fillRect/>
          </a:stretch>
        </p:blipFill>
        <p:spPr>
          <a:xfrm>
            <a:off x="3505375" y="1613525"/>
            <a:ext cx="2958300" cy="2179700"/>
          </a:xfrm>
          <a:prstGeom prst="rect">
            <a:avLst/>
          </a:prstGeom>
          <a:no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pic>
      <p:pic>
        <p:nvPicPr>
          <p:cNvPr id="106" name="Google Shape;106;p19"/>
          <p:cNvPicPr preferRelativeResize="0"/>
          <p:nvPr/>
        </p:nvPicPr>
        <p:blipFill>
          <a:blip r:embed="rId8">
            <a:alphaModFix amt="56000"/>
          </a:blip>
          <a:stretch>
            <a:fillRect/>
          </a:stretch>
        </p:blipFill>
        <p:spPr>
          <a:xfrm>
            <a:off x="6699000" y="1613525"/>
            <a:ext cx="2465601" cy="2179701"/>
          </a:xfrm>
          <a:prstGeom prst="rect">
            <a:avLst/>
          </a:prstGeom>
          <a:no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pic>
      <p:pic>
        <p:nvPicPr>
          <p:cNvPr id="107" name="Google Shape;107;p19"/>
          <p:cNvPicPr preferRelativeResize="0"/>
          <p:nvPr/>
        </p:nvPicPr>
        <p:blipFill>
          <a:blip r:embed="rId9">
            <a:alphaModFix amt="56000"/>
          </a:blip>
          <a:stretch>
            <a:fillRect/>
          </a:stretch>
        </p:blipFill>
        <p:spPr>
          <a:xfrm>
            <a:off x="-20625" y="2018275"/>
            <a:ext cx="2691801" cy="2542774"/>
          </a:xfrm>
          <a:prstGeom prst="rect">
            <a:avLst/>
          </a:prstGeom>
          <a:no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pic>
      <p:pic>
        <p:nvPicPr>
          <p:cNvPr id="108" name="Google Shape;108;p19"/>
          <p:cNvPicPr preferRelativeResize="0"/>
          <p:nvPr/>
        </p:nvPicPr>
        <p:blipFill>
          <a:blip r:embed="rId10">
            <a:alphaModFix amt="56000"/>
          </a:blip>
          <a:stretch>
            <a:fillRect/>
          </a:stretch>
        </p:blipFill>
        <p:spPr>
          <a:xfrm>
            <a:off x="2824325" y="2018275"/>
            <a:ext cx="3161750" cy="2542775"/>
          </a:xfrm>
          <a:prstGeom prst="rect">
            <a:avLst/>
          </a:prstGeom>
          <a:no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pic>
      <p:pic>
        <p:nvPicPr>
          <p:cNvPr id="109" name="Google Shape;109;p19"/>
          <p:cNvPicPr preferRelativeResize="0"/>
          <p:nvPr/>
        </p:nvPicPr>
        <p:blipFill>
          <a:blip r:embed="rId11">
            <a:alphaModFix amt="56000"/>
          </a:blip>
          <a:stretch>
            <a:fillRect/>
          </a:stretch>
        </p:blipFill>
        <p:spPr>
          <a:xfrm>
            <a:off x="6137775" y="2018275"/>
            <a:ext cx="2844151" cy="2542775"/>
          </a:xfrm>
          <a:prstGeom prst="rect">
            <a:avLst/>
          </a:prstGeom>
          <a:no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pic>
      <p:pic>
        <p:nvPicPr>
          <p:cNvPr id="110" name="Google Shape;110;p19"/>
          <p:cNvPicPr preferRelativeResize="0"/>
          <p:nvPr/>
        </p:nvPicPr>
        <p:blipFill>
          <a:blip r:embed="rId3">
            <a:alphaModFix amt="56000"/>
          </a:blip>
          <a:stretch>
            <a:fillRect/>
          </a:stretch>
        </p:blipFill>
        <p:spPr>
          <a:xfrm>
            <a:off x="141563" y="2391150"/>
            <a:ext cx="2691801" cy="2473624"/>
          </a:xfrm>
          <a:prstGeom prst="rect">
            <a:avLst/>
          </a:prstGeom>
          <a:no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pic>
      <p:pic>
        <p:nvPicPr>
          <p:cNvPr id="111" name="Google Shape;111;p19"/>
          <p:cNvPicPr preferRelativeResize="0"/>
          <p:nvPr/>
        </p:nvPicPr>
        <p:blipFill>
          <a:blip r:embed="rId4">
            <a:alphaModFix amt="56000"/>
          </a:blip>
          <a:stretch>
            <a:fillRect/>
          </a:stretch>
        </p:blipFill>
        <p:spPr>
          <a:xfrm>
            <a:off x="2985763" y="2391150"/>
            <a:ext cx="3161771" cy="2473624"/>
          </a:xfrm>
          <a:prstGeom prst="rect">
            <a:avLst/>
          </a:prstGeom>
          <a:no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pic>
      <p:pic>
        <p:nvPicPr>
          <p:cNvPr id="112" name="Google Shape;112;p19"/>
          <p:cNvPicPr preferRelativeResize="0"/>
          <p:nvPr/>
        </p:nvPicPr>
        <p:blipFill>
          <a:blip r:embed="rId5">
            <a:alphaModFix amt="56000"/>
          </a:blip>
          <a:stretch>
            <a:fillRect/>
          </a:stretch>
        </p:blipFill>
        <p:spPr>
          <a:xfrm>
            <a:off x="6299938" y="2391150"/>
            <a:ext cx="2844153" cy="2473625"/>
          </a:xfrm>
          <a:prstGeom prst="rect">
            <a:avLst/>
          </a:prstGeom>
          <a:no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pic>
      <p:pic>
        <p:nvPicPr>
          <p:cNvPr id="113" name="Google Shape;113;p19"/>
          <p:cNvPicPr preferRelativeResize="0"/>
          <p:nvPr/>
        </p:nvPicPr>
        <p:blipFill>
          <a:blip r:embed="rId6">
            <a:alphaModFix amt="56000"/>
          </a:blip>
          <a:stretch>
            <a:fillRect/>
          </a:stretch>
        </p:blipFill>
        <p:spPr>
          <a:xfrm>
            <a:off x="649075" y="2834550"/>
            <a:ext cx="2691800" cy="2132731"/>
          </a:xfrm>
          <a:prstGeom prst="rect">
            <a:avLst/>
          </a:prstGeom>
          <a:no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pic>
      <p:pic>
        <p:nvPicPr>
          <p:cNvPr id="114" name="Google Shape;114;p19"/>
          <p:cNvPicPr preferRelativeResize="0"/>
          <p:nvPr/>
        </p:nvPicPr>
        <p:blipFill>
          <a:blip r:embed="rId7">
            <a:alphaModFix amt="56000"/>
          </a:blip>
          <a:stretch>
            <a:fillRect/>
          </a:stretch>
        </p:blipFill>
        <p:spPr>
          <a:xfrm>
            <a:off x="3576200" y="2834550"/>
            <a:ext cx="2958300" cy="2179700"/>
          </a:xfrm>
          <a:prstGeom prst="rect">
            <a:avLst/>
          </a:prstGeom>
          <a:no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pic>
      <p:pic>
        <p:nvPicPr>
          <p:cNvPr id="115" name="Google Shape;115;p19"/>
          <p:cNvPicPr preferRelativeResize="0"/>
          <p:nvPr/>
        </p:nvPicPr>
        <p:blipFill>
          <a:blip r:embed="rId8">
            <a:alphaModFix amt="56000"/>
          </a:blip>
          <a:stretch>
            <a:fillRect/>
          </a:stretch>
        </p:blipFill>
        <p:spPr>
          <a:xfrm>
            <a:off x="6769825" y="2834550"/>
            <a:ext cx="2465601" cy="2179701"/>
          </a:xfrm>
          <a:prstGeom prst="rect">
            <a:avLst/>
          </a:prstGeom>
          <a:noFill/>
          <a:ln cap="flat" cmpd="sng" w="9525">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pic>
      <p:sp>
        <p:nvSpPr>
          <p:cNvPr id="116" name="Google Shape;116;p19"/>
          <p:cNvSpPr txBox="1"/>
          <p:nvPr>
            <p:ph type="title"/>
          </p:nvPr>
        </p:nvSpPr>
        <p:spPr>
          <a:xfrm>
            <a:off x="311700" y="1815725"/>
            <a:ext cx="8520600" cy="449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chemeClr val="lt1"/>
                </a:solidFill>
                <a:highlight>
                  <a:schemeClr val="dk1"/>
                </a:highlight>
              </a:rPr>
              <a:t>We have reviewed 50 papers focused on the application of LLMs in the semiconductor industry. This has been an important part of the process because it’s helping us understand how LLMs are being used to drive advancements in this highly technical field.</a:t>
            </a:r>
            <a:endParaRPr>
              <a:solidFill>
                <a:schemeClr val="lt1"/>
              </a:solidFill>
              <a:highlight>
                <a:schemeClr val="dk1"/>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Papers papers and papers…</a:t>
            </a:r>
            <a:endParaRPr/>
          </a:p>
        </p:txBody>
      </p:sp>
      <p:sp>
        <p:nvSpPr>
          <p:cNvPr id="122" name="Google Shape;122;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a:t>The papers cover a wide range of areas, including:</a:t>
            </a:r>
            <a:endParaRPr/>
          </a:p>
          <a:p>
            <a:pPr indent="0" lvl="0" marL="457200" rtl="0" algn="l">
              <a:spcBef>
                <a:spcPts val="1200"/>
              </a:spcBef>
              <a:spcAft>
                <a:spcPts val="0"/>
              </a:spcAft>
              <a:buNone/>
            </a:pPr>
            <a:r>
              <a:rPr b="1" lang="en-GB"/>
              <a:t>Manufacturing process optimization</a:t>
            </a:r>
            <a:r>
              <a:rPr lang="en-GB"/>
              <a:t> – Techniques to improve yield rates and reduce production costs using machine learning models.</a:t>
            </a:r>
            <a:endParaRPr/>
          </a:p>
          <a:p>
            <a:pPr indent="0" lvl="0" marL="457200" rtl="0" algn="l">
              <a:spcBef>
                <a:spcPts val="1200"/>
              </a:spcBef>
              <a:spcAft>
                <a:spcPts val="0"/>
              </a:spcAft>
              <a:buNone/>
            </a:pPr>
            <a:r>
              <a:rPr b="1" lang="en-GB"/>
              <a:t>Defect detection and quality control </a:t>
            </a:r>
            <a:r>
              <a:rPr lang="en-GB"/>
              <a:t>– Using LLMs to analyze real-time production data to identify defects early in the manufacturing process.</a:t>
            </a:r>
            <a:endParaRPr/>
          </a:p>
          <a:p>
            <a:pPr indent="0" lvl="0" marL="457200" rtl="0" algn="l">
              <a:spcBef>
                <a:spcPts val="1200"/>
              </a:spcBef>
              <a:spcAft>
                <a:spcPts val="0"/>
              </a:spcAft>
              <a:buNone/>
            </a:pPr>
            <a:r>
              <a:rPr b="1" lang="en-GB"/>
              <a:t>Supply chain management </a:t>
            </a:r>
            <a:r>
              <a:rPr lang="en-GB"/>
              <a:t>– Applying predictive modeling to streamline inventory and logistics operations.</a:t>
            </a:r>
            <a:endParaRPr/>
          </a:p>
          <a:p>
            <a:pPr indent="0" lvl="0" marL="457200" rtl="0" algn="l">
              <a:spcBef>
                <a:spcPts val="1200"/>
              </a:spcBef>
              <a:spcAft>
                <a:spcPts val="0"/>
              </a:spcAft>
              <a:buNone/>
            </a:pPr>
            <a:r>
              <a:rPr b="1" lang="en-GB"/>
              <a:t>Chip design and testing </a:t>
            </a:r>
            <a:r>
              <a:rPr lang="en-GB"/>
              <a:t>– Automating the design validation process and improving testing accuracy using AI models.</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Papers papers and papers…</a:t>
            </a:r>
            <a:endParaRPr/>
          </a:p>
        </p:txBody>
      </p:sp>
      <p:sp>
        <p:nvSpPr>
          <p:cNvPr id="128" name="Google Shape;128;p2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a:t>By summarizing these papers, our goal is to provide researchers and industry professionals with a comprehensive yet easily digestible overview of current trends and breakthroughs. This will save time and allow them to quickly identify relevant information without going through hundreds of pages.</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