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panose="020B0604020202020204" charset="0"/>
      <p:regular r:id="rId18"/>
      <p:bold r:id="rId19"/>
    </p:embeddedFont>
    <p:embeddedFont>
      <p:font typeface="Nunito" panose="020F0502020204030204"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4cf6917c1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4cf6917c1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4cf6917c14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4cf6917c1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4cf6917c1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4cf6917c1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4cf6917c14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4cf6917c14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4cf6917c14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4cf6917c14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4cf6917c14_0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4cf6917c14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4cf6917c1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4cf6917c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4cf6917c1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4cf6917c1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4cf6917c14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4cf6917c1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4cf6917c1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4cf6917c1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4cf6917c1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4cf6917c1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4cf6917c1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4cf6917c1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4cf6917c1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4cf6917c1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4cf6917c1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4cf6917c1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smVq01zN1o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youtu.be/smVq01zN1ok"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sz="4800">
                <a:solidFill>
                  <a:srgbClr val="002F4A"/>
                </a:solidFill>
                <a:latin typeface="Roboto"/>
                <a:ea typeface="Roboto"/>
                <a:cs typeface="Roboto"/>
                <a:sym typeface="Roboto"/>
              </a:rPr>
              <a:t>Summarization of a stack of papers using LLMs: Stage 3</a:t>
            </a:r>
            <a:endParaRPr/>
          </a:p>
        </p:txBody>
      </p:sp>
      <p:sp>
        <p:nvSpPr>
          <p:cNvPr id="278" name="Google Shape;278;p13"/>
          <p:cNvSpPr txBox="1">
            <a:spLocks noGrp="1"/>
          </p:cNvSpPr>
          <p:nvPr>
            <p:ph type="subTitle" idx="1"/>
          </p:nvPr>
        </p:nvSpPr>
        <p:spPr>
          <a:xfrm>
            <a:off x="824000" y="3925125"/>
            <a:ext cx="7046400" cy="6954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GB" sz="1500" b="1">
                <a:solidFill>
                  <a:srgbClr val="FF00FF"/>
                </a:solidFill>
                <a:latin typeface="Roboto"/>
                <a:ea typeface="Roboto"/>
                <a:cs typeface="Roboto"/>
                <a:sym typeface="Roboto"/>
              </a:rPr>
              <a:t>By Arianna Matienzo, Atharva Dalvi, Khushi Nankani, Olu Ogunnirian</a:t>
            </a:r>
            <a:endParaRPr sz="1500" b="1">
              <a:solidFill>
                <a:srgbClr val="FF00FF"/>
              </a:solidFill>
              <a:latin typeface="Roboto"/>
              <a:ea typeface="Roboto"/>
              <a:cs typeface="Roboto"/>
              <a:sym typeface="Roboto"/>
            </a:endParaRPr>
          </a:p>
          <a:p>
            <a:pPr marL="0" lvl="0" indent="0" algn="l" rtl="0">
              <a:spcBef>
                <a:spcPts val="0"/>
              </a:spcBef>
              <a:spcAft>
                <a:spcPts val="0"/>
              </a:spcAft>
              <a:buNone/>
            </a:pPr>
            <a:endParaRPr sz="1500" b="1">
              <a:solidFill>
                <a:srgbClr val="FF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Flowchart</a:t>
            </a:r>
            <a:endParaRPr/>
          </a:p>
        </p:txBody>
      </p:sp>
      <p:pic>
        <p:nvPicPr>
          <p:cNvPr id="333" name="Google Shape;333;p22"/>
          <p:cNvPicPr preferRelativeResize="0"/>
          <p:nvPr/>
        </p:nvPicPr>
        <p:blipFill>
          <a:blip r:embed="rId3">
            <a:alphaModFix/>
          </a:blip>
          <a:stretch>
            <a:fillRect/>
          </a:stretch>
        </p:blipFill>
        <p:spPr>
          <a:xfrm>
            <a:off x="6250284" y="0"/>
            <a:ext cx="2191732"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Local and Global Impacts</a:t>
            </a:r>
            <a:endParaRPr/>
          </a:p>
        </p:txBody>
      </p:sp>
      <p:sp>
        <p:nvSpPr>
          <p:cNvPr id="339" name="Google Shape;339;p23"/>
          <p:cNvSpPr txBox="1">
            <a:spLocks noGrp="1"/>
          </p:cNvSpPr>
          <p:nvPr>
            <p:ph type="body" idx="1"/>
          </p:nvPr>
        </p:nvSpPr>
        <p:spPr>
          <a:xfrm>
            <a:off x="496050" y="1391150"/>
            <a:ext cx="8151900" cy="2541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700">
                <a:solidFill>
                  <a:srgbClr val="A61C00"/>
                </a:solidFill>
              </a:rPr>
              <a:t>The local and global impacts of our project on individuals, organizations, and society are to meet the needs for efficient and effective ways to handle the vast amounts of academic literature produced every year.  </a:t>
            </a:r>
            <a:endParaRPr sz="1700">
              <a:solidFill>
                <a:srgbClr val="A61C00"/>
              </a:solidFill>
            </a:endParaRPr>
          </a:p>
          <a:p>
            <a:pPr marL="0" lvl="0" indent="0" algn="l" rtl="0">
              <a:spcBef>
                <a:spcPts val="1200"/>
              </a:spcBef>
              <a:spcAft>
                <a:spcPts val="0"/>
              </a:spcAft>
              <a:buNone/>
            </a:pPr>
            <a:r>
              <a:rPr lang="en-GB" sz="1700" b="1">
                <a:solidFill>
                  <a:srgbClr val="A61C00"/>
                </a:solidFill>
              </a:rPr>
              <a:t>Impact on Individuals:</a:t>
            </a:r>
            <a:endParaRPr sz="1700" b="1">
              <a:solidFill>
                <a:srgbClr val="A61C00"/>
              </a:solidFill>
            </a:endParaRPr>
          </a:p>
          <a:p>
            <a:pPr marL="0" lvl="0" indent="0" algn="l" rtl="0">
              <a:spcBef>
                <a:spcPts val="0"/>
              </a:spcBef>
              <a:spcAft>
                <a:spcPts val="0"/>
              </a:spcAft>
              <a:buNone/>
            </a:pPr>
            <a:endParaRPr sz="1700" b="1">
              <a:solidFill>
                <a:srgbClr val="A61C00"/>
              </a:solidFill>
            </a:endParaRPr>
          </a:p>
          <a:p>
            <a:pPr marL="0" lvl="0" indent="0" algn="l" rtl="0">
              <a:spcBef>
                <a:spcPts val="0"/>
              </a:spcBef>
              <a:spcAft>
                <a:spcPts val="0"/>
              </a:spcAft>
              <a:buNone/>
            </a:pPr>
            <a:r>
              <a:rPr lang="en-GB" sz="1700" b="1" u="sng">
                <a:solidFill>
                  <a:srgbClr val="A61C00"/>
                </a:solidFill>
              </a:rPr>
              <a:t>Time Efficiency:</a:t>
            </a:r>
            <a:r>
              <a:rPr lang="en-GB" sz="1700" b="1">
                <a:solidFill>
                  <a:srgbClr val="A61C00"/>
                </a:solidFill>
              </a:rPr>
              <a:t> </a:t>
            </a:r>
            <a:r>
              <a:rPr lang="en-GB" sz="1700">
                <a:solidFill>
                  <a:srgbClr val="A61C00"/>
                </a:solidFill>
              </a:rPr>
              <a:t>Students and researchers can use this system to effectively summarize and save hours on reading materials. It will allow them to instead focus more on analysis, hypothesis generation, and advancing their own research.</a:t>
            </a:r>
            <a:endParaRPr sz="1700">
              <a:solidFill>
                <a:srgbClr val="A61C00"/>
              </a:solidFill>
            </a:endParaRPr>
          </a:p>
          <a:p>
            <a:pPr marL="0" lvl="0" indent="0" algn="l" rtl="0">
              <a:spcBef>
                <a:spcPts val="1200"/>
              </a:spcBef>
              <a:spcAft>
                <a:spcPts val="1200"/>
              </a:spcAft>
              <a:buNone/>
            </a:pPr>
            <a:r>
              <a:rPr lang="en-GB" sz="1700" b="1" u="sng">
                <a:solidFill>
                  <a:srgbClr val="A61C00"/>
                </a:solidFill>
              </a:rPr>
              <a:t>Accessibility for Non-Experts:</a:t>
            </a:r>
            <a:r>
              <a:rPr lang="en-GB" sz="1700" b="1">
                <a:solidFill>
                  <a:srgbClr val="A61C00"/>
                </a:solidFill>
              </a:rPr>
              <a:t> </a:t>
            </a:r>
            <a:r>
              <a:rPr lang="en-GB" sz="1700">
                <a:solidFill>
                  <a:srgbClr val="A61C00"/>
                </a:solidFill>
              </a:rPr>
              <a:t>The system can make complex academic literature more accessible to individuals without deep domain specific knowledge. </a:t>
            </a:r>
            <a:endParaRPr sz="1700">
              <a:solidFill>
                <a:srgbClr val="A61C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Local and Global Impacts</a:t>
            </a:r>
            <a:endParaRPr/>
          </a:p>
          <a:p>
            <a:pPr marL="0" lvl="0" indent="0" algn="l" rtl="0">
              <a:spcBef>
                <a:spcPts val="0"/>
              </a:spcBef>
              <a:spcAft>
                <a:spcPts val="0"/>
              </a:spcAft>
              <a:buNone/>
            </a:pPr>
            <a:endParaRPr/>
          </a:p>
        </p:txBody>
      </p:sp>
      <p:sp>
        <p:nvSpPr>
          <p:cNvPr id="345" name="Google Shape;345;p24"/>
          <p:cNvSpPr txBox="1">
            <a:spLocks noGrp="1"/>
          </p:cNvSpPr>
          <p:nvPr>
            <p:ph type="body" idx="1"/>
          </p:nvPr>
        </p:nvSpPr>
        <p:spPr>
          <a:xfrm>
            <a:off x="458300" y="1825650"/>
            <a:ext cx="83514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b="1">
                <a:solidFill>
                  <a:srgbClr val="A61C00"/>
                </a:solidFill>
              </a:rPr>
              <a:t>Impact on Organizations:</a:t>
            </a:r>
            <a:endParaRPr sz="1700" b="1">
              <a:solidFill>
                <a:srgbClr val="A61C00"/>
              </a:solidFill>
            </a:endParaRPr>
          </a:p>
          <a:p>
            <a:pPr marL="0" lvl="0" indent="0" algn="l" rtl="0">
              <a:spcBef>
                <a:spcPts val="1200"/>
              </a:spcBef>
              <a:spcAft>
                <a:spcPts val="0"/>
              </a:spcAft>
              <a:buNone/>
            </a:pPr>
            <a:r>
              <a:rPr lang="en-GB" sz="1700" b="1" u="sng">
                <a:solidFill>
                  <a:srgbClr val="A61C00"/>
                </a:solidFill>
              </a:rPr>
              <a:t>Enhanced Research Productivity:</a:t>
            </a:r>
            <a:r>
              <a:rPr lang="en-GB" sz="1700" b="1">
                <a:solidFill>
                  <a:srgbClr val="A61C00"/>
                </a:solidFill>
              </a:rPr>
              <a:t> </a:t>
            </a:r>
            <a:r>
              <a:rPr lang="en-GB" sz="1700">
                <a:solidFill>
                  <a:srgbClr val="A61C00"/>
                </a:solidFill>
              </a:rPr>
              <a:t>Academic institutions, research organizations, and companies can improve their research productivity. Researchers can process large volumes of papers more quickly and identify valuable insights, helping organizations keep up with the rapid race of research development.</a:t>
            </a:r>
            <a:endParaRPr sz="1700">
              <a:solidFill>
                <a:srgbClr val="A61C00"/>
              </a:solidFill>
            </a:endParaRPr>
          </a:p>
          <a:p>
            <a:pPr marL="0" lvl="0" indent="0" algn="l" rtl="0">
              <a:spcBef>
                <a:spcPts val="1200"/>
              </a:spcBef>
              <a:spcAft>
                <a:spcPts val="1200"/>
              </a:spcAft>
              <a:buNone/>
            </a:pPr>
            <a:r>
              <a:rPr lang="en-GB" sz="1700" b="1" u="sng">
                <a:solidFill>
                  <a:srgbClr val="A61C00"/>
                </a:solidFill>
              </a:rPr>
              <a:t>Increased Competitive Edge:</a:t>
            </a:r>
            <a:r>
              <a:rPr lang="en-GB" sz="1700" b="1">
                <a:solidFill>
                  <a:srgbClr val="A61C00"/>
                </a:solidFill>
              </a:rPr>
              <a:t> </a:t>
            </a:r>
            <a:r>
              <a:rPr lang="en-GB" sz="1700">
                <a:solidFill>
                  <a:srgbClr val="A61C00"/>
                </a:solidFill>
              </a:rPr>
              <a:t>For businesses, especially in fields like pharmaceuticals, tech, or engineering, the ability to efficiently process and synthesize research can give them a competitive edge. Staying ahead in research can lead to innovations that differentiate them in the market.</a:t>
            </a:r>
            <a:endParaRPr sz="1700">
              <a:solidFill>
                <a:srgbClr val="A61C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Local and Global Impacts</a:t>
            </a:r>
            <a:endParaRPr/>
          </a:p>
          <a:p>
            <a:pPr marL="0" lvl="0" indent="0" algn="l" rtl="0">
              <a:spcBef>
                <a:spcPts val="0"/>
              </a:spcBef>
              <a:spcAft>
                <a:spcPts val="0"/>
              </a:spcAft>
              <a:buNone/>
            </a:pPr>
            <a:endParaRPr/>
          </a:p>
        </p:txBody>
      </p:sp>
      <p:sp>
        <p:nvSpPr>
          <p:cNvPr id="351" name="Google Shape;351;p25"/>
          <p:cNvSpPr txBox="1">
            <a:spLocks noGrp="1"/>
          </p:cNvSpPr>
          <p:nvPr>
            <p:ph type="body" idx="1"/>
          </p:nvPr>
        </p:nvSpPr>
        <p:spPr>
          <a:xfrm>
            <a:off x="356250" y="1508600"/>
            <a:ext cx="8431500" cy="2541600"/>
          </a:xfrm>
          <a:prstGeom prst="rect">
            <a:avLst/>
          </a:prstGeom>
        </p:spPr>
        <p:txBody>
          <a:bodyPr spcFirstLastPara="1" wrap="square" lIns="91425" tIns="91425" rIns="91425" bIns="91425" anchor="t" anchorCtr="0">
            <a:noAutofit/>
          </a:bodyPr>
          <a:lstStyle/>
          <a:p>
            <a:pPr marL="368300" lvl="0" indent="0" algn="l" rtl="0">
              <a:spcBef>
                <a:spcPts val="1200"/>
              </a:spcBef>
              <a:spcAft>
                <a:spcPts val="0"/>
              </a:spcAft>
              <a:buNone/>
            </a:pPr>
            <a:r>
              <a:rPr lang="en-GB" sz="1700" b="1">
                <a:solidFill>
                  <a:srgbClr val="A61C00"/>
                </a:solidFill>
              </a:rPr>
              <a:t>Impact on Society</a:t>
            </a:r>
            <a:endParaRPr sz="1700" b="1">
              <a:solidFill>
                <a:srgbClr val="A61C00"/>
              </a:solidFill>
            </a:endParaRPr>
          </a:p>
          <a:p>
            <a:pPr marL="368300" lvl="0" indent="0" algn="l" rtl="0">
              <a:spcBef>
                <a:spcPts val="1200"/>
              </a:spcBef>
              <a:spcAft>
                <a:spcPts val="0"/>
              </a:spcAft>
              <a:buNone/>
            </a:pPr>
            <a:r>
              <a:rPr lang="en-GB" sz="1700" b="1">
                <a:solidFill>
                  <a:srgbClr val="A61C00"/>
                </a:solidFill>
              </a:rPr>
              <a:t> </a:t>
            </a:r>
            <a:r>
              <a:rPr lang="en-GB" sz="1700" b="1" u="sng">
                <a:solidFill>
                  <a:srgbClr val="A61C00"/>
                </a:solidFill>
              </a:rPr>
              <a:t>Accelerated Innovation:</a:t>
            </a:r>
            <a:r>
              <a:rPr lang="en-GB" sz="1700" b="1">
                <a:solidFill>
                  <a:srgbClr val="A61C00"/>
                </a:solidFill>
              </a:rPr>
              <a:t> </a:t>
            </a:r>
            <a:r>
              <a:rPr lang="en-GB" sz="1700">
                <a:solidFill>
                  <a:srgbClr val="A61C00"/>
                </a:solidFill>
              </a:rPr>
              <a:t>By streamlining the literature review process, the project can speed up the discovery and application of new knowledge. This can drive advancements in critical areas such as medicine, climate change, engineering, and technology, benefiting society.</a:t>
            </a:r>
            <a:endParaRPr sz="1700">
              <a:solidFill>
                <a:srgbClr val="A61C00"/>
              </a:solidFill>
            </a:endParaRPr>
          </a:p>
          <a:p>
            <a:pPr marL="368300" lvl="0" indent="0" algn="l" rtl="0">
              <a:spcBef>
                <a:spcPts val="1200"/>
              </a:spcBef>
              <a:spcAft>
                <a:spcPts val="0"/>
              </a:spcAft>
              <a:buNone/>
            </a:pPr>
            <a:r>
              <a:rPr lang="en-GB" sz="1700" b="1" u="sng">
                <a:solidFill>
                  <a:srgbClr val="A61C00"/>
                </a:solidFill>
              </a:rPr>
              <a:t>Improved Policy Making and Social Change: </a:t>
            </a:r>
            <a:r>
              <a:rPr lang="en-GB" sz="1700">
                <a:solidFill>
                  <a:srgbClr val="A61C00"/>
                </a:solidFill>
              </a:rPr>
              <a:t>Governments and policymakers can use the system to synthesize research findings quickly and accurately, enabling them to make evidence-based decisions. This could be especially impactful in areas like healthcare policy, education reform, and environmental policy.</a:t>
            </a:r>
            <a:endParaRPr sz="1700">
              <a:solidFill>
                <a:srgbClr val="A61C00"/>
              </a:solidFill>
            </a:endParaRPr>
          </a:p>
          <a:p>
            <a:pPr marL="0" lvl="0" indent="0" algn="l" rtl="0">
              <a:spcBef>
                <a:spcPts val="1200"/>
              </a:spcBef>
              <a:spcAft>
                <a:spcPts val="1200"/>
              </a:spcAft>
              <a:buNone/>
            </a:pPr>
            <a:endParaRPr sz="1700">
              <a:solidFill>
                <a:srgbClr val="A61C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26"/>
          <p:cNvPicPr preferRelativeResize="0"/>
          <p:nvPr/>
        </p:nvPicPr>
        <p:blipFill>
          <a:blip r:embed="rId3">
            <a:alphaModFix/>
          </a:blip>
          <a:stretch>
            <a:fillRect/>
          </a:stretch>
        </p:blipFill>
        <p:spPr>
          <a:xfrm>
            <a:off x="2853325" y="152400"/>
            <a:ext cx="4487202"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27"/>
          <p:cNvPicPr preferRelativeResize="0"/>
          <p:nvPr/>
        </p:nvPicPr>
        <p:blipFill>
          <a:blip r:embed="rId3">
            <a:alphaModFix/>
          </a:blip>
          <a:stretch>
            <a:fillRect/>
          </a:stretch>
        </p:blipFill>
        <p:spPr>
          <a:xfrm>
            <a:off x="2395325" y="152400"/>
            <a:ext cx="483870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Recap about our project!</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GB" sz="2500">
                <a:solidFill>
                  <a:schemeClr val="dk1"/>
                </a:solidFill>
              </a:rPr>
              <a:t>Over the course of this project, we set out to solve a key challenge faced by researchers today: the overwhelming volume of academic literature. Manually reviewing and summarizing papers is time-consuming, inconsistent, and prone to information overload. To tackle this, we’ve developed an </a:t>
            </a:r>
            <a:r>
              <a:rPr lang="en-GB" sz="2500" b="1">
                <a:solidFill>
                  <a:schemeClr val="dk1"/>
                </a:solidFill>
              </a:rPr>
              <a:t>automated summarization system</a:t>
            </a:r>
            <a:r>
              <a:rPr lang="en-GB" sz="2500">
                <a:solidFill>
                  <a:schemeClr val="dk1"/>
                </a:solidFill>
              </a:rPr>
              <a:t> powered by </a:t>
            </a:r>
            <a:r>
              <a:rPr lang="en-GB" sz="2500" b="1">
                <a:solidFill>
                  <a:schemeClr val="dk1"/>
                </a:solidFill>
              </a:rPr>
              <a:t>Large Language Models (LLMs)</a:t>
            </a:r>
            <a:r>
              <a:rPr lang="en-GB" sz="2500">
                <a:solidFill>
                  <a:schemeClr val="dk1"/>
                </a:solidFill>
              </a:rPr>
              <a:t>.</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Recap about our project!</a:t>
            </a:r>
            <a:endParaRPr/>
          </a:p>
          <a:p>
            <a:pPr marL="0" lvl="0" indent="0" algn="l" rtl="0">
              <a:spcBef>
                <a:spcPts val="0"/>
              </a:spcBef>
              <a:spcAft>
                <a:spcPts val="0"/>
              </a:spcAft>
              <a:buNone/>
            </a:pP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Clr>
                <a:schemeClr val="dk1"/>
              </a:buClr>
              <a:buSzPct val="73333"/>
              <a:buFont typeface="Arial"/>
              <a:buNone/>
            </a:pPr>
            <a:r>
              <a:rPr lang="en-GB" sz="1500">
                <a:solidFill>
                  <a:schemeClr val="dk1"/>
                </a:solidFill>
              </a:rPr>
              <a:t>Our approach breaks down the summarization task into three structured stages:</a:t>
            </a:r>
            <a:endParaRPr sz="1500">
              <a:solidFill>
                <a:schemeClr val="dk1"/>
              </a:solidFill>
            </a:endParaRPr>
          </a:p>
          <a:p>
            <a:pPr marL="457200" lvl="0" indent="-316706" algn="l" rtl="0">
              <a:spcBef>
                <a:spcPts val="1200"/>
              </a:spcBef>
              <a:spcAft>
                <a:spcPts val="0"/>
              </a:spcAft>
              <a:buClr>
                <a:schemeClr val="dk1"/>
              </a:buClr>
              <a:buSzPct val="100000"/>
              <a:buAutoNum type="arabicPeriod"/>
            </a:pPr>
            <a:r>
              <a:rPr lang="en-GB" sz="1500" b="1">
                <a:solidFill>
                  <a:schemeClr val="dk1"/>
                </a:solidFill>
              </a:rPr>
              <a:t>Topic Recognition</a:t>
            </a:r>
            <a:r>
              <a:rPr lang="en-GB" sz="1500">
                <a:solidFill>
                  <a:schemeClr val="dk1"/>
                </a:solidFill>
              </a:rPr>
              <a:t> – Using NLP models, we group research papers by subject matter to create topic-specific clusters.</a:t>
            </a:r>
            <a:br>
              <a:rPr lang="en-GB" sz="1500">
                <a:solidFill>
                  <a:schemeClr val="dk1"/>
                </a:solidFill>
              </a:rPr>
            </a:br>
            <a:endParaRPr sz="1500">
              <a:solidFill>
                <a:schemeClr val="dk1"/>
              </a:solidFill>
            </a:endParaRPr>
          </a:p>
          <a:p>
            <a:pPr marL="457200" lvl="0" indent="-316706" algn="l" rtl="0">
              <a:spcBef>
                <a:spcPts val="0"/>
              </a:spcBef>
              <a:spcAft>
                <a:spcPts val="0"/>
              </a:spcAft>
              <a:buClr>
                <a:schemeClr val="dk1"/>
              </a:buClr>
              <a:buSzPct val="100000"/>
              <a:buAutoNum type="arabicPeriod"/>
            </a:pPr>
            <a:r>
              <a:rPr lang="en-GB" sz="1500" b="1">
                <a:solidFill>
                  <a:schemeClr val="dk1"/>
                </a:solidFill>
              </a:rPr>
              <a:t>Summarization</a:t>
            </a:r>
            <a:r>
              <a:rPr lang="en-GB" sz="1500">
                <a:solidFill>
                  <a:schemeClr val="dk1"/>
                </a:solidFill>
              </a:rPr>
              <a:t> – For each topic cluster, our system generates meaningful and concise summaries while preserving key technical details.</a:t>
            </a:r>
            <a:br>
              <a:rPr lang="en-GB" sz="1500">
                <a:solidFill>
                  <a:schemeClr val="dk1"/>
                </a:solidFill>
              </a:rPr>
            </a:br>
            <a:endParaRPr sz="1500">
              <a:solidFill>
                <a:schemeClr val="dk1"/>
              </a:solidFill>
            </a:endParaRPr>
          </a:p>
          <a:p>
            <a:pPr marL="457200" lvl="0" indent="-316706" algn="l" rtl="0">
              <a:spcBef>
                <a:spcPts val="0"/>
              </a:spcBef>
              <a:spcAft>
                <a:spcPts val="0"/>
              </a:spcAft>
              <a:buClr>
                <a:schemeClr val="dk1"/>
              </a:buClr>
              <a:buSzPct val="100000"/>
              <a:buAutoNum type="arabicPeriod"/>
            </a:pPr>
            <a:r>
              <a:rPr lang="en-GB" sz="1500" b="1">
                <a:solidFill>
                  <a:schemeClr val="dk1"/>
                </a:solidFill>
              </a:rPr>
              <a:t>Collation</a:t>
            </a:r>
            <a:r>
              <a:rPr lang="en-GB" sz="1500">
                <a:solidFill>
                  <a:schemeClr val="dk1"/>
                </a:solidFill>
              </a:rPr>
              <a:t> – Finally, the topic-wise summaries are compiled into a single, well-organized document for easy reference.</a:t>
            </a:r>
            <a:endParaRPr sz="1500">
              <a:solidFill>
                <a:schemeClr val="dk1"/>
              </a:solidFill>
            </a:endParaRPr>
          </a:p>
          <a:p>
            <a:pPr marL="0" lvl="0" indent="0" algn="l" rtl="0">
              <a:spcBef>
                <a:spcPts val="1200"/>
              </a:spcBef>
              <a:spcAft>
                <a:spcPts val="120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Recap about our project!</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GB" sz="2500">
                <a:solidFill>
                  <a:schemeClr val="dk1"/>
                </a:solidFill>
              </a:rPr>
              <a:t>Throughout Stage 2, we built and tested a working prototype. It currently processes and summarizes 4 papers in under 7 minutes. We’ve also focused on improving the model's ability to handle domain-specific language, especially in the semiconductor field—one of our key testbeds.</a:t>
            </a:r>
            <a:endParaRPr sz="2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0" y="-164425"/>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5000"/>
              <a:t>Demo</a:t>
            </a:r>
            <a:endParaRPr sz="5000"/>
          </a:p>
          <a:p>
            <a:pPr marL="0" lvl="0" indent="0" algn="l" rtl="0">
              <a:spcBef>
                <a:spcPts val="0"/>
              </a:spcBef>
              <a:spcAft>
                <a:spcPts val="0"/>
              </a:spcAft>
              <a:buNone/>
            </a:pPr>
            <a:endParaRPr sz="2500"/>
          </a:p>
          <a:p>
            <a:pPr marL="0" lvl="0" indent="0" algn="ctr" rtl="0">
              <a:spcBef>
                <a:spcPts val="0"/>
              </a:spcBef>
              <a:spcAft>
                <a:spcPts val="0"/>
              </a:spcAft>
              <a:buNone/>
            </a:pPr>
            <a:endParaRPr sz="2500"/>
          </a:p>
        </p:txBody>
      </p:sp>
      <p:pic>
        <p:nvPicPr>
          <p:cNvPr id="302" name="Google Shape;302;p17" descr="This is the demonstration video for the capstone project for team 7 for the class CS 4366 Senior Capstone Project. &#10;&#10;Our goal in Stage 3 is to move from concept to application by delivering a practical and interactive summarization tool using some AI tools and LLM's." title="Capstone Final Project Demonstration - Stage 7">
            <a:hlinkClick r:id="rId3"/>
          </p:cNvPr>
          <p:cNvPicPr preferRelativeResize="0"/>
          <p:nvPr/>
        </p:nvPicPr>
        <p:blipFill>
          <a:blip r:embed="rId4">
            <a:alphaModFix/>
          </a:blip>
          <a:stretch>
            <a:fillRect/>
          </a:stretch>
        </p:blipFill>
        <p:spPr>
          <a:xfrm>
            <a:off x="972088" y="572700"/>
            <a:ext cx="7376936" cy="4149525"/>
          </a:xfrm>
          <a:prstGeom prst="rect">
            <a:avLst/>
          </a:prstGeom>
          <a:noFill/>
          <a:ln>
            <a:noFill/>
          </a:ln>
        </p:spPr>
      </p:pic>
      <p:sp>
        <p:nvSpPr>
          <p:cNvPr id="303" name="Google Shape;303;p17"/>
          <p:cNvSpPr txBox="1"/>
          <p:nvPr/>
        </p:nvSpPr>
        <p:spPr>
          <a:xfrm>
            <a:off x="972088" y="4722225"/>
            <a:ext cx="7377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u="sng">
                <a:solidFill>
                  <a:schemeClr val="hlink"/>
                </a:solidFill>
                <a:hlinkClick r:id="rId5"/>
              </a:rPr>
              <a:t>https://youtu.be/smVq01zN1ok</a:t>
            </a:r>
            <a:endParaRPr sz="2000" b="1"/>
          </a:p>
          <a:p>
            <a:pPr marL="0" lvl="0" indent="0" algn="ctr" rtl="0">
              <a:spcBef>
                <a:spcPts val="0"/>
              </a:spcBef>
              <a:spcAft>
                <a:spcPts val="0"/>
              </a:spcAft>
              <a:buNone/>
            </a:pP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Class Diagram</a:t>
            </a:r>
            <a:endParaRPr/>
          </a:p>
        </p:txBody>
      </p:sp>
      <p:pic>
        <p:nvPicPr>
          <p:cNvPr id="309" name="Google Shape;309;p18"/>
          <p:cNvPicPr preferRelativeResize="0"/>
          <p:nvPr/>
        </p:nvPicPr>
        <p:blipFill>
          <a:blip r:embed="rId3">
            <a:alphaModFix/>
          </a:blip>
          <a:stretch>
            <a:fillRect/>
          </a:stretch>
        </p:blipFill>
        <p:spPr>
          <a:xfrm>
            <a:off x="4403425" y="47525"/>
            <a:ext cx="4093157" cy="5095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Use Case Diagram</a:t>
            </a:r>
            <a:endParaRPr/>
          </a:p>
        </p:txBody>
      </p:sp>
      <p:pic>
        <p:nvPicPr>
          <p:cNvPr id="315" name="Google Shape;315;p19"/>
          <p:cNvPicPr preferRelativeResize="0"/>
          <p:nvPr/>
        </p:nvPicPr>
        <p:blipFill>
          <a:blip r:embed="rId3">
            <a:alphaModFix/>
          </a:blip>
          <a:stretch>
            <a:fillRect/>
          </a:stretch>
        </p:blipFill>
        <p:spPr>
          <a:xfrm>
            <a:off x="152400" y="1973400"/>
            <a:ext cx="8839202" cy="15150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Sequence Diagram</a:t>
            </a:r>
            <a:endParaRPr/>
          </a:p>
        </p:txBody>
      </p:sp>
      <p:pic>
        <p:nvPicPr>
          <p:cNvPr id="321" name="Google Shape;321;p20"/>
          <p:cNvPicPr preferRelativeResize="0"/>
          <p:nvPr/>
        </p:nvPicPr>
        <p:blipFill>
          <a:blip r:embed="rId3">
            <a:alphaModFix/>
          </a:blip>
          <a:stretch>
            <a:fillRect/>
          </a:stretch>
        </p:blipFill>
        <p:spPr>
          <a:xfrm>
            <a:off x="627888" y="1233550"/>
            <a:ext cx="7888228" cy="380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303800" y="598575"/>
            <a:ext cx="30552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System Architecture</a:t>
            </a:r>
            <a:endParaRPr/>
          </a:p>
        </p:txBody>
      </p:sp>
      <p:pic>
        <p:nvPicPr>
          <p:cNvPr id="327" name="Google Shape;327;p21"/>
          <p:cNvPicPr preferRelativeResize="0"/>
          <p:nvPr/>
        </p:nvPicPr>
        <p:blipFill>
          <a:blip r:embed="rId3">
            <a:alphaModFix/>
          </a:blip>
          <a:stretch>
            <a:fillRect/>
          </a:stretch>
        </p:blipFill>
        <p:spPr>
          <a:xfrm>
            <a:off x="3872369" y="0"/>
            <a:ext cx="5119231" cy="5143499"/>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544</Words>
  <Application>Microsoft Office PowerPoint</Application>
  <PresentationFormat>On-screen Show (16:9)</PresentationFormat>
  <Paragraphs>32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Maven Pro</vt:lpstr>
      <vt:lpstr>Roboto</vt:lpstr>
      <vt:lpstr>Nunito</vt:lpstr>
      <vt:lpstr>Arial</vt:lpstr>
      <vt:lpstr>Momentum</vt:lpstr>
      <vt:lpstr>Summarization of a stack of papers using LLMs: Stage 3</vt:lpstr>
      <vt:lpstr>Recap about our project!</vt:lpstr>
      <vt:lpstr>Recap about our project! </vt:lpstr>
      <vt:lpstr>Recap about our project!  </vt:lpstr>
      <vt:lpstr>Demo  </vt:lpstr>
      <vt:lpstr>Class Diagram</vt:lpstr>
      <vt:lpstr>Use Case Diagram</vt:lpstr>
      <vt:lpstr>Sequence Diagram</vt:lpstr>
      <vt:lpstr>System Architecture</vt:lpstr>
      <vt:lpstr>Flowchart</vt:lpstr>
      <vt:lpstr>Local and Global Impacts</vt:lpstr>
      <vt:lpstr>Local and Global Impacts </vt:lpstr>
      <vt:lpstr>Local and Global Impacts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Nankani, Khushi</cp:lastModifiedBy>
  <cp:revision>1</cp:revision>
  <dcterms:modified xsi:type="dcterms:W3CDTF">2025-05-05T22:24:46Z</dcterms:modified>
</cp:coreProperties>
</file>