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eb6e1759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eb6e1759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ebf4a13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ebf4a13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ed8ec9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ed8ec9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eeafa4c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eeafa4c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eb6e1759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eb6e1759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9952c1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9952c1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eb6e1759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eb6e1759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afd91906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afd91906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321d4094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321d4094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b321d409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b321d409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b321d409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b321d409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b321d409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b321d409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</a:t>
            </a:r>
            <a:r>
              <a:rPr lang="en-GB"/>
              <a:t>arization of a stack of papers using LLMs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80"/>
              <a:t>By Arianna Matienzo, Atharva Dalvi, Khushi Nankani, Olu Ogunnirian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60950" y="729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</a:t>
            </a:r>
            <a:r>
              <a:rPr lang="en-GB"/>
              <a:t> Problems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 some environments, it is common to try and </a:t>
            </a:r>
            <a:r>
              <a:rPr lang="en-GB" sz="1700"/>
              <a:t>summarize</a:t>
            </a:r>
            <a:r>
              <a:rPr lang="en-GB" sz="1700"/>
              <a:t> a large number of documents at the same time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However, it is extremely difficult to properly due this task, as there are two major causes: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Depending on the number of documents present, the task can take up to hours, which is not efficient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GB" sz="1700"/>
              <a:t>The number of documents can quickly overwhelm the reader, leaving them to suffer from burnout, which can affect the accuracy of the summarization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this project?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project is needed to ensure that key attributes and details are preserved to produce </a:t>
            </a:r>
            <a:r>
              <a:rPr lang="en-GB"/>
              <a:t>accurate summaries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needs to give a specified summary based on the details in not only each document but all of the documents in the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will ensure that each summary produced will be accurate from the stack of documents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will it help?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Reading papers and trying to </a:t>
            </a:r>
            <a:r>
              <a:rPr lang="en-GB"/>
              <a:t>comprehend</a:t>
            </a:r>
            <a:r>
              <a:rPr lang="en-GB"/>
              <a:t> and retain information can be a tedious and time consuming task. Having the </a:t>
            </a:r>
            <a:r>
              <a:rPr lang="en-GB"/>
              <a:t>ability</a:t>
            </a:r>
            <a:r>
              <a:rPr lang="en-GB"/>
              <a:t> to have </a:t>
            </a:r>
            <a:r>
              <a:rPr lang="en-GB"/>
              <a:t>what</a:t>
            </a:r>
            <a:r>
              <a:rPr lang="en-GB"/>
              <a:t> your reading </a:t>
            </a:r>
            <a:r>
              <a:rPr lang="en-GB"/>
              <a:t>summarized</a:t>
            </a:r>
            <a:r>
              <a:rPr lang="en-GB"/>
              <a:t> in a matter of seconds will be game changer with  saving people’s precious time. With that being said the chance of human error can be greatly reduced resulting in more quality </a:t>
            </a:r>
            <a:r>
              <a:rPr lang="en-GB"/>
              <a:t>results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will it help?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Students-Helping students study by summarizing  pages of lecture slides, making more </a:t>
            </a:r>
            <a:r>
              <a:rPr lang="en-GB"/>
              <a:t>efficient</a:t>
            </a:r>
            <a:r>
              <a:rPr lang="en-GB"/>
              <a:t>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Lawyers- allowing lawyers to quickly go over cases while still being organized therefore reducing the chances of human error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Software Engineers- summarize lengthy </a:t>
            </a:r>
            <a:r>
              <a:rPr lang="en-GB"/>
              <a:t>feedback from users allowing swe to quickly fix bugs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Etc.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94650" y="1729500"/>
            <a:ext cx="85206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Project Overview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Automating the summarization process using Large Language Models (LLMs) to save time and improve efficiency.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Transforming multiple research papers into concise, coherent summaries.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94650" y="1729500"/>
            <a:ext cx="85206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Three-stage approach:</a:t>
            </a:r>
            <a:endParaRPr sz="2000">
              <a:solidFill>
                <a:srgbClr val="434343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Stage 1 - Topic Recognition</a:t>
            </a:r>
            <a:r>
              <a:rPr lang="en-GB" sz="2000">
                <a:solidFill>
                  <a:srgbClr val="434343"/>
                </a:solidFill>
              </a:rPr>
              <a:t>: Use NLP to understand the papers and sort them according to topics</a:t>
            </a:r>
            <a:endParaRPr sz="2000">
              <a:solidFill>
                <a:srgbClr val="434343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Stage 2 - Summarization</a:t>
            </a:r>
            <a:r>
              <a:rPr lang="en-GB" sz="2000">
                <a:solidFill>
                  <a:srgbClr val="434343"/>
                </a:solidFill>
              </a:rPr>
              <a:t>: All the papers in a single topic will be compiled and summarized</a:t>
            </a:r>
            <a:endParaRPr sz="2000">
              <a:solidFill>
                <a:srgbClr val="434343"/>
              </a:solidFill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b="1" lang="en-GB" sz="2000">
                <a:solidFill>
                  <a:srgbClr val="434343"/>
                </a:solidFill>
              </a:rPr>
              <a:t>Stage 3 - Collating the individual summaries: </a:t>
            </a:r>
            <a:r>
              <a:rPr lang="en-GB" sz="2000">
                <a:solidFill>
                  <a:srgbClr val="434343"/>
                </a:solidFill>
              </a:rPr>
              <a:t>The individual summary document will help user find the data easily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</a:rPr>
              <a:t>R</a:t>
            </a:r>
            <a:r>
              <a:rPr lang="en-GB" sz="2000">
                <a:solidFill>
                  <a:srgbClr val="434343"/>
                </a:solidFill>
              </a:rPr>
              <a:t>ole of LLMs in Summarization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Natural Language Processing (NLP) capabilities to extract essential information.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Ability to condense large volumes of text while retaining key insights.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-GB" sz="2000">
                <a:solidFill>
                  <a:srgbClr val="434343"/>
                </a:solidFill>
              </a:rPr>
              <a:t>Adaptability to different research domains and writing styles.</a:t>
            </a:r>
            <a:endParaRPr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54575" y="4986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for </a:t>
            </a:r>
            <a:r>
              <a:rPr lang="en-GB"/>
              <a:t>building</a:t>
            </a:r>
            <a:r>
              <a:rPr lang="en-GB"/>
              <a:t> the design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n-GB" sz="2000">
                <a:solidFill>
                  <a:srgbClr val="000000"/>
                </a:solidFill>
              </a:rPr>
              <a:t>Data Collection &amp; Preprocessing</a:t>
            </a:r>
            <a:endParaRPr b="1"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000000"/>
                </a:solidFill>
              </a:rPr>
              <a:t>Gather a dataset of research papers (PDFs, text files, or existing datasets) for the topic use of large </a:t>
            </a:r>
            <a:r>
              <a:rPr lang="en-GB" sz="2000">
                <a:solidFill>
                  <a:srgbClr val="000000"/>
                </a:solidFill>
              </a:rPr>
              <a:t>language</a:t>
            </a:r>
            <a:r>
              <a:rPr lang="en-GB" sz="2000">
                <a:solidFill>
                  <a:srgbClr val="000000"/>
                </a:solidFill>
              </a:rPr>
              <a:t> models in semiconductors.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</a:rPr>
              <a:t>Extract text from PDFs using </a:t>
            </a:r>
            <a:r>
              <a:rPr lang="en-GB" sz="2000">
                <a:solidFill>
                  <a:srgbClr val="188038"/>
                </a:solidFill>
              </a:rPr>
              <a:t>PyPDF2</a:t>
            </a:r>
            <a:r>
              <a:rPr lang="en-GB" sz="2000">
                <a:solidFill>
                  <a:srgbClr val="000000"/>
                </a:solidFill>
              </a:rPr>
              <a:t> or other OCR techniques.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000000"/>
                </a:solidFill>
              </a:rPr>
              <a:t>Preprocess text (tokenization, cleaning, truncation).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54575" y="4986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for building the design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n-GB" sz="2000">
                <a:solidFill>
                  <a:srgbClr val="000000"/>
                </a:solidFill>
              </a:rPr>
              <a:t>Summarization Pipeline Design</a:t>
            </a:r>
            <a:endParaRPr b="1"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</a:rPr>
              <a:t>Use NLP to detect the topics from each paper and making groups accordingly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</a:rPr>
              <a:t>Summarizing all the documents in a group using a LLM based summarizing model (</a:t>
            </a:r>
            <a:r>
              <a:rPr lang="en-GB" sz="2000">
                <a:solidFill>
                  <a:srgbClr val="188038"/>
                </a:solidFill>
              </a:rPr>
              <a:t>facebook/bart-large-cnn</a:t>
            </a:r>
            <a:r>
              <a:rPr lang="en-GB" sz="2000">
                <a:solidFill>
                  <a:srgbClr val="000000"/>
                </a:solidFill>
              </a:rPr>
              <a:t>).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</a:rPr>
              <a:t>Collating the summaries in a single document according to the topics for easier access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54575" y="4986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for building the design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</a:rPr>
              <a:t>Fine-Tuning the Model</a:t>
            </a:r>
            <a:r>
              <a:rPr lang="en-GB" sz="2000">
                <a:solidFill>
                  <a:srgbClr val="000000"/>
                </a:solidFill>
              </a:rPr>
              <a:t> </a:t>
            </a:r>
            <a:endParaRPr i="1"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</a:rPr>
              <a:t>Train </a:t>
            </a:r>
            <a:r>
              <a:rPr lang="en-GB" sz="2000">
                <a:solidFill>
                  <a:srgbClr val="188038"/>
                </a:solidFill>
              </a:rPr>
              <a:t>facebook/bart-large-cnn</a:t>
            </a:r>
            <a:r>
              <a:rPr lang="en-GB" sz="2000">
                <a:solidFill>
                  <a:srgbClr val="000000"/>
                </a:solidFill>
              </a:rPr>
              <a:t> on a dataset with document-summary pairs.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000000"/>
                </a:solidFill>
              </a:rPr>
              <a:t>Optimize hyperparameters (learning rate, batch size, epochs).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54575" y="4986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for building the design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1" lang="en-GB" sz="2000">
                <a:solidFill>
                  <a:srgbClr val="000000"/>
                </a:solidFill>
              </a:rPr>
              <a:t>Evaluation &amp; Optimization</a:t>
            </a:r>
            <a:endParaRPr b="1"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000000"/>
                </a:solidFill>
              </a:rPr>
              <a:t>Compare results with existing summarization benchmarks.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</a:rPr>
              <a:t>Measure quality using </a:t>
            </a:r>
            <a:r>
              <a:rPr b="1" lang="en-GB" sz="2000">
                <a:solidFill>
                  <a:srgbClr val="000000"/>
                </a:solidFill>
              </a:rPr>
              <a:t>ROUGE scores</a:t>
            </a:r>
            <a:r>
              <a:rPr lang="en-GB" sz="2000">
                <a:solidFill>
                  <a:srgbClr val="000000"/>
                </a:solidFill>
              </a:rPr>
              <a:t> to assess summarization performance.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000000"/>
                </a:solidFill>
              </a:rPr>
              <a:t>Optimize model and fine-tune parameters for better coherence and relevance.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54575" y="4986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for building the design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en-GB" sz="2000">
                <a:solidFill>
                  <a:srgbClr val="000000"/>
                </a:solidFill>
              </a:rPr>
              <a:t>Future Integration</a:t>
            </a:r>
            <a:endParaRPr i="1"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</a:rPr>
              <a:t>Deploy as a </a:t>
            </a:r>
            <a:r>
              <a:rPr b="1" lang="en-GB" sz="2000">
                <a:solidFill>
                  <a:srgbClr val="000000"/>
                </a:solidFill>
              </a:rPr>
              <a:t>Flask API</a:t>
            </a:r>
            <a:r>
              <a:rPr lang="en-GB" sz="2000">
                <a:solidFill>
                  <a:srgbClr val="000000"/>
                </a:solidFill>
              </a:rPr>
              <a:t> to make the model accessible via a web interface.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</a:rPr>
              <a:t>Develop a </a:t>
            </a:r>
            <a:r>
              <a:rPr b="1" lang="en-GB" sz="2000">
                <a:solidFill>
                  <a:srgbClr val="000000"/>
                </a:solidFill>
              </a:rPr>
              <a:t>React frontend</a:t>
            </a:r>
            <a:r>
              <a:rPr lang="en-GB" sz="2000">
                <a:solidFill>
                  <a:srgbClr val="000000"/>
                </a:solidFill>
              </a:rPr>
              <a:t> for user interaction.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