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68" r:id="rId2"/>
    <p:sldId id="270" r:id="rId3"/>
    <p:sldId id="256" r:id="rId4"/>
    <p:sldId id="258" r:id="rId5"/>
    <p:sldId id="257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871E09A3-BA55-4196-8FDF-8F994A6031C9}">
          <p14:sldIdLst>
            <p14:sldId id="268"/>
            <p14:sldId id="270"/>
          </p14:sldIdLst>
        </p14:section>
        <p14:section name="Injection SQL" id="{2E83C99B-6683-4302-984A-7C20691A8CB6}">
          <p14:sldIdLst>
            <p14:sldId id="256"/>
            <p14:sldId id="258"/>
            <p14:sldId id="257"/>
            <p14:sldId id="259"/>
            <p14:sldId id="260"/>
            <p14:sldId id="263"/>
            <p14:sldId id="261"/>
            <p14:sldId id="264"/>
            <p14:sldId id="265"/>
            <p14:sldId id="266"/>
          </p14:sldIdLst>
        </p14:section>
        <p14:section name="Connexion Over SSL" id="{DEE1A055-245B-4771-B2EB-87A3DB7B2984}">
          <p14:sldIdLst>
            <p14:sldId id="26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3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9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9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re 1">
            <a:extLst>
              <a:ext uri="{FF2B5EF4-FFF2-40B4-BE49-F238E27FC236}">
                <a16:creationId xmlns:a16="http://schemas.microsoft.com/office/drawing/2014/main" id="{C6ADCC2A-3148-8ED8-E018-84CB4B09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S’applique à</a:t>
            </a:r>
          </a:p>
        </p:txBody>
      </p:sp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6DA7AF47-ACC5-6C3F-8029-2003E887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 Server (toutes les versions prises en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Synapse Analytics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Analytics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Platform System (PDW)</a:t>
            </a:r>
          </a:p>
          <a:p>
            <a:endParaRPr lang="fr-FR" dirty="0"/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EB3E738E-24B2-8DEA-548F-6C5E8C5E1493}"/>
              </a:ext>
            </a:extLst>
          </p:cNvPr>
          <p:cNvSpPr txBox="1">
            <a:spLocks/>
          </p:cNvSpPr>
          <p:nvPr/>
        </p:nvSpPr>
        <p:spPr>
          <a:xfrm>
            <a:off x="913795" y="372979"/>
            <a:ext cx="10353762" cy="7820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Terminer prématurément une chaîne de texte et ajouter une nouvelle commande avec « -- »</a:t>
            </a:r>
          </a:p>
          <a:p>
            <a:pPr marL="36900" indent="0">
              <a:buFont typeface="Wingdings 2" charset="2"/>
              <a:buNone/>
            </a:pP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A7DE55B-2A10-7D2C-573D-B64985DC59EC}"/>
              </a:ext>
            </a:extLst>
          </p:cNvPr>
          <p:cNvSpPr txBox="1"/>
          <p:nvPr/>
        </p:nvSpPr>
        <p:spPr>
          <a:xfrm>
            <a:off x="1519792" y="3054919"/>
            <a:ext cx="680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Remond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53BF085-B7C6-43EE-13AC-B1B2A03FCAC3}"/>
              </a:ext>
            </a:extLst>
          </p:cNvPr>
          <p:cNvSpPr txBox="1"/>
          <p:nvPr/>
        </p:nvSpPr>
        <p:spPr>
          <a:xfrm>
            <a:off x="1519792" y="3054919"/>
            <a:ext cx="9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Remond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</a:t>
            </a:r>
            <a:r>
              <a:rPr lang="fr-F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OrdersTable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4CB470-5063-3871-668C-FD95002AC8C1}"/>
              </a:ext>
            </a:extLst>
          </p:cNvPr>
          <p:cNvSpPr txBox="1"/>
          <p:nvPr/>
        </p:nvSpPr>
        <p:spPr>
          <a:xfrm>
            <a:off x="4859692" y="386275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requête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B91875-D44F-A364-AB2B-EC925518ED2D}"/>
              </a:ext>
            </a:extLst>
          </p:cNvPr>
          <p:cNvSpPr txBox="1"/>
          <p:nvPr/>
        </p:nvSpPr>
        <p:spPr>
          <a:xfrm>
            <a:off x="8323650" y="386275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Commentaire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84CA76-11BC-ECEF-0665-C8CB32BB473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443780" y="3424251"/>
            <a:ext cx="50947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9814285-A415-36D1-B8A7-CE10195EDF5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9858044" y="3441494"/>
            <a:ext cx="449790" cy="6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Accolade fermante 53">
            <a:extLst>
              <a:ext uri="{FF2B5EF4-FFF2-40B4-BE49-F238E27FC236}">
                <a16:creationId xmlns:a16="http://schemas.microsoft.com/office/drawing/2014/main" id="{A1EDA8C1-7FD1-E0A9-E7BB-8727D656477A}"/>
              </a:ext>
            </a:extLst>
          </p:cNvPr>
          <p:cNvSpPr/>
          <p:nvPr/>
        </p:nvSpPr>
        <p:spPr>
          <a:xfrm rot="5400000">
            <a:off x="8517587" y="1859914"/>
            <a:ext cx="332509" cy="3461183"/>
          </a:xfrm>
          <a:prstGeom prst="rightBrace">
            <a:avLst>
              <a:gd name="adj1" fmla="val 7564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860CAD5-9A8D-9849-EF22-94FF2206BC5A}"/>
              </a:ext>
            </a:extLst>
          </p:cNvPr>
          <p:cNvSpPr txBox="1"/>
          <p:nvPr/>
        </p:nvSpPr>
        <p:spPr>
          <a:xfrm>
            <a:off x="7755056" y="3682837"/>
            <a:ext cx="185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correcte</a:t>
            </a:r>
          </a:p>
          <a:p>
            <a:pPr algn="ctr"/>
            <a:r>
              <a:rPr lang="fr-FR" dirty="0"/>
              <a:t>=</a:t>
            </a:r>
          </a:p>
          <a:p>
            <a:pPr algn="ctr"/>
            <a:r>
              <a:rPr lang="fr-FR" dirty="0"/>
              <a:t>Indétectable</a:t>
            </a: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2D695A47-35F7-DF51-4E64-D9291F192C77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Bonnes Pratiques</a:t>
            </a:r>
            <a:endParaRPr lang="fr-FR" dirty="0"/>
          </a:p>
        </p:txBody>
      </p:sp>
      <p:sp>
        <p:nvSpPr>
          <p:cNvPr id="57" name="Espace réservé du contenu 2">
            <a:extLst>
              <a:ext uri="{FF2B5EF4-FFF2-40B4-BE49-F238E27FC236}">
                <a16:creationId xmlns:a16="http://schemas.microsoft.com/office/drawing/2014/main" id="{7A541A10-1AB5-438C-AFB1-D2A1495C9886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Tester :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Taille et type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 des variables 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Rejeter les données binaires, les séquences de caractères d'échappement / de commentaire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Validation XML basée sur les schémas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Procédures stockées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Titre 1">
            <a:extLst>
              <a:ext uri="{FF2B5EF4-FFF2-40B4-BE49-F238E27FC236}">
                <a16:creationId xmlns:a16="http://schemas.microsoft.com/office/drawing/2014/main" id="{C65F2018-75A6-B140-0C91-4516A40BB850}"/>
              </a:ext>
            </a:extLst>
          </p:cNvPr>
          <p:cNvSpPr txBox="1">
            <a:spLocks/>
          </p:cNvSpPr>
          <p:nvPr/>
        </p:nvSpPr>
        <p:spPr>
          <a:xfrm>
            <a:off x="1218595" y="9144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Rejeter</a:t>
            </a:r>
            <a:endParaRPr lang="fr-FR" dirty="0"/>
          </a:p>
        </p:txBody>
      </p:sp>
      <p:sp>
        <p:nvSpPr>
          <p:cNvPr id="59" name="Espace réservé du contenu 2">
            <a:extLst>
              <a:ext uri="{FF2B5EF4-FFF2-40B4-BE49-F238E27FC236}">
                <a16:creationId xmlns:a16="http://schemas.microsoft.com/office/drawing/2014/main" id="{40EBAF0E-4E89-22A0-DA2D-35CF4A4A9448}"/>
              </a:ext>
            </a:extLst>
          </p:cNvPr>
          <p:cNvSpPr txBox="1">
            <a:spLocks/>
          </p:cNvSpPr>
          <p:nvPr/>
        </p:nvSpPr>
        <p:spPr>
          <a:xfrm>
            <a:off x="1218595" y="20372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`;`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requête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`'`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chaîne de caractères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`--`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commentaire (ligne)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`/* ... */`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Délimiteurs de commentaire (général)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`xp_`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Début du nom des procédures stockées (ex: xp_cmdshell)</a:t>
            </a:r>
          </a:p>
          <a:p>
            <a:endParaRPr lang="fr-FR" dirty="0"/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5795843E-6FCD-ACCB-F494-636045CF87E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Collection ‘Parameters’</a:t>
            </a:r>
            <a:endParaRPr lang="fr-FR" dirty="0"/>
          </a:p>
        </p:txBody>
      </p:sp>
      <p:sp>
        <p:nvSpPr>
          <p:cNvPr id="61" name="Espace réservé du contenu 2">
            <a:extLst>
              <a:ext uri="{FF2B5EF4-FFF2-40B4-BE49-F238E27FC236}">
                <a16:creationId xmlns:a16="http://schemas.microsoft.com/office/drawing/2014/main" id="{207D4060-0D71-2F0E-F36D-666D28B44357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15799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"LoginStoredProcedure '"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Espace réservé du contenu 2">
            <a:extLst>
              <a:ext uri="{FF2B5EF4-FFF2-40B4-BE49-F238E27FC236}">
                <a16:creationId xmlns:a16="http://schemas.microsoft.com/office/drawing/2014/main" id="{9DEB97C8-D7C5-409B-F2B9-E3DEDB042D2B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4994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au_fname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@au_id"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SQLParameter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SqlDbType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3" name="Titre 1">
            <a:extLst>
              <a:ext uri="{FF2B5EF4-FFF2-40B4-BE49-F238E27FC236}">
                <a16:creationId xmlns:a16="http://schemas.microsoft.com/office/drawing/2014/main" id="{2DCE63CF-CCC5-9D2D-A563-4B2C703155B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Filtrage des entrées</a:t>
            </a:r>
            <a:endParaRPr lang="fr-FR" dirty="0"/>
          </a:p>
        </p:txBody>
      </p: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3A9B2C44-2C4C-5D5A-E949-09844985215E}"/>
              </a:ext>
            </a:extLst>
          </p:cNvPr>
          <p:cNvSpPr txBox="1">
            <a:spLocks/>
          </p:cNvSpPr>
          <p:nvPr/>
        </p:nvSpPr>
        <p:spPr>
          <a:xfrm>
            <a:off x="913795" y="1729444"/>
            <a:ext cx="10353762" cy="11674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Peut être utile pour éviter des injections SQL par la suppression des caractères d'échappement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 fiable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9DB0680-0C61-4825-F7BB-C555ED603D23}"/>
              </a:ext>
            </a:extLst>
          </p:cNvPr>
          <p:cNvSpPr txBox="1"/>
          <p:nvPr/>
        </p:nvSpPr>
        <p:spPr>
          <a:xfrm>
            <a:off x="3524250" y="2690336"/>
            <a:ext cx="514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SafeSqlLiteral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F25AED-DADD-2D00-ED1D-9CB987F97D85}"/>
              </a:ext>
            </a:extLst>
          </p:cNvPr>
          <p:cNvSpPr txBox="1"/>
          <p:nvPr/>
        </p:nvSpPr>
        <p:spPr>
          <a:xfrm>
            <a:off x="913795" y="1729444"/>
            <a:ext cx="1009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Même avec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`LIKE`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les caractères génériques devront quand même être séparés par des caractères d’échappement :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9AB1F1A-F8C2-1414-D635-22DA24B7F166}"/>
              </a:ext>
            </a:extLst>
          </p:cNvPr>
          <p:cNvSpPr txBox="1"/>
          <p:nvPr/>
        </p:nvSpPr>
        <p:spPr>
          <a:xfrm>
            <a:off x="4337050" y="2967335"/>
            <a:ext cx="351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"[[]"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"[%]"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"[_]"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68" name="Titre 1">
            <a:extLst>
              <a:ext uri="{FF2B5EF4-FFF2-40B4-BE49-F238E27FC236}">
                <a16:creationId xmlns:a16="http://schemas.microsoft.com/office/drawing/2014/main" id="{B8BBD00F-202C-8050-029E-274BFEBE2B1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Examen du code à la recherche d'injection SQL</a:t>
            </a:r>
            <a:endParaRPr lang="fr-FR" dirty="0"/>
          </a:p>
        </p:txBody>
      </p:sp>
      <p:sp>
        <p:nvSpPr>
          <p:cNvPr id="69" name="Espace réservé du contenu 2">
            <a:extLst>
              <a:ext uri="{FF2B5EF4-FFF2-40B4-BE49-F238E27FC236}">
                <a16:creationId xmlns:a16="http://schemas.microsoft.com/office/drawing/2014/main" id="{DD6EC100-D918-C9AF-E24E-B57CFE68FDC5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2478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Examination du code qui appelle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`sp_executesql`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Utilsation de reqêtes similaires à celle-ci pour identifier des procédures qui contiennent ces instructions.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2489AB1-F1E0-1B55-DDAF-14B7F12C64BA}"/>
              </a:ext>
            </a:extLst>
          </p:cNvPr>
          <p:cNvSpPr txBox="1"/>
          <p:nvPr/>
        </p:nvSpPr>
        <p:spPr>
          <a:xfrm>
            <a:off x="1253067" y="3105835"/>
            <a:ext cx="10117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Recherche de 1, 2, 3 ou 4 espaces après les mots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3B35C98-0040-9648-BA62-A7ECFF162BA1}"/>
              </a:ext>
            </a:extLst>
          </p:cNvPr>
          <p:cNvSpPr txBox="1"/>
          <p:nvPr/>
        </p:nvSpPr>
        <p:spPr>
          <a:xfrm>
            <a:off x="3419443" y="3832146"/>
            <a:ext cx="5342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syscomments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'%EXECUTE (%'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 (%'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'%SP_EXECUTESQL%'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72" name="Titre 1">
            <a:extLst>
              <a:ext uri="{FF2B5EF4-FFF2-40B4-BE49-F238E27FC236}">
                <a16:creationId xmlns:a16="http://schemas.microsoft.com/office/drawing/2014/main" id="{AB7A739B-E37D-013B-5114-5FB1ABE7B8E1}"/>
              </a:ext>
            </a:extLst>
          </p:cNvPr>
          <p:cNvSpPr txBox="1">
            <a:spLocks/>
          </p:cNvSpPr>
          <p:nvPr/>
        </p:nvSpPr>
        <p:spPr>
          <a:xfrm>
            <a:off x="0" y="609600"/>
            <a:ext cx="12192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Enveloppement de paramètres avec </a:t>
            </a:r>
            <a:r>
              <a:rPr lang="fr-FR" sz="31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`QUOTENAME()`</a:t>
            </a:r>
            <a:r>
              <a:rPr lang="fr-FR" sz="3100"/>
              <a:t> </a:t>
            </a:r>
            <a:r>
              <a:rPr lang="fr-FR"/>
              <a:t>et </a:t>
            </a:r>
            <a:r>
              <a:rPr lang="fr-FR" sz="31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`REPLACE()`</a:t>
            </a:r>
            <a:endParaRPr lang="fr-FR" dirty="0"/>
          </a:p>
        </p:txBody>
      </p:sp>
      <p:sp>
        <p:nvSpPr>
          <p:cNvPr id="73" name="Espace réservé du contenu 2">
            <a:extLst>
              <a:ext uri="{FF2B5EF4-FFF2-40B4-BE49-F238E27FC236}">
                <a16:creationId xmlns:a16="http://schemas.microsoft.com/office/drawing/2014/main" id="{81E0B217-11C2-7B52-A0D0-02D7650C9A7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201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 Wrapper</a:t>
            </a:r>
          </a:p>
          <a:p>
            <a:r>
              <a:rPr lang="fr-FR"/>
              <a:t>Lors de l’utilisation de paramètres avec une procédure stockée, les paramètres doivent être enveloppés dans QUOTENAME() ou REPLACE().</a:t>
            </a:r>
          </a:p>
          <a:p>
            <a:r>
              <a:rPr lang="fr-FR"/>
              <a:t>La valeur @variable transmise à QUOTENAME() est de type sysname et a une longueur maximum de 128 caractères</a:t>
            </a:r>
            <a:endParaRPr lang="fr-FR" dirty="0"/>
          </a:p>
        </p:txBody>
      </p:sp>
      <p:graphicFrame>
        <p:nvGraphicFramePr>
          <p:cNvPr id="74" name="Tableau 6">
            <a:extLst>
              <a:ext uri="{FF2B5EF4-FFF2-40B4-BE49-F238E27FC236}">
                <a16:creationId xmlns:a16="http://schemas.microsoft.com/office/drawing/2014/main" id="{912CD8DE-8018-5454-4A64-2285B985F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64365"/>
              </p:ext>
            </p:extLst>
          </p:nvPr>
        </p:nvGraphicFramePr>
        <p:xfrm>
          <a:off x="2308738" y="3749736"/>
          <a:ext cx="75745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960">
                  <a:extLst>
                    <a:ext uri="{9D8B030D-6E8A-4147-A177-3AD203B41FA5}">
                      <a16:colId xmlns:a16="http://schemas.microsoft.com/office/drawing/2014/main" val="4205231271"/>
                    </a:ext>
                  </a:extLst>
                </a:gridCol>
                <a:gridCol w="4428565">
                  <a:extLst>
                    <a:ext uri="{9D8B030D-6E8A-4147-A177-3AD203B41FA5}">
                      <a16:colId xmlns:a16="http://schemas.microsoft.com/office/drawing/2014/main" val="360571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r>
                        <a:rPr lang="fr-FR" dirty="0"/>
                        <a:t> Recommandé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d’un élément sécurisable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≤ à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`QUOTENAME(@variable, '''')`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de &gt;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`REPLACE(@variable,'''', '''''')`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4805"/>
                  </a:ext>
                </a:extLst>
              </a:tr>
            </a:tbl>
          </a:graphicData>
        </a:graphic>
      </p:graphicFrame>
      <p:sp>
        <p:nvSpPr>
          <p:cNvPr id="75" name="ZoneTexte 74">
            <a:extLst>
              <a:ext uri="{FF2B5EF4-FFF2-40B4-BE49-F238E27FC236}">
                <a16:creationId xmlns:a16="http://schemas.microsoft.com/office/drawing/2014/main" id="{B4F473AB-4B60-356E-3B59-59D46F049E33}"/>
              </a:ext>
            </a:extLst>
          </p:cNvPr>
          <p:cNvSpPr txBox="1"/>
          <p:nvPr/>
        </p:nvSpPr>
        <p:spPr>
          <a:xfrm>
            <a:off x="3079376" y="3663077"/>
            <a:ext cx="624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Basique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@au_lname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Révisée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(@au_lname,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76" name="Titre 1">
            <a:extLst>
              <a:ext uri="{FF2B5EF4-FFF2-40B4-BE49-F238E27FC236}">
                <a16:creationId xmlns:a16="http://schemas.microsoft.com/office/drawing/2014/main" id="{44230DDE-A404-924D-4FD2-996D0FA3C020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Injection par troncature des données</a:t>
            </a:r>
            <a:endParaRPr lang="fr-FR" dirty="0"/>
          </a:p>
        </p:txBody>
      </p:sp>
      <p:sp>
        <p:nvSpPr>
          <p:cNvPr id="77" name="Espace réservé du contenu 2">
            <a:extLst>
              <a:ext uri="{FF2B5EF4-FFF2-40B4-BE49-F238E27FC236}">
                <a16:creationId xmlns:a16="http://schemas.microsoft.com/office/drawing/2014/main" id="{441AB56C-8BAF-22DF-D7CD-6A441E26D471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3065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/>
              <a:t>Transact-SQL</a:t>
            </a:r>
          </a:p>
          <a:p>
            <a:r>
              <a:rPr lang="fr-FR"/>
              <a:t>Variable tronquée si mémoire allouée insuffisante</a:t>
            </a:r>
          </a:p>
          <a:p>
            <a:r>
              <a:rPr lang="fr-FR"/>
              <a:t>Forçage de la troncature en envoyant une chaine de caractères plus longue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287EDA3-06A2-01E5-B524-416047435D0A}"/>
              </a:ext>
            </a:extLst>
          </p:cNvPr>
          <p:cNvSpPr txBox="1"/>
          <p:nvPr/>
        </p:nvSpPr>
        <p:spPr>
          <a:xfrm>
            <a:off x="1004047" y="1752030"/>
            <a:ext cx="724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procédure suivante court un risque d’injection par troncature :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7CDD12F5-FFBA-D9C0-AB34-A94D9F2E1E8D}"/>
              </a:ext>
            </a:extLst>
          </p:cNvPr>
          <p:cNvSpPr txBox="1"/>
          <p:nvPr/>
        </p:nvSpPr>
        <p:spPr>
          <a:xfrm>
            <a:off x="3048000" y="22676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sp_MySetPassword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@loginname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@old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@new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'update Users set password='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(@new,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where username='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(@loginname,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AND password =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(@old,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-- Execute the command. 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(@command)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FCB71B7-CD6F-5616-2186-497518712C20}"/>
              </a:ext>
            </a:extLst>
          </p:cNvPr>
          <p:cNvSpPr txBox="1"/>
          <p:nvPr/>
        </p:nvSpPr>
        <p:spPr>
          <a:xfrm>
            <a:off x="2034988" y="4406623"/>
            <a:ext cx="8104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sp_MySetPassword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'dummy'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'123456789012345678901234567890123456789012345678901234567890123456789012345678901234567890123456789012'''''''''''''''''''''''''''''''''''''''''''''''''''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67FA2FA-BC12-4CF0-D13A-71323AF70363}"/>
              </a:ext>
            </a:extLst>
          </p:cNvPr>
          <p:cNvSpPr txBox="1"/>
          <p:nvPr/>
        </p:nvSpPr>
        <p:spPr>
          <a:xfrm>
            <a:off x="2034988" y="2828836"/>
            <a:ext cx="810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transmettant 154 caractères dans une mémoire tampon de 128 caractères, un attaquant peut définir un nouveau mot de passe sans connaître l’ancien.</a:t>
            </a:r>
          </a:p>
        </p:txBody>
      </p:sp>
    </p:spTree>
    <p:extLst>
      <p:ext uri="{BB962C8B-B14F-4D97-AF65-F5344CB8AC3E}">
        <p14:creationId xmlns:p14="http://schemas.microsoft.com/office/powerpoint/2010/main" val="38627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7847 " pathEditMode="relative" rAng="0" ptsTypes="AA">
                                      <p:cBhvr>
                                        <p:cTn id="24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4" grpId="0" animBg="1"/>
      <p:bldP spid="54" grpId="1" animBg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/>
      <p:bldP spid="75" grpId="1"/>
      <p:bldP spid="76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597C5-C07E-1626-7BA4-C7A9D717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Examen du code à la recherche d'injection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C3F12-46C2-D7D4-15D0-86C936F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247818"/>
          </a:xfrm>
        </p:spPr>
        <p:txBody>
          <a:bodyPr>
            <a:normAutofit fontScale="77500" lnSpcReduction="20000"/>
          </a:bodyPr>
          <a:lstStyle/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Examination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 code qui appelle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sp_executesql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Utilsation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reqêtes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similaires à celle-ci pour identifier des procédures qui contiennent ces instructions.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E227FC-024C-195A-1678-978FF7DAAED4}"/>
              </a:ext>
            </a:extLst>
          </p:cNvPr>
          <p:cNvSpPr txBox="1"/>
          <p:nvPr/>
        </p:nvSpPr>
        <p:spPr>
          <a:xfrm>
            <a:off x="1253067" y="3105835"/>
            <a:ext cx="10117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Recherche de 1, 2, 3 ou 4 espaces après les mots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FEF983-E748-91C4-697A-DCCEE2C4120A}"/>
              </a:ext>
            </a:extLst>
          </p:cNvPr>
          <p:cNvSpPr txBox="1"/>
          <p:nvPr/>
        </p:nvSpPr>
        <p:spPr>
          <a:xfrm>
            <a:off x="3419443" y="3832146"/>
            <a:ext cx="5342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syscomments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'%EXECUTE (%'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 (%'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'%SP_EXECUTESQL%'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</p:spTree>
    <p:extLst>
      <p:ext uri="{BB962C8B-B14F-4D97-AF65-F5344CB8AC3E}">
        <p14:creationId xmlns:p14="http://schemas.microsoft.com/office/powerpoint/2010/main" val="23843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F19D7-D108-299E-3648-37507C28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970450"/>
          </a:xfrm>
        </p:spPr>
        <p:txBody>
          <a:bodyPr>
            <a:normAutofit fontScale="90000"/>
          </a:bodyPr>
          <a:lstStyle/>
          <a:p>
            <a:r>
              <a:rPr lang="fr-FR" dirty="0"/>
              <a:t>Enveloppement de paramètres avec </a:t>
            </a:r>
            <a:r>
              <a:rPr lang="fr-FR" sz="3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`QUOTENAME()`</a:t>
            </a:r>
            <a:r>
              <a:rPr lang="fr-FR" sz="3100" dirty="0"/>
              <a:t> </a:t>
            </a:r>
            <a:r>
              <a:rPr lang="fr-FR" dirty="0"/>
              <a:t>et </a:t>
            </a:r>
            <a:r>
              <a:rPr lang="fr-FR" sz="3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`REPLACE()`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F0805-EE00-A035-3732-B9D9B478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1728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Des </a:t>
            </a:r>
            <a:r>
              <a:rPr lang="fr-FR" dirty="0" err="1"/>
              <a:t>Wrapper</a:t>
            </a:r>
            <a:endParaRPr lang="fr-FR" dirty="0"/>
          </a:p>
          <a:p>
            <a:r>
              <a:rPr lang="fr-FR" dirty="0"/>
              <a:t>Lors de l’utilisation de paramètres avec une procédure stockée, les paramètres doivent être enveloppés dans QUOTENAME() ou REPLACE().</a:t>
            </a:r>
          </a:p>
          <a:p>
            <a:r>
              <a:rPr lang="fr-FR" dirty="0"/>
              <a:t>La valeur @variable transmise à QUOTENAME() est de type </a:t>
            </a:r>
            <a:r>
              <a:rPr lang="fr-FR" dirty="0" err="1"/>
              <a:t>sysname</a:t>
            </a:r>
            <a:r>
              <a:rPr lang="fr-FR" dirty="0"/>
              <a:t> et a une longueur maximum de 128 caractères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4497702-4CEE-83A1-2FCD-A1BE13566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37938"/>
              </p:ext>
            </p:extLst>
          </p:nvPr>
        </p:nvGraphicFramePr>
        <p:xfrm>
          <a:off x="2308738" y="3749736"/>
          <a:ext cx="75745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960">
                  <a:extLst>
                    <a:ext uri="{9D8B030D-6E8A-4147-A177-3AD203B41FA5}">
                      <a16:colId xmlns:a16="http://schemas.microsoft.com/office/drawing/2014/main" val="4205231271"/>
                    </a:ext>
                  </a:extLst>
                </a:gridCol>
                <a:gridCol w="4428565">
                  <a:extLst>
                    <a:ext uri="{9D8B030D-6E8A-4147-A177-3AD203B41FA5}">
                      <a16:colId xmlns:a16="http://schemas.microsoft.com/office/drawing/2014/main" val="360571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r>
                        <a:rPr lang="fr-FR" dirty="0"/>
                        <a:t> Recommandé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d’un élément sécurisable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≤ à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`QUOTENAME(@variable, '''')`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de &gt;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`REPLACE(@variable,'''', '''''')`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480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77DA60F-EDB5-944B-41C6-E0D17EF668E6}"/>
              </a:ext>
            </a:extLst>
          </p:cNvPr>
          <p:cNvSpPr txBox="1"/>
          <p:nvPr/>
        </p:nvSpPr>
        <p:spPr>
          <a:xfrm>
            <a:off x="3079376" y="3663077"/>
            <a:ext cx="624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Basique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@au_lname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Révisée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(@au_lname,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</p:spTree>
    <p:extLst>
      <p:ext uri="{BB962C8B-B14F-4D97-AF65-F5344CB8AC3E}">
        <p14:creationId xmlns:p14="http://schemas.microsoft.com/office/powerpoint/2010/main" val="447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784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D9A0-10B9-EC1D-CDDB-0BB4031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par troncature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5B99-3D3B-40C9-B089-023BEBCA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06586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fr-FR" dirty="0" err="1"/>
              <a:t>Transact</a:t>
            </a:r>
            <a:r>
              <a:rPr lang="fr-FR" dirty="0"/>
              <a:t>-SQL</a:t>
            </a:r>
          </a:p>
          <a:p>
            <a:r>
              <a:rPr lang="fr-FR" dirty="0"/>
              <a:t>Variable tronquée si mémoire allouée insuffisante</a:t>
            </a:r>
          </a:p>
          <a:p>
            <a:r>
              <a:rPr lang="fr-FR" dirty="0"/>
              <a:t>Forçage de la troncature en envoyant une chaine de caractères plus longue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28BAB-40BC-8CA5-D7D0-283F71030A4C}"/>
              </a:ext>
            </a:extLst>
          </p:cNvPr>
          <p:cNvSpPr txBox="1"/>
          <p:nvPr/>
        </p:nvSpPr>
        <p:spPr>
          <a:xfrm>
            <a:off x="1004047" y="1752030"/>
            <a:ext cx="724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procédure suivante court un risque d’injection par troncature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E7875-FCD7-2724-9BD0-72BB6ECBB50E}"/>
              </a:ext>
            </a:extLst>
          </p:cNvPr>
          <p:cNvSpPr txBox="1"/>
          <p:nvPr/>
        </p:nvSpPr>
        <p:spPr>
          <a:xfrm>
            <a:off x="3048000" y="22676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sp_MySetPassword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@loginname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@old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@new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'update Users set password='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(@new,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where username='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(@loginname,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AND password =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(@old,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-- Execute the command. 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(@command)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2038F0-B78D-4255-85B3-109B5C5ED671}"/>
              </a:ext>
            </a:extLst>
          </p:cNvPr>
          <p:cNvSpPr txBox="1"/>
          <p:nvPr/>
        </p:nvSpPr>
        <p:spPr>
          <a:xfrm>
            <a:off x="2034988" y="4406623"/>
            <a:ext cx="8104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sp_MySetPassword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'dummy'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'123456789012345678901234567890123456789012345678901234567890123456789012345678901234567890123456789012'''''''''''''''''''''''''''''''''''''''''''''''''''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BB20B0-E8D6-D7A2-224E-A4FEBE9E32FB}"/>
              </a:ext>
            </a:extLst>
          </p:cNvPr>
          <p:cNvSpPr txBox="1"/>
          <p:nvPr/>
        </p:nvSpPr>
        <p:spPr>
          <a:xfrm>
            <a:off x="2034988" y="2828836"/>
            <a:ext cx="810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transmettant 154 caractères dans une mémoire tampon de 128 caractères, un attaquant peut définir un nouveau mot de passe sans connaître l’ancien.</a:t>
            </a:r>
          </a:p>
        </p:txBody>
      </p:sp>
    </p:spTree>
    <p:extLst>
      <p:ext uri="{BB962C8B-B14F-4D97-AF65-F5344CB8AC3E}">
        <p14:creationId xmlns:p14="http://schemas.microsoft.com/office/powerpoint/2010/main" val="42552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C65CD762-3845-2EC5-5AEA-C4DC963E0EAA}"/>
              </a:ext>
            </a:extLst>
          </p:cNvPr>
          <p:cNvSpPr txBox="1">
            <a:spLocks/>
          </p:cNvSpPr>
          <p:nvPr/>
        </p:nvSpPr>
        <p:spPr>
          <a:xfrm>
            <a:off x="1370693" y="176954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  <a:p>
            <a:endParaRPr lang="fr-FR" dirty="0"/>
          </a:p>
          <a:p>
            <a:r>
              <a:rPr lang="fr-FR" dirty="0"/>
              <a:t>Connexion Over SSL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D9CACE72-C8EF-A82F-CD34-F10E39384B01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4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4F49E9-82F1-5693-FF74-ECADBA20DC34}"/>
              </a:ext>
            </a:extLst>
          </p:cNvPr>
          <p:cNvSpPr txBox="1"/>
          <p:nvPr/>
        </p:nvSpPr>
        <p:spPr>
          <a:xfrm>
            <a:off x="913795" y="2604247"/>
            <a:ext cx="1067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Protocoles de sécurisation des échanges par internet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Fonctionnement client-serveur, sécurisation par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serveur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Confidentialité des Données échangées (session chiffrée)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Intégrité des données échangées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client souvent assurée par la couche applicative (Optionnel)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Mise en œuvre facile car HTTPS = HTTP + SSL/TLS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58E357-FEC1-6C60-74B6-044013A75109}"/>
              </a:ext>
            </a:extLst>
          </p:cNvPr>
          <p:cNvSpPr txBox="1"/>
          <p:nvPr/>
        </p:nvSpPr>
        <p:spPr>
          <a:xfrm>
            <a:off x="6822141" y="4801701"/>
            <a:ext cx="87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mTLS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B708B18-BC3F-0A34-59CD-9A0B0A455B08}"/>
              </a:ext>
            </a:extLst>
          </p:cNvPr>
          <p:cNvCxnSpPr>
            <a:cxnSpLocks/>
          </p:cNvCxnSpPr>
          <p:nvPr/>
        </p:nvCxnSpPr>
        <p:spPr>
          <a:xfrm>
            <a:off x="1228163" y="4168588"/>
            <a:ext cx="100936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2557653-2607-F4D6-7499-54B7AEA7A2DB}"/>
              </a:ext>
            </a:extLst>
          </p:cNvPr>
          <p:cNvSpPr txBox="1"/>
          <p:nvPr/>
        </p:nvSpPr>
        <p:spPr>
          <a:xfrm>
            <a:off x="1165411" y="4255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Authentification obligatoire du client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A85E48-CED9-F2D3-70B3-A76818F719C4}"/>
              </a:ext>
            </a:extLst>
          </p:cNvPr>
          <p:cNvSpPr txBox="1"/>
          <p:nvPr/>
        </p:nvSpPr>
        <p:spPr>
          <a:xfrm>
            <a:off x="913795" y="795868"/>
            <a:ext cx="1067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SSL </a:t>
            </a:r>
            <a:r>
              <a:rPr lang="fr-FR" dirty="0">
                <a:sym typeface="Wingdings 3" panose="05040102010807070707" pitchFamily="18" charset="2"/>
              </a:rPr>
              <a:t></a:t>
            </a:r>
            <a:r>
              <a:rPr lang="fr-FR" dirty="0"/>
              <a:t> Secure Socket Layer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TLS </a:t>
            </a:r>
            <a:r>
              <a:rPr lang="fr-FR" dirty="0">
                <a:sym typeface="Wingdings 3" panose="05040102010807070707" pitchFamily="18" charset="2"/>
              </a:rPr>
              <a:t> Transport Layer Security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 err="1"/>
              <a:t>mTLS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 </a:t>
            </a:r>
            <a:r>
              <a:rPr lang="fr-FR" dirty="0" err="1">
                <a:sym typeface="Wingdings 3" panose="05040102010807070707" pitchFamily="18" charset="2"/>
              </a:rPr>
              <a:t>mutual</a:t>
            </a:r>
            <a:r>
              <a:rPr lang="fr-FR" dirty="0">
                <a:sym typeface="Wingdings 3" panose="05040102010807070707" pitchFamily="18" charset="2"/>
              </a:rPr>
              <a:t> Transport Layer Security</a:t>
            </a:r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F385010-6DC6-D9C5-CAEB-CCF05C7B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5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1" grpId="0"/>
      <p:bldP spid="11" grpId="1"/>
      <p:bldP spid="1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52B80-8C84-EF2F-1DD1-5A330830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EA0E2-396A-F21B-21A3-5EE43484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96551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Types :</a:t>
            </a:r>
          </a:p>
          <a:p>
            <a:r>
              <a:rPr lang="fr-FR" dirty="0"/>
              <a:t>Utilisateur + mot de passe (haché en BDD)</a:t>
            </a:r>
          </a:p>
          <a:p>
            <a:r>
              <a:rPr lang="fr-FR" dirty="0"/>
              <a:t>Plugin </a:t>
            </a:r>
            <a:r>
              <a:rPr lang="fr-FR" dirty="0" err="1"/>
              <a:t>unix_socket</a:t>
            </a:r>
            <a:r>
              <a:rPr lang="fr-FR" dirty="0"/>
              <a:t> basé sur les droits de la session utilisateur</a:t>
            </a:r>
          </a:p>
        </p:txBody>
      </p:sp>
    </p:spTree>
    <p:extLst>
      <p:ext uri="{BB962C8B-B14F-4D97-AF65-F5344CB8AC3E}">
        <p14:creationId xmlns:p14="http://schemas.microsoft.com/office/powerpoint/2010/main" val="97672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537A5B7-40B2-27E8-55C0-B391EBB0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0F15C4-475D-1CD0-38A5-FD9C7EB64922}"/>
              </a:ext>
            </a:extLst>
          </p:cNvPr>
          <p:cNvSpPr txBox="1"/>
          <p:nvPr/>
        </p:nvSpPr>
        <p:spPr>
          <a:xfrm>
            <a:off x="913795" y="2604247"/>
            <a:ext cx="1067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Protocoles de sécurisation des échanges par internet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Fonctionnement client-serveur, sécurisation par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serveur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Confidentialité des Données échangées (session chiffrée)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Intégrité des données échangées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client souvent assurée par la couche applicative (Optionnel)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Mise en œuvre facile car HTTPS = HTTP + SSL/TLS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7DF0B3-8F3C-0D12-BB4C-3D9987BC9943}"/>
              </a:ext>
            </a:extLst>
          </p:cNvPr>
          <p:cNvSpPr txBox="1"/>
          <p:nvPr/>
        </p:nvSpPr>
        <p:spPr>
          <a:xfrm>
            <a:off x="6822141" y="4801701"/>
            <a:ext cx="87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mTLS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CE63BA8-D594-7504-7C83-FC36839F10EB}"/>
              </a:ext>
            </a:extLst>
          </p:cNvPr>
          <p:cNvCxnSpPr>
            <a:cxnSpLocks/>
          </p:cNvCxnSpPr>
          <p:nvPr/>
        </p:nvCxnSpPr>
        <p:spPr>
          <a:xfrm>
            <a:off x="1228163" y="4168588"/>
            <a:ext cx="100936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4D8105A-808E-1BC5-3A3F-757C45E169EE}"/>
              </a:ext>
            </a:extLst>
          </p:cNvPr>
          <p:cNvSpPr txBox="1"/>
          <p:nvPr/>
        </p:nvSpPr>
        <p:spPr>
          <a:xfrm>
            <a:off x="1165411" y="4255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Authentification obligatoire du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B03F20-D4C1-DC72-5178-F351111809C4}"/>
              </a:ext>
            </a:extLst>
          </p:cNvPr>
          <p:cNvSpPr txBox="1"/>
          <p:nvPr/>
        </p:nvSpPr>
        <p:spPr>
          <a:xfrm>
            <a:off x="913795" y="795868"/>
            <a:ext cx="1067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SSL </a:t>
            </a:r>
            <a:r>
              <a:rPr lang="fr-FR" dirty="0">
                <a:sym typeface="Wingdings 3" panose="05040102010807070707" pitchFamily="18" charset="2"/>
              </a:rPr>
              <a:t></a:t>
            </a:r>
            <a:r>
              <a:rPr lang="fr-FR" dirty="0"/>
              <a:t> Secure Socket Layer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TLS </a:t>
            </a:r>
            <a:r>
              <a:rPr lang="fr-FR" dirty="0">
                <a:sym typeface="Wingdings 3" panose="05040102010807070707" pitchFamily="18" charset="2"/>
              </a:rPr>
              <a:t> Transport Layer Security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 err="1"/>
              <a:t>mTLS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 </a:t>
            </a:r>
            <a:r>
              <a:rPr lang="fr-FR" dirty="0" err="1">
                <a:sym typeface="Wingdings 3" panose="05040102010807070707" pitchFamily="18" charset="2"/>
              </a:rPr>
              <a:t>mutual</a:t>
            </a:r>
            <a:r>
              <a:rPr lang="fr-FR" dirty="0">
                <a:sym typeface="Wingdings 3" panose="05040102010807070707" pitchFamily="18" charset="2"/>
              </a:rPr>
              <a:t> Transport Layer Security</a:t>
            </a:r>
            <a:endParaRPr lang="fr-FR" dirty="0"/>
          </a:p>
        </p:txBody>
      </p:sp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3CE7B81A-923A-689C-6EAD-086794EC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6900" indent="0">
              <a:buNone/>
            </a:pP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D0F149-ED6A-9E2D-8776-F04C924177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Connexion</a:t>
            </a: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8A73F05-AE21-D268-871A-551C92D02F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16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r>
              <a:rPr lang="fr-FR"/>
              <a:t>Types :</a:t>
            </a:r>
          </a:p>
          <a:p>
            <a:r>
              <a:rPr lang="fr-FR"/>
              <a:t>Utilisateur + mot de passe (haché en BDD)</a:t>
            </a:r>
          </a:p>
          <a:p>
            <a:r>
              <a:rPr lang="fr-FR"/>
              <a:t>Plugin unix_socket basé sur les droits de la session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6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 build="allAtOnce"/>
      <p:bldP spid="10" grpId="0"/>
      <p:bldP spid="10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DD422-2ADE-8F70-E452-55BAF53DE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L’injection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E3600-B3A8-5862-8263-5BC6C2FBA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fr-FR" dirty="0"/>
              <a:t>Injections de code dans les entrées utilisateur</a:t>
            </a:r>
          </a:p>
        </p:txBody>
      </p:sp>
    </p:spTree>
    <p:extLst>
      <p:ext uri="{BB962C8B-B14F-4D97-AF65-F5344CB8AC3E}">
        <p14:creationId xmlns:p14="http://schemas.microsoft.com/office/powerpoint/2010/main" val="3577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C040-0552-7817-65AA-87C60B8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S’applique 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755B9-A4B8-D968-9469-D5AA03D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 Server (toutes les versions prises en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Synapse Analytics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Analytics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Platform System (PDW)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4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493AB-0416-F806-9EBB-E2E7E89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72979"/>
            <a:ext cx="10353762" cy="78205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erminer prématurément une chaîne de texte et ajouter une nouvelle commande avec « -- »</a:t>
            </a:r>
          </a:p>
          <a:p>
            <a:pPr marL="36900" indent="0">
              <a:buNone/>
            </a:pP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42D116-A626-8CB4-BEC5-671AD14E9CE6}"/>
              </a:ext>
            </a:extLst>
          </p:cNvPr>
          <p:cNvSpPr txBox="1"/>
          <p:nvPr/>
        </p:nvSpPr>
        <p:spPr>
          <a:xfrm>
            <a:off x="1519792" y="3054919"/>
            <a:ext cx="680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Remond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8CBB0-E425-1614-55B2-176735651816}"/>
              </a:ext>
            </a:extLst>
          </p:cNvPr>
          <p:cNvSpPr txBox="1"/>
          <p:nvPr/>
        </p:nvSpPr>
        <p:spPr>
          <a:xfrm>
            <a:off x="1519792" y="3054919"/>
            <a:ext cx="9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Remond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</a:t>
            </a:r>
            <a:r>
              <a:rPr lang="fr-F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OrdersTable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353A5E-9B17-E7E9-CCD2-1040F4153872}"/>
              </a:ext>
            </a:extLst>
          </p:cNvPr>
          <p:cNvSpPr txBox="1"/>
          <p:nvPr/>
        </p:nvSpPr>
        <p:spPr>
          <a:xfrm>
            <a:off x="4859692" y="386275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requête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6B808D-03C3-E40D-AF36-D07F44E9F54D}"/>
              </a:ext>
            </a:extLst>
          </p:cNvPr>
          <p:cNvSpPr txBox="1"/>
          <p:nvPr/>
        </p:nvSpPr>
        <p:spPr>
          <a:xfrm>
            <a:off x="8323650" y="386275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Commentaire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8F36B3-EA17-4D58-01D4-2314D29994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43780" y="3424251"/>
            <a:ext cx="50947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5D3CA3-0C42-AB84-DB1F-AD2A872A4A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858044" y="3441494"/>
            <a:ext cx="449790" cy="6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4275F32B-F81E-8E2B-1889-78D1BABD6159}"/>
              </a:ext>
            </a:extLst>
          </p:cNvPr>
          <p:cNvSpPr/>
          <p:nvPr/>
        </p:nvSpPr>
        <p:spPr>
          <a:xfrm rot="5400000">
            <a:off x="8517587" y="1859914"/>
            <a:ext cx="332509" cy="3461183"/>
          </a:xfrm>
          <a:prstGeom prst="rightBrace">
            <a:avLst>
              <a:gd name="adj1" fmla="val 7564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895095-B187-5B5E-D0DC-64A1A5384A4D}"/>
              </a:ext>
            </a:extLst>
          </p:cNvPr>
          <p:cNvSpPr txBox="1"/>
          <p:nvPr/>
        </p:nvSpPr>
        <p:spPr>
          <a:xfrm>
            <a:off x="7755056" y="3682837"/>
            <a:ext cx="185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correcte</a:t>
            </a:r>
          </a:p>
          <a:p>
            <a:pPr algn="ctr"/>
            <a:r>
              <a:rPr lang="fr-FR" dirty="0"/>
              <a:t>=</a:t>
            </a:r>
          </a:p>
          <a:p>
            <a:pPr algn="ctr"/>
            <a:r>
              <a:rPr lang="fr-FR" dirty="0"/>
              <a:t>Indétectable</a:t>
            </a:r>
          </a:p>
        </p:txBody>
      </p:sp>
    </p:spTree>
    <p:extLst>
      <p:ext uri="{BB962C8B-B14F-4D97-AF65-F5344CB8AC3E}">
        <p14:creationId xmlns:p14="http://schemas.microsoft.com/office/powerpoint/2010/main" val="121036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7" grpId="0" animBg="1"/>
      <p:bldP spid="17" grpId="1" animBg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E898-6E62-3F39-DA50-4447EAB1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BF13C-F5C8-84E7-573B-45B5D198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Tester :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aille et type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ntenu des variables 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Rejeter les données binaires, les séquences de caractères d'échappement / de commentaire</a:t>
            </a:r>
          </a:p>
          <a:p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Validation XML basée sur les schémas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Procédure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 stockées</a:t>
            </a:r>
          </a:p>
        </p:txBody>
      </p:sp>
    </p:spTree>
    <p:extLst>
      <p:ext uri="{BB962C8B-B14F-4D97-AF65-F5344CB8AC3E}">
        <p14:creationId xmlns:p14="http://schemas.microsoft.com/office/powerpoint/2010/main" val="37488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A0568-C637-8543-2E8D-1AAE95C3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Rejeter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25D0F-E114-A34F-CA4D-9587081E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`;`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requête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`'`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chaîn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 caractères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`--`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commentaire (ligne)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`/* ... */`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Délimiteurs de commentaire (général)</a:t>
            </a: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xp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_`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Début du nom des procédures stockées (ex: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xp_cmdshell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42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4CFE9-D72B-383C-C333-2A8CCE9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 ‘</a:t>
            </a:r>
            <a:r>
              <a:rPr lang="fr-FR" dirty="0" err="1"/>
              <a:t>Parameters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D2E22-556C-0158-C8C3-CDD9D9D3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9081"/>
            <a:ext cx="10353762" cy="15799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LoginStoredProcedure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12D3B36-3C05-7125-38CB-468798A1CAF8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4994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au_fname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@au_id"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SQLParameter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SqlDbType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70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8D3EB-B046-10E0-F535-4EA48CD7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Filtrage des entrées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9960C-3104-B77C-206F-CB6A94F3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9444"/>
            <a:ext cx="10353762" cy="1167437"/>
          </a:xfrm>
        </p:spPr>
        <p:txBody>
          <a:bodyPr>
            <a:normAutofit fontScale="92500" lnSpcReduction="20000"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Peut être utile pour éviter des injections SQL par la suppression des caractères d'échappement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 fiable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C219A-8EFA-D2BE-CD7B-DAEC7150896C}"/>
              </a:ext>
            </a:extLst>
          </p:cNvPr>
          <p:cNvSpPr txBox="1"/>
          <p:nvPr/>
        </p:nvSpPr>
        <p:spPr>
          <a:xfrm>
            <a:off x="3524250" y="2690336"/>
            <a:ext cx="514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SafeSqlLiteral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6944D5-2561-AE33-CE79-4E5792C09B63}"/>
              </a:ext>
            </a:extLst>
          </p:cNvPr>
          <p:cNvSpPr txBox="1"/>
          <p:nvPr/>
        </p:nvSpPr>
        <p:spPr>
          <a:xfrm>
            <a:off x="913795" y="1729444"/>
            <a:ext cx="1009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Même avec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`LIKE`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les caractères génériques devront quand même être séparés par des caractères d’échappement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42AAF8-2027-715B-CBDB-689E066ABDC0}"/>
              </a:ext>
            </a:extLst>
          </p:cNvPr>
          <p:cNvSpPr txBox="1"/>
          <p:nvPr/>
        </p:nvSpPr>
        <p:spPr>
          <a:xfrm>
            <a:off x="4337050" y="2967335"/>
            <a:ext cx="351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"[[]"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"[%]"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"[_]"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9" grpId="0"/>
      <p:bldP spid="9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1618</Words>
  <Application>Microsoft Office PowerPoint</Application>
  <PresentationFormat>Grand écran</PresentationFormat>
  <Paragraphs>245</Paragraphs>
  <Slides>15</Slides>
  <Notes>0</Notes>
  <HiddenSlides>13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S’applique à</vt:lpstr>
      <vt:lpstr>Présentation PowerPoint</vt:lpstr>
      <vt:lpstr>L’injection SQL</vt:lpstr>
      <vt:lpstr>S’applique à</vt:lpstr>
      <vt:lpstr>Présentation PowerPoint</vt:lpstr>
      <vt:lpstr>Bonnes Pratiques</vt:lpstr>
      <vt:lpstr>Rejeter</vt:lpstr>
      <vt:lpstr>Collection ‘Parameters’</vt:lpstr>
      <vt:lpstr>Filtrage des entrées</vt:lpstr>
      <vt:lpstr>Examen du code à la recherche d'injection SQL</vt:lpstr>
      <vt:lpstr>Enveloppement de paramètres avec `QUOTENAME()` et `REPLACE()`</vt:lpstr>
      <vt:lpstr>Injection par troncature des données</vt:lpstr>
      <vt:lpstr>Présentation PowerPoint</vt:lpstr>
      <vt:lpstr>Présentation PowerPoint</vt:lpstr>
      <vt:lpstr>Connexion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SIAUD Cyprien</dc:creator>
  <cp:lastModifiedBy>SIAUD Cyprien</cp:lastModifiedBy>
  <cp:revision>19</cp:revision>
  <dcterms:created xsi:type="dcterms:W3CDTF">2022-10-18T13:40:44Z</dcterms:created>
  <dcterms:modified xsi:type="dcterms:W3CDTF">2022-10-25T12:27:46Z</dcterms:modified>
</cp:coreProperties>
</file>