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8" r:id="rId2"/>
    <p:sldId id="27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e" id="{871E09A3-BA55-4196-8FDF-8F994A6031C9}">
          <p14:sldIdLst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re 1">
            <a:extLst>
              <a:ext uri="{FF2B5EF4-FFF2-40B4-BE49-F238E27FC236}">
                <a16:creationId xmlns:a16="http://schemas.microsoft.com/office/drawing/2014/main" id="{AFE3C214-14B6-B0A9-1A02-6E22C16D8703}"/>
              </a:ext>
            </a:extLst>
          </p:cNvPr>
          <p:cNvSpPr txBox="1">
            <a:spLocks/>
          </p:cNvSpPr>
          <p:nvPr/>
        </p:nvSpPr>
        <p:spPr>
          <a:xfrm>
            <a:off x="1370693" y="1769540"/>
            <a:ext cx="9440034" cy="18288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L’injection SQL</a:t>
            </a:r>
            <a:endParaRPr lang="fr-FR" dirty="0"/>
          </a:p>
        </p:txBody>
      </p:sp>
      <p:sp>
        <p:nvSpPr>
          <p:cNvPr id="44" name="Sous-titre 2">
            <a:extLst>
              <a:ext uri="{FF2B5EF4-FFF2-40B4-BE49-F238E27FC236}">
                <a16:creationId xmlns:a16="http://schemas.microsoft.com/office/drawing/2014/main" id="{8B9C4A3F-C44E-ABD1-CBD0-BB1727AAFE57}"/>
              </a:ext>
            </a:extLst>
          </p:cNvPr>
          <p:cNvSpPr txBox="1">
            <a:spLocks/>
          </p:cNvSpPr>
          <p:nvPr/>
        </p:nvSpPr>
        <p:spPr>
          <a:xfrm>
            <a:off x="1370693" y="3598339"/>
            <a:ext cx="944003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fr-FR" dirty="0"/>
              <a:t>Injections de code dans les entrées utilisateur</a:t>
            </a:r>
          </a:p>
        </p:txBody>
      </p:sp>
      <p:sp>
        <p:nvSpPr>
          <p:cNvPr id="45" name="Titre 1">
            <a:extLst>
              <a:ext uri="{FF2B5EF4-FFF2-40B4-BE49-F238E27FC236}">
                <a16:creationId xmlns:a16="http://schemas.microsoft.com/office/drawing/2014/main" id="{C6ADCC2A-3148-8ED8-E018-84CB4B09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dirty="0"/>
              <a:t>S’applique à</a:t>
            </a:r>
          </a:p>
        </p:txBody>
      </p:sp>
      <p:sp>
        <p:nvSpPr>
          <p:cNvPr id="46" name="Espace réservé du contenu 2">
            <a:extLst>
              <a:ext uri="{FF2B5EF4-FFF2-40B4-BE49-F238E27FC236}">
                <a16:creationId xmlns:a16="http://schemas.microsoft.com/office/drawing/2014/main" id="{6DA7AF47-ACC5-6C3F-8029-2003E8878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 Server (toutes les versions prises en charge)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Azure SQL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Database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Azure SQL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Managed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Instance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Azure Synapse Analytics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Analytics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Platform System (PDW)</a:t>
            </a:r>
          </a:p>
          <a:p>
            <a:endParaRPr lang="fr-FR" dirty="0"/>
          </a:p>
        </p:txBody>
      </p:sp>
      <p:sp>
        <p:nvSpPr>
          <p:cNvPr id="47" name="Espace réservé du contenu 2">
            <a:extLst>
              <a:ext uri="{FF2B5EF4-FFF2-40B4-BE49-F238E27FC236}">
                <a16:creationId xmlns:a16="http://schemas.microsoft.com/office/drawing/2014/main" id="{EB3E738E-24B2-8DEA-548F-6C5E8C5E1493}"/>
              </a:ext>
            </a:extLst>
          </p:cNvPr>
          <p:cNvSpPr txBox="1">
            <a:spLocks/>
          </p:cNvSpPr>
          <p:nvPr/>
        </p:nvSpPr>
        <p:spPr>
          <a:xfrm>
            <a:off x="913795" y="372979"/>
            <a:ext cx="10353762" cy="7820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Terminer prématurément une chaîne de texte et ajouter une nouvelle commande avec « -- »</a:t>
            </a:r>
          </a:p>
          <a:p>
            <a:pPr marL="36900" indent="0">
              <a:buFont typeface="Wingdings 2" charset="2"/>
              <a:buNone/>
            </a:pP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A7DE55B-2A10-7D2C-573D-B64985DC59EC}"/>
              </a:ext>
            </a:extLst>
          </p:cNvPr>
          <p:cNvSpPr txBox="1"/>
          <p:nvPr/>
        </p:nvSpPr>
        <p:spPr>
          <a:xfrm>
            <a:off x="1519792" y="3054919"/>
            <a:ext cx="680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clients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Remond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53BF085-B7C6-43EE-13AC-B1B2A03FCAC3}"/>
              </a:ext>
            </a:extLst>
          </p:cNvPr>
          <p:cNvSpPr txBox="1"/>
          <p:nvPr/>
        </p:nvSpPr>
        <p:spPr>
          <a:xfrm>
            <a:off x="1519792" y="3054919"/>
            <a:ext cx="915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clients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Remond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 </a:t>
            </a:r>
            <a:r>
              <a:rPr lang="fr-FR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drop table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OrdersTable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--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74CB470-5063-3871-668C-FD95002AC8C1}"/>
              </a:ext>
            </a:extLst>
          </p:cNvPr>
          <p:cNvSpPr txBox="1"/>
          <p:nvPr/>
        </p:nvSpPr>
        <p:spPr>
          <a:xfrm>
            <a:off x="4859692" y="3862755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Fin de requête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AB91875-D44F-A364-AB2B-EC925518ED2D}"/>
              </a:ext>
            </a:extLst>
          </p:cNvPr>
          <p:cNvSpPr txBox="1"/>
          <p:nvPr/>
        </p:nvSpPr>
        <p:spPr>
          <a:xfrm>
            <a:off x="8323650" y="386275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Commentaire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5784CA76-11BC-ECEF-0665-C8CB32BB473A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443780" y="3424251"/>
            <a:ext cx="509470" cy="623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79814285-A415-36D1-B8A7-CE10195EDF55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9858044" y="3441494"/>
            <a:ext cx="449790" cy="605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Accolade fermante 53">
            <a:extLst>
              <a:ext uri="{FF2B5EF4-FFF2-40B4-BE49-F238E27FC236}">
                <a16:creationId xmlns:a16="http://schemas.microsoft.com/office/drawing/2014/main" id="{A1EDA8C1-7FD1-E0A9-E7BB-8727D656477A}"/>
              </a:ext>
            </a:extLst>
          </p:cNvPr>
          <p:cNvSpPr/>
          <p:nvPr/>
        </p:nvSpPr>
        <p:spPr>
          <a:xfrm rot="5400000">
            <a:off x="8517587" y="1859914"/>
            <a:ext cx="332509" cy="3461183"/>
          </a:xfrm>
          <a:prstGeom prst="rightBrace">
            <a:avLst>
              <a:gd name="adj1" fmla="val 75641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860CAD5-9A8D-9849-EF22-94FF2206BC5A}"/>
              </a:ext>
            </a:extLst>
          </p:cNvPr>
          <p:cNvSpPr txBox="1"/>
          <p:nvPr/>
        </p:nvSpPr>
        <p:spPr>
          <a:xfrm>
            <a:off x="7755056" y="3682837"/>
            <a:ext cx="1857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Syntaxe correcte</a:t>
            </a:r>
          </a:p>
          <a:p>
            <a:pPr algn="ctr"/>
            <a:r>
              <a:rPr lang="fr-FR" dirty="0"/>
              <a:t>=</a:t>
            </a:r>
          </a:p>
          <a:p>
            <a:pPr algn="ctr"/>
            <a:r>
              <a:rPr lang="fr-FR" dirty="0"/>
              <a:t>Indétectable</a:t>
            </a:r>
          </a:p>
        </p:txBody>
      </p:sp>
      <p:sp>
        <p:nvSpPr>
          <p:cNvPr id="56" name="Titre 1">
            <a:extLst>
              <a:ext uri="{FF2B5EF4-FFF2-40B4-BE49-F238E27FC236}">
                <a16:creationId xmlns:a16="http://schemas.microsoft.com/office/drawing/2014/main" id="{2D695A47-35F7-DF51-4E64-D9291F192C77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Bonnes Pratiques</a:t>
            </a:r>
            <a:endParaRPr lang="fr-FR" dirty="0"/>
          </a:p>
        </p:txBody>
      </p:sp>
      <p:sp>
        <p:nvSpPr>
          <p:cNvPr id="57" name="Espace réservé du contenu 2">
            <a:extLst>
              <a:ext uri="{FF2B5EF4-FFF2-40B4-BE49-F238E27FC236}">
                <a16:creationId xmlns:a16="http://schemas.microsoft.com/office/drawing/2014/main" id="{7A541A10-1AB5-438C-AFB1-D2A1495C9886}"/>
              </a:ext>
            </a:extLst>
          </p:cNvPr>
          <p:cNvSpPr txBox="1">
            <a:spLocks/>
          </p:cNvSpPr>
          <p:nvPr/>
        </p:nvSpPr>
        <p:spPr>
          <a:xfrm>
            <a:off x="1066195" y="18848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Tester :</a:t>
            </a:r>
          </a:p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Taille et type</a:t>
            </a:r>
          </a:p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Contenu des variables </a:t>
            </a:r>
          </a:p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Rejeter les données binaires, les séquences de caractères d'échappement / de commentaire</a:t>
            </a:r>
          </a:p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Validation XML basée sur les schémas</a:t>
            </a:r>
          </a:p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Procédures stockées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8" name="Titre 1">
            <a:extLst>
              <a:ext uri="{FF2B5EF4-FFF2-40B4-BE49-F238E27FC236}">
                <a16:creationId xmlns:a16="http://schemas.microsoft.com/office/drawing/2014/main" id="{C65F2018-75A6-B140-0C91-4516A40BB850}"/>
              </a:ext>
            </a:extLst>
          </p:cNvPr>
          <p:cNvSpPr txBox="1">
            <a:spLocks/>
          </p:cNvSpPr>
          <p:nvPr/>
        </p:nvSpPr>
        <p:spPr>
          <a:xfrm>
            <a:off x="1218595" y="9144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Rejeter</a:t>
            </a:r>
            <a:endParaRPr lang="fr-FR" dirty="0"/>
          </a:p>
        </p:txBody>
      </p:sp>
      <p:sp>
        <p:nvSpPr>
          <p:cNvPr id="59" name="Espace réservé du contenu 2">
            <a:extLst>
              <a:ext uri="{FF2B5EF4-FFF2-40B4-BE49-F238E27FC236}">
                <a16:creationId xmlns:a16="http://schemas.microsoft.com/office/drawing/2014/main" id="{40EBAF0E-4E89-22A0-DA2D-35CF4A4A9448}"/>
              </a:ext>
            </a:extLst>
          </p:cNvPr>
          <p:cNvSpPr txBox="1">
            <a:spLocks/>
          </p:cNvSpPr>
          <p:nvPr/>
        </p:nvSpPr>
        <p:spPr>
          <a:xfrm>
            <a:off x="1218595" y="20372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fr-FR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`;` 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Délimiteur de requête</a:t>
            </a:r>
          </a:p>
          <a:p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`'` 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Délimiteur de chaîne de caractères</a:t>
            </a:r>
          </a:p>
          <a:p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`--` 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Délimiteur de commentaire (ligne)</a:t>
            </a:r>
          </a:p>
          <a:p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`/* ... */` 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Délimiteurs de commentaire (général)</a:t>
            </a:r>
          </a:p>
          <a:p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`xp_` 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Début du nom des procédures stockées (ex: xp_cmdshell)</a:t>
            </a:r>
          </a:p>
          <a:p>
            <a:endParaRPr lang="fr-FR" dirty="0"/>
          </a:p>
        </p:txBody>
      </p:sp>
      <p:sp>
        <p:nvSpPr>
          <p:cNvPr id="60" name="Titre 1">
            <a:extLst>
              <a:ext uri="{FF2B5EF4-FFF2-40B4-BE49-F238E27FC236}">
                <a16:creationId xmlns:a16="http://schemas.microsoft.com/office/drawing/2014/main" id="{5795843E-6FCD-ACCB-F494-636045CF87E5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Collection ‘Parameters’</a:t>
            </a:r>
            <a:endParaRPr lang="fr-FR" dirty="0"/>
          </a:p>
        </p:txBody>
      </p:sp>
      <p:sp>
        <p:nvSpPr>
          <p:cNvPr id="61" name="Espace réservé du contenu 2">
            <a:extLst>
              <a:ext uri="{FF2B5EF4-FFF2-40B4-BE49-F238E27FC236}">
                <a16:creationId xmlns:a16="http://schemas.microsoft.com/office/drawing/2014/main" id="{207D4060-0D71-2F0E-F36D-666D28B44357}"/>
              </a:ext>
            </a:extLst>
          </p:cNvPr>
          <p:cNvSpPr txBox="1">
            <a:spLocks/>
          </p:cNvSpPr>
          <p:nvPr/>
        </p:nvSpPr>
        <p:spPr>
          <a:xfrm>
            <a:off x="913795" y="1849081"/>
            <a:ext cx="10353762" cy="15799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fr-FR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myCommand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36900" indent="0">
              <a:buFont typeface="Wingdings 2" charset="2"/>
              <a:buNone/>
            </a:pP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"LoginStoredProcedure '"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r-FR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"'"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36900" indent="0">
              <a:buFont typeface="Wingdings 2" charset="2"/>
              <a:buNone/>
            </a:pP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2" name="Espace réservé du contenu 2">
            <a:extLst>
              <a:ext uri="{FF2B5EF4-FFF2-40B4-BE49-F238E27FC236}">
                <a16:creationId xmlns:a16="http://schemas.microsoft.com/office/drawing/2014/main" id="{9DEB97C8-D7C5-409B-F2B9-E3DEDB042D2B}"/>
              </a:ext>
            </a:extLst>
          </p:cNvPr>
          <p:cNvSpPr txBox="1">
            <a:spLocks/>
          </p:cNvSpPr>
          <p:nvPr/>
        </p:nvSpPr>
        <p:spPr>
          <a:xfrm>
            <a:off x="913795" y="1849081"/>
            <a:ext cx="10353762" cy="49949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myCommand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SqlDataAdapter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 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au_lname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au_fname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Authors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WHERE 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au_id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@au_id"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36900" indent="0">
              <a:buFont typeface="Wingdings 2" charset="2"/>
              <a:buNone/>
            </a:pP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SQLParameter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myCommand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SelectCommand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au_id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SqlDbType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Font typeface="Wingdings 2" charset="2"/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36900" indent="0">
              <a:buFont typeface="Wingdings 2" charset="2"/>
              <a:buNone/>
            </a:pP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3" name="Titre 1">
            <a:extLst>
              <a:ext uri="{FF2B5EF4-FFF2-40B4-BE49-F238E27FC236}">
                <a16:creationId xmlns:a16="http://schemas.microsoft.com/office/drawing/2014/main" id="{2DCE63CF-CCC5-9D2D-A563-4B2C703155BD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Filtrage des entrées</a:t>
            </a:r>
            <a:endParaRPr lang="fr-FR" dirty="0"/>
          </a:p>
        </p:txBody>
      </p:sp>
      <p:sp>
        <p:nvSpPr>
          <p:cNvPr id="64" name="Espace réservé du contenu 2">
            <a:extLst>
              <a:ext uri="{FF2B5EF4-FFF2-40B4-BE49-F238E27FC236}">
                <a16:creationId xmlns:a16="http://schemas.microsoft.com/office/drawing/2014/main" id="{3A9B2C44-2C4C-5D5A-E949-09844985215E}"/>
              </a:ext>
            </a:extLst>
          </p:cNvPr>
          <p:cNvSpPr txBox="1">
            <a:spLocks/>
          </p:cNvSpPr>
          <p:nvPr/>
        </p:nvSpPr>
        <p:spPr>
          <a:xfrm>
            <a:off x="913795" y="1729444"/>
            <a:ext cx="10353762" cy="11674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Peut être utile pour éviter des injections SQL par la suppression des caractères d'échappement</a:t>
            </a:r>
          </a:p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Peu fiable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9DB0680-0C61-4825-F7BB-C555ED603D23}"/>
              </a:ext>
            </a:extLst>
          </p:cNvPr>
          <p:cNvSpPr txBox="1"/>
          <p:nvPr/>
        </p:nvSpPr>
        <p:spPr>
          <a:xfrm>
            <a:off x="3524250" y="2690336"/>
            <a:ext cx="514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SafeSqlLiteral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inputSQL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inputSQL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"''"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9FF25AED-DADD-2D00-ED1D-9CB987F97D85}"/>
              </a:ext>
            </a:extLst>
          </p:cNvPr>
          <p:cNvSpPr txBox="1"/>
          <p:nvPr/>
        </p:nvSpPr>
        <p:spPr>
          <a:xfrm>
            <a:off x="913795" y="1729444"/>
            <a:ext cx="10097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Même avec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`LIKE`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les caractères génériques devront quand même être séparés par des caractères d’échappement :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09AB1F1A-F8C2-1414-D635-22DA24B7F166}"/>
              </a:ext>
            </a:extLst>
          </p:cNvPr>
          <p:cNvSpPr txBox="1"/>
          <p:nvPr/>
        </p:nvSpPr>
        <p:spPr>
          <a:xfrm>
            <a:off x="4337050" y="2967335"/>
            <a:ext cx="3517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"[[]"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"[%]"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"[_]"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  <p:sp>
        <p:nvSpPr>
          <p:cNvPr id="68" name="Titre 1">
            <a:extLst>
              <a:ext uri="{FF2B5EF4-FFF2-40B4-BE49-F238E27FC236}">
                <a16:creationId xmlns:a16="http://schemas.microsoft.com/office/drawing/2014/main" id="{B8BBD00F-202C-8050-029E-274BFEBE2B16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Examen du code à la recherche d'injection SQL</a:t>
            </a:r>
            <a:endParaRPr lang="fr-FR" dirty="0"/>
          </a:p>
        </p:txBody>
      </p:sp>
      <p:sp>
        <p:nvSpPr>
          <p:cNvPr id="69" name="Espace réservé du contenu 2">
            <a:extLst>
              <a:ext uri="{FF2B5EF4-FFF2-40B4-BE49-F238E27FC236}">
                <a16:creationId xmlns:a16="http://schemas.microsoft.com/office/drawing/2014/main" id="{DD6EC100-D918-C9AF-E24E-B57CFE68FDC5}"/>
              </a:ext>
            </a:extLst>
          </p:cNvPr>
          <p:cNvSpPr txBox="1">
            <a:spLocks/>
          </p:cNvSpPr>
          <p:nvPr/>
        </p:nvSpPr>
        <p:spPr>
          <a:xfrm>
            <a:off x="913795" y="1732450"/>
            <a:ext cx="10353762" cy="12478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Examination du code qui appelle </a:t>
            </a:r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`EXECUTE`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`EXEC`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ou </a:t>
            </a:r>
            <a:r>
              <a:rPr lang="fr-FR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`sp_executesql`</a:t>
            </a:r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fr-FR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Utilsation de reqêtes similaires à celle-ci pour identifier des procédures qui contiennent ces instructions.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2489AB1-F1E0-1B55-DDAF-14B7F12C64BA}"/>
              </a:ext>
            </a:extLst>
          </p:cNvPr>
          <p:cNvSpPr txBox="1"/>
          <p:nvPr/>
        </p:nvSpPr>
        <p:spPr>
          <a:xfrm>
            <a:off x="1253067" y="3105835"/>
            <a:ext cx="10117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Recherche de 1, 2, 3 ou 4 espaces après les mots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`EXECUTE`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ou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`EXEC`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63B35C98-0040-9648-BA62-A7ECFF162BA1}"/>
              </a:ext>
            </a:extLst>
          </p:cNvPr>
          <p:cNvSpPr txBox="1"/>
          <p:nvPr/>
        </p:nvSpPr>
        <p:spPr>
          <a:xfrm>
            <a:off x="3419443" y="3832146"/>
            <a:ext cx="53424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(id)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syscomments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'%EXECUTE (%'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'%EXEC (%'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'%SP_EXECUTESQL%'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</p:txBody>
      </p:sp>
      <p:sp>
        <p:nvSpPr>
          <p:cNvPr id="72" name="Titre 1">
            <a:extLst>
              <a:ext uri="{FF2B5EF4-FFF2-40B4-BE49-F238E27FC236}">
                <a16:creationId xmlns:a16="http://schemas.microsoft.com/office/drawing/2014/main" id="{AB7A739B-E37D-013B-5114-5FB1ABE7B8E1}"/>
              </a:ext>
            </a:extLst>
          </p:cNvPr>
          <p:cNvSpPr txBox="1">
            <a:spLocks/>
          </p:cNvSpPr>
          <p:nvPr/>
        </p:nvSpPr>
        <p:spPr>
          <a:xfrm>
            <a:off x="0" y="609600"/>
            <a:ext cx="12192000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Enveloppement de paramètres avec </a:t>
            </a:r>
            <a:r>
              <a:rPr lang="fr-FR" sz="31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`QUOTENAME()`</a:t>
            </a:r>
            <a:r>
              <a:rPr lang="fr-FR" sz="3100"/>
              <a:t> </a:t>
            </a:r>
            <a:r>
              <a:rPr lang="fr-FR"/>
              <a:t>et </a:t>
            </a:r>
            <a:r>
              <a:rPr lang="fr-FR" sz="3100" b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`REPLACE()`</a:t>
            </a:r>
            <a:endParaRPr lang="fr-FR" dirty="0"/>
          </a:p>
        </p:txBody>
      </p:sp>
      <p:sp>
        <p:nvSpPr>
          <p:cNvPr id="73" name="Espace réservé du contenu 2">
            <a:extLst>
              <a:ext uri="{FF2B5EF4-FFF2-40B4-BE49-F238E27FC236}">
                <a16:creationId xmlns:a16="http://schemas.microsoft.com/office/drawing/2014/main" id="{81E0B217-11C2-7B52-A0D0-02D7650C9A77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353762" cy="20172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Des Wrapper</a:t>
            </a:r>
          </a:p>
          <a:p>
            <a:r>
              <a:rPr lang="fr-FR"/>
              <a:t>Lors de l’utilisation de paramètres avec une procédure stockée, les paramètres doivent être enveloppés dans QUOTENAME() ou REPLACE().</a:t>
            </a:r>
          </a:p>
          <a:p>
            <a:r>
              <a:rPr lang="fr-FR"/>
              <a:t>La valeur @variable transmise à QUOTENAME() est de type sysname et a une longueur maximum de 128 caractères</a:t>
            </a:r>
            <a:endParaRPr lang="fr-FR" dirty="0"/>
          </a:p>
        </p:txBody>
      </p:sp>
      <p:graphicFrame>
        <p:nvGraphicFramePr>
          <p:cNvPr id="74" name="Tableau 6">
            <a:extLst>
              <a:ext uri="{FF2B5EF4-FFF2-40B4-BE49-F238E27FC236}">
                <a16:creationId xmlns:a16="http://schemas.microsoft.com/office/drawing/2014/main" id="{912CD8DE-8018-5454-4A64-2285B985F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095902"/>
              </p:ext>
            </p:extLst>
          </p:nvPr>
        </p:nvGraphicFramePr>
        <p:xfrm>
          <a:off x="2308738" y="3749736"/>
          <a:ext cx="75745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5960">
                  <a:extLst>
                    <a:ext uri="{9D8B030D-6E8A-4147-A177-3AD203B41FA5}">
                      <a16:colId xmlns:a16="http://schemas.microsoft.com/office/drawing/2014/main" val="4205231271"/>
                    </a:ext>
                  </a:extLst>
                </a:gridCol>
                <a:gridCol w="4428565">
                  <a:extLst>
                    <a:ext uri="{9D8B030D-6E8A-4147-A177-3AD203B41FA5}">
                      <a16:colId xmlns:a16="http://schemas.microsoft.com/office/drawing/2014/main" val="3605715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@variable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Wrapper</a:t>
                      </a:r>
                      <a:r>
                        <a:rPr lang="fr-FR" dirty="0"/>
                        <a:t> Recommandé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52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 d’un élément sécurisable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`QUOTENAME(@variable)`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2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Chaine ≤ à 128 caractères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`QUOTENAME(@variable, '''')`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2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Chaine de &gt; 128 caractères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`REPLACE(@variable,'''', '''''')`</a:t>
                      </a:r>
                      <a:endParaRPr lang="fr-F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84805"/>
                  </a:ext>
                </a:extLst>
              </a:tr>
            </a:tbl>
          </a:graphicData>
        </a:graphic>
      </p:graphicFrame>
      <p:sp>
        <p:nvSpPr>
          <p:cNvPr id="75" name="ZoneTexte 74">
            <a:extLst>
              <a:ext uri="{FF2B5EF4-FFF2-40B4-BE49-F238E27FC236}">
                <a16:creationId xmlns:a16="http://schemas.microsoft.com/office/drawing/2014/main" id="{B4F473AB-4B60-356E-3B59-59D46F049E33}"/>
              </a:ext>
            </a:extLst>
          </p:cNvPr>
          <p:cNvSpPr txBox="1"/>
          <p:nvPr/>
        </p:nvSpPr>
        <p:spPr>
          <a:xfrm>
            <a:off x="3079376" y="3663077"/>
            <a:ext cx="6248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Basique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@temp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N'SELECT * FROM authors WHERE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au_lname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 @au_lname +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Révisée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@temp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N'SELECT * FROM authors WHERE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au_lname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(@au_lname,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</p:txBody>
      </p:sp>
      <p:sp>
        <p:nvSpPr>
          <p:cNvPr id="76" name="Titre 1">
            <a:extLst>
              <a:ext uri="{FF2B5EF4-FFF2-40B4-BE49-F238E27FC236}">
                <a16:creationId xmlns:a16="http://schemas.microsoft.com/office/drawing/2014/main" id="{44230DDE-A404-924D-4FD2-996D0FA3C020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Injection par troncature des données</a:t>
            </a:r>
            <a:endParaRPr lang="fr-FR" dirty="0"/>
          </a:p>
        </p:txBody>
      </p:sp>
      <p:sp>
        <p:nvSpPr>
          <p:cNvPr id="77" name="Espace réservé du contenu 2">
            <a:extLst>
              <a:ext uri="{FF2B5EF4-FFF2-40B4-BE49-F238E27FC236}">
                <a16:creationId xmlns:a16="http://schemas.microsoft.com/office/drawing/2014/main" id="{441AB56C-8BAF-22DF-D7CD-6A441E26D471}"/>
              </a:ext>
            </a:extLst>
          </p:cNvPr>
          <p:cNvSpPr txBox="1">
            <a:spLocks/>
          </p:cNvSpPr>
          <p:nvPr/>
        </p:nvSpPr>
        <p:spPr>
          <a:xfrm>
            <a:off x="913795" y="1732450"/>
            <a:ext cx="10353762" cy="130658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fr-FR"/>
              <a:t>Transact-SQL</a:t>
            </a:r>
          </a:p>
          <a:p>
            <a:r>
              <a:rPr lang="fr-FR"/>
              <a:t>Variable tronquée si mémoire allouée insuffisante</a:t>
            </a:r>
          </a:p>
          <a:p>
            <a:r>
              <a:rPr lang="fr-FR"/>
              <a:t>Forçage de la troncature en envoyant une chaine de caractères plus longue</a:t>
            </a:r>
            <a:endParaRPr lang="fr-FR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5287EDA3-06A2-01E5-B524-416047435D0A}"/>
              </a:ext>
            </a:extLst>
          </p:cNvPr>
          <p:cNvSpPr txBox="1"/>
          <p:nvPr/>
        </p:nvSpPr>
        <p:spPr>
          <a:xfrm>
            <a:off x="1004047" y="1752030"/>
            <a:ext cx="7248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procédure suivante court un risque d’injection par troncature :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7CDD12F5-FFBA-D9C0-AB34-A94D9F2E1E8D}"/>
              </a:ext>
            </a:extLst>
          </p:cNvPr>
          <p:cNvSpPr txBox="1"/>
          <p:nvPr/>
        </p:nvSpPr>
        <p:spPr>
          <a:xfrm>
            <a:off x="3048000" y="2267687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PROCEDURE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sp_MySetPassword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@loginname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sysname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@old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sysname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@new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sysname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  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@command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 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@command=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'update Users set password='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+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QUOTENAME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(@new,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 where username='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+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QUOTENAME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(@loginname,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 AND password = 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+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QUOTENAME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(@old,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-- Execute the command. 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(@command)  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GO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FCB71B7-CD6F-5616-2186-497518712C20}"/>
              </a:ext>
            </a:extLst>
          </p:cNvPr>
          <p:cNvSpPr txBox="1"/>
          <p:nvPr/>
        </p:nvSpPr>
        <p:spPr>
          <a:xfrm>
            <a:off x="2034988" y="4406623"/>
            <a:ext cx="81040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sp_MySetPassword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'dummy'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  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'123456789012345678901234567890123456789012345678901234567890123456789012345678901234567890123456789012'''''''''''''''''''''''''''''''''''''''''''''''''''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F67FA2FA-BC12-4CF0-D13A-71323AF70363}"/>
              </a:ext>
            </a:extLst>
          </p:cNvPr>
          <p:cNvSpPr txBox="1"/>
          <p:nvPr/>
        </p:nvSpPr>
        <p:spPr>
          <a:xfrm>
            <a:off x="2034988" y="2828836"/>
            <a:ext cx="81040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transmettant 154 caractères dans une mémoire tampon de 128 caractères, un attaquant peut définir un nouveau mot de passe sans connaître l’ancien.</a:t>
            </a:r>
          </a:p>
        </p:txBody>
      </p:sp>
    </p:spTree>
    <p:extLst>
      <p:ext uri="{BB962C8B-B14F-4D97-AF65-F5344CB8AC3E}">
        <p14:creationId xmlns:p14="http://schemas.microsoft.com/office/powerpoint/2010/main" val="386276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0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500"/>
                            </p:stCondLst>
                            <p:childTnLst>
                              <p:par>
                                <p:cTn id="2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-0.27847 " pathEditMode="relative" rAng="0" ptsTypes="AA">
                                      <p:cBhvr>
                                        <p:cTn id="254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35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00"/>
                            </p:stCondLst>
                            <p:childTnLst>
                              <p:par>
                                <p:cTn id="2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4" grpId="0" animBg="1"/>
      <p:bldP spid="54" grpId="1" animBg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5" grpId="0"/>
      <p:bldP spid="75" grpId="1"/>
      <p:bldP spid="76" grpId="0"/>
      <p:bldP spid="77" grpId="0"/>
      <p:bldP spid="77" grpId="1"/>
      <p:bldP spid="78" grpId="0"/>
      <p:bldP spid="78" grpId="1"/>
      <p:bldP spid="79" grpId="0"/>
      <p:bldP spid="79" grpId="1"/>
      <p:bldP spid="80" grpId="0"/>
      <p:bldP spid="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0831C-F325-E8C5-B70B-C11850803939}"/>
              </a:ext>
            </a:extLst>
          </p:cNvPr>
          <p:cNvSpPr txBox="1">
            <a:spLocks/>
          </p:cNvSpPr>
          <p:nvPr/>
        </p:nvSpPr>
        <p:spPr>
          <a:xfrm>
            <a:off x="1370693" y="1769540"/>
            <a:ext cx="9440034" cy="18288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  <a:p>
            <a:endParaRPr lang="fr-FR" dirty="0"/>
          </a:p>
          <a:p>
            <a:r>
              <a:rPr lang="fr-FR" dirty="0"/>
              <a:t>Connexion Over SSL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F77555-411B-F93B-B8FE-CF0B502FACB2}"/>
              </a:ext>
            </a:extLst>
          </p:cNvPr>
          <p:cNvSpPr txBox="1">
            <a:spLocks/>
          </p:cNvSpPr>
          <p:nvPr/>
        </p:nvSpPr>
        <p:spPr>
          <a:xfrm>
            <a:off x="1370693" y="3598339"/>
            <a:ext cx="944003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fr-FR" dirty="0"/>
              <a:t>Injections de code dans les entrées utilisateur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057A04D-092F-1379-4B2A-308518B4EB5E}"/>
              </a:ext>
            </a:extLst>
          </p:cNvPr>
          <p:cNvSpPr txBox="1"/>
          <p:nvPr/>
        </p:nvSpPr>
        <p:spPr>
          <a:xfrm>
            <a:off x="913795" y="2604247"/>
            <a:ext cx="106769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Protocoles de sécurisation des échanges par internet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Fonctionnement client-serveur, sécurisation par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Authentification du serveur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Confidentialité des Données échangées (session chiffrée)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Intégrité des données échangées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Authentification du client souvent assurée par la couche applicative (Optionnel)</a:t>
            </a:r>
          </a:p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Mise en œuvre facile car HTTPS = HTTP + SSL/TLS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6A3D9A-0A2B-E147-BFE2-FEB9FA23EFD7}"/>
              </a:ext>
            </a:extLst>
          </p:cNvPr>
          <p:cNvSpPr txBox="1"/>
          <p:nvPr/>
        </p:nvSpPr>
        <p:spPr>
          <a:xfrm>
            <a:off x="6822141" y="4801701"/>
            <a:ext cx="87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mTLS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DC6A6C0-FA99-1512-0EDE-501E161777C6}"/>
              </a:ext>
            </a:extLst>
          </p:cNvPr>
          <p:cNvCxnSpPr>
            <a:cxnSpLocks/>
          </p:cNvCxnSpPr>
          <p:nvPr/>
        </p:nvCxnSpPr>
        <p:spPr>
          <a:xfrm>
            <a:off x="1228163" y="4168588"/>
            <a:ext cx="1009365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F5BD5A5-C11E-7BC9-F7F6-2E1F3C9A6733}"/>
              </a:ext>
            </a:extLst>
          </p:cNvPr>
          <p:cNvSpPr txBox="1"/>
          <p:nvPr/>
        </p:nvSpPr>
        <p:spPr>
          <a:xfrm>
            <a:off x="1165411" y="42559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Authentification obligatoire du client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EE3AA8B-8847-DBE5-F481-7BDF696E249A}"/>
              </a:ext>
            </a:extLst>
          </p:cNvPr>
          <p:cNvSpPr txBox="1"/>
          <p:nvPr/>
        </p:nvSpPr>
        <p:spPr>
          <a:xfrm>
            <a:off x="913795" y="795868"/>
            <a:ext cx="10676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 2" panose="05020102010507070707" pitchFamily="18" charset="2"/>
              <a:buChar char=""/>
            </a:pPr>
            <a:r>
              <a:rPr lang="fr-FR" dirty="0"/>
              <a:t>SSL </a:t>
            </a:r>
            <a:r>
              <a:rPr lang="fr-FR" dirty="0">
                <a:sym typeface="Wingdings 3" panose="05040102010807070707" pitchFamily="18" charset="2"/>
              </a:rPr>
              <a:t></a:t>
            </a:r>
            <a:r>
              <a:rPr lang="fr-FR" dirty="0"/>
              <a:t> Secure Socket Layer</a:t>
            </a:r>
          </a:p>
          <a:p>
            <a:pPr marL="285750" indent="-285750">
              <a:buSzPct val="80000"/>
              <a:buFont typeface="Wingdings 2" panose="05020102010507070707" pitchFamily="18" charset="2"/>
              <a:buChar char=""/>
            </a:pPr>
            <a:r>
              <a:rPr lang="fr-FR" dirty="0"/>
              <a:t>TLS </a:t>
            </a:r>
            <a:r>
              <a:rPr lang="fr-FR" dirty="0">
                <a:sym typeface="Wingdings 3" panose="05040102010807070707" pitchFamily="18" charset="2"/>
              </a:rPr>
              <a:t> Transport Layer Security</a:t>
            </a:r>
          </a:p>
          <a:p>
            <a:pPr marL="285750" indent="-285750">
              <a:buSzPct val="80000"/>
              <a:buFont typeface="Wingdings 2" panose="05020102010507070707" pitchFamily="18" charset="2"/>
              <a:buChar char=""/>
            </a:pPr>
            <a:r>
              <a:rPr lang="fr-FR" dirty="0" err="1"/>
              <a:t>mTLS</a:t>
            </a:r>
            <a:r>
              <a:rPr lang="fr-FR" dirty="0"/>
              <a:t> </a:t>
            </a:r>
            <a:r>
              <a:rPr lang="fr-FR" dirty="0">
                <a:sym typeface="Wingdings 3" panose="05040102010807070707" pitchFamily="18" charset="2"/>
              </a:rPr>
              <a:t> </a:t>
            </a:r>
            <a:r>
              <a:rPr lang="fr-FR" dirty="0" err="1">
                <a:sym typeface="Wingdings 3" panose="05040102010807070707" pitchFamily="18" charset="2"/>
              </a:rPr>
              <a:t>mutual</a:t>
            </a:r>
            <a:r>
              <a:rPr lang="fr-FR" dirty="0">
                <a:sym typeface="Wingdings 3" panose="05040102010807070707" pitchFamily="18" charset="2"/>
              </a:rPr>
              <a:t> Transport Layer Security</a:t>
            </a:r>
            <a:endParaRPr lang="fr-FR" dirty="0"/>
          </a:p>
        </p:txBody>
      </p:sp>
      <p:sp>
        <p:nvSpPr>
          <p:cNvPr id="9" name="Espace réservé du contenu 13">
            <a:extLst>
              <a:ext uri="{FF2B5EF4-FFF2-40B4-BE49-F238E27FC236}">
                <a16:creationId xmlns:a16="http://schemas.microsoft.com/office/drawing/2014/main" id="{5909C1BC-CE12-9D51-6B74-8DB9F836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pPr marL="36900" indent="0">
              <a:buNone/>
            </a:pPr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ED35F32A-B137-4E23-B793-B7DCEB80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dirty="0"/>
              <a:t>Connexion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26E03C0-0970-478B-E957-6C3FE179EA52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353762" cy="16965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fr-FR"/>
              <a:t>Types :</a:t>
            </a:r>
          </a:p>
          <a:p>
            <a:r>
              <a:rPr lang="fr-FR"/>
              <a:t>Utilisateur + mot de passe (haché en BDD)</a:t>
            </a:r>
          </a:p>
          <a:p>
            <a:r>
              <a:rPr lang="fr-FR"/>
              <a:t>Plugin unix_socket basé sur les droits de la session utilisateur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8666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4" grpId="1"/>
      <p:bldP spid="5" grpId="0"/>
      <p:bldP spid="5" grpId="1"/>
      <p:bldP spid="7" grpId="0"/>
      <p:bldP spid="7" grpId="1"/>
      <p:bldP spid="8" grpId="0" build="allAtOnce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598</TotalTime>
  <Words>822</Words>
  <Application>Microsoft Office PowerPoint</Application>
  <PresentationFormat>Grand écran</PresentationFormat>
  <Paragraphs>126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Calisto MT</vt:lpstr>
      <vt:lpstr>Consolas</vt:lpstr>
      <vt:lpstr>Wingdings</vt:lpstr>
      <vt:lpstr>Wingdings 2</vt:lpstr>
      <vt:lpstr>Ardoise</vt:lpstr>
      <vt:lpstr>S’applique à</vt:lpstr>
      <vt:lpstr>Connexion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SIAUD Cyprien</dc:creator>
  <cp:lastModifiedBy>cyprien siaud</cp:lastModifiedBy>
  <cp:revision>18</cp:revision>
  <dcterms:created xsi:type="dcterms:W3CDTF">2022-10-18T13:40:44Z</dcterms:created>
  <dcterms:modified xsi:type="dcterms:W3CDTF">2022-10-21T20:35:34Z</dcterms:modified>
</cp:coreProperties>
</file>