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olicy.cuny.edu/policyimport/bylaws/article_vi/section_6.1./text/index.html#Navigation_Location"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aup.org/report/covid-19-and-academic-governance" TargetMode="External" /><Relationship Id="rId3" Type="http://schemas.openxmlformats.org/officeDocument/2006/relationships/hyperlink" Target="https://csicollegegovernance.github.io/GovernanceCrisis/aaup.docx"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sicollegegovernance.github.io/GovernanceCrisi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a:t>
            </a:r>
            <a:r>
              <a:rPr/>
              <a:t> </a:t>
            </a:r>
            <a:r>
              <a:rPr/>
              <a:t>Crisis</a:t>
            </a:r>
            <a:r>
              <a:rPr/>
              <a:t> </a:t>
            </a:r>
            <a:r>
              <a:rPr/>
              <a:t>in</a:t>
            </a:r>
            <a:r>
              <a:rPr/>
              <a:t> </a:t>
            </a:r>
            <a:r>
              <a:rPr/>
              <a:t>Academic</a:t>
            </a:r>
            <a:r>
              <a:rPr/>
              <a:t> </a:t>
            </a:r>
            <a:r>
              <a:rPr/>
              <a:t>Governance</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John</a:t>
            </a:r>
            <a:r>
              <a:rPr/>
              <a:t> </a:t>
            </a:r>
            <a:r>
              <a:rPr/>
              <a:t>Verzani</a:t>
            </a:r>
          </a:p>
        </p:txBody>
      </p:sp>
      <p:sp>
        <p:nvSpPr>
          <p:cNvPr id="4" name="Date Placeholder 3"/>
          <p:cNvSpPr>
            <a:spLocks noGrp="1"/>
          </p:cNvSpPr>
          <p:nvPr>
            <p:ph idx="10" sz="half" type="dt"/>
          </p:nvPr>
        </p:nvSpPr>
        <p:spPr/>
        <p:txBody>
          <a:bodyPr/>
          <a:lstStyle/>
          <a:p>
            <a:pPr lvl="0" marL="0" indent="0">
              <a:buNone/>
            </a:pPr>
            <a:r>
              <a:rPr/>
              <a:t>September</a:t>
            </a:r>
            <a:r>
              <a:rPr/>
              <a:t> </a:t>
            </a:r>
            <a:r>
              <a:rPr/>
              <a:t>21,</a:t>
            </a:r>
            <a:r>
              <a:rPr/>
              <a:t> </a:t>
            </a:r>
            <a:r>
              <a:rPr/>
              <a:t>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3/22/2021 Board of Trustees receives 53 page pdf of letters from concerned CSI stakeholders. None in support.</a:t>
            </a:r>
          </a:p>
          <a:p>
            <a:pPr lvl="1"/>
            <a:r>
              <a:rPr/>
              <a:t>3/2021 Faculty Handbook rewritten to reflect proposed draft</a:t>
            </a:r>
          </a:p>
          <a:p>
            <a:pPr lvl="1"/>
            <a:r>
              <a:rPr/>
              <a:t>4/12/2021 A revised draft is released; </a:t>
            </a:r>
            <a:r>
              <a:rPr i="1"/>
              <a:t>less than 16 hours before a townhall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4/13/2021 Town hall is held; noted for the fact that nearly no support was made for the plan and that all members were hung up on at the end</a:t>
            </a:r>
          </a:p>
          <a:p>
            <a:pPr lvl="1"/>
            <a:r>
              <a:rPr/>
              <a:t>4/19/2021 Board of Trustees receive a 143-page pdf document of letters from concerned CSI stakeholders. The letters represented at least 117 members of the community. Only one was in support</a:t>
            </a:r>
          </a:p>
          <a:p>
            <a:pPr lvl="1"/>
            <a:r>
              <a:rPr/>
              <a:t>4/19/2021 President announces task forces will be formed immediately (AFAIK, only a few chairs participated over the summer) and the proposal will be postponed to October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9/9/2019 President Fritz releases a new draft on “collegial” governance, and referendum to be held 9/27-10/1. Feed back limited to 8 days.</a:t>
            </a:r>
          </a:p>
          <a:p>
            <a:pPr lvl="1"/>
            <a:r>
              <a:rPr/>
              <a:t>9/9/2019 College Council Executive Committee petitioned to hold a special session by well over 20% of its members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Who</a:t>
            </a:r>
            <a:r>
              <a:rPr/>
              <a:t> </a:t>
            </a:r>
            <a:r>
              <a:rPr/>
              <a:t>can</a:t>
            </a:r>
            <a:r>
              <a:rPr/>
              <a:t> </a:t>
            </a:r>
            <a:r>
              <a:rPr/>
              <a:t>vote?</a:t>
            </a:r>
          </a:p>
        </p:txBody>
      </p:sp>
      <p:sp>
        <p:nvSpPr>
          <p:cNvPr id="3" name="Content Placeholder 2"/>
          <p:cNvSpPr>
            <a:spLocks noGrp="1"/>
          </p:cNvSpPr>
          <p:nvPr>
            <p:ph idx="1"/>
          </p:nvPr>
        </p:nvSpPr>
        <p:spPr/>
        <p:txBody>
          <a:bodyPr/>
          <a:lstStyle/>
          <a:p>
            <a:pPr lvl="0" marL="0" indent="0">
              <a:buNone/>
            </a:pPr>
            <a:r>
              <a:rPr/>
              <a:t>The voting on the plan will be by secret electronic ballot created by Institutional Research.</a:t>
            </a:r>
          </a:p>
          <a:p>
            <a:pPr lvl="0" marL="0" indent="0">
              <a:buNone/>
            </a:pPr>
            <a:r>
              <a:rPr/>
              <a:t>All </a:t>
            </a:r>
            <a:r>
              <a:rPr>
                <a:hlinkClick r:id="rId2"/>
              </a:rPr>
              <a:t>instructional staff</a:t>
            </a:r>
            <a:r>
              <a:rPr/>
              <a:t>, as defined in Article 6.1 of the CUNY Bylaws, employed at the College of Staten Island, are eligible to vote.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Institutional Research will send ballots (with a link to vote) to the CSI email address of the eligible voters on September 27. The sender name for said email containing the ballot will appear as “College of Staten Island, survey@csi.cuny.edu.”</a:t>
            </a:r>
          </a:p>
          <a:p>
            <a:pPr lvl="0" marL="0" indent="0">
              <a:buNone/>
            </a:pPr>
            <a:r>
              <a:rPr/>
              <a:t>The link to the electronic ballot will be sent directly to the official CUNY/CSI email address of the employees within the eligible titles.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Perez rules do not apply to this process and voting will be </a:t>
            </a:r>
            <a:r>
              <a:rPr b="1"/>
              <a:t>confidential</a:t>
            </a:r>
            <a:r>
              <a:rPr/>
              <a:t>. The last day to vote will be October 1, by close of business.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 president would not </a:t>
            </a:r>
            <a:r>
              <a:rPr i="1"/>
              <a:t>verify</a:t>
            </a:r>
            <a:r>
              <a:rPr/>
              <a:t> to the CC XC last week that an </a:t>
            </a:r>
            <a:r>
              <a:rPr i="1"/>
              <a:t>audit</a:t>
            </a:r>
            <a:r>
              <a:rPr/>
              <a:t> of the vote would be available to determine if 30% participated and of those participating, more than half voted affirmatively.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examples</a:t>
            </a:r>
            <a:r>
              <a:rPr/>
              <a:t> </a:t>
            </a:r>
            <a:r>
              <a:rPr/>
              <a:t>of</a:t>
            </a:r>
            <a:r>
              <a:rPr/>
              <a:t> </a:t>
            </a:r>
            <a:r>
              <a:rPr/>
              <a:t>changes</a:t>
            </a:r>
          </a:p>
        </p:txBody>
      </p:sp>
      <p:sp>
        <p:nvSpPr>
          <p:cNvPr id="3" name="Content Placeholder 2"/>
          <p:cNvSpPr>
            <a:spLocks noGrp="1"/>
          </p:cNvSpPr>
          <p:nvPr>
            <p:ph idx="1"/>
          </p:nvPr>
        </p:nvSpPr>
        <p:spPr/>
        <p:txBody>
          <a:bodyPr/>
          <a:lstStyle/>
          <a:p>
            <a:pPr lvl="0" marL="0" indent="0">
              <a:buNone/>
            </a:pPr>
            <a:r>
              <a:rPr/>
              <a:t>So what is proposed?</a:t>
            </a:r>
          </a:p>
          <a:p>
            <a:pPr lvl="0" marL="0" indent="0">
              <a:buNone/>
            </a:pPr>
            <a:r>
              <a:rPr/>
              <a:t>Typically changes to governance documents come to the board in redline form. (Basically without exception, save for new plans such as with the SPS)</a:t>
            </a:r>
          </a:p>
          <a:p>
            <a:pPr lvl="0" marL="1270000" indent="0">
              <a:buNone/>
            </a:pPr>
            <a:r>
              <a:rPr sz="2000"/>
              <a:t>Here is a proposed wholesale change.</a:t>
            </a:r>
          </a:p>
          <a:p>
            <a:pPr lvl="0" marL="0" indent="0">
              <a:buNone/>
            </a:pPr>
            <a:r>
              <a:rPr/>
              <a:t>A review of the board approved plan and the initial proposed plan was reviewed at the last town hall. There have been changes, not necessarily improvements: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Executive</a:t>
            </a:r>
            <a:r>
              <a:rPr/>
              <a:t> </a:t>
            </a:r>
            <a:r>
              <a:rPr/>
              <a:t>Committee</a:t>
            </a:r>
            <a:r>
              <a:rPr/>
              <a:t> </a:t>
            </a:r>
            <a:r>
              <a:rPr/>
              <a:t>of</a:t>
            </a:r>
            <a:r>
              <a:rPr/>
              <a:t> </a:t>
            </a:r>
            <a:r>
              <a:rPr/>
              <a:t>the</a:t>
            </a:r>
            <a:r>
              <a:rPr/>
              <a:t> </a:t>
            </a:r>
            <a:r>
              <a:rPr/>
              <a:t>“</a:t>
            </a:r>
            <a:r>
              <a:rPr/>
              <a:t>CSI</a:t>
            </a:r>
            <a:r>
              <a:rPr/>
              <a:t> </a:t>
            </a:r>
            <a:r>
              <a:rPr/>
              <a:t>College</a:t>
            </a:r>
            <a:r>
              <a:rPr/>
              <a:t> </a:t>
            </a:r>
            <a:r>
              <a:rPr/>
              <a:t>Senate</a:t>
            </a:r>
            <a:r>
              <a:rPr/>
              <a:t>”</a:t>
            </a:r>
          </a:p>
        </p:txBody>
      </p:sp>
      <p:sp>
        <p:nvSpPr>
          <p:cNvPr id="3" name="Content Placeholder 2"/>
          <p:cNvSpPr>
            <a:spLocks noGrp="1"/>
          </p:cNvSpPr>
          <p:nvPr>
            <p:ph idx="1"/>
          </p:nvPr>
        </p:nvSpPr>
        <p:spPr/>
        <p:txBody>
          <a:bodyPr/>
          <a:lstStyle/>
          <a:p>
            <a:pPr lvl="0" marL="0" indent="0">
              <a:buNone/>
            </a:pPr>
            <a:r>
              <a:rPr/>
              <a:t>Currently this would be the College Council Executive Committee:</a:t>
            </a:r>
          </a:p>
          <a:p>
            <a:pPr lvl="0" marL="1270000" indent="0">
              <a:buNone/>
            </a:pPr>
            <a:r>
              <a:rPr sz="2000"/>
              <a:t>An Executive Committee shall be elected </a:t>
            </a:r>
            <a:r>
              <a:rPr sz="2000" b="1"/>
              <a:t>by</a:t>
            </a:r>
            <a:r>
              <a:rPr sz="2000"/>
              <a:t> and </a:t>
            </a:r>
            <a:r>
              <a:rPr sz="2000" b="1"/>
              <a:t>from</a:t>
            </a:r>
            <a:r>
              <a:rPr sz="2000"/>
              <a:t> the membership of the Council. Each member is to be elected for a two-year term.</a:t>
            </a:r>
          </a:p>
          <a:p>
            <a:pPr lvl="0" marL="0" indent="0">
              <a:buNone/>
            </a:pPr>
            <a:r>
              <a:rPr/>
              <a:t>Considering the administration is primarily lawyers by training, it is worth looking at their word smithing carefully.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March 2021:</a:t>
            </a:r>
          </a:p>
          <a:p>
            <a:pPr lvl="0" marL="1270000" indent="0">
              <a:buNone/>
            </a:pPr>
            <a:r>
              <a:rPr sz="2000"/>
              <a:t>The membership of the Executive Committee shall be </a:t>
            </a:r>
            <a:r>
              <a:rPr sz="2000" b="1"/>
              <a:t>taken</a:t>
            </a:r>
            <a:r>
              <a:rPr sz="2000"/>
              <a:t> from the College Senate membership, one member from each academic division/school, provost, chief of staff, one member from the Higher Education Officer series, and the President who serves as chair.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at</a:t>
            </a:r>
            <a:r>
              <a:rPr/>
              <a:t> </a:t>
            </a:r>
            <a:r>
              <a:rPr/>
              <a:t>stake?</a:t>
            </a:r>
          </a:p>
        </p:txBody>
      </p:sp>
      <p:sp>
        <p:nvSpPr>
          <p:cNvPr id="3" name="Content Placeholder 2"/>
          <p:cNvSpPr>
            <a:spLocks noGrp="1"/>
          </p:cNvSpPr>
          <p:nvPr>
            <p:ph idx="1"/>
          </p:nvPr>
        </p:nvSpPr>
        <p:spPr/>
        <p:txBody>
          <a:bodyPr/>
          <a:lstStyle/>
          <a:p>
            <a:pPr lvl="0" marL="0" indent="0">
              <a:spcBef>
                <a:spcPts val="3000"/>
              </a:spcBef>
              <a:buNone/>
            </a:pPr>
            <a:r>
              <a:rPr b="1"/>
              <a:t>From our current plan</a:t>
            </a:r>
          </a:p>
          <a:p>
            <a:pPr lvl="0" marL="1270000" indent="0">
              <a:buNone/>
            </a:pPr>
            <a:r>
              <a:rPr sz="2000"/>
              <a:t>Everyone participating in the College community has important, legitimate, and respected roles and responsibilities in sustaining and furthering the goals of the College. This Governance Plan was created in order to </a:t>
            </a:r>
            <a:r>
              <a:rPr sz="2000" b="1"/>
              <a:t>preserve the opportunity for voice and vote on behalf of all constituencies of the College</a:t>
            </a:r>
            <a:r>
              <a:rPr sz="2000"/>
              <a:t>, and to further the ideals of collegiate governance which define institutions of higher learning.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Note the original selection process … the word used is “taken,” not elected. This was modified, relaxing the faculty membership to be more democratic. but pay attention – it doesn’t say who actually votes! (There is a “from” and a “by” typically.)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April, 2021:</a:t>
            </a:r>
          </a:p>
          <a:p>
            <a:pPr lvl="0" marL="1270000" indent="0">
              <a:buNone/>
            </a:pPr>
            <a:r>
              <a:rPr sz="2000"/>
              <a:t>The Executive Committee membership shall consist of members from the College Senate, five faculty and one member from the Higher Education Officer series elected from within the Senate, and ex-officio with vote, the Provost, and the President who serves as chair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Finally, this was modified to return to an over-representation of the school faculty (3/5ths of the voice representing 1/3 of the faculty) and a revealing comma which implies only the HEO is elected from the senate (redundantly stated) but not by whom. Faculty representation is left ambiguous as to selection, only that the faculty be members of the senate. The word “taken” not explicit, but in force: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September, 2021:</a:t>
            </a:r>
          </a:p>
          <a:p>
            <a:pPr lvl="0" marL="1270000" indent="0">
              <a:buNone/>
            </a:pPr>
            <a:r>
              <a:rPr sz="2000"/>
              <a:t>The Executive Committee membership shall consist of members from the College Senate, one faculty member from each academic division/school</a:t>
            </a:r>
            <a:r>
              <a:rPr sz="2000" b="1"/>
              <a:t>,</a:t>
            </a:r>
            <a:r>
              <a:rPr sz="2000"/>
              <a:t> and one member from the Higher Education Officer series elected from within the Senate, and ex-officio with vote, the Provost, and the President who serves as chair.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Amendments</a:t>
            </a:r>
          </a:p>
        </p:txBody>
      </p:sp>
      <p:sp>
        <p:nvSpPr>
          <p:cNvPr id="3" name="Content Placeholder 2"/>
          <p:cNvSpPr>
            <a:spLocks noGrp="1"/>
          </p:cNvSpPr>
          <p:nvPr>
            <p:ph idx="1"/>
          </p:nvPr>
        </p:nvSpPr>
        <p:spPr/>
        <p:txBody>
          <a:bodyPr/>
          <a:lstStyle/>
          <a:p>
            <a:pPr lvl="0" marL="0" indent="0">
              <a:buNone/>
            </a:pPr>
            <a:r>
              <a:rPr/>
              <a:t>Current</a:t>
            </a:r>
          </a:p>
          <a:p>
            <a:pPr lvl="0" marL="1270000" indent="0">
              <a:buNone/>
            </a:pPr>
            <a:r>
              <a:rPr sz="2000"/>
              <a:t>A proposal to alter any provision of Articles I through III may be initiated by the President or by a two-thirds vote of the College Council. Such proposals shall then be submitted to a referendum of the instructional staff. The proposed amendment is to be deemed adopted if approved by a majority of those voting (provided that at least 30% vote), by the President, </a:t>
            </a:r>
            <a:r>
              <a:rPr sz="2000" b="1"/>
              <a:t>and</a:t>
            </a:r>
            <a:r>
              <a:rPr sz="2000"/>
              <a:t> by the Board of Trustees.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March, 2021 and April, 2021:</a:t>
            </a:r>
          </a:p>
          <a:p>
            <a:pPr lvl="0" marL="1270000" indent="0">
              <a:buNone/>
            </a:pPr>
            <a:r>
              <a:rPr sz="2000"/>
              <a:t>A proposal to amend the CSI Plan may be initiated by the President or by a two-thirds vote of the College Senate. Such a proposal shall be submitted to a referendum of the General Assembly. For approval, the referendum will require a majority vote of at least 30 percent of the General Assembly. Such a proposal must be submitted to the President and then to the Board of Trustees.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September, 2021</a:t>
            </a:r>
          </a:p>
          <a:p>
            <a:pPr lvl="0" marL="1270000" indent="0">
              <a:buNone/>
            </a:pPr>
            <a:r>
              <a:rPr sz="2000"/>
              <a:t>A </a:t>
            </a:r>
            <a:r>
              <a:rPr sz="2000" i="1"/>
              <a:t>proposal</a:t>
            </a:r>
            <a:r>
              <a:rPr sz="2000"/>
              <a:t> to amend the CSI Plan may be initiated by the President or by a two-thirds vote of the College Senate. Such a proposal shall be submitted to a referendum of the General Assembly. For </a:t>
            </a:r>
            <a:r>
              <a:rPr sz="2000" b="1"/>
              <a:t>a positive recommendation</a:t>
            </a:r>
            <a:r>
              <a:rPr sz="2000"/>
              <a:t>, the referendum will require a majority vote of at least 30 percent of the General Assembly. </a:t>
            </a:r>
            <a:r>
              <a:rPr sz="2000" b="1"/>
              <a:t>Such a proposal must be submitted to the President</a:t>
            </a:r>
            <a:r>
              <a:rPr sz="2000"/>
              <a:t> and then, upon his/her approval, to the Board of Trustees.</a:t>
            </a:r>
          </a:p>
          <a:p>
            <a:pPr lvl="0" marL="0" indent="0">
              <a:buNone/>
            </a:pPr>
            <a:r>
              <a:rPr/>
              <a:t>The latter allows a proposal submitted by the president with a </a:t>
            </a:r>
            <a:r>
              <a:rPr i="1"/>
              <a:t>negative recommendation</a:t>
            </a:r>
            <a:r>
              <a:rPr/>
              <a:t> to be submitted by the president to the Board. Effectively </a:t>
            </a:r>
            <a:r>
              <a:rPr i="1"/>
              <a:t>carte blanche</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is</a:t>
            </a:r>
            <a:r>
              <a:rPr/>
              <a:t> </a:t>
            </a:r>
            <a:r>
              <a:rPr/>
              <a:t>this</a:t>
            </a:r>
            <a:r>
              <a:rPr/>
              <a:t> </a:t>
            </a:r>
            <a:r>
              <a:rPr/>
              <a:t>organized</a:t>
            </a:r>
            <a:r>
              <a:rPr/>
              <a:t> </a:t>
            </a:r>
            <a:r>
              <a:rPr/>
              <a:t>at</a:t>
            </a:r>
            <a:r>
              <a:rPr/>
              <a:t> </a:t>
            </a:r>
            <a:r>
              <a:rPr/>
              <a:t>CSI</a:t>
            </a:r>
          </a:p>
        </p:txBody>
      </p:sp>
      <p:sp>
        <p:nvSpPr>
          <p:cNvPr id="3" name="Content Placeholder 2"/>
          <p:cNvSpPr>
            <a:spLocks noGrp="1"/>
          </p:cNvSpPr>
          <p:nvPr>
            <p:ph idx="1"/>
          </p:nvPr>
        </p:nvSpPr>
        <p:spPr/>
        <p:txBody>
          <a:bodyPr/>
          <a:lstStyle/>
          <a:p>
            <a:pPr lvl="0" marL="0" indent="0">
              <a:buNone/>
            </a:pPr>
            <a:r>
              <a:rPr/>
              <a:t>At CSI, following the identification of the primary and secondary roles of administration, faculty, staff, and students by the AAUP, the governance defines two bodies:</a:t>
            </a:r>
          </a:p>
          <a:p>
            <a:pPr lvl="1"/>
            <a:r>
              <a:rPr/>
              <a:t>a College Council:</a:t>
            </a:r>
          </a:p>
          <a:p>
            <a:pPr lvl="0" marL="1270000" indent="0">
              <a:buNone/>
            </a:pPr>
            <a:r>
              <a:rPr sz="2000"/>
              <a:t>The College Council shall be responsible for furthering the general interests of the College community; for the preservation of academic freedom; for the committees that it supervises; for the convocation of the whole community in town meetings; for debate and recommendations on issues concerning </a:t>
            </a:r>
            <a:r>
              <a:rPr sz="2000" b="1"/>
              <a:t>College organization, institutional planning, and budget</a:t>
            </a:r>
            <a:r>
              <a:rPr sz="2000"/>
              <a:t>; and receiving and responding to information regarding educational and political issues affecting the College and University.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 Faculty Senate:</a:t>
            </a:r>
          </a:p>
          <a:p>
            <a:pPr lvl="0" marL="1270000" indent="0">
              <a:buNone/>
            </a:pPr>
            <a:r>
              <a:rPr sz="2000"/>
              <a:t>The Faculty Senate shall be </a:t>
            </a:r>
            <a:r>
              <a:rPr sz="2000" b="1"/>
              <a:t>responsible for the principal academic policy decisions of the College</a:t>
            </a:r>
            <a:r>
              <a:rPr sz="2000"/>
              <a:t> including admissions criteria, academic programs, degree requirements, and graduation requirements; and shall participate in decisions on Departmental reorganizations, and academic reorganizations at the college, division, or school level.</a:t>
            </a:r>
          </a:p>
          <a:p>
            <a:pPr lvl="0" marL="0" indent="0">
              <a:buNone/>
            </a:pPr>
            <a:r>
              <a:rPr/>
              <a:t>Each has several sub committees, where the important decisions on all aspects of the College’s operations are discussed.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In addition, the governance plans defines</a:t>
            </a:r>
          </a:p>
          <a:p>
            <a:pPr lvl="1"/>
            <a:r>
              <a:rPr/>
              <a:t>the Personnel and Budget Committee for matters of faculty rank and Status</a:t>
            </a:r>
          </a:p>
          <a:p>
            <a:pPr lvl="1"/>
            <a:r>
              <a:rPr/>
              <a:t>Steering Committee of the Higher Education Officer’s series to “serve as a vehicle for bringing HEO concerns to the President, Council, and other appropriate College constituencies.”</a:t>
            </a:r>
          </a:p>
          <a:p>
            <a:pPr lvl="1"/>
            <a:r>
              <a:rPr/>
              <a:t>University Faculty Senate Representatives</a:t>
            </a:r>
          </a:p>
          <a:p>
            <a:pPr lvl="1"/>
            <a:r>
              <a:rPr/>
              <a:t>The Constitution of the Student Government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did</a:t>
            </a:r>
            <a:r>
              <a:rPr/>
              <a:t> </a:t>
            </a:r>
            <a:r>
              <a:rPr/>
              <a:t>we</a:t>
            </a:r>
            <a:r>
              <a:rPr/>
              <a:t> </a:t>
            </a:r>
            <a:r>
              <a:rPr/>
              <a:t>get</a:t>
            </a:r>
            <a:r>
              <a:rPr/>
              <a:t> </a:t>
            </a:r>
            <a:r>
              <a:rPr/>
              <a:t>here?</a:t>
            </a:r>
          </a:p>
        </p:txBody>
      </p:sp>
      <p:sp>
        <p:nvSpPr>
          <p:cNvPr id="3" name="Content Placeholder 2"/>
          <p:cNvSpPr>
            <a:spLocks noGrp="1"/>
          </p:cNvSpPr>
          <p:nvPr>
            <p:ph idx="1"/>
          </p:nvPr>
        </p:nvSpPr>
        <p:spPr/>
        <p:txBody>
          <a:bodyPr/>
          <a:lstStyle/>
          <a:p>
            <a:pPr lvl="0" marL="0" indent="0">
              <a:spcBef>
                <a:spcPts val="3000"/>
              </a:spcBef>
              <a:buNone/>
            </a:pPr>
            <a:r>
              <a:rPr b="1"/>
              <a:t>Covid</a:t>
            </a:r>
          </a:p>
          <a:p>
            <a:pPr lvl="1"/>
            <a:r>
              <a:rPr/>
              <a:t>There has been a national trend attempting to weaken traditional governance roles </a:t>
            </a:r>
            <a:r>
              <a:rPr>
                <a:hlinkClick r:id="rId2"/>
              </a:rPr>
              <a:t>cf. AAUP report on COVID-19 and Academic Governance, May 2021</a:t>
            </a:r>
          </a:p>
          <a:p>
            <a:pPr lvl="1"/>
            <a:r>
              <a:rPr/>
              <a:t>The report is based on 8 case studies supplemented with other examples. Many of which are eerily similar to what has happened at CSI.</a:t>
            </a:r>
          </a:p>
          <a:p>
            <a:pPr lvl="1"/>
            <a:r>
              <a:rPr/>
              <a:t>My comparative </a:t>
            </a:r>
            <a:r>
              <a:rPr>
                <a:hlinkClick r:id="rId3"/>
              </a:rPr>
              <a:t>analysis</a:t>
            </a:r>
            <a:r>
              <a:rPr/>
              <a:t> can be found on the website for this meeting.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CSI</a:t>
            </a:r>
            <a:r>
              <a:rPr/>
              <a:t> </a:t>
            </a:r>
            <a:r>
              <a:rPr/>
              <a:t>Governance</a:t>
            </a:r>
            <a:r>
              <a:rPr/>
              <a:t> </a:t>
            </a:r>
            <a:r>
              <a:rPr/>
              <a:t>Timeline</a:t>
            </a:r>
          </a:p>
        </p:txBody>
      </p:sp>
      <p:sp>
        <p:nvSpPr>
          <p:cNvPr id="3" name="Content Placeholder 2"/>
          <p:cNvSpPr>
            <a:spLocks noGrp="1"/>
          </p:cNvSpPr>
          <p:nvPr>
            <p:ph idx="1"/>
          </p:nvPr>
        </p:nvSpPr>
        <p:spPr/>
        <p:txBody>
          <a:bodyPr/>
          <a:lstStyle/>
          <a:p>
            <a:pPr lvl="1"/>
            <a:r>
              <a:rPr/>
              <a:t>(~2000) CSI has approved new governance plan under leadership of the Springer Administration, College Council, Faculty Senate (Professors Cooper and Levine)</a:t>
            </a:r>
          </a:p>
          <a:p>
            <a:pPr lvl="1"/>
            <a:r>
              <a:rPr/>
              <a:t>Minor updates for awhile, the last in 2009.</a:t>
            </a:r>
          </a:p>
          <a:p>
            <a:pPr lvl="1"/>
            <a:r>
              <a:rPr/>
              <a:t>~2009 President Morales interrupts the process of routine governance changes to propose a major revision. It fails to catch any attention.</a:t>
            </a:r>
          </a:p>
          <a:p>
            <a:pPr lvl="1"/>
            <a:r>
              <a:rPr/>
              <a:t>substantial revision in 2018 to accommodate the new School Structure, changes to state law (~7 years of effort)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12/2020 By Laws Committee granted approval from president to begin circulating minor modifications of the governance plan to the college community based on community and </a:t>
            </a:r>
            <a:r>
              <a:rPr b="1"/>
              <a:t>administrative</a:t>
            </a:r>
            <a:r>
              <a:rPr/>
              <a:t> input</a:t>
            </a:r>
          </a:p>
          <a:p>
            <a:pPr lvl="1"/>
            <a:r>
              <a:rPr/>
              <a:t>12/17/2020 Faculty Senate holds vote of no confidence</a:t>
            </a:r>
          </a:p>
          <a:p>
            <a:pPr lvl="1"/>
            <a:r>
              <a:rPr/>
              <a:t>2/2021 Provost stalls on scheduling discussion on By Laws Committee proposal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3/3/2021 President Fritz writes “proposing a new and </a:t>
            </a:r>
            <a:r>
              <a:rPr b="1"/>
              <a:t>more refined</a:t>
            </a:r>
            <a:r>
              <a:rPr/>
              <a:t> governance plan.” Just 20 days were initially given for campus feedback.</a:t>
            </a:r>
          </a:p>
          <a:p>
            <a:pPr lvl="1"/>
            <a:r>
              <a:rPr/>
              <a:t>3/4/2021 Special College Council Town Hall called by the body; held 3/11/2021</a:t>
            </a:r>
          </a:p>
          <a:p>
            <a:pPr lvl="1"/>
            <a:r>
              <a:rPr/>
              <a:t>March 2021. Academic Departments representing 3/4s of the faculty and select campus committees draft resolutions of </a:t>
            </a:r>
            <a:r>
              <a:rPr>
                <a:hlinkClick r:id="rId2"/>
              </a:rPr>
              <a:t>opposition</a:t>
            </a:r>
          </a:p>
          <a:p>
            <a:pPr lvl="1"/>
            <a:r>
              <a:rPr/>
              <a:t>3/16/2021 Announced Town Hall by President on 3/18/2021 was postponed to April 13th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Crisis in Academic Governance</dc:title>
  <dc:creator>John Verzani</dc:creator>
  <cp:keywords/>
  <dcterms:created xsi:type="dcterms:W3CDTF">2021-09-20T21:46:42Z</dcterms:created>
  <dcterms:modified xsi:type="dcterms:W3CDTF">2021-09-20T21:46:42Z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September 21, 2021</vt:lpwstr>
  </property>
</Properties>
</file>