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276" r:id="rId2"/>
    <p:sldId id="278" r:id="rId3"/>
    <p:sldId id="362" r:id="rId4"/>
    <p:sldId id="349" r:id="rId5"/>
    <p:sldId id="367" r:id="rId6"/>
    <p:sldId id="361" r:id="rId7"/>
    <p:sldId id="364" r:id="rId8"/>
    <p:sldId id="363" r:id="rId9"/>
    <p:sldId id="365" r:id="rId10"/>
    <p:sldId id="368" r:id="rId11"/>
    <p:sldId id="395" r:id="rId12"/>
    <p:sldId id="393" r:id="rId13"/>
    <p:sldId id="369" r:id="rId14"/>
    <p:sldId id="386" r:id="rId15"/>
    <p:sldId id="370" r:id="rId16"/>
    <p:sldId id="351" r:id="rId17"/>
    <p:sldId id="374" r:id="rId18"/>
    <p:sldId id="376" r:id="rId19"/>
    <p:sldId id="380" r:id="rId20"/>
    <p:sldId id="378" r:id="rId21"/>
    <p:sldId id="396" r:id="rId22"/>
    <p:sldId id="382" r:id="rId23"/>
    <p:sldId id="392" r:id="rId24"/>
    <p:sldId id="388" r:id="rId25"/>
    <p:sldId id="383" r:id="rId26"/>
    <p:sldId id="384" r:id="rId27"/>
    <p:sldId id="391" r:id="rId28"/>
    <p:sldId id="385" r:id="rId29"/>
    <p:sldId id="389" r:id="rId30"/>
    <p:sldId id="398" r:id="rId31"/>
    <p:sldId id="399" r:id="rId32"/>
    <p:sldId id="394" r:id="rId33"/>
    <p:sldId id="397" r:id="rId34"/>
    <p:sldId id="302" r:id="rId3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37"/>
      <p:bold r:id="rId38"/>
    </p:embeddedFont>
    <p:embeddedFont>
      <p:font typeface="KoPub돋움체 Bold" panose="020B0600000101010101" charset="-127"/>
      <p:bold r:id="rId39"/>
    </p:embeddedFont>
    <p:embeddedFont>
      <p:font typeface="KoPub돋움체 Medium" panose="020B0600000101010101" charset="-127"/>
      <p:regular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123"/>
    <a:srgbClr val="F2281E"/>
    <a:srgbClr val="7AB53D"/>
    <a:srgbClr val="FDA800"/>
    <a:srgbClr val="AF9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62" autoAdjust="0"/>
    <p:restoredTop sz="75278" autoAdjust="0"/>
  </p:normalViewPr>
  <p:slideViewPr>
    <p:cSldViewPr>
      <p:cViewPr varScale="1">
        <p:scale>
          <a:sx n="83" d="100"/>
          <a:sy n="83" d="100"/>
        </p:scale>
        <p:origin x="285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7EBD3-4847-4CCF-AE0C-267483894843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948A0-395D-46E7-95F3-DE8017EC6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211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오픈소스인 </a:t>
            </a:r>
            <a:r>
              <a:rPr lang="en-US" altLang="ko-KR" dirty="0"/>
              <a:t>algorithm-visualizer</a:t>
            </a:r>
            <a:r>
              <a:rPr lang="ko-KR" altLang="en-US" dirty="0"/>
              <a:t>에 대해 간단히 소개하는 부분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언어 선택 </a:t>
            </a:r>
            <a:r>
              <a:rPr lang="en-US" altLang="ko-KR" dirty="0"/>
              <a:t>-&gt; </a:t>
            </a:r>
            <a:r>
              <a:rPr lang="ko-KR" altLang="en-US" dirty="0"/>
              <a:t>알고리즘 선택 </a:t>
            </a:r>
            <a:r>
              <a:rPr lang="en-US" altLang="ko-KR" dirty="0"/>
              <a:t>-&gt; </a:t>
            </a:r>
            <a:r>
              <a:rPr lang="ko-KR" altLang="en-US" dirty="0"/>
              <a:t>해당 알고리즘에 대해 사용자가 미리 작성한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코드와 그에 맞는 시각화가 보임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948A0-395D-46E7-95F3-DE8017EC6D1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58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Windows Docker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실행 문제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앞서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공부하였고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컨테이너를 만들어서 그 컨테이너에 사용자가 작성한 코드를 전송하여 실행해서 그 결과를 웹에서 보여준다는 것을 알았다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프로젝트를 로컬에서 실행하기 위해서는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어플리케이션이 필요하다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문제점이 생긴다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원작자가 만든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컨테이너는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컨테이너고 우리의 개발 환경은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10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이로 인하여 개발 초기 많은 문제가 발생하여 어려움을 겪었고 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file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인해 생성된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 container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우리가 개발할 로컬 환경인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폴더 사이에 중간 매개체가 필요하다는 사실을 알게 되었다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948A0-395D-46E7-95F3-DE8017EC6D1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75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10 pro version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수월했지만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home version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더욱 갖출 것이 많았다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자체적으로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지원한다고 말로 언급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 version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개발환경을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setting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하려고 노력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Home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10 home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버전을 사용한다면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Toolbox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box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연동해서 컨테이너와 통신해야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문제가 발생한다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windows 10 pro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설치하고 파일을 공유할 드라이버만 설정해주면 되는데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10 home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버전은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컨테이너에 넘겨주는 파일 디렉토리 형식도 바꾸어 주어야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기존의 파일 경로의 형식은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path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모듈에서 지원해주는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__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dirname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이용하는데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Toolbox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이용한다면 다음과 같은 형식으로 바꾸어 주어야 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‘/d/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csid-dgu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/2019-1-OSSP2-Riders-8/...’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Docker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공유 드라이버 설정하는 부분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Docker Toolbox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box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이용하여 공유 드라이버 설정하는 부분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이렇게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이해를 마치고 나니 나머지 코드 분석을 수월하게 할 수 있었고 우리가 했던 초기 설계에 대한 구체적인 구현 방향을 잡을 수 있었다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948A0-395D-46E7-95F3-DE8017EC6D1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318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다음으로는</a:t>
            </a:r>
            <a:r>
              <a:rPr lang="en-US" altLang="ko-KR" dirty="0"/>
              <a:t>, </a:t>
            </a:r>
            <a:r>
              <a:rPr lang="ko-KR" altLang="en-US" dirty="0"/>
              <a:t>초기 직면문제를 모두 해결 후 실제적으로 우리가 했던 설계를 위해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우리가 했던 개발에 대한 이야기를 하겠다</a:t>
            </a:r>
            <a:r>
              <a:rPr lang="en-US" altLang="ko-KR" dirty="0"/>
              <a:t>.  </a:t>
            </a:r>
            <a:r>
              <a:rPr lang="ko-KR" altLang="en-US" dirty="0"/>
              <a:t>크게 </a:t>
            </a:r>
            <a:r>
              <a:rPr lang="en-US" altLang="ko-KR" dirty="0"/>
              <a:t>Tracer / Server 2</a:t>
            </a:r>
            <a:r>
              <a:rPr lang="ko-KR" altLang="en-US" dirty="0"/>
              <a:t>가지로 구분된다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우선 </a:t>
            </a:r>
            <a:r>
              <a:rPr lang="en-US" altLang="ko-KR" dirty="0"/>
              <a:t>Tracer </a:t>
            </a:r>
            <a:r>
              <a:rPr lang="ko-KR" altLang="en-US" dirty="0"/>
              <a:t>부분에 대해서 설명하겠다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948A0-395D-46E7-95F3-DE8017EC6D1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724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오픈소스에서 제공하는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시각화 코드를 </a:t>
            </a:r>
            <a:r>
              <a:rPr lang="en-US" altLang="ko-KR" dirty="0" err="1"/>
              <a:t>c++</a:t>
            </a:r>
            <a:r>
              <a:rPr lang="en-US" altLang="ko-KR" dirty="0"/>
              <a:t> , java</a:t>
            </a:r>
            <a:r>
              <a:rPr lang="ko-KR" altLang="en-US" dirty="0"/>
              <a:t>로 번역하기 위해 </a:t>
            </a:r>
            <a:r>
              <a:rPr lang="en-US" altLang="ko-KR" dirty="0" err="1"/>
              <a:t>tracerAPI</a:t>
            </a:r>
            <a:r>
              <a:rPr lang="ko-KR" altLang="en-US" dirty="0"/>
              <a:t>에 대한 공부를 하였다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948A0-395D-46E7-95F3-DE8017EC6D1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047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두번째로</a:t>
            </a:r>
            <a:r>
              <a:rPr lang="en-US" altLang="ko-KR" dirty="0"/>
              <a:t>, </a:t>
            </a:r>
            <a:r>
              <a:rPr lang="ko-KR" altLang="en-US" dirty="0"/>
              <a:t>중요 알고리즘 선별 후 각 언어에 대한 번역코드를 추가하였다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948A0-395D-46E7-95F3-DE8017EC6D1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86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번역한 소스를 기반으로 하여 사용자가 학습할 수 있도록 교육용 소스코드 제작</a:t>
            </a: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=&gt;Data set</a:t>
            </a:r>
            <a:r>
              <a:rPr lang="ko-KR" altLang="en-US" dirty="0"/>
              <a:t>을 사용자로부터 입력 받을 수 있도록 수정</a:t>
            </a:r>
            <a:endParaRPr lang="en-US" altLang="ko-KR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알고리즘의 핵심이 되는 부분을 빈칸으로 </a:t>
            </a:r>
            <a:endParaRPr lang="en-US" altLang="ko-KR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사용자가 설명과 빈칸을 구별할 수 있도록 </a:t>
            </a:r>
            <a:r>
              <a:rPr lang="en-US" altLang="ko-KR" dirty="0"/>
              <a:t>//</a:t>
            </a:r>
            <a:r>
              <a:rPr lang="ko-KR" altLang="en-US" dirty="0"/>
              <a:t>과 </a:t>
            </a:r>
            <a:r>
              <a:rPr lang="en-US" altLang="ko-KR" dirty="0"/>
              <a:t>/*()*/ </a:t>
            </a:r>
            <a:r>
              <a:rPr lang="ko-KR" altLang="en-US" dirty="0"/>
              <a:t>규칙 적용</a:t>
            </a:r>
            <a:endParaRPr lang="en-US" altLang="ko-KR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dirty="0"/>
              <a:t>//{visualizer //} </a:t>
            </a:r>
            <a:r>
              <a:rPr lang="ko-KR" altLang="en-US" dirty="0"/>
              <a:t>로 주석처리 시 보는것과 같이 코드가 숨김 처리 되어 보여지는 것을 활용해 사용자가 안 봐도 되는 시각화 코드와 무한루프 탈출 코드를 숨김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948A0-395D-46E7-95F3-DE8017EC6D1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973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테스트 결과로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입력한 코드가 무한루프를 유발시키는 알고리즘 코드일 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tracer 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특성상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과부화로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시각화 결과를 얻을 수 없음을 테스트를 통해 알게 되었고 이를 방지하기 위해 코드 상에서 루프 횟수를 카운트하여 비정상적으로 커질 시 탈출하도록 하였다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문제에서 사용자가 입력하는 빈칸이 잘 보이지 않는다는 피드백</a:t>
            </a:r>
            <a:r>
              <a:rPr lang="en-US" altLang="ko-KR" dirty="0"/>
              <a:t>, </a:t>
            </a:r>
            <a:r>
              <a:rPr lang="ko-KR" altLang="en-US" dirty="0"/>
              <a:t>사용자가 작성한 코드에 대해 저장</a:t>
            </a:r>
            <a:r>
              <a:rPr lang="en-US" altLang="ko-KR" dirty="0"/>
              <a:t>,</a:t>
            </a:r>
            <a:r>
              <a:rPr lang="ko-KR" altLang="en-US" dirty="0"/>
              <a:t>관리 기능도 있으면 좋겠다는 피드백이 있어서 개선하였는데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이 부분은 바로 뒤에 이어서 나오는 </a:t>
            </a:r>
            <a:r>
              <a:rPr lang="en-US" altLang="ko-KR" dirty="0"/>
              <a:t>Server </a:t>
            </a:r>
            <a:r>
              <a:rPr lang="ko-KR" altLang="en-US" dirty="0"/>
              <a:t>개발 파트에서 자세하게 언급하겠다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948A0-395D-46E7-95F3-DE8017EC6D1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331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콘텐츠 제공 순서 변경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에디터 개선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  <a:endParaRPr lang="en-US" altLang="ko-KR" dirty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948A0-395D-46E7-95F3-DE8017EC6D1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724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콘텐츠 제공 순서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초기 설계대로 사용자는 </a:t>
            </a:r>
            <a:endParaRPr lang="en-US" altLang="ko-KR" dirty="0"/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학습하고자 하는 언어와 알고리즘 선택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선택된 알고리즘에 대한 이론적 설명 제공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이론 학습이 끝난 후 문제 제공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빌드 후 시각화 확인 가능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문제를 푼 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제공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빌드 후 시각화 확인 가능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순서대로 학습을 진행할 수 있도록 컨텐츠 제공 순서를 변경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원영이 위에서 기존오픈소스 설명 했던 것 처럼 해주면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좋을듯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948A0-395D-46E7-95F3-DE8017EC6D1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9821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에디터 수정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=&gt; ace</a:t>
            </a:r>
            <a:r>
              <a:rPr lang="ko-KR" altLang="en-US" dirty="0"/>
              <a:t> </a:t>
            </a:r>
            <a:r>
              <a:rPr lang="en-US" altLang="ko-KR" dirty="0"/>
              <a:t>editor</a:t>
            </a:r>
            <a:r>
              <a:rPr lang="ko-KR" altLang="en-US" dirty="0"/>
              <a:t>에 대해 확실히 몰라서 일단 이정도만 써 둠 </a:t>
            </a:r>
            <a:r>
              <a:rPr lang="en-US" altLang="ko-KR" dirty="0"/>
              <a:t>(</a:t>
            </a:r>
            <a:r>
              <a:rPr lang="ko-KR" altLang="en-US" dirty="0" err="1"/>
              <a:t>임성</a:t>
            </a:r>
            <a:r>
              <a:rPr lang="ko-KR" altLang="en-US" dirty="0"/>
              <a:t> 피드백 필요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948A0-395D-46E7-95F3-DE8017EC6D1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331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기존 오픈소스인 </a:t>
            </a:r>
            <a:r>
              <a:rPr lang="en-US" altLang="ko-KR" dirty="0"/>
              <a:t>algorithm-visualizer</a:t>
            </a:r>
            <a:r>
              <a:rPr lang="ko-KR" altLang="en-US" dirty="0"/>
              <a:t>에 대해 간단히 소개하는 부분</a:t>
            </a:r>
            <a:r>
              <a:rPr lang="en-US" altLang="ko-KR" dirty="0"/>
              <a:t>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알고리즘 시각화의 예시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948A0-395D-46E7-95F3-DE8017EC6D1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75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에디터 수정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948A0-395D-46E7-95F3-DE8017EC6D1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848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3. Git</a:t>
            </a:r>
            <a:r>
              <a:rPr lang="ko-KR" altLang="en-US" dirty="0"/>
              <a:t>과 연동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로그인 기능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작성한 코드 </a:t>
            </a:r>
            <a:r>
              <a:rPr lang="en-US" altLang="ko-KR" dirty="0" err="1"/>
              <a:t>github</a:t>
            </a:r>
            <a:r>
              <a:rPr lang="ko-KR" altLang="en-US" dirty="0"/>
              <a:t>에 저장</a:t>
            </a:r>
            <a:r>
              <a:rPr lang="en-US" altLang="ko-KR" dirty="0"/>
              <a:t>, </a:t>
            </a:r>
            <a:r>
              <a:rPr lang="ko-KR" altLang="en-US" dirty="0"/>
              <a:t>관리 가능하도록 구현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948A0-395D-46E7-95F3-DE8017EC6D1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416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948A0-395D-46E7-95F3-DE8017EC6D1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7244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948A0-395D-46E7-95F3-DE8017EC6D1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3314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948A0-395D-46E7-95F3-DE8017EC6D1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6722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사용자의 입력으로 생성된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set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알고리즘 코드를 기반으로 알고리즘 동작 모습을 단계별 확인 가능하다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언어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java)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표현된 예제를 통해 각 언어의 대략적인 동작을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확인가능하다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작업을 실행하는 여러 알고리즘의 데이터 실행 및 비교 횟수를 확인하여 효율적인 프로그래밍 설계에 대한 이해를 돕는다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알고리즘 마다 적절한 자료구조 형태를 시각화 시켜 보여줌으로써 알고리즘에 대한 보다 직관적인 이해를 돕는다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입문자로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하여금 코딩 공부에 대한 진입장벽을 낮춰준다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알고리즘에 대한 핵심적 내용을 묻는 퀴즈문제를 통해 알고리즘을 쉽게 이해할 수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948A0-395D-46E7-95F3-DE8017EC6D1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3314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동국대학교 학생들을 위한 데이터 베이스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현재는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api</a:t>
            </a:r>
            <a:r>
              <a:rPr lang="ko-KR" altLang="en-US" baseline="0" dirty="0" smtClean="0"/>
              <a:t>를 이용하여 로그인 및 코드 관리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학생들을 위한 데이터베이스를 따로 만들어서 학생들의 정보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코드 관리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기대 효과는 학생끼리의 코드 공유가 활발해질 수도 있다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2. </a:t>
            </a:r>
            <a:r>
              <a:rPr lang="ko-KR" altLang="en-US" baseline="0" dirty="0" smtClean="0"/>
              <a:t>언어 확장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-&gt; </a:t>
            </a:r>
            <a:r>
              <a:rPr lang="en-US" altLang="ko-KR" baseline="0" dirty="0" err="1" smtClean="0"/>
              <a:t>c++</a:t>
            </a:r>
            <a:r>
              <a:rPr lang="en-US" altLang="ko-KR" baseline="0" dirty="0" smtClean="0"/>
              <a:t>, java, </a:t>
            </a:r>
            <a:r>
              <a:rPr lang="en-US" altLang="ko-KR" baseline="0" dirty="0" err="1" smtClean="0"/>
              <a:t>javascript</a:t>
            </a:r>
            <a:r>
              <a:rPr lang="ko-KR" altLang="en-US" baseline="0" dirty="0" smtClean="0"/>
              <a:t>밖에 없는데 프로그래밍 입문 언어로 많이 사용되는 </a:t>
            </a:r>
            <a:r>
              <a:rPr lang="en-US" altLang="ko-KR" baseline="0" dirty="0" smtClean="0"/>
              <a:t>python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tracer </a:t>
            </a:r>
            <a:r>
              <a:rPr lang="en-US" altLang="ko-KR" baseline="0" dirty="0" err="1" smtClean="0"/>
              <a:t>api</a:t>
            </a:r>
            <a:r>
              <a:rPr lang="ko-KR" altLang="en-US" baseline="0" dirty="0" smtClean="0"/>
              <a:t>를 구현해서 추가하면 좋겠다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3. Tracer </a:t>
            </a:r>
            <a:r>
              <a:rPr lang="en-US" altLang="ko-KR" baseline="0" dirty="0" err="1" smtClean="0"/>
              <a:t>api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설명 추가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현재 </a:t>
            </a:r>
            <a:r>
              <a:rPr lang="en-US" altLang="ko-KR" baseline="0" dirty="0" err="1" smtClean="0"/>
              <a:t>api</a:t>
            </a:r>
            <a:r>
              <a:rPr lang="en-US" altLang="ko-KR" baseline="0" dirty="0" smtClean="0"/>
              <a:t> reference</a:t>
            </a:r>
            <a:r>
              <a:rPr lang="ko-KR" altLang="en-US" baseline="0" dirty="0" smtClean="0"/>
              <a:t>를 보면 </a:t>
            </a:r>
            <a:r>
              <a:rPr lang="en-US" altLang="ko-KR" baseline="0" dirty="0" err="1" smtClean="0"/>
              <a:t>javascript</a:t>
            </a:r>
            <a:r>
              <a:rPr lang="ko-KR" altLang="en-US" baseline="0" dirty="0" smtClean="0"/>
              <a:t>밖에 없다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좀더 복잡한 알고리즘 코드를 직접 시각화 해보려면 </a:t>
            </a:r>
            <a:r>
              <a:rPr lang="en-US" altLang="ko-KR" baseline="0" dirty="0" smtClean="0"/>
              <a:t>tracer </a:t>
            </a:r>
            <a:r>
              <a:rPr lang="en-US" altLang="ko-KR" baseline="0" dirty="0" err="1" smtClean="0"/>
              <a:t>api</a:t>
            </a:r>
            <a:r>
              <a:rPr lang="ko-KR" altLang="en-US" baseline="0" dirty="0" smtClean="0"/>
              <a:t>에 대한 공부가 필요하므로 이에 대한 설명을 제공해준다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948A0-395D-46E7-95F3-DE8017EC6D1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6627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동국대학교 학생들을 위한 데이터 베이스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현재는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api</a:t>
            </a:r>
            <a:r>
              <a:rPr lang="ko-KR" altLang="en-US" baseline="0" dirty="0" err="1" smtClean="0"/>
              <a:t>를</a:t>
            </a:r>
            <a:r>
              <a:rPr lang="ko-KR" altLang="en-US" baseline="0" dirty="0" smtClean="0"/>
              <a:t> 이용하여 로그인 및 코드 관리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학생들을 위한 데이터베이스를 따로 만들어서 학생들의 정보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코드 관리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기대 효과는 학생끼리의 코드 공유가 활발해질 수도 있다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2. </a:t>
            </a:r>
            <a:r>
              <a:rPr lang="ko-KR" altLang="en-US" baseline="0" dirty="0" smtClean="0"/>
              <a:t>언어 확장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-&gt; </a:t>
            </a:r>
            <a:r>
              <a:rPr lang="en-US" altLang="ko-KR" baseline="0" dirty="0" err="1" smtClean="0"/>
              <a:t>c++</a:t>
            </a:r>
            <a:r>
              <a:rPr lang="en-US" altLang="ko-KR" baseline="0" dirty="0" smtClean="0"/>
              <a:t>, java, </a:t>
            </a:r>
            <a:r>
              <a:rPr lang="en-US" altLang="ko-KR" baseline="0" dirty="0" err="1" smtClean="0"/>
              <a:t>javascript</a:t>
            </a:r>
            <a:r>
              <a:rPr lang="ko-KR" altLang="en-US" baseline="0" dirty="0" smtClean="0"/>
              <a:t>밖에 없는데 프로그래밍 입문 언어로 많이 사용되는 </a:t>
            </a:r>
            <a:r>
              <a:rPr lang="en-US" altLang="ko-KR" baseline="0" dirty="0" smtClean="0"/>
              <a:t>python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tracer </a:t>
            </a:r>
            <a:r>
              <a:rPr lang="en-US" altLang="ko-KR" baseline="0" dirty="0" err="1" smtClean="0"/>
              <a:t>api</a:t>
            </a:r>
            <a:r>
              <a:rPr lang="ko-KR" altLang="en-US" baseline="0" dirty="0" err="1" smtClean="0"/>
              <a:t>를</a:t>
            </a:r>
            <a:r>
              <a:rPr lang="ko-KR" altLang="en-US" baseline="0" dirty="0" smtClean="0"/>
              <a:t> 구현해서 추가하면 좋겠다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3. Tracer </a:t>
            </a:r>
            <a:r>
              <a:rPr lang="en-US" altLang="ko-KR" baseline="0" dirty="0" err="1" smtClean="0"/>
              <a:t>api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설명 추가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현재 </a:t>
            </a:r>
            <a:r>
              <a:rPr lang="en-US" altLang="ko-KR" baseline="0" dirty="0" err="1" smtClean="0"/>
              <a:t>api</a:t>
            </a:r>
            <a:r>
              <a:rPr lang="en-US" altLang="ko-KR" baseline="0" dirty="0" smtClean="0"/>
              <a:t> reference</a:t>
            </a:r>
            <a:r>
              <a:rPr lang="ko-KR" altLang="en-US" baseline="0" dirty="0" smtClean="0"/>
              <a:t>를 보면 </a:t>
            </a:r>
            <a:r>
              <a:rPr lang="en-US" altLang="ko-KR" baseline="0" dirty="0" err="1" smtClean="0"/>
              <a:t>javascript</a:t>
            </a:r>
            <a:r>
              <a:rPr lang="ko-KR" altLang="en-US" baseline="0" dirty="0" smtClean="0"/>
              <a:t>밖에 없다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좀더 복잡한 알고리즘 코드를 직접 시각화 해보려면 </a:t>
            </a:r>
            <a:r>
              <a:rPr lang="en-US" altLang="ko-KR" baseline="0" dirty="0" smtClean="0"/>
              <a:t>tracer </a:t>
            </a:r>
            <a:r>
              <a:rPr lang="en-US" altLang="ko-KR" baseline="0" dirty="0" err="1" smtClean="0"/>
              <a:t>api</a:t>
            </a:r>
            <a:r>
              <a:rPr lang="ko-KR" altLang="en-US" baseline="0" dirty="0" smtClean="0"/>
              <a:t>에 대한 공부가 필요하므로 이에 대한 설명을 제공해준다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948A0-395D-46E7-95F3-DE8017EC6D1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3314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smtClean="0"/>
              <a:t>동국대학교 학생들을 위한 데이터 베이스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-&gt;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현재는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api</a:t>
            </a:r>
            <a:r>
              <a:rPr lang="ko-KR" altLang="en-US" baseline="0" dirty="0" err="1" smtClean="0"/>
              <a:t>를</a:t>
            </a:r>
            <a:r>
              <a:rPr lang="ko-KR" altLang="en-US" baseline="0" dirty="0" smtClean="0"/>
              <a:t> 이용하여 로그인 및 코드 관리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학생들을 위한 데이터베이스를 따로 만들어서 학생들의 정보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코드 관리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기대 효과는 학생끼리의 코드 공유가 활발해질 수도 있다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2. </a:t>
            </a:r>
            <a:r>
              <a:rPr lang="ko-KR" altLang="en-US" baseline="0" dirty="0" smtClean="0"/>
              <a:t>언어 확장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-&gt; </a:t>
            </a:r>
            <a:r>
              <a:rPr lang="en-US" altLang="ko-KR" baseline="0" dirty="0" err="1" smtClean="0"/>
              <a:t>c++</a:t>
            </a:r>
            <a:r>
              <a:rPr lang="en-US" altLang="ko-KR" baseline="0" dirty="0" smtClean="0"/>
              <a:t>, java, </a:t>
            </a:r>
            <a:r>
              <a:rPr lang="en-US" altLang="ko-KR" baseline="0" dirty="0" err="1" smtClean="0"/>
              <a:t>javascript</a:t>
            </a:r>
            <a:r>
              <a:rPr lang="ko-KR" altLang="en-US" baseline="0" dirty="0" smtClean="0"/>
              <a:t>밖에 없는데 프로그래밍 입문 언어로 많이 사용되는 </a:t>
            </a:r>
            <a:r>
              <a:rPr lang="en-US" altLang="ko-KR" baseline="0" dirty="0" smtClean="0"/>
              <a:t>python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tracer </a:t>
            </a:r>
            <a:r>
              <a:rPr lang="en-US" altLang="ko-KR" baseline="0" dirty="0" err="1" smtClean="0"/>
              <a:t>api</a:t>
            </a:r>
            <a:r>
              <a:rPr lang="ko-KR" altLang="en-US" baseline="0" dirty="0" err="1" smtClean="0"/>
              <a:t>를</a:t>
            </a:r>
            <a:r>
              <a:rPr lang="ko-KR" altLang="en-US" baseline="0" dirty="0" smtClean="0"/>
              <a:t> 구현해서 추가하면 좋겠다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3. Tracer </a:t>
            </a:r>
            <a:r>
              <a:rPr lang="en-US" altLang="ko-KR" baseline="0" dirty="0" err="1" smtClean="0"/>
              <a:t>api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설명 추가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현재 </a:t>
            </a:r>
            <a:r>
              <a:rPr lang="en-US" altLang="ko-KR" baseline="0" dirty="0" err="1" smtClean="0"/>
              <a:t>api</a:t>
            </a:r>
            <a:r>
              <a:rPr lang="en-US" altLang="ko-KR" baseline="0" dirty="0" smtClean="0"/>
              <a:t> reference</a:t>
            </a:r>
            <a:r>
              <a:rPr lang="ko-KR" altLang="en-US" baseline="0" dirty="0" smtClean="0"/>
              <a:t>를 보면 </a:t>
            </a:r>
            <a:r>
              <a:rPr lang="en-US" altLang="ko-KR" baseline="0" dirty="0" err="1" smtClean="0"/>
              <a:t>javascript</a:t>
            </a:r>
            <a:r>
              <a:rPr lang="ko-KR" altLang="en-US" baseline="0" dirty="0" smtClean="0"/>
              <a:t>밖에 없다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좀더 복잡한 알고리즘 코드를 직접 시각화 해보려면 </a:t>
            </a:r>
            <a:r>
              <a:rPr lang="en-US" altLang="ko-KR" baseline="0" dirty="0" smtClean="0"/>
              <a:t>tracer </a:t>
            </a:r>
            <a:r>
              <a:rPr lang="en-US" altLang="ko-KR" baseline="0" dirty="0" err="1" smtClean="0"/>
              <a:t>api</a:t>
            </a:r>
            <a:r>
              <a:rPr lang="ko-KR" altLang="en-US" baseline="0" dirty="0" smtClean="0"/>
              <a:t>에 대한 공부가 필요하므로 이에 대한 설명을 제공해준다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948A0-395D-46E7-95F3-DE8017EC6D1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3314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IDE</a:t>
            </a:r>
            <a:r>
              <a:rPr lang="ko-KR" altLang="en-US" dirty="0"/>
              <a:t>로의 발전 가능성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948A0-395D-46E7-95F3-DE8017EC6D19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671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우리는 이 오픈소스를 사용자 입력에 따른 시각화를 제공하도록 </a:t>
            </a:r>
            <a:r>
              <a:rPr lang="en-US" altLang="ko-KR" dirty="0"/>
              <a:t>upgrade </a:t>
            </a:r>
            <a:r>
              <a:rPr lang="ko-KR" altLang="en-US" dirty="0"/>
              <a:t>시키고 싶었음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D948A0-395D-46E7-95F3-DE8017EC6D1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174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fontAlgn="base" latinLnBrk="1">
              <a:buFont typeface="Arial" panose="020B0604020202020204" pitchFamily="34" charset="0"/>
              <a:buChar char="•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개발목표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indent="0" fontAlgn="base" latinLnBrk="1">
              <a:buFont typeface="Arial" panose="020B0604020202020204" pitchFamily="34" charset="0"/>
              <a:buNone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전장에서 제시했던 기존 오픈소스의 한계점에 우리의 생각을 더 추가해서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fontAlgn="base" latinLnBrk="1">
              <a:buFont typeface="Symbol" panose="05050102010706020507" pitchFamily="18" charset="2"/>
              <a:buChar char="Þ"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입문자를 위한 알고리즘 교육 콘텐츠를 만드는 것이 목표이다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0" fontAlgn="base" latinLnBrk="1">
              <a:buFont typeface="Symbol" panose="05050102010706020507" pitchFamily="18" charset="2"/>
              <a:buNone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목표를 위한 설게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IDE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차원에서 입력된 코드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java_scripts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java)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실행환경 및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시각화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API(tracer)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제공하는 기존의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오픈소스가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이것을 활용해 알고리즘에 대한 예시 코드와 시각화 자료를 제공해 준다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사용자가 직접 알고리즘을 입력할 수 있도록 코드를 디자인 하여 자신이 입력한 알고리즘 코드에 대한 시각화를 확인할 수 있도록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콘텐츠를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제공한다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결과적으로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 인터페이스를 다음과 같이 설계한다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학습하고자 하는 언어와 알고리즘 선택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선택된 알고리즘에 대한 이론적 설명 제공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이론 학습이 끝난 후 문제 제공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빌드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후 시각화 확인 가능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문제를 푼 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solution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제공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빌드 후 시각화 확인 가능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fontAlgn="base" latinLnBrk="1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Git API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활용하여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아이디로 로그인 후 자신이 학습한 코드를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 repository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저장 및 관리할 수 있는 기능  제공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948A0-395D-46E7-95F3-DE8017EC6D1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58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도커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Node</a:t>
            </a:r>
            <a:r>
              <a:rPr lang="ko-KR" altLang="en-US" dirty="0"/>
              <a:t> </a:t>
            </a:r>
            <a:r>
              <a:rPr lang="en-US" altLang="ko-KR" dirty="0" err="1"/>
              <a:t>js</a:t>
            </a:r>
            <a:r>
              <a:rPr lang="ko-KR" altLang="en-US" dirty="0"/>
              <a:t> 개발환경 셋팅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948A0-395D-46E7-95F3-DE8017EC6D1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724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Docker</a:t>
            </a:r>
            <a:r>
              <a:rPr lang="ko-KR" altLang="en-US" dirty="0"/>
              <a:t>에 대한 이해 부족으로 오픈소스에 대한 전반적인 코드분석이 어려웠다</a:t>
            </a:r>
            <a:r>
              <a:rPr lang="en-US" altLang="ko-KR" dirty="0"/>
              <a:t>.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dirty="0"/>
              <a:t>=&gt;docker</a:t>
            </a:r>
            <a:r>
              <a:rPr lang="ko-KR" altLang="en-US" dirty="0"/>
              <a:t>는 우리가 사용하는 오픈소스의 핵심적인 기술임</a:t>
            </a:r>
            <a:endParaRPr lang="en-US" altLang="ko-KR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웹 언어인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말고는 </a:t>
            </a:r>
            <a:r>
              <a:rPr lang="en-US" altLang="ko-KR" dirty="0"/>
              <a:t>Docker</a:t>
            </a:r>
            <a:r>
              <a:rPr lang="ko-KR" altLang="en-US" dirty="0"/>
              <a:t> </a:t>
            </a:r>
            <a:r>
              <a:rPr lang="en-US" altLang="ko-KR" dirty="0"/>
              <a:t>container</a:t>
            </a:r>
            <a:r>
              <a:rPr lang="ko-KR" altLang="en-US" dirty="0"/>
              <a:t> 생성을 통해 실시간으로 각 언어별 실행환경을 갖추는 구조</a:t>
            </a:r>
            <a:endParaRPr lang="en-US" altLang="ko-KR" dirty="0"/>
          </a:p>
          <a:p>
            <a:pPr marL="0" indent="0">
              <a:buFont typeface="Symbol" panose="05050102010706020507" pitchFamily="18" charset="2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948A0-395D-46E7-95F3-DE8017EC6D1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75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그림은 오픈소스 코드에 포함되어 있는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file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각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Docker File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은 공통적으로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Tracer API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이용하여 작성한 코드의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결과값을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json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으로 반환해주는 라이브러리를 가진다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948A0-395D-46E7-95F3-DE8017EC6D1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75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사용자가 웹에서 작성한 코드에 대해 실행 즉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build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버튼을 누르면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{</a:t>
            </a:r>
            <a:r>
              <a:rPr lang="ko-KR" altLang="en-US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빌드 버튼 클릭 </a:t>
            </a:r>
            <a:r>
              <a:rPr lang="en-US" altLang="ko-KR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-&gt; </a:t>
            </a:r>
            <a:r>
              <a:rPr lang="ko-KR" altLang="en-US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사용자 코드의 언어 인식 </a:t>
            </a:r>
            <a:r>
              <a:rPr lang="en-US" altLang="ko-KR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-&gt; </a:t>
            </a:r>
            <a:r>
              <a:rPr lang="ko-KR" altLang="en-US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그에 맞는 </a:t>
            </a:r>
            <a:r>
              <a:rPr lang="en-US" altLang="ko-KR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docker file</a:t>
            </a:r>
            <a:r>
              <a:rPr lang="ko-KR" altLang="en-US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 부터 </a:t>
            </a:r>
            <a:r>
              <a:rPr lang="en-US" altLang="ko-KR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container</a:t>
            </a:r>
            <a:r>
              <a:rPr lang="ko-KR" altLang="en-US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생성</a:t>
            </a:r>
            <a:r>
              <a:rPr lang="en-US" altLang="ko-KR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실행 환경 완성</a:t>
            </a:r>
            <a:r>
              <a:rPr lang="en-US" altLang="ko-KR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 -&gt; </a:t>
            </a:r>
            <a:r>
              <a:rPr lang="ko-KR" altLang="en-US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실행</a:t>
            </a:r>
            <a:r>
              <a:rPr lang="en-US" altLang="ko-KR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}</a:t>
            </a:r>
            <a:r>
              <a:rPr lang="ko-KR" altLang="en-US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구조로 소스코드가 실행되고</a:t>
            </a:r>
            <a:endParaRPr lang="en-US" altLang="ko-KR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실행의 결과로서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라이브러리에 의해 결과를 웹으로 출력해준다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이러한 정확한 과정을 몰라서 코드를 분석하는데 어려움을 겪었고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기본적인 지식을 공부하면서 이 과정을 이해할 수 있었다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948A0-395D-46E7-95F3-DE8017EC6D1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559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사용자가 웹에서 작성한 코드에 대해 실행 즉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build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버튼을 누르면</a:t>
            </a: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{</a:t>
            </a:r>
            <a:r>
              <a:rPr lang="ko-KR" altLang="en-US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빌드 버튼 클릭 </a:t>
            </a:r>
            <a:r>
              <a:rPr lang="en-US" altLang="ko-KR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-&gt; </a:t>
            </a:r>
            <a:r>
              <a:rPr lang="ko-KR" altLang="en-US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사용자 코드의 언어 인식 </a:t>
            </a:r>
            <a:r>
              <a:rPr lang="en-US" altLang="ko-KR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-&gt; </a:t>
            </a:r>
            <a:r>
              <a:rPr lang="ko-KR" altLang="en-US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그에 맞는 </a:t>
            </a:r>
            <a:r>
              <a:rPr lang="en-US" altLang="ko-KR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docker file</a:t>
            </a:r>
            <a:r>
              <a:rPr lang="ko-KR" altLang="en-US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 부터 </a:t>
            </a:r>
            <a:r>
              <a:rPr lang="en-US" altLang="ko-KR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container</a:t>
            </a:r>
            <a:r>
              <a:rPr lang="ko-KR" altLang="en-US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생성</a:t>
            </a:r>
            <a:r>
              <a:rPr lang="en-US" altLang="ko-KR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실행 환경 완성</a:t>
            </a:r>
            <a:r>
              <a:rPr lang="en-US" altLang="ko-KR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 -&gt; </a:t>
            </a:r>
            <a:r>
              <a:rPr lang="ko-KR" altLang="en-US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실행</a:t>
            </a:r>
            <a:r>
              <a:rPr lang="en-US" altLang="ko-KR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}</a:t>
            </a:r>
            <a:r>
              <a:rPr lang="ko-KR" altLang="en-US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구조로 소스코드가 실행되고</a:t>
            </a:r>
            <a:endParaRPr lang="en-US" altLang="ko-KR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실행의 결과로서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라이브러리에 의해 결과를 웹으로 출력해준다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우리는 이러한 정확한 과정을 몰라서 코드를 분석하는데 어려움을 겪었고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기본적인 지식을 공부하면서 이 과정을 이해할 수 있었다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948A0-395D-46E7-95F3-DE8017EC6D1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15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87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2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4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45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2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2466-FE76-40E8-BE5D-598A609EDD2B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1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2466-FE76-40E8-BE5D-598A609EDD2B}" type="datetimeFigureOut">
              <a:rPr lang="ko-KR" altLang="en-US" smtClean="0"/>
              <a:t>2019-06-19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B9E3-907B-4C9E-8669-48B8CFAF9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9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3" Type="http://schemas.openxmlformats.org/officeDocument/2006/relationships/image" Target="../media/image53.png"/><Relationship Id="rId7" Type="http://schemas.openxmlformats.org/officeDocument/2006/relationships/image" Target="../media/image57.jpeg"/><Relationship Id="rId12" Type="http://schemas.openxmlformats.org/officeDocument/2006/relationships/image" Target="../media/image6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jpe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rithm-visualizer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2544142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Algorithm Visualizer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1968" y="3650377"/>
            <a:ext cx="2754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</a:t>
            </a:r>
            <a:r>
              <a:rPr lang="ko-KR" altLang="en-US" sz="2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공개</a:t>
            </a:r>
            <a:r>
              <a:rPr lang="en-US" altLang="ko-KR" sz="2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SW</a:t>
            </a:r>
            <a:r>
              <a:rPr lang="ko-KR" altLang="en-US" sz="2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프로젝트</a:t>
            </a:r>
            <a:r>
              <a:rPr lang="en-US" altLang="ko-KR" sz="24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4208" y="5373216"/>
            <a:ext cx="2448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2014110400 </a:t>
            </a:r>
            <a:r>
              <a:rPr lang="ko-KR" altLang="en-US" sz="15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수학과 </a:t>
            </a:r>
            <a:r>
              <a:rPr lang="ko-KR" altLang="en-US" sz="15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정원영</a:t>
            </a:r>
            <a:endParaRPr lang="en-US" altLang="ko-KR" sz="15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200" dirty="0"/>
          </a:p>
          <a:p>
            <a:r>
              <a:rPr lang="en-US" altLang="ko-KR" sz="15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2014110425 </a:t>
            </a:r>
            <a:r>
              <a:rPr lang="ko-KR" altLang="en-US" sz="15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수학과 </a:t>
            </a:r>
            <a:r>
              <a:rPr lang="ko-KR" altLang="en-US" sz="15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임성호</a:t>
            </a:r>
            <a:endParaRPr lang="en-US" altLang="ko-KR" sz="15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sz="15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5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2014110416 </a:t>
            </a:r>
            <a:r>
              <a:rPr lang="ko-KR" altLang="en-US" sz="1500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수학과 </a:t>
            </a:r>
            <a:r>
              <a:rPr lang="ko-KR" altLang="en-US" sz="15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권성호</a:t>
            </a:r>
            <a:endParaRPr lang="en-US" altLang="ko-KR" sz="15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3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1769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696997" y="211029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3161" y="74796"/>
            <a:ext cx="376246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2.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초기 직면 문제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043608" y="292494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&lt;C++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docker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file&gt;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297064576" descr="EMB00004d7057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5720"/>
            <a:ext cx="7560840" cy="186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7" name="_x297069832" descr="EMB00004d70575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56992"/>
            <a:ext cx="7560840" cy="179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043608" y="515719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&lt;Java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docker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file&gt;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4325" y="531600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73898" y="5589240"/>
            <a:ext cx="7530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각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Docker File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은 공통적으로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Tracer API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이용하여 작성한 코드의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결과값을 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json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으로 반환해주는 라이브러리를 가짐 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FBA418-F1A8-4257-A921-DDDFC7F49E26}"/>
              </a:ext>
            </a:extLst>
          </p:cNvPr>
          <p:cNvSpPr txBox="1"/>
          <p:nvPr/>
        </p:nvSpPr>
        <p:spPr>
          <a:xfrm>
            <a:off x="809540" y="422688"/>
            <a:ext cx="376246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-&gt; Docker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에 대한 이해 부족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607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1769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696997" y="211029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3161" y="74796"/>
            <a:ext cx="376246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2.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초기 직면 문제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34325" y="531600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FBA418-F1A8-4257-A921-DDDFC7F49E26}"/>
              </a:ext>
            </a:extLst>
          </p:cNvPr>
          <p:cNvSpPr txBox="1"/>
          <p:nvPr/>
        </p:nvSpPr>
        <p:spPr>
          <a:xfrm>
            <a:off x="809540" y="422688"/>
            <a:ext cx="376246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-&gt; Docker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에 대한 이해 부족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pic>
        <p:nvPicPr>
          <p:cNvPr id="4100" name="Picture 4" descr="docker image to containerì ëí ì´ë¯¸ì§ ê²ìê²°ê³¼">
            <a:extLst>
              <a:ext uri="{FF2B5EF4-FFF2-40B4-BE49-F238E27FC236}">
                <a16:creationId xmlns:a16="http://schemas.microsoft.com/office/drawing/2014/main" id="{56D07826-047C-473C-82E7-B56BA6636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54" y="1708212"/>
            <a:ext cx="7944302" cy="446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979" y="980692"/>
            <a:ext cx="7710694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타원 1"/>
          <p:cNvSpPr/>
          <p:nvPr/>
        </p:nvSpPr>
        <p:spPr>
          <a:xfrm>
            <a:off x="1259632" y="836712"/>
            <a:ext cx="936104" cy="8426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65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1769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696997" y="211029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3161" y="74796"/>
            <a:ext cx="376246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2.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초기 직면 문제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34325" y="531600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FBA418-F1A8-4257-A921-DDDFC7F49E26}"/>
              </a:ext>
            </a:extLst>
          </p:cNvPr>
          <p:cNvSpPr txBox="1"/>
          <p:nvPr/>
        </p:nvSpPr>
        <p:spPr>
          <a:xfrm>
            <a:off x="809540" y="422688"/>
            <a:ext cx="376246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-&gt; Docker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에 대한 이해 부족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3C265B2-0087-46E2-9618-373098570421}"/>
              </a:ext>
            </a:extLst>
          </p:cNvPr>
          <p:cNvGrpSpPr/>
          <p:nvPr/>
        </p:nvGrpSpPr>
        <p:grpSpPr>
          <a:xfrm>
            <a:off x="3077824" y="4187036"/>
            <a:ext cx="1854216" cy="1630923"/>
            <a:chOff x="9394560" y="1268760"/>
            <a:chExt cx="1854216" cy="1630923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6ED977FA-E254-4E3C-A70E-43A6784B5D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4560" y="1309530"/>
              <a:ext cx="1854216" cy="1558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2F427D9-65D2-43FA-A5A3-6EB88F71B09A}"/>
                </a:ext>
              </a:extLst>
            </p:cNvPr>
            <p:cNvSpPr/>
            <p:nvPr/>
          </p:nvSpPr>
          <p:spPr>
            <a:xfrm>
              <a:off x="9394560" y="1268760"/>
              <a:ext cx="1854216" cy="1630923"/>
            </a:xfrm>
            <a:prstGeom prst="rect">
              <a:avLst/>
            </a:prstGeom>
            <a:noFill/>
            <a:ln>
              <a:solidFill>
                <a:srgbClr val="7AB53D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Picture 4">
            <a:extLst>
              <a:ext uri="{FF2B5EF4-FFF2-40B4-BE49-F238E27FC236}">
                <a16:creationId xmlns:a16="http://schemas.microsoft.com/office/drawing/2014/main" id="{EE943D26-100E-48B4-8C7F-A84F29F58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24231"/>
            <a:ext cx="1627319" cy="2028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5">
            <a:extLst>
              <a:ext uri="{FF2B5EF4-FFF2-40B4-BE49-F238E27FC236}">
                <a16:creationId xmlns:a16="http://schemas.microsoft.com/office/drawing/2014/main" id="{5AA5FD7A-D5F0-41E3-8FD8-1AA3C3380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24" y="970062"/>
            <a:ext cx="1224136" cy="1623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C502171B-8B5F-42F7-975E-533F0DDC2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97" y="3274382"/>
            <a:ext cx="1106541" cy="125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EF824EC-1EE3-4073-870B-7F545CEECD09}"/>
              </a:ext>
            </a:extLst>
          </p:cNvPr>
          <p:cNvCxnSpPr/>
          <p:nvPr/>
        </p:nvCxnSpPr>
        <p:spPr>
          <a:xfrm>
            <a:off x="2555776" y="1679322"/>
            <a:ext cx="40324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196862F-5270-4621-A89B-2CE2F508611C}"/>
              </a:ext>
            </a:extLst>
          </p:cNvPr>
          <p:cNvCxnSpPr/>
          <p:nvPr/>
        </p:nvCxnSpPr>
        <p:spPr>
          <a:xfrm>
            <a:off x="2449900" y="4946834"/>
            <a:ext cx="5676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D79C4BA-E031-409C-90A2-C686702781D8}"/>
              </a:ext>
            </a:extLst>
          </p:cNvPr>
          <p:cNvCxnSpPr>
            <a:stCxn id="19" idx="3"/>
          </p:cNvCxnSpPr>
          <p:nvPr/>
        </p:nvCxnSpPr>
        <p:spPr>
          <a:xfrm flipV="1">
            <a:off x="4932040" y="4614506"/>
            <a:ext cx="672973" cy="39275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695A649-E0AC-4884-A054-98640DC0B320}"/>
              </a:ext>
            </a:extLst>
          </p:cNvPr>
          <p:cNvCxnSpPr/>
          <p:nvPr/>
        </p:nvCxnSpPr>
        <p:spPr>
          <a:xfrm>
            <a:off x="4932040" y="5052631"/>
            <a:ext cx="672973" cy="32625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7">
            <a:extLst>
              <a:ext uri="{FF2B5EF4-FFF2-40B4-BE49-F238E27FC236}">
                <a16:creationId xmlns:a16="http://schemas.microsoft.com/office/drawing/2014/main" id="{F085466F-0708-4F7E-85BF-C2638EF58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16" y="4522369"/>
            <a:ext cx="1296144" cy="2197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">
            <a:extLst>
              <a:ext uri="{FF2B5EF4-FFF2-40B4-BE49-F238E27FC236}">
                <a16:creationId xmlns:a16="http://schemas.microsoft.com/office/drawing/2014/main" id="{C0A27C60-B7E7-4799-8E80-B18B86F42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722" y="5485915"/>
            <a:ext cx="2764726" cy="91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05D80893-098D-43D5-B268-9C078DB98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917" y="3779010"/>
            <a:ext cx="3024336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44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1769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696997" y="211029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3161" y="74796"/>
            <a:ext cx="376246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2.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초기 직면 문제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-1782597" y="278092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&lt;Linux Container&gt;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239840" y="1601329"/>
            <a:ext cx="7812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1.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원작자의 개발 환경은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Linux </a:t>
            </a: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-&gt; Docker Container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는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Linux Container 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4325" y="531600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98" y="984446"/>
            <a:ext cx="18478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067944" y="5039003"/>
            <a:ext cx="5346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Windows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환경에서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c++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java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컴파일 시도 시 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-&gt;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복잡한 문제가 지속적으로 발생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3234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537904-6011-45E5-B216-D4678BA94AD1}"/>
              </a:ext>
            </a:extLst>
          </p:cNvPr>
          <p:cNvSpPr txBox="1"/>
          <p:nvPr/>
        </p:nvSpPr>
        <p:spPr>
          <a:xfrm>
            <a:off x="809540" y="422688"/>
            <a:ext cx="376246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-&gt; windows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에서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Docker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실행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469D0C-4FFA-4A64-9602-489524BCB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898" y="3278634"/>
            <a:ext cx="7762875" cy="1247775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9B43AF77-1E30-4993-B9E2-AAEC2E7E2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16632" y="458180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55489560" descr="EMB000034f810be">
            <a:extLst>
              <a:ext uri="{FF2B5EF4-FFF2-40B4-BE49-F238E27FC236}">
                <a16:creationId xmlns:a16="http://schemas.microsoft.com/office/drawing/2014/main" id="{056F8D5B-234B-4F82-AB8C-0A26ED0A0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098" y="3572163"/>
            <a:ext cx="4922838" cy="14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5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1769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696997" y="211029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3161" y="74796"/>
            <a:ext cx="376246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2.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초기 직면 문제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34325" y="531600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07504" y="3234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537904-6011-45E5-B216-D4678BA94AD1}"/>
              </a:ext>
            </a:extLst>
          </p:cNvPr>
          <p:cNvSpPr txBox="1"/>
          <p:nvPr/>
        </p:nvSpPr>
        <p:spPr>
          <a:xfrm>
            <a:off x="809540" y="422688"/>
            <a:ext cx="376246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-&gt; windows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에서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Docker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실행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pic>
        <p:nvPicPr>
          <p:cNvPr id="2054" name="Picture 6" descr="windows 10 home versionì ëí ì´ë¯¸ì§ ê²ìê²°ê³¼">
            <a:extLst>
              <a:ext uri="{FF2B5EF4-FFF2-40B4-BE49-F238E27FC236}">
                <a16:creationId xmlns:a16="http://schemas.microsoft.com/office/drawing/2014/main" id="{0AB2B993-9DA8-492D-94C7-4CFB1C95C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224" y="3407"/>
            <a:ext cx="1565230" cy="136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ocker containerì ëí ì´ë¯¸ì§ ê²ìê²°ê³¼">
            <a:extLst>
              <a:ext uri="{FF2B5EF4-FFF2-40B4-BE49-F238E27FC236}">
                <a16:creationId xmlns:a16="http://schemas.microsoft.com/office/drawing/2014/main" id="{C750D984-2A6A-42E9-85AB-81182BB17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24" y="2753279"/>
            <a:ext cx="1826485" cy="141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ocal folder iconì ëí ì´ë¯¸ì§ ê²ìê²°ê³¼">
            <a:extLst>
              <a:ext uri="{FF2B5EF4-FFF2-40B4-BE49-F238E27FC236}">
                <a16:creationId xmlns:a16="http://schemas.microsoft.com/office/drawing/2014/main" id="{AB4DF723-4B41-418A-AC8E-406BBAFC3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989" y="2802089"/>
            <a:ext cx="1673916" cy="1253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7F7DD86-9516-4CDC-961D-966F69E30498}"/>
              </a:ext>
            </a:extLst>
          </p:cNvPr>
          <p:cNvSpPr txBox="1"/>
          <p:nvPr/>
        </p:nvSpPr>
        <p:spPr>
          <a:xfrm>
            <a:off x="860000" y="2636912"/>
            <a:ext cx="182647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Docker container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E8D5F1-7DE3-454F-A53B-9B9C60D229BF}"/>
              </a:ext>
            </a:extLst>
          </p:cNvPr>
          <p:cNvSpPr txBox="1"/>
          <p:nvPr/>
        </p:nvSpPr>
        <p:spPr>
          <a:xfrm>
            <a:off x="7498050" y="2523394"/>
            <a:ext cx="153844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Local Folder</a:t>
            </a:r>
          </a:p>
        </p:txBody>
      </p:sp>
      <p:pic>
        <p:nvPicPr>
          <p:cNvPr id="2060" name="Picture 12" descr="Docker toolBoxì ëí ì´ë¯¸ì§ ê²ìê²°ê³¼">
            <a:extLst>
              <a:ext uri="{FF2B5EF4-FFF2-40B4-BE49-F238E27FC236}">
                <a16:creationId xmlns:a16="http://schemas.microsoft.com/office/drawing/2014/main" id="{7B9565C4-4A84-4B02-81F2-7BF04557D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862" y="1591597"/>
            <a:ext cx="1417844" cy="110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45954CA-EF93-4EB1-8A5E-B0E34F916A8B}"/>
              </a:ext>
            </a:extLst>
          </p:cNvPr>
          <p:cNvSpPr txBox="1"/>
          <p:nvPr/>
        </p:nvSpPr>
        <p:spPr>
          <a:xfrm>
            <a:off x="4212305" y="1180759"/>
            <a:ext cx="184961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Docker Tool Box</a:t>
            </a:r>
          </a:p>
        </p:txBody>
      </p:sp>
      <p:pic>
        <p:nvPicPr>
          <p:cNvPr id="2062" name="Picture 14" descr="virtualboxì ëí ì´ë¯¸ì§ ê²ìê²°ê³¼">
            <a:extLst>
              <a:ext uri="{FF2B5EF4-FFF2-40B4-BE49-F238E27FC236}">
                <a16:creationId xmlns:a16="http://schemas.microsoft.com/office/drawing/2014/main" id="{59F9D9D1-F639-4FE4-B8D8-7F050FB6F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509120"/>
            <a:ext cx="1224491" cy="122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C24034D-FD19-4E7D-92D7-3941D8DEB61D}"/>
              </a:ext>
            </a:extLst>
          </p:cNvPr>
          <p:cNvSpPr txBox="1"/>
          <p:nvPr/>
        </p:nvSpPr>
        <p:spPr>
          <a:xfrm>
            <a:off x="4355976" y="4077072"/>
            <a:ext cx="184961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Virtual Box</a:t>
            </a:r>
          </a:p>
        </p:txBody>
      </p:sp>
      <p:pic>
        <p:nvPicPr>
          <p:cNvPr id="2064" name="Picture 16" descr="ìë°©í¥ íì´íì ëí ì´ë¯¸ì§ ê²ìê²°ê³¼">
            <a:extLst>
              <a:ext uri="{FF2B5EF4-FFF2-40B4-BE49-F238E27FC236}">
                <a16:creationId xmlns:a16="http://schemas.microsoft.com/office/drawing/2014/main" id="{52A6586A-9565-4B67-A475-0CBA7FE37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355976" y="2840991"/>
            <a:ext cx="1252709" cy="125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0" descr="ìë°©í¥ íì´íì ëí ì´ë¯¸ì§ ê²ìê²°ê³¼">
            <a:extLst>
              <a:ext uri="{FF2B5EF4-FFF2-40B4-BE49-F238E27FC236}">
                <a16:creationId xmlns:a16="http://schemas.microsoft.com/office/drawing/2014/main" id="{F6C95927-3567-4151-BD72-6DA4175D5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58960">
            <a:off x="2864836" y="2626176"/>
            <a:ext cx="1064154" cy="9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0" descr="ìë°©í¥ íì´íì ëí ì´ë¯¸ì§ ê²ìê²°ê³¼">
            <a:extLst>
              <a:ext uri="{FF2B5EF4-FFF2-40B4-BE49-F238E27FC236}">
                <a16:creationId xmlns:a16="http://schemas.microsoft.com/office/drawing/2014/main" id="{C8D4B469-5EB9-4F56-B111-A7DD72AD5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84510">
            <a:off x="2697517" y="1923585"/>
            <a:ext cx="1064154" cy="9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0" descr="ìë°©í¥ íì´íì ëí ì´ë¯¸ì§ ê²ìê²°ê³¼">
            <a:extLst>
              <a:ext uri="{FF2B5EF4-FFF2-40B4-BE49-F238E27FC236}">
                <a16:creationId xmlns:a16="http://schemas.microsoft.com/office/drawing/2014/main" id="{03CCF41E-043D-40DC-9591-9FFDB8A2A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628190">
            <a:off x="6013610" y="2600753"/>
            <a:ext cx="1064154" cy="9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0" descr="ìë°©í¥ íì´íì ëí ì´ë¯¸ì§ ê²ìê²°ê³¼">
            <a:extLst>
              <a:ext uri="{FF2B5EF4-FFF2-40B4-BE49-F238E27FC236}">
                <a16:creationId xmlns:a16="http://schemas.microsoft.com/office/drawing/2014/main" id="{3BA84A88-1BA6-4D59-B21A-6048D2F8E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56813">
            <a:off x="6208238" y="1820938"/>
            <a:ext cx="1064154" cy="9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8F2C79D-1F91-40DC-8B1D-A1C5FF96EBE5}"/>
              </a:ext>
            </a:extLst>
          </p:cNvPr>
          <p:cNvSpPr txBox="1"/>
          <p:nvPr/>
        </p:nvSpPr>
        <p:spPr>
          <a:xfrm>
            <a:off x="2661084" y="5789527"/>
            <a:ext cx="7241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Docker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에서 공유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디스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크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설정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Docker Tool Box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에서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virtual Box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이용하여 공유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디스크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설정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352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720" y="3140968"/>
            <a:ext cx="5184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3.1 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개발 </a:t>
            </a:r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 Tracer)</a:t>
            </a:r>
          </a:p>
        </p:txBody>
      </p:sp>
    </p:spTree>
    <p:extLst>
      <p:ext uri="{BB962C8B-B14F-4D97-AF65-F5344CB8AC3E}">
        <p14:creationId xmlns:p14="http://schemas.microsoft.com/office/powerpoint/2010/main" val="232837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929" y="2141034"/>
            <a:ext cx="2569289" cy="318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227359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696997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3160" y="74797"/>
            <a:ext cx="6609153" cy="42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3.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개발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(Tracer –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코드 번역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문제 디자인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74132" y="-38911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&lt;Linux Container&gt;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7504" y="3234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05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41034"/>
            <a:ext cx="48006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971600" y="3073861"/>
            <a:ext cx="48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&lt;Array1DTracer&gt;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28182" y="5400932"/>
            <a:ext cx="256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</a:t>
            </a:r>
            <a:r>
              <a:rPr lang="en-US" altLang="ko-KR" sz="16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GraphTracer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584" y="3612453"/>
            <a:ext cx="4794616" cy="1732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977584" y="5391978"/>
            <a:ext cx="479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</a:t>
            </a:r>
            <a:r>
              <a:rPr lang="en-US" altLang="ko-KR" sz="16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ChartTracer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&gt;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228182" y="2132856"/>
            <a:ext cx="2569289" cy="3606630"/>
          </a:xfrm>
          <a:prstGeom prst="rect">
            <a:avLst/>
          </a:prstGeom>
          <a:noFill/>
          <a:ln>
            <a:solidFill>
              <a:srgbClr val="7AB53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971600" y="2141034"/>
            <a:ext cx="4800600" cy="1271381"/>
          </a:xfrm>
          <a:prstGeom prst="rect">
            <a:avLst/>
          </a:prstGeom>
          <a:noFill/>
          <a:ln>
            <a:solidFill>
              <a:srgbClr val="7AB53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71600" y="3612453"/>
            <a:ext cx="4800600" cy="2118079"/>
          </a:xfrm>
          <a:prstGeom prst="rect">
            <a:avLst/>
          </a:prstGeom>
          <a:noFill/>
          <a:ln>
            <a:solidFill>
              <a:srgbClr val="7AB53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99592" y="1268760"/>
            <a:ext cx="781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(1) JavaScript, Java, C++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 쓰여진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tracer API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대한 이해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817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227359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696997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3234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99592" y="1362254"/>
            <a:ext cx="781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(2)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중요 알고리즘 선별 후 각 언어에 대한 소스 추가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95730" y="1794302"/>
            <a:ext cx="4248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Ex ) </a:t>
            </a:r>
            <a:r>
              <a:rPr lang="en-US" altLang="ko-KR" sz="16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BinaryTree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-Traversal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알고리즘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903179" y="2800660"/>
            <a:ext cx="5805705" cy="2786391"/>
            <a:chOff x="3828112" y="2996952"/>
            <a:chExt cx="4272280" cy="1612230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2243" y="2996952"/>
              <a:ext cx="4248149" cy="397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2242" y="3867561"/>
              <a:ext cx="42481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3844591" y="3414872"/>
              <a:ext cx="42558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&lt;Codes.cpp&gt;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44590" y="4301405"/>
              <a:ext cx="42558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&lt;Codes.java&gt;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844591" y="3861907"/>
              <a:ext cx="4255801" cy="747275"/>
            </a:xfrm>
            <a:prstGeom prst="rect">
              <a:avLst/>
            </a:prstGeom>
            <a:noFill/>
            <a:ln>
              <a:solidFill>
                <a:srgbClr val="7AB53D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828112" y="2998497"/>
              <a:ext cx="4255801" cy="747275"/>
            </a:xfrm>
            <a:prstGeom prst="rect">
              <a:avLst/>
            </a:prstGeom>
            <a:noFill/>
            <a:ln>
              <a:solidFill>
                <a:srgbClr val="7AB53D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F19D3D3-0E22-4286-A582-42F797BD99B5}"/>
              </a:ext>
            </a:extLst>
          </p:cNvPr>
          <p:cNvSpPr txBox="1"/>
          <p:nvPr/>
        </p:nvSpPr>
        <p:spPr>
          <a:xfrm>
            <a:off x="843161" y="74797"/>
            <a:ext cx="4808956" cy="42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3.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개발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(Tracer –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코드 번역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문제 디자인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221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227359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696997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3234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99592" y="1043444"/>
            <a:ext cx="781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(3)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번역한 소스를 기반으로 사용자가 학습할 수 있도록 교육용 소스코드 제작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31415" y="1960187"/>
            <a:ext cx="424815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Data set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을 사용자가 설정할 수 있음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알고리즘의 핵심이 되는 값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조건에 대하여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사용자의 입력을 받고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그에 따른 시각화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정보를 바로 확인 하여 잘못된 코드를 수정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할 수 있음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사용자가 설명과 빈칸을 구별할 수 있도록 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//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                       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/*()*/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규칙 적용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4. //visualizer{ // }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 주석처리 시 코드가 숨김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처리 되는 것을 이용하여 시각화 코드를 숨김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735020" y="1924721"/>
            <a:ext cx="3520852" cy="373637"/>
          </a:xfrm>
          <a:prstGeom prst="rect">
            <a:avLst/>
          </a:prstGeom>
          <a:noFill/>
          <a:ln>
            <a:solidFill>
              <a:srgbClr val="7AB53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60187"/>
            <a:ext cx="3680693" cy="3989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4772540" y="2680707"/>
            <a:ext cx="3920507" cy="1081268"/>
          </a:xfrm>
          <a:prstGeom prst="rect">
            <a:avLst/>
          </a:prstGeom>
          <a:noFill/>
          <a:ln>
            <a:solidFill>
              <a:srgbClr val="7AB53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8E10B6-B495-4BAD-8D84-A0606C631AD2}"/>
              </a:ext>
            </a:extLst>
          </p:cNvPr>
          <p:cNvSpPr/>
          <p:nvPr/>
        </p:nvSpPr>
        <p:spPr>
          <a:xfrm>
            <a:off x="896028" y="153074"/>
            <a:ext cx="4003788" cy="464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3.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개발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(Tracer –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코드 번역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문제 디자인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9FCFE61-3B0C-4D35-B0A2-410A7C6E9FDB}"/>
              </a:ext>
            </a:extLst>
          </p:cNvPr>
          <p:cNvSpPr/>
          <p:nvPr/>
        </p:nvSpPr>
        <p:spPr>
          <a:xfrm>
            <a:off x="4772540" y="3950312"/>
            <a:ext cx="4047932" cy="521893"/>
          </a:xfrm>
          <a:prstGeom prst="rect">
            <a:avLst/>
          </a:prstGeom>
          <a:noFill/>
          <a:ln>
            <a:solidFill>
              <a:srgbClr val="7AB53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018420B-12AB-460F-94B7-D45C1C06C88E}"/>
              </a:ext>
            </a:extLst>
          </p:cNvPr>
          <p:cNvSpPr/>
          <p:nvPr/>
        </p:nvSpPr>
        <p:spPr>
          <a:xfrm>
            <a:off x="4770874" y="4660542"/>
            <a:ext cx="4047932" cy="694440"/>
          </a:xfrm>
          <a:prstGeom prst="rect">
            <a:avLst/>
          </a:prstGeom>
          <a:noFill/>
          <a:ln>
            <a:solidFill>
              <a:srgbClr val="7AB53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76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227359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696997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3234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4932" y="651015"/>
            <a:ext cx="781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(4) test,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FeedBack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4631" y="3192647"/>
            <a:ext cx="6396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Tracer API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특성상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6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json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data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의 과부화로 시각화 정보를 얻을 수 없음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-&gt;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무한루프를 방지하기 위한 </a:t>
            </a:r>
            <a:r>
              <a:rPr lang="ko-KR" altLang="en-US" sz="16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조건문을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삽입하여 문제 해결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71600" y="1267035"/>
            <a:ext cx="4248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-&gt;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사용자가 무한 루프를 발생시켰을 때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41363" y="1206044"/>
            <a:ext cx="6404464" cy="2571378"/>
          </a:xfrm>
          <a:prstGeom prst="rect">
            <a:avLst/>
          </a:prstGeom>
          <a:noFill/>
          <a:ln>
            <a:solidFill>
              <a:srgbClr val="7AB53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363" y="1640169"/>
            <a:ext cx="6404464" cy="1517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3845137" y="2298358"/>
            <a:ext cx="576064" cy="25375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6A15D9-4C28-4D1A-AFC6-B68DE94CD0D1}"/>
              </a:ext>
            </a:extLst>
          </p:cNvPr>
          <p:cNvSpPr/>
          <p:nvPr/>
        </p:nvSpPr>
        <p:spPr>
          <a:xfrm>
            <a:off x="827584" y="19854"/>
            <a:ext cx="4003788" cy="464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3.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개발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(Tracer –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코드 번역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문제 디자인</a:t>
            </a:r>
            <a:r>
              <a:rPr lang="en-US" altLang="ko-KR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8276B9-0A0C-4966-A634-3D8612A3AFFD}"/>
              </a:ext>
            </a:extLst>
          </p:cNvPr>
          <p:cNvSpPr txBox="1"/>
          <p:nvPr/>
        </p:nvSpPr>
        <p:spPr>
          <a:xfrm>
            <a:off x="1021214" y="4652762"/>
            <a:ext cx="5750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-&gt;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사용자가 작성한 코드에 대한 저장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관리 기능 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-&gt; git API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활용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E1B90A-3A9C-443B-A4BC-8D9B1C1D6EAD}"/>
              </a:ext>
            </a:extLst>
          </p:cNvPr>
          <p:cNvSpPr txBox="1"/>
          <p:nvPr/>
        </p:nvSpPr>
        <p:spPr>
          <a:xfrm>
            <a:off x="1041362" y="4309472"/>
            <a:ext cx="4466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-&gt;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식별하기 힘든 사용자 입력 항목 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-&gt; editor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개선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86BA4F-25F5-4EF9-A942-61FE40398FB7}"/>
              </a:ext>
            </a:extLst>
          </p:cNvPr>
          <p:cNvSpPr/>
          <p:nvPr/>
        </p:nvSpPr>
        <p:spPr>
          <a:xfrm>
            <a:off x="1021214" y="4239274"/>
            <a:ext cx="6404464" cy="845910"/>
          </a:xfrm>
          <a:prstGeom prst="rect">
            <a:avLst/>
          </a:prstGeom>
          <a:noFill/>
          <a:ln>
            <a:solidFill>
              <a:srgbClr val="7AB53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A8AB435-EC9F-4FD1-A850-EFDA3241931A}"/>
              </a:ext>
            </a:extLst>
          </p:cNvPr>
          <p:cNvSpPr/>
          <p:nvPr/>
        </p:nvSpPr>
        <p:spPr>
          <a:xfrm>
            <a:off x="1018314" y="5085184"/>
            <a:ext cx="6404464" cy="584775"/>
          </a:xfrm>
          <a:prstGeom prst="rect">
            <a:avLst/>
          </a:prstGeom>
          <a:noFill/>
          <a:ln>
            <a:solidFill>
              <a:srgbClr val="7AB53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199F4D-4C92-4E22-A07A-6E4DAF21F724}"/>
              </a:ext>
            </a:extLst>
          </p:cNvPr>
          <p:cNvSpPr txBox="1"/>
          <p:nvPr/>
        </p:nvSpPr>
        <p:spPr>
          <a:xfrm>
            <a:off x="1042494" y="5155382"/>
            <a:ext cx="5750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=&gt; Server part</a:t>
            </a:r>
          </a:p>
        </p:txBody>
      </p:sp>
    </p:spTree>
    <p:extLst>
      <p:ext uri="{BB962C8B-B14F-4D97-AF65-F5344CB8AC3E}">
        <p14:creationId xmlns:p14="http://schemas.microsoft.com/office/powerpoint/2010/main" val="121399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0904" y="2757408"/>
            <a:ext cx="33330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7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KoPub돋움체 Medium" panose="02020603020101020101" pitchFamily="18" charset="-127"/>
              </a:rPr>
              <a:t>INDEX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663" y="2306264"/>
            <a:ext cx="333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KoPub돋움체 Medium" panose="02020603020101020101" pitchFamily="18" charset="-127"/>
              </a:rPr>
              <a:t>Algorithm Visualizer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3059832" y="2276872"/>
            <a:ext cx="0" cy="1626228"/>
          </a:xfrm>
          <a:prstGeom prst="line">
            <a:avLst/>
          </a:prstGeom>
          <a:ln>
            <a:solidFill>
              <a:srgbClr val="272123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19872" y="2204864"/>
            <a:ext cx="5544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KoPub돋움체 Medium" panose="02020603020101020101" pitchFamily="18" charset="-127"/>
              </a:rPr>
              <a:t>Algorithm Visualizer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j-lt"/>
                <a:ea typeface="KoPub돋움체 Medium" panose="02020603020101020101" pitchFamily="18" charset="-127"/>
              </a:rPr>
              <a:t>소개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j-lt"/>
              <a:ea typeface="KoPub돋움체 Medium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초기 직면 문제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( Tracer , Server 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기대효과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추가 및 개선사항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-435778" y="6697496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lt"/>
                <a:ea typeface="KoPub돋움체 Medium" panose="02020603020101020101" pitchFamily="18" charset="-127"/>
              </a:rPr>
              <a:t>CrePAS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lt"/>
                <a:ea typeface="KoPub돋움체 Medium" panose="02020603020101020101" pitchFamily="18" charset="-127"/>
              </a:rPr>
              <a:t> 6</a:t>
            </a:r>
            <a:r>
              <a:rPr lang="en-US" altLang="ko-KR" sz="700" baseline="300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lt"/>
                <a:ea typeface="KoPub돋움체 Medium" panose="02020603020101020101" pitchFamily="18" charset="-127"/>
              </a:rPr>
              <a:t>th</a:t>
            </a:r>
            <a:r>
              <a:rPr lang="en-US" altLang="ko-KR" sz="700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lt"/>
                <a:ea typeface="KoPub돋움체 Medium" panose="02020603020101020101" pitchFamily="18" charset="-127"/>
              </a:rPr>
              <a:t> the first session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-435778" y="-27384"/>
            <a:ext cx="10015557" cy="165100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lt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98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720" y="3212976"/>
            <a:ext cx="5184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3.2 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개발 </a:t>
            </a:r>
            <a:r>
              <a:rPr lang="en-US" altLang="ko-KR" sz="3000" b="1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(Server</a:t>
            </a:r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664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227359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696997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3161" y="74797"/>
            <a:ext cx="171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3.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개발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( Server)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3234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861119-874F-448E-ABA8-E5B869D61B2C}"/>
              </a:ext>
            </a:extLst>
          </p:cNvPr>
          <p:cNvSpPr txBox="1"/>
          <p:nvPr/>
        </p:nvSpPr>
        <p:spPr>
          <a:xfrm>
            <a:off x="3419872" y="3034407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콘텐츠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제공 순서 변경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052" name="Picture 4" descr="C:\Users\01027\AppData\Local\Temp\BNZ.5d08848d1c3417\스크린샷(4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01027\AppData\Local\Temp\BNZ.5d0884ab1caafd\스크린샷(5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683568" y="305629"/>
            <a:ext cx="792088" cy="10351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5" name="Picture 7" descr="C:\Users\01027\AppData\Local\Temp\BNZ.5d0885751fbcd1\스크린샷(6)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모서리가 둥근 직사각형 6"/>
          <p:cNvSpPr/>
          <p:nvPr/>
        </p:nvSpPr>
        <p:spPr>
          <a:xfrm>
            <a:off x="0" y="908720"/>
            <a:ext cx="1907704" cy="10801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6" name="Picture 8" descr="C:\Users\01027\AppData\Local\Temp\BNZ.5d0885b420b2c9\스크린샷(7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모서리가 둥근 직사각형 33"/>
          <p:cNvSpPr/>
          <p:nvPr/>
        </p:nvSpPr>
        <p:spPr>
          <a:xfrm>
            <a:off x="1835696" y="587796"/>
            <a:ext cx="3600400" cy="62255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7" name="Picture 9" descr="C:\Users\01027\AppData\Local\Temp\BNZ.5d0885d921440d\스크린샷(8)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모서리가 둥근 직사각형 35"/>
          <p:cNvSpPr/>
          <p:nvPr/>
        </p:nvSpPr>
        <p:spPr>
          <a:xfrm>
            <a:off x="5652120" y="599202"/>
            <a:ext cx="2736304" cy="38152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8" name="Picture 10" descr="C:\Users\01027\AppData\Local\Temp\BNZ.5d08860621f30a\스크린샷(9)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651783"/>
            <a:ext cx="3600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835696" y="651783"/>
            <a:ext cx="3600400" cy="449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31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34" grpId="0" animBg="1"/>
      <p:bldP spid="36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227359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696997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3161" y="74797"/>
            <a:ext cx="171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3.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개발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( Server 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3234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1474" y="4038163"/>
            <a:ext cx="78730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입문자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대상으로 테스트를 한 결과 입력 항목 구분이 힘들다는 문제가 제기됨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-&gt; Text Editor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에 사용자 입력 항목을 구분할 수 있는 </a:t>
            </a:r>
            <a:r>
              <a:rPr lang="ko-KR" altLang="en-US" sz="16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정규표현식을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추가하여 입력 항목을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부각 시킴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066858" y="1624816"/>
            <a:ext cx="7393574" cy="3608370"/>
          </a:xfrm>
          <a:prstGeom prst="rect">
            <a:avLst/>
          </a:prstGeom>
          <a:noFill/>
          <a:ln>
            <a:solidFill>
              <a:srgbClr val="7AB53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58" y="1624815"/>
            <a:ext cx="7393574" cy="235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537AF40-91FE-4DD7-811A-60594D632247}"/>
              </a:ext>
            </a:extLst>
          </p:cNvPr>
          <p:cNvSpPr txBox="1"/>
          <p:nvPr/>
        </p:nvSpPr>
        <p:spPr>
          <a:xfrm>
            <a:off x="791568" y="481315"/>
            <a:ext cx="781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-&gt;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에디터 수정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723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227359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696997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3161" y="74797"/>
            <a:ext cx="171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3.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개발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( Server 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3234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7AF40-91FE-4DD7-811A-60594D632247}"/>
              </a:ext>
            </a:extLst>
          </p:cNvPr>
          <p:cNvSpPr txBox="1"/>
          <p:nvPr/>
        </p:nvSpPr>
        <p:spPr>
          <a:xfrm>
            <a:off x="791568" y="481315"/>
            <a:ext cx="781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-&gt;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에디터 수정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37AF40-91FE-4DD7-811A-60594D632247}"/>
              </a:ext>
            </a:extLst>
          </p:cNvPr>
          <p:cNvSpPr txBox="1"/>
          <p:nvPr/>
        </p:nvSpPr>
        <p:spPr>
          <a:xfrm>
            <a:off x="1165555" y="2895651"/>
            <a:ext cx="156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&lt;react-ace&gt;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46" y="3538033"/>
            <a:ext cx="3028950" cy="276225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86BA4F-25F5-4EF9-A942-61FE40398FB7}"/>
              </a:ext>
            </a:extLst>
          </p:cNvPr>
          <p:cNvSpPr/>
          <p:nvPr/>
        </p:nvSpPr>
        <p:spPr>
          <a:xfrm>
            <a:off x="1824974" y="5446449"/>
            <a:ext cx="2016224" cy="737909"/>
          </a:xfrm>
          <a:prstGeom prst="rect">
            <a:avLst/>
          </a:prstGeom>
          <a:noFill/>
          <a:ln>
            <a:solidFill>
              <a:srgbClr val="7AB53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46" y="92064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537AF40-91FE-4DD7-811A-60594D632247}"/>
              </a:ext>
            </a:extLst>
          </p:cNvPr>
          <p:cNvSpPr txBox="1"/>
          <p:nvPr/>
        </p:nvSpPr>
        <p:spPr>
          <a:xfrm>
            <a:off x="3472962" y="1688483"/>
            <a:ext cx="556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-&gt;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언어와 테마에 맞게 웹에서 코드를 보여주는 오픈 소스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37AF40-91FE-4DD7-811A-60594D632247}"/>
              </a:ext>
            </a:extLst>
          </p:cNvPr>
          <p:cNvSpPr txBox="1"/>
          <p:nvPr/>
        </p:nvSpPr>
        <p:spPr>
          <a:xfrm>
            <a:off x="4283968" y="4549826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-&gt; </a:t>
            </a:r>
            <a:r>
              <a:rPr lang="en-US" altLang="ko-KR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token </a:t>
            </a:r>
            <a:r>
              <a:rPr lang="ko-KR" altLang="en-US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정의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38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227359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696997" y="261434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3161" y="74797"/>
            <a:ext cx="171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3.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개발 </a:t>
            </a: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( Server 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3234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7AF40-91FE-4DD7-811A-60594D632247}"/>
              </a:ext>
            </a:extLst>
          </p:cNvPr>
          <p:cNvSpPr txBox="1"/>
          <p:nvPr/>
        </p:nvSpPr>
        <p:spPr>
          <a:xfrm>
            <a:off x="791568" y="481315"/>
            <a:ext cx="781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-&gt;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Github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와 연동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5122" name="Picture 2" descr="our projectsì ëí ì´ë¯¸ì§ ê²ìê²°ê³¼">
            <a:extLst>
              <a:ext uri="{FF2B5EF4-FFF2-40B4-BE49-F238E27FC236}">
                <a16:creationId xmlns:a16="http://schemas.microsoft.com/office/drawing/2014/main" id="{E722276C-D1AA-43C6-A982-732FEED95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86163"/>
            <a:ext cx="427672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githubì ëí ì´ë¯¸ì§ ê²ìê²°ê³¼">
            <a:extLst>
              <a:ext uri="{FF2B5EF4-FFF2-40B4-BE49-F238E27FC236}">
                <a16:creationId xmlns:a16="http://schemas.microsoft.com/office/drawing/2014/main" id="{7E18ED60-CC31-4201-B214-7AD20076F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658" y="3587558"/>
            <a:ext cx="4474959" cy="250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ìë°©í¥ íì´íì ëí ì´ë¯¸ì§ ê²ìê²°ê³¼">
            <a:extLst>
              <a:ext uri="{FF2B5EF4-FFF2-40B4-BE49-F238E27FC236}">
                <a16:creationId xmlns:a16="http://schemas.microsoft.com/office/drawing/2014/main" id="{67859123-B9D9-4544-947C-7D96B2459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945645" y="2553136"/>
            <a:ext cx="1252709" cy="125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841FEFC-7F60-487B-95CB-89216179D11A}"/>
              </a:ext>
            </a:extLst>
          </p:cNvPr>
          <p:cNvSpPr txBox="1"/>
          <p:nvPr/>
        </p:nvSpPr>
        <p:spPr>
          <a:xfrm>
            <a:off x="5370376" y="2854943"/>
            <a:ext cx="19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로그인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Code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저장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관리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22A710-E8D9-43DB-826B-BD2926704D3D}"/>
              </a:ext>
            </a:extLst>
          </p:cNvPr>
          <p:cNvSpPr/>
          <p:nvPr/>
        </p:nvSpPr>
        <p:spPr>
          <a:xfrm>
            <a:off x="5411973" y="2851272"/>
            <a:ext cx="1752315" cy="577728"/>
          </a:xfrm>
          <a:prstGeom prst="rect">
            <a:avLst/>
          </a:prstGeom>
          <a:noFill/>
          <a:ln>
            <a:solidFill>
              <a:srgbClr val="7AB53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35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720" y="3140968"/>
            <a:ext cx="5184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4. 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기대효과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083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270892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696997" y="30496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3161" y="74797"/>
            <a:ext cx="171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4.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기대효과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7504" y="3234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49490" y="458912"/>
            <a:ext cx="7317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최근 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IT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및 소프트웨어 산업에 대한 인식이 급격히 증가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초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중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고 소프트웨어 교육 의무화 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(2018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년도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91871"/>
            <a:ext cx="2133206" cy="16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ìíì½ë©ì ëí ì´ë¯¸ì§ ê²ìê²°ê³¼">
            <a:extLst>
              <a:ext uri="{FF2B5EF4-FFF2-40B4-BE49-F238E27FC236}">
                <a16:creationId xmlns:a16="http://schemas.microsoft.com/office/drawing/2014/main" id="{282BE946-3D8B-4168-A5DB-E5DE4B509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690" y="4042209"/>
            <a:ext cx="1195943" cy="119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tubeì ëí ì´ë¯¸ì§ ê²ìê²°ê³¼">
            <a:extLst>
              <a:ext uri="{FF2B5EF4-FFF2-40B4-BE49-F238E27FC236}">
                <a16:creationId xmlns:a16="http://schemas.microsoft.com/office/drawing/2014/main" id="{A5967F0E-BDBF-4070-8D66-B6531D4CC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210" y="5196680"/>
            <a:ext cx="1628994" cy="162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í¨ì¤í¸ìº í¼ì¤ì ëí ì´ë¯¸ì§ ê²ìê²°ê³¼">
            <a:extLst>
              <a:ext uri="{FF2B5EF4-FFF2-40B4-BE49-F238E27FC236}">
                <a16:creationId xmlns:a16="http://schemas.microsoft.com/office/drawing/2014/main" id="{11206DED-73CF-4BE1-8099-964BEAE96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24" y="3686647"/>
            <a:ext cx="1688771" cy="168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ì½ë©êµì¡ì ëí ì´ë¯¸ì§ ê²ìê²°ê³¼">
            <a:extLst>
              <a:ext uri="{FF2B5EF4-FFF2-40B4-BE49-F238E27FC236}">
                <a16:creationId xmlns:a16="http://schemas.microsoft.com/office/drawing/2014/main" id="{F0C80B5B-365A-4E62-8FEB-BE2E55A72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78" y="1105795"/>
            <a:ext cx="2785425" cy="278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8107E44-D73A-4268-A2B4-1C4AF7F7F528}"/>
              </a:ext>
            </a:extLst>
          </p:cNvPr>
          <p:cNvSpPr txBox="1"/>
          <p:nvPr/>
        </p:nvSpPr>
        <p:spPr>
          <a:xfrm>
            <a:off x="3794102" y="3594138"/>
            <a:ext cx="3451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-&gt;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입문자를 위한 수많은 교육 등장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034" name="Picture 10" descr="ì½ë©êµì¡ê¸°ê´ì ëí ì´ë¯¸ì§ ê²ìê²°ê³¼">
            <a:extLst>
              <a:ext uri="{FF2B5EF4-FFF2-40B4-BE49-F238E27FC236}">
                <a16:creationId xmlns:a16="http://schemas.microsoft.com/office/drawing/2014/main" id="{06D9DA6D-0FD2-412E-B7BA-8F42D1AB4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023683"/>
            <a:ext cx="16764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ì½ë©êµì¡ê¸°ê´ì ëí ì´ë¯¸ì§ ê²ìê²°ê³¼">
            <a:extLst>
              <a:ext uri="{FF2B5EF4-FFF2-40B4-BE49-F238E27FC236}">
                <a16:creationId xmlns:a16="http://schemas.microsoft.com/office/drawing/2014/main" id="{5473E8E7-C190-451C-A8B2-E9B5D6871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618" y="5111396"/>
            <a:ext cx="1712613" cy="16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ì½ë©êµì¡ê¸°ê´ì ëí ì´ë¯¸ì§ ê²ìê²°ê³¼">
            <a:extLst>
              <a:ext uri="{FF2B5EF4-FFF2-40B4-BE49-F238E27FC236}">
                <a16:creationId xmlns:a16="http://schemas.microsoft.com/office/drawing/2014/main" id="{50A1A167-3EDA-4619-A596-B6E00A031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536" y="5534927"/>
            <a:ext cx="1637632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ì½ë©êµì¡ê¸°ê´ì ëí ì´ë¯¸ì§ ê²ìê²°ê³¼">
            <a:extLst>
              <a:ext uri="{FF2B5EF4-FFF2-40B4-BE49-F238E27FC236}">
                <a16:creationId xmlns:a16="http://schemas.microsoft.com/office/drawing/2014/main" id="{2FEEF4F9-55F4-4E3E-B6FA-F4135C5DA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041" y="5123556"/>
            <a:ext cx="1359587" cy="135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utì ëí ì´ë¯¸ì§ ê²ìê²°ê³¼">
            <a:extLst>
              <a:ext uri="{FF2B5EF4-FFF2-40B4-BE49-F238E27FC236}">
                <a16:creationId xmlns:a16="http://schemas.microsoft.com/office/drawing/2014/main" id="{55C78BEE-783A-4C36-9E42-DDFF3337A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045" y="4203942"/>
            <a:ext cx="4123187" cy="200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60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270892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696997" y="30496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3161" y="74797"/>
            <a:ext cx="171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4.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기대효과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7504" y="3234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49490" y="458912"/>
            <a:ext cx="7317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최근 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IT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및 소프트웨어 산업에 대한 인식이 급격히 증가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초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중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고 소프트웨어 교육 의무화 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(2018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년도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91871"/>
            <a:ext cx="2133206" cy="16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ì½ë©êµì¡ì ëí ì´ë¯¸ì§ ê²ìê²°ê³¼">
            <a:extLst>
              <a:ext uri="{FF2B5EF4-FFF2-40B4-BE49-F238E27FC236}">
                <a16:creationId xmlns:a16="http://schemas.microsoft.com/office/drawing/2014/main" id="{F0C80B5B-365A-4E62-8FEB-BE2E55A72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78" y="1105795"/>
            <a:ext cx="2785425" cy="278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8107E44-D73A-4268-A2B4-1C4AF7F7F528}"/>
              </a:ext>
            </a:extLst>
          </p:cNvPr>
          <p:cNvSpPr txBox="1"/>
          <p:nvPr/>
        </p:nvSpPr>
        <p:spPr>
          <a:xfrm>
            <a:off x="3794102" y="3594138"/>
            <a:ext cx="3451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-&gt;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입문자를 위한 수많은 교육 등장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EDF3A1-00F5-44AF-9436-A8C5749217F8}"/>
              </a:ext>
            </a:extLst>
          </p:cNvPr>
          <p:cNvSpPr txBox="1"/>
          <p:nvPr/>
        </p:nvSpPr>
        <p:spPr>
          <a:xfrm>
            <a:off x="913486" y="4379393"/>
            <a:ext cx="7317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기존 자료를 통해 사용자는 쉽게 각 알고리즘의 개념 이해와 예제 코드들을 찾아볼 수 있지만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복잡한 알고리즘 일수록 실제 코드의 동작 모습을 확인하기 어려워 구현의 어려움을 겪고 있다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219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2708920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696997" y="3049674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3161" y="74797"/>
            <a:ext cx="171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4.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기대효과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7504" y="3234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02813" y="2418854"/>
            <a:ext cx="73170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사용자의 입력으로 생성된 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Data set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과 알고리즘 코드를 기반으로 동작모습을 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단계별로 확인 가능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시각화된 정보를 제공함으로 직관적인 이해를 도울 수 있음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가지 언어로 표현된 예제를 통해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다양한 언어에 대한 </a:t>
            </a:r>
            <a:r>
              <a:rPr lang="ko-KR" altLang="en-US" sz="16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접근성을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600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높힐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수 있음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동작으로부터 여러 알고리즘의 실행시간 및 비교횟수를 확인하며 효율적인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프로그램 설계에 대한 이해를 도울 수 있음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71600" y="692696"/>
            <a:ext cx="73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우리 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project</a:t>
            </a:r>
            <a:r>
              <a:rPr lang="ko-KR" altLang="en-US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 제공할 솔루션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91871"/>
            <a:ext cx="2133206" cy="16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565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720" y="3140968"/>
            <a:ext cx="5184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5. 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추가 개선사항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37512" y="757238"/>
            <a:ext cx="56864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867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1680" y="3068960"/>
            <a:ext cx="597666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ea typeface="KoPub돋움체 Medium" panose="02020603020101020101" pitchFamily="18" charset="-127"/>
              </a:rPr>
              <a:t>1. Algorithm Visualizer </a:t>
            </a:r>
            <a:r>
              <a:rPr lang="ko-KR" altLang="en-US" sz="32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ea typeface="KoPub돋움체 Medium" panose="02020603020101020101" pitchFamily="18" charset="-127"/>
              </a:rPr>
              <a:t>소개</a:t>
            </a:r>
            <a:endParaRPr lang="en-US" altLang="ko-KR" sz="3200" b="1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ea typeface="KoPub돋움체 Medium" panose="02020603020101020101" pitchFamily="18" charset="-127"/>
            </a:endParaRPr>
          </a:p>
          <a:p>
            <a:pPr algn="ctr"/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63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320969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696997" y="355045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3161" y="74797"/>
            <a:ext cx="171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5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.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추가 개선사항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7504" y="3234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05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11" y="1659912"/>
            <a:ext cx="2133206" cy="16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504" y="2173273"/>
            <a:ext cx="1224136" cy="38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259632" y="1163541"/>
            <a:ext cx="73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r>
              <a:rPr lang="en-US" altLang="ko-KR" sz="160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</a:t>
            </a: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정보 공유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60354" y="1872987"/>
            <a:ext cx="6396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동국대학교 학생들을 위한 데이터 베이스 적용</a:t>
            </a:r>
            <a:endParaRPr lang="en-US" altLang="ko-KR" sz="16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16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-&gt; </a:t>
            </a: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현재는 </a:t>
            </a:r>
            <a:r>
              <a:rPr lang="en-US" altLang="ko-KR" sz="1600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git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API</a:t>
            </a: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이용하여 로그인 및 코드를 관리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-&gt; </a:t>
            </a: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우리만의 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DB</a:t>
            </a: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따로 구축하여 학교 구성원 간의 코드공유</a:t>
            </a:r>
            <a:endParaRPr lang="en-US" altLang="ko-KR" sz="16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223" y="4333457"/>
            <a:ext cx="96202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391" y="5377677"/>
            <a:ext cx="2196455" cy="71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360354" y="4696611"/>
            <a:ext cx="6396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현재는 세 개의 언어만 지원하고 있음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</a:p>
          <a:p>
            <a:endParaRPr lang="en-US" altLang="ko-KR" sz="16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-&gt; </a:t>
            </a: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프로그래밍 입문 언어로 많이 사용되는 다른 언어들의 </a:t>
            </a:r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tracer API</a:t>
            </a:r>
          </a:p>
          <a:p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</a:t>
            </a:r>
            <a:r>
              <a:rPr lang="ko-KR" altLang="en-US" sz="1600" dirty="0" err="1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</a:t>
            </a: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구현한다</a:t>
            </a:r>
            <a:endParaRPr lang="en-US" altLang="ko-KR" sz="16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71464" y="3933056"/>
            <a:ext cx="73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</a:t>
            </a: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언어확장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743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320969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696997" y="355045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3161" y="74797"/>
            <a:ext cx="171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5</a:t>
            </a:r>
            <a:r>
              <a:rPr lang="en-US" altLang="ko-KR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. </a:t>
            </a:r>
            <a:r>
              <a:rPr lang="ko-KR" altLang="en-US" sz="1600" dirty="0" smtClean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추가 개선사항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KoPub돋움체 Medium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7504" y="3234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05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906904" y="1653510"/>
            <a:ext cx="3672408" cy="3600400"/>
            <a:chOff x="1115616" y="764704"/>
            <a:chExt cx="2934444" cy="287655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767487"/>
              <a:ext cx="1685925" cy="246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760" y="764704"/>
              <a:ext cx="1638300" cy="287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TextBox 23"/>
          <p:cNvSpPr txBox="1"/>
          <p:nvPr/>
        </p:nvSpPr>
        <p:spPr>
          <a:xfrm>
            <a:off x="1043608" y="1002214"/>
            <a:ext cx="7317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Tracer API </a:t>
            </a: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안내</a:t>
            </a:r>
            <a:endParaRPr lang="en-US" altLang="ko-KR" sz="16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14232" y="1759748"/>
            <a:ext cx="4206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사용자가 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tracer API</a:t>
            </a: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스스로 이해</a:t>
            </a:r>
            <a:endParaRPr lang="en-US" altLang="ko-KR" sz="16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16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-&gt; </a:t>
            </a: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각 언어에 대한 동작과정을 이해하는데 도움</a:t>
            </a:r>
            <a:endParaRPr lang="en-US" altLang="ko-KR" sz="16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endParaRPr lang="en-US" altLang="ko-KR" sz="16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-&gt; </a:t>
            </a: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교육용으로 제시된 코드 이외 자신이 작성한</a:t>
            </a:r>
            <a:endParaRPr lang="en-US" altLang="ko-KR" sz="16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16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</a:t>
            </a:r>
            <a:r>
              <a:rPr lang="ko-KR" altLang="en-US" sz="1600" dirty="0" smtClean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알고리즘 코드의 시각화가 가능해짐</a:t>
            </a:r>
            <a:endParaRPr lang="en-US" altLang="ko-KR" sz="1600" dirty="0" smtClean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234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9052FC6-EC26-4E65-A0F9-9E10FAC526D0}"/>
              </a:ext>
            </a:extLst>
          </p:cNvPr>
          <p:cNvSpPr txBox="1"/>
          <p:nvPr/>
        </p:nvSpPr>
        <p:spPr>
          <a:xfrm>
            <a:off x="618927" y="1052736"/>
            <a:ext cx="7873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</a:t>
            </a:r>
            <a:r>
              <a: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무작정 달려들어 처음에 상당히 막막했는데 그곳에서 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우리가 건드릴 </a:t>
            </a:r>
            <a:r>
              <a:rPr lang="ko-KR" altLang="en-US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수 있는 부분을 찾고 변화시키는게 재밌었다</a:t>
            </a:r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4DBE5C-2D2F-48C8-B85A-64316A2396AD}"/>
              </a:ext>
            </a:extLst>
          </p:cNvPr>
          <p:cNvSpPr txBox="1"/>
          <p:nvPr/>
        </p:nvSpPr>
        <p:spPr>
          <a:xfrm>
            <a:off x="618927" y="2852936"/>
            <a:ext cx="7873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프로그래밍을 통해 그 무엇이든 개발할 수 있다는 </a:t>
            </a:r>
            <a:endParaRPr lang="en-US" altLang="ko-KR" sz="2400" dirty="0" smtClean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                                                      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배움을 얻었다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 ”</a:t>
            </a:r>
            <a:endParaRPr lang="en-US" altLang="ko-KR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86965B-8F02-45B3-96BC-9B45D948EDF1}"/>
              </a:ext>
            </a:extLst>
          </p:cNvPr>
          <p:cNvSpPr txBox="1"/>
          <p:nvPr/>
        </p:nvSpPr>
        <p:spPr>
          <a:xfrm>
            <a:off x="635493" y="4437112"/>
            <a:ext cx="7873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“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다양한 </a:t>
            </a:r>
            <a:r>
              <a:rPr lang="ko-KR" altLang="en-US" sz="2400" dirty="0" err="1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오픈소스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ko-KR" altLang="en-US" sz="2400" dirty="0" err="1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오픈소스에서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또 사용되는 </a:t>
            </a:r>
            <a:r>
              <a:rPr lang="ko-KR" altLang="en-US" sz="2400" dirty="0" err="1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오픈소스들</a:t>
            </a:r>
            <a:r>
              <a:rPr lang="ko-KR" altLang="en-US" sz="2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을 보며 프로그래밍에 있어 설계가 매우 중요하다는 것을 느꼈다</a:t>
            </a:r>
            <a:r>
              <a:rPr lang="en-US" altLang="ko-KR" sz="2400" dirty="0" smtClean="0"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en-US" altLang="ko-KR" sz="2400" dirty="0"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796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Q&amp;A</a:t>
            </a:r>
            <a:endParaRPr lang="en-US" altLang="ko-KR" sz="4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26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3075057"/>
            <a:ext cx="3333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33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33013" y="167824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7157" y="6279702"/>
            <a:ext cx="356201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알고리즘 시각화를 위한 코드입력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40438" y="6279703"/>
            <a:ext cx="3480034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알고리즘 시각화 정보 제공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75856" y="151740"/>
            <a:ext cx="4235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hlinkClick r:id="rId3"/>
              </a:rPr>
              <a:t>https://algorithm-visualizer.org/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843161" y="74796"/>
            <a:ext cx="3762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Algorithm Visualizer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소개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33783" y="668512"/>
            <a:ext cx="537818" cy="237281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8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503549" y="260648"/>
            <a:ext cx="540059" cy="24503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04210" y="201399"/>
            <a:ext cx="389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 Select Programing Language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7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22252" y="764044"/>
            <a:ext cx="1813444" cy="196636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252" y="273040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2. Select </a:t>
            </a:r>
          </a:p>
          <a:p>
            <a:r>
              <a:rPr lang="en-US" altLang="ko-KR" b="1" dirty="0">
                <a:solidFill>
                  <a:schemeClr val="bg1"/>
                </a:solidFill>
              </a:rPr>
              <a:t>       Algorithm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02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6444208" y="204630"/>
            <a:ext cx="2592288" cy="385301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0" y="188640"/>
            <a:ext cx="225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4. Build &amp; Play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95936" y="683404"/>
            <a:ext cx="225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3. Source Code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14070" y="713142"/>
            <a:ext cx="3222425" cy="566818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/>
      <p:bldP spid="31" grpId="0" animBg="1"/>
      <p:bldP spid="6" grpId="0"/>
      <p:bldP spid="32" grpId="0" animBg="1"/>
      <p:bldP spid="7" grpId="0"/>
      <p:bldP spid="35" grpId="0"/>
      <p:bldP spid="35" grpId="1"/>
      <p:bldP spid="36" grpId="0" animBg="1"/>
      <p:bldP spid="3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696997" y="1681522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77281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3161" y="74796"/>
            <a:ext cx="3762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Algorithm Visualizer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ea typeface="KoPub돋움체 Medium" panose="02020603020101020101" pitchFamily="18" charset="-127"/>
              </a:rPr>
              <a:t>소개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ea typeface="KoPub돋움체 Medium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37393" y="467380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Example Algorithm : Binary Search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07504" y="3234462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02" y="905793"/>
            <a:ext cx="7335837" cy="578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02" y="905793"/>
            <a:ext cx="7335837" cy="580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02" y="910555"/>
            <a:ext cx="7345363" cy="5797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02" y="915219"/>
            <a:ext cx="7345363" cy="577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03" y="908720"/>
            <a:ext cx="7378714" cy="5800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03" y="915219"/>
            <a:ext cx="7378714" cy="579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867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33013" y="167824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3568" y="134656"/>
            <a:ext cx="232939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문제 분석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971600" y="692696"/>
            <a:ext cx="5328592" cy="576064"/>
            <a:chOff x="3923928" y="1196752"/>
            <a:chExt cx="2448272" cy="576064"/>
          </a:xfrm>
        </p:grpSpPr>
        <p:sp>
          <p:nvSpPr>
            <p:cNvPr id="14" name="TextBox 13"/>
            <p:cNvSpPr txBox="1"/>
            <p:nvPr/>
          </p:nvSpPr>
          <p:spPr>
            <a:xfrm>
              <a:off x="3927025" y="1309990"/>
              <a:ext cx="2445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사용자 입력을 위한 어플리케이션이 아니다</a:t>
              </a:r>
              <a:r>
                <a:rPr lang="en-US" altLang="ko-KR" b="1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!</a:t>
              </a:r>
              <a:endParaRPr lang="ko-KR" altLang="en-US" b="1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923928" y="1196752"/>
              <a:ext cx="2448272" cy="576064"/>
            </a:xfrm>
            <a:prstGeom prst="rect">
              <a:avLst/>
            </a:prstGeom>
            <a:noFill/>
            <a:ln>
              <a:solidFill>
                <a:srgbClr val="272123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020276" y="1510045"/>
            <a:ext cx="7104974" cy="4392488"/>
            <a:chOff x="883994" y="1484784"/>
            <a:chExt cx="8008486" cy="4968552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994" y="1510045"/>
              <a:ext cx="8008486" cy="4943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직사각형 17"/>
            <p:cNvSpPr/>
            <p:nvPr/>
          </p:nvSpPr>
          <p:spPr>
            <a:xfrm>
              <a:off x="883994" y="1484784"/>
              <a:ext cx="6276002" cy="1763643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100018" y="3717033"/>
              <a:ext cx="3688006" cy="26465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117961" y="4437112"/>
              <a:ext cx="3526047" cy="26465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117960" y="5202987"/>
              <a:ext cx="7702512" cy="50405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53930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1340768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33013" y="167824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43161" y="74796"/>
            <a:ext cx="376246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개발 목표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521" y="817943"/>
            <a:ext cx="1416642" cy="1458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01022" y="1484784"/>
            <a:ext cx="623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목표 </a:t>
            </a:r>
            <a:r>
              <a:rPr lang="en-US" altLang="ko-KR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  <a:r>
              <a:rPr lang="ko-KR" altLang="en-US" b="1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입문자를</a:t>
            </a:r>
            <a:r>
              <a:rPr lang="ko-KR" altLang="en-US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위한 </a:t>
            </a:r>
            <a:r>
              <a:rPr lang="en-US" altLang="ko-KR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Algorithm </a:t>
            </a:r>
            <a:r>
              <a:rPr lang="ko-KR" altLang="en-US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교육 </a:t>
            </a:r>
            <a:r>
              <a:rPr lang="ko-KR" altLang="en-US" b="1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컨텐츠</a:t>
            </a:r>
            <a:r>
              <a:rPr lang="ko-KR" altLang="en-US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제작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7386" y="3557915"/>
            <a:ext cx="6628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AutoNum type="arabicPeriod"/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학습하고자 하는 언어와 알고리즘 선택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342900" indent="-342900" fontAlgn="base">
              <a:buAutoNum type="arabicPeriod"/>
            </a:pP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fontAlgn="base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선택된 알고리즘에 대한 이론적 설명 제공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fontAlgn="base"/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fontAlgn="base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이론 학습이 끝난 후 문제 제공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(Build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후 시각화 확인 가능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</a:p>
          <a:p>
            <a:pPr fontAlgn="base"/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fontAlgn="base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문제를 푼 후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solution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을 제공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(Build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후 시각화 확인 가능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967386" y="2780928"/>
            <a:ext cx="794195" cy="288032"/>
          </a:xfrm>
          <a:prstGeom prst="right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907704" y="2740858"/>
            <a:ext cx="4754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HOW TO ?</a:t>
            </a:r>
            <a:endParaRPr lang="ko-KR" altLang="en-US" sz="2000" b="1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7504" y="31409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85665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1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1720" y="3140968"/>
            <a:ext cx="51845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 </a:t>
            </a:r>
            <a:r>
              <a:rPr lang="ko-KR" altLang="en-US" sz="3000" b="1" dirty="0"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초기 직면 문제</a:t>
            </a:r>
            <a:endParaRPr lang="en-US" altLang="ko-KR" sz="3000" b="1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000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368" y="1753620"/>
            <a:ext cx="3093339" cy="267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0" y="176953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696997" y="211029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7504" y="134076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504" y="1819563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7504" y="2298358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273040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04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42885" y="1818256"/>
            <a:ext cx="3024336" cy="2458701"/>
            <a:chOff x="9394560" y="1268760"/>
            <a:chExt cx="1854216" cy="1630923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4560" y="1309530"/>
              <a:ext cx="1854216" cy="1558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직사각형 2"/>
            <p:cNvSpPr/>
            <p:nvPr/>
          </p:nvSpPr>
          <p:spPr>
            <a:xfrm>
              <a:off x="9394560" y="1268760"/>
              <a:ext cx="1854216" cy="1630923"/>
            </a:xfrm>
            <a:prstGeom prst="rect">
              <a:avLst/>
            </a:prstGeom>
            <a:noFill/>
            <a:ln>
              <a:solidFill>
                <a:srgbClr val="7AB53D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43161" y="74796"/>
            <a:ext cx="376246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2. 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초기 직면 문제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42885" y="5085170"/>
            <a:ext cx="7241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Algorithm Visualizer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는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Docker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를 이용하여 언어별 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Linux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컨테이너를 만들어서 사용자가 작성한 코드를 </a:t>
            </a:r>
            <a:r>
              <a:rPr lang="en-US" altLang="ko-KR" dirty="0" err="1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json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으로 받아 결과를 출력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56176" y="4427820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User Code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0" name="아래쪽 화살표 39"/>
          <p:cNvSpPr/>
          <p:nvPr/>
        </p:nvSpPr>
        <p:spPr>
          <a:xfrm rot="16200000">
            <a:off x="4550969" y="2255840"/>
            <a:ext cx="287476" cy="762698"/>
          </a:xfrm>
          <a:prstGeom prst="downArrow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아래쪽 화살표 40"/>
          <p:cNvSpPr/>
          <p:nvPr/>
        </p:nvSpPr>
        <p:spPr>
          <a:xfrm rot="16200000" flipH="1" flipV="1">
            <a:off x="4475960" y="3113482"/>
            <a:ext cx="259321" cy="762697"/>
          </a:xfrm>
          <a:prstGeom prst="downArrow">
            <a:avLst/>
          </a:prstGeom>
          <a:ln w="127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107504" y="3212976"/>
            <a:ext cx="450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AA103F-B730-4E85-BD54-C6C4639C8267}"/>
              </a:ext>
            </a:extLst>
          </p:cNvPr>
          <p:cNvSpPr txBox="1"/>
          <p:nvPr/>
        </p:nvSpPr>
        <p:spPr>
          <a:xfrm>
            <a:off x="809540" y="422688"/>
            <a:ext cx="376246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-&gt; Docker</a:t>
            </a:r>
            <a:r>
              <a:rPr lang="ko-KR" altLang="en-US" sz="1600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rgbClr val="272123"/>
                </a:solidFill>
                <a:latin typeface="+mn-ea"/>
              </a:rPr>
              <a:t>에 대한 이해 부족</a:t>
            </a:r>
            <a:endParaRPr lang="en-US" altLang="ko-KR" sz="1600" dirty="0">
              <a:ln>
                <a:solidFill>
                  <a:schemeClr val="tx1">
                    <a:alpha val="30000"/>
                  </a:schemeClr>
                </a:solidFill>
              </a:ln>
              <a:solidFill>
                <a:srgbClr val="27212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002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3601</TotalTime>
  <Words>2500</Words>
  <Application>Microsoft Office PowerPoint</Application>
  <PresentationFormat>On-screen Show (4:3)</PresentationFormat>
  <Paragraphs>460</Paragraphs>
  <Slides>34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맑은 고딕</vt:lpstr>
      <vt:lpstr>KoPub돋움체 Bold</vt:lpstr>
      <vt:lpstr>Arial</vt:lpstr>
      <vt:lpstr>KoPub돋움체 Medium</vt:lpstr>
      <vt:lpstr>Symbol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Im sungho</cp:lastModifiedBy>
  <cp:revision>354</cp:revision>
  <dcterms:created xsi:type="dcterms:W3CDTF">2013-09-05T09:43:46Z</dcterms:created>
  <dcterms:modified xsi:type="dcterms:W3CDTF">2019-06-19T05:11:20Z</dcterms:modified>
</cp:coreProperties>
</file>