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F6ADD-395E-4706-B79D-8455C5F56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14A8FE-F3DD-4653-AA61-257614E71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8149A-C0FF-44C0-80BC-A9A3AEE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78FA-2783-46F5-B0B0-7EC23543045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9B670-7D0D-4362-8407-1F94DFCD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350C5-533D-4D53-BAB2-ED2947D0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4D8-57A2-4D6D-A33D-C70EC1F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E1583-66C7-440E-AAF1-26FBA010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29CF9-DDBB-49D2-8FB4-6E0C459E3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4DCA8-D3C5-478A-ADAD-D44FAEDB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78FA-2783-46F5-B0B0-7EC23543045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E6AD5-3847-4ED9-9A14-B991AFF8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9E4FB-0F1C-41A9-BAAB-58AB54E5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4D8-57A2-4D6D-A33D-C70EC1F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6963E6-E496-4F57-A9B8-BEE91B06A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050E6-5FC1-4A8D-9D7A-DF6B0A7E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0BEBD-ACCC-4839-BB4E-8A91F100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78FA-2783-46F5-B0B0-7EC23543045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6583D-B580-4335-BAB4-8F9CC299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07996-7F9A-4905-B1FF-49230DCF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4D8-57A2-4D6D-A33D-C70EC1F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6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DCED1-F284-41FC-A0C4-C9CFE866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1532F-4648-43DE-9EAD-0CB4E44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4DE10-13AC-4052-ACC8-F97B516B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78FA-2783-46F5-B0B0-7EC23543045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AD2A2-E0F1-4E71-9800-8095E79B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AED4A-CB8E-4BDE-A4F4-41A54178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4D8-57A2-4D6D-A33D-C70EC1F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C516E-1EE5-4661-A1DB-1CB90F10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3F69E-8A74-4CDB-87B0-F0506CAF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C8BAF-0DF4-46F3-B1A0-74FB7E05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78FA-2783-46F5-B0B0-7EC23543045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27297-6AD9-4D9A-97DD-D146418A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804C5-C957-45CE-98C0-AE3A0340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4D8-57A2-4D6D-A33D-C70EC1F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939F1-C914-40D8-8792-1161FC70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8C96-916B-4A9A-B84D-75B85BDC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5510B-7266-498A-B7ED-9B968706E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BE37F-F5DF-4A28-AB91-9220A9E8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78FA-2783-46F5-B0B0-7EC23543045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3D87C-794E-40D1-9E3E-2FC91838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64F78-E5CE-42BC-98B2-32C63F7F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4D8-57A2-4D6D-A33D-C70EC1F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1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12348-F1DD-4208-8317-0534A6C1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D01E9-AA91-47E0-9883-B15DD57C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07B95-C927-40CC-8406-BF9FE2BE9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7D0659-CFA6-48AE-948F-C28483787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4B473-54F2-4042-82DA-B81CC206E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18384C-516B-4564-A608-1693AF12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78FA-2783-46F5-B0B0-7EC23543045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F213D9-BEFF-4177-BF64-14C026B0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0295EE-FC39-45B3-BFE3-8D3F67C2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4D8-57A2-4D6D-A33D-C70EC1F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4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4393D-8737-4D18-95D5-E7E39FE9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1EF6BE-72A0-49B8-B9F2-5D19BE1C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78FA-2783-46F5-B0B0-7EC23543045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0FAA0-5D51-4E60-AFCC-1748B782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4D77B3-78C0-4700-9483-D59C6BEB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4D8-57A2-4D6D-A33D-C70EC1F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6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975150-6223-4AFE-B044-BE398FDC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78FA-2783-46F5-B0B0-7EC23543045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9EDFAE-8A32-4657-9D57-1420D48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CECB6-1253-4BA2-BD20-36917B2E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4D8-57A2-4D6D-A33D-C70EC1F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5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7808F-56B8-4E09-BB29-D7ACE4AE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F78EE-8655-42C0-9654-AF927363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FB42A-9F8D-461D-80C8-B1A5D11C3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7B2AF-19AF-4B1D-A9A2-0BB71BB6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78FA-2783-46F5-B0B0-7EC23543045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BD0DD-73B1-4B53-8E58-C91D3275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087FA5-B2B0-4D2B-9CA3-5349FE1B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4D8-57A2-4D6D-A33D-C70EC1F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6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25C66-D754-4CE8-83B6-96F5E180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11265-CE88-4F8E-A458-F15A23042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84E98B-D684-46A4-8DE9-7E422B42D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84F6B-D818-4CD9-B836-EFAEA518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78FA-2783-46F5-B0B0-7EC23543045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F5A63-A70C-4BA6-8A3E-A50FA564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E595A-CD6C-4A82-A23C-2554ED26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4D8-57A2-4D6D-A33D-C70EC1F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5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6B7FA1-A5E3-4C49-8CBD-F91D7E29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BC320-6BAA-4927-8F1D-AA118503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8EDD8-0A27-4B21-B520-3DC54C68F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78FA-2783-46F5-B0B0-7EC23543045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6BE57-BF05-4856-BBF5-EF7D955F5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0E2AB-04AC-45FB-8D08-1902AAB36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44D8-57A2-4D6D-A33D-C70EC1F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D2D5E-0D17-4733-93D7-2188826660E1}"/>
              </a:ext>
            </a:extLst>
          </p:cNvPr>
          <p:cNvSpPr txBox="1"/>
          <p:nvPr/>
        </p:nvSpPr>
        <p:spPr>
          <a:xfrm>
            <a:off x="123825" y="161925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배치 모델링</a:t>
            </a:r>
            <a:r>
              <a:rPr lang="en-US" altLang="ko-KR" b="1" dirty="0"/>
              <a:t>(12</a:t>
            </a:r>
            <a:r>
              <a:rPr lang="ko-KR" altLang="en-US" b="1" dirty="0"/>
              <a:t>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F77F1C4-AE84-4E1C-AE4E-52E9C59FB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27038"/>
              </p:ext>
            </p:extLst>
          </p:nvPr>
        </p:nvGraphicFramePr>
        <p:xfrm>
          <a:off x="5010150" y="1500715"/>
          <a:ext cx="6905625" cy="2452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1875">
                  <a:extLst>
                    <a:ext uri="{9D8B030D-6E8A-4147-A177-3AD203B41FA5}">
                      <a16:colId xmlns:a16="http://schemas.microsoft.com/office/drawing/2014/main" val="260311513"/>
                    </a:ext>
                  </a:extLst>
                </a:gridCol>
                <a:gridCol w="2301875">
                  <a:extLst>
                    <a:ext uri="{9D8B030D-6E8A-4147-A177-3AD203B41FA5}">
                      <a16:colId xmlns:a16="http://schemas.microsoft.com/office/drawing/2014/main" val="3993762300"/>
                    </a:ext>
                  </a:extLst>
                </a:gridCol>
                <a:gridCol w="2301875">
                  <a:extLst>
                    <a:ext uri="{9D8B030D-6E8A-4147-A177-3AD203B41FA5}">
                      <a16:colId xmlns:a16="http://schemas.microsoft.com/office/drawing/2014/main" val="1735231303"/>
                    </a:ext>
                  </a:extLst>
                </a:gridCol>
              </a:tblGrid>
              <a:tr h="61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R1-04-01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R1-04-02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R1-04-03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41539"/>
                  </a:ext>
                </a:extLst>
              </a:tr>
              <a:tr h="61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R1-03-01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R1-03-02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R1-03-03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236554"/>
                  </a:ext>
                </a:extLst>
              </a:tr>
              <a:tr h="61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R1-02-01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R1-02-02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R1-02-03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02242"/>
                  </a:ext>
                </a:extLst>
              </a:tr>
              <a:tr h="61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R1-01-01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R1-01-02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R1-01-03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8925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DB4518-8C00-481F-9A88-3B1466B26D92}"/>
              </a:ext>
            </a:extLst>
          </p:cNvPr>
          <p:cNvSpPr txBox="1"/>
          <p:nvPr/>
        </p:nvSpPr>
        <p:spPr>
          <a:xfrm>
            <a:off x="6831013" y="867689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임의의 </a:t>
            </a:r>
            <a:r>
              <a:rPr lang="en-US" altLang="ko-KR" dirty="0"/>
              <a:t>MPS CELL NUMBERING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ECD62-1D4A-44DB-81F7-7157A7B146EC}"/>
              </a:ext>
            </a:extLst>
          </p:cNvPr>
          <p:cNvSpPr txBox="1"/>
          <p:nvPr/>
        </p:nvSpPr>
        <p:spPr>
          <a:xfrm>
            <a:off x="0" y="729190"/>
            <a:ext cx="462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높이별</a:t>
            </a:r>
            <a:r>
              <a:rPr lang="ko-KR" altLang="en-US" dirty="0"/>
              <a:t> 가중치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여성근로자 평균 신장 및 현장 인터뷰 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370CE33-3FDC-40E4-8DFF-663404C2C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56178"/>
              </p:ext>
            </p:extLst>
          </p:nvPr>
        </p:nvGraphicFramePr>
        <p:xfrm>
          <a:off x="824706" y="1500715"/>
          <a:ext cx="2978150" cy="2452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78150">
                  <a:extLst>
                    <a:ext uri="{9D8B030D-6E8A-4147-A177-3AD203B41FA5}">
                      <a16:colId xmlns:a16="http://schemas.microsoft.com/office/drawing/2014/main" val="4184010350"/>
                    </a:ext>
                  </a:extLst>
                </a:gridCol>
              </a:tblGrid>
              <a:tr h="61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302613"/>
                  </a:ext>
                </a:extLst>
              </a:tr>
              <a:tr h="61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767551"/>
                  </a:ext>
                </a:extLst>
              </a:tr>
              <a:tr h="61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487139"/>
                  </a:ext>
                </a:extLst>
              </a:tr>
              <a:tr h="61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3836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435C26-3F0A-44CE-A9C4-8DE5F8496777}"/>
              </a:ext>
            </a:extLst>
          </p:cNvPr>
          <p:cNvSpPr txBox="1"/>
          <p:nvPr/>
        </p:nvSpPr>
        <p:spPr>
          <a:xfrm>
            <a:off x="390525" y="4328067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SKU NUMBER </a:t>
            </a:r>
            <a:r>
              <a:rPr lang="ko-KR" altLang="en-US" dirty="0"/>
              <a:t>및 임의 수량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5F64A7-1DE5-4126-BCB0-150B32E4F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10665"/>
              </p:ext>
            </p:extLst>
          </p:nvPr>
        </p:nvGraphicFramePr>
        <p:xfrm>
          <a:off x="742950" y="4986445"/>
          <a:ext cx="10445747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03519">
                  <a:extLst>
                    <a:ext uri="{9D8B030D-6E8A-4147-A177-3AD203B41FA5}">
                      <a16:colId xmlns:a16="http://schemas.microsoft.com/office/drawing/2014/main" val="4174232383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420675344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1947040425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1033364183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1449685346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3919140743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2806250706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1997661663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2707693356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2135844847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214665219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3211480423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281772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4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4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76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FE30E2-0AC8-414D-9CF9-5509731C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1" y="3240495"/>
            <a:ext cx="5810250" cy="2990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D40906-2E55-4A12-9CEA-ECFCCD17E3D8}"/>
              </a:ext>
            </a:extLst>
          </p:cNvPr>
          <p:cNvSpPr txBox="1"/>
          <p:nvPr/>
        </p:nvSpPr>
        <p:spPr>
          <a:xfrm>
            <a:off x="123825" y="161925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배치 모델링</a:t>
            </a:r>
            <a:r>
              <a:rPr lang="en-US" altLang="ko-KR" b="1" dirty="0"/>
              <a:t>(12</a:t>
            </a:r>
            <a:r>
              <a:rPr lang="ko-KR" altLang="en-US" b="1" dirty="0"/>
              <a:t>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87116-B05B-4053-99C2-E372A62BBFD0}"/>
              </a:ext>
            </a:extLst>
          </p:cNvPr>
          <p:cNvSpPr txBox="1"/>
          <p:nvPr/>
        </p:nvSpPr>
        <p:spPr>
          <a:xfrm>
            <a:off x="123825" y="626507"/>
            <a:ext cx="820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EXCEL</a:t>
            </a:r>
            <a:r>
              <a:rPr lang="ko-KR" altLang="en-US" dirty="0"/>
              <a:t> 해 찾기를 사용하여 </a:t>
            </a:r>
            <a:r>
              <a:rPr lang="en-US" altLang="ko-KR" dirty="0"/>
              <a:t>OR(Operation Research)</a:t>
            </a:r>
            <a:r>
              <a:rPr lang="ko-KR" altLang="en-US" dirty="0"/>
              <a:t>의 정수 계획법 모델링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CE14D-1DAF-4331-8135-3CBF92376D23}"/>
              </a:ext>
            </a:extLst>
          </p:cNvPr>
          <p:cNvSpPr txBox="1"/>
          <p:nvPr/>
        </p:nvSpPr>
        <p:spPr>
          <a:xfrm>
            <a:off x="123825" y="1091089"/>
            <a:ext cx="82010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목적함수 </a:t>
            </a:r>
            <a:r>
              <a:rPr lang="en-US" altLang="ko-KR" dirty="0"/>
              <a:t>: </a:t>
            </a:r>
            <a:r>
              <a:rPr lang="ko-KR" altLang="en-US" dirty="0"/>
              <a:t>작업량 최소화 </a:t>
            </a:r>
            <a:r>
              <a:rPr lang="en-US" altLang="ko-KR" dirty="0"/>
              <a:t>[ Min.</a:t>
            </a:r>
            <a:r>
              <a:rPr lang="ko-KR" altLang="en-US" dirty="0"/>
              <a:t>  ∑ </a:t>
            </a:r>
            <a:r>
              <a:rPr lang="en-US" altLang="ko-KR" dirty="0"/>
              <a:t>L(product, position) * Wi * A(product)]</a:t>
            </a:r>
          </a:p>
          <a:p>
            <a:pPr algn="ctr"/>
            <a:r>
              <a:rPr lang="en-US" altLang="ko-KR" sz="1600" dirty="0"/>
              <a:t>(Wi :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번째 줄의 가중치</a:t>
            </a:r>
            <a:r>
              <a:rPr lang="en-US" altLang="ko-KR" sz="1600" dirty="0"/>
              <a:t>, A(product) : </a:t>
            </a:r>
            <a:r>
              <a:rPr lang="ko-KR" altLang="en-US" sz="1600" dirty="0"/>
              <a:t>특정 상품의 주문 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139D9-0490-4C11-B81A-84AC94A9B3A1}"/>
              </a:ext>
            </a:extLst>
          </p:cNvPr>
          <p:cNvSpPr txBox="1"/>
          <p:nvPr/>
        </p:nvSpPr>
        <p:spPr>
          <a:xfrm>
            <a:off x="133351" y="1737420"/>
            <a:ext cx="895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의사결정변수 </a:t>
            </a:r>
            <a:r>
              <a:rPr lang="en-US" altLang="ko-KR" dirty="0"/>
              <a:t>: L(product, position) [ </a:t>
            </a:r>
            <a:r>
              <a:rPr lang="ko-KR" altLang="en-US" dirty="0"/>
              <a:t>특정 제품이 </a:t>
            </a:r>
            <a:r>
              <a:rPr lang="en-US" altLang="ko-KR" dirty="0"/>
              <a:t>position</a:t>
            </a:r>
            <a:r>
              <a:rPr lang="ko-KR" altLang="en-US" dirty="0"/>
              <a:t>에 위치하면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0 ]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B5FE2-4E0B-4026-BED8-D28D6A48AF44}"/>
              </a:ext>
            </a:extLst>
          </p:cNvPr>
          <p:cNvSpPr txBox="1"/>
          <p:nvPr/>
        </p:nvSpPr>
        <p:spPr>
          <a:xfrm>
            <a:off x="133351" y="2210500"/>
            <a:ext cx="895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제약조건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개의 제품은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position</a:t>
            </a:r>
            <a:r>
              <a:rPr lang="ko-KR" altLang="en-US" dirty="0"/>
              <a:t>에 배치되어야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제약조건 </a:t>
            </a:r>
            <a:r>
              <a:rPr lang="en-US" altLang="ko-KR" dirty="0"/>
              <a:t>2 : 1</a:t>
            </a:r>
            <a:r>
              <a:rPr lang="ko-KR" altLang="en-US" dirty="0"/>
              <a:t>개의 </a:t>
            </a:r>
            <a:r>
              <a:rPr lang="en-US" altLang="ko-KR" dirty="0"/>
              <a:t>position</a:t>
            </a:r>
            <a:r>
              <a:rPr lang="ko-KR" altLang="en-US" dirty="0"/>
              <a:t>에는 </a:t>
            </a:r>
            <a:r>
              <a:rPr lang="en-US" altLang="ko-KR" dirty="0"/>
              <a:t>1</a:t>
            </a:r>
            <a:r>
              <a:rPr lang="ko-KR" altLang="en-US" dirty="0"/>
              <a:t>개의 제품만이 들어갈 수 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D7B70BF-A6CF-466A-86EA-2430DF9F3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25107"/>
              </p:ext>
            </p:extLst>
          </p:nvPr>
        </p:nvGraphicFramePr>
        <p:xfrm>
          <a:off x="6467476" y="3240494"/>
          <a:ext cx="5438775" cy="2990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12925">
                  <a:extLst>
                    <a:ext uri="{9D8B030D-6E8A-4147-A177-3AD203B41FA5}">
                      <a16:colId xmlns:a16="http://schemas.microsoft.com/office/drawing/2014/main" val="260311513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3993762300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1735231303"/>
                    </a:ext>
                  </a:extLst>
                </a:gridCol>
              </a:tblGrid>
              <a:tr h="747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R1-04-01</a:t>
                      </a:r>
                    </a:p>
                    <a:p>
                      <a:pPr algn="ctr" latinLnBrk="1"/>
                      <a:r>
                        <a:rPr lang="en-US" altLang="ko-KR" b="0" dirty="0"/>
                        <a:t>(</a:t>
                      </a:r>
                      <a:r>
                        <a:rPr lang="en-US" altLang="ko-KR" b="0" dirty="0" err="1"/>
                        <a:t>sku</a:t>
                      </a:r>
                      <a:r>
                        <a:rPr lang="en-US" altLang="ko-KR" b="0" dirty="0"/>
                        <a:t> 7)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R1-04-02</a:t>
                      </a:r>
                    </a:p>
                    <a:p>
                      <a:pPr algn="ctr" latinLnBrk="1"/>
                      <a:r>
                        <a:rPr lang="en-US" altLang="ko-KR" b="0" dirty="0"/>
                        <a:t>(</a:t>
                      </a:r>
                      <a:r>
                        <a:rPr lang="en-US" altLang="ko-KR" b="0" dirty="0" err="1"/>
                        <a:t>sku</a:t>
                      </a:r>
                      <a:r>
                        <a:rPr lang="en-US" altLang="ko-KR" b="0" dirty="0"/>
                        <a:t> 9)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R1-04-03</a:t>
                      </a:r>
                    </a:p>
                    <a:p>
                      <a:pPr algn="ctr" latinLnBrk="1"/>
                      <a:r>
                        <a:rPr lang="en-US" altLang="ko-KR" b="0" dirty="0"/>
                        <a:t>(</a:t>
                      </a:r>
                      <a:r>
                        <a:rPr lang="en-US" altLang="ko-KR" b="0" dirty="0" err="1"/>
                        <a:t>sku</a:t>
                      </a:r>
                      <a:r>
                        <a:rPr lang="en-US" altLang="ko-KR" b="0" dirty="0"/>
                        <a:t> 11)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41539"/>
                  </a:ext>
                </a:extLst>
              </a:tr>
              <a:tr h="747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R1-03-01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sku</a:t>
                      </a:r>
                      <a:r>
                        <a:rPr lang="en-US" altLang="ko-KR" dirty="0"/>
                        <a:t> 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R1-03-02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sku</a:t>
                      </a:r>
                      <a:r>
                        <a:rPr lang="en-US" altLang="ko-KR" dirty="0"/>
                        <a:t> 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R1-03-03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sku</a:t>
                      </a:r>
                      <a:r>
                        <a:rPr lang="en-US" altLang="ko-KR" dirty="0"/>
                        <a:t> 3)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236554"/>
                  </a:ext>
                </a:extLst>
              </a:tr>
              <a:tr h="747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R1-02-01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sku</a:t>
                      </a:r>
                      <a:r>
                        <a:rPr lang="en-US" altLang="ko-KR" dirty="0"/>
                        <a:t> 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R1-02-02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sku</a:t>
                      </a:r>
                      <a:r>
                        <a:rPr lang="en-US" altLang="ko-KR" dirty="0"/>
                        <a:t>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R1-02-03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sku</a:t>
                      </a:r>
                      <a:r>
                        <a:rPr lang="en-US" altLang="ko-KR" dirty="0"/>
                        <a:t> 6)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02242"/>
                  </a:ext>
                </a:extLst>
              </a:tr>
              <a:tr h="747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R1-01-01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sku</a:t>
                      </a:r>
                      <a:r>
                        <a:rPr lang="en-US" altLang="ko-KR" dirty="0"/>
                        <a:t> 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R1-01-02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sku</a:t>
                      </a:r>
                      <a:r>
                        <a:rPr lang="en-US" altLang="ko-KR" dirty="0"/>
                        <a:t> 12)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R1-01-03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sku</a:t>
                      </a:r>
                      <a:r>
                        <a:rPr lang="en-US" altLang="ko-KR" dirty="0"/>
                        <a:t> 10)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892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25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079E9-5C92-4DD1-9E59-2EEC9510B4B9}"/>
              </a:ext>
            </a:extLst>
          </p:cNvPr>
          <p:cNvSpPr txBox="1"/>
          <p:nvPr/>
        </p:nvSpPr>
        <p:spPr>
          <a:xfrm>
            <a:off x="123825" y="161925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배치 모델링</a:t>
            </a:r>
            <a:r>
              <a:rPr lang="en-US" altLang="ko-KR" b="1" dirty="0"/>
              <a:t>(12</a:t>
            </a:r>
            <a:r>
              <a:rPr lang="ko-KR" altLang="en-US" b="1" dirty="0"/>
              <a:t>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E9D2F-3648-4990-91E8-6F2E0D5BF58E}"/>
              </a:ext>
            </a:extLst>
          </p:cNvPr>
          <p:cNvSpPr txBox="1"/>
          <p:nvPr/>
        </p:nvSpPr>
        <p:spPr>
          <a:xfrm>
            <a:off x="342899" y="731282"/>
            <a:ext cx="9915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차후 과제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현행 데이터에서 상위 </a:t>
            </a:r>
            <a:r>
              <a:rPr lang="en-US" altLang="ko-KR" sz="2400" dirty="0"/>
              <a:t>12</a:t>
            </a:r>
            <a:r>
              <a:rPr lang="ko-KR" altLang="en-US" sz="2400" dirty="0"/>
              <a:t>개를 추출하여 배치에 걸리는 시간 파악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24</a:t>
            </a:r>
            <a:r>
              <a:rPr lang="ko-KR" altLang="en-US" sz="2400" dirty="0"/>
              <a:t>칸에 대응하여 모델링 필요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/>
              <a:t>한 명의 </a:t>
            </a:r>
            <a:r>
              <a:rPr lang="en-US" altLang="ko-KR" sz="2400" dirty="0"/>
              <a:t>picker</a:t>
            </a:r>
            <a:r>
              <a:rPr lang="ko-KR" altLang="en-US" sz="2400" dirty="0"/>
              <a:t>가 </a:t>
            </a:r>
            <a:r>
              <a:rPr lang="en-US" altLang="ko-KR" sz="2400" dirty="0"/>
              <a:t>12</a:t>
            </a:r>
            <a:r>
              <a:rPr lang="ko-KR" altLang="en-US" sz="2400" dirty="0"/>
              <a:t>칸의 </a:t>
            </a:r>
            <a:r>
              <a:rPr lang="en-US" altLang="ko-KR" sz="2400" dirty="0"/>
              <a:t>cell</a:t>
            </a:r>
            <a:r>
              <a:rPr lang="ko-KR" altLang="en-US" sz="2400" dirty="0"/>
              <a:t>을 대응하므로 </a:t>
            </a:r>
            <a:endParaRPr lang="en-US" altLang="ko-KR" sz="2400" dirty="0"/>
          </a:p>
          <a:p>
            <a:pPr lvl="1"/>
            <a:r>
              <a:rPr lang="en-US" altLang="ko-KR" sz="2400" dirty="0"/>
              <a:t>  </a:t>
            </a:r>
            <a:r>
              <a:rPr lang="ko-KR" altLang="en-US" sz="2400" dirty="0"/>
              <a:t>작업자 간의 작업량을 동일하게 하는 것을 목표로 하여야 함</a:t>
            </a:r>
            <a:r>
              <a:rPr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유사도를 고려한 제약조건 필요함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현재는 높이에 대한 가중치만 부여하였지만</a:t>
            </a:r>
            <a:r>
              <a:rPr lang="en-US" altLang="ko-KR" sz="2400" dirty="0"/>
              <a:t>, </a:t>
            </a:r>
            <a:r>
              <a:rPr lang="ko-KR" altLang="en-US" sz="2400" dirty="0"/>
              <a:t>차후 </a:t>
            </a:r>
            <a:r>
              <a:rPr lang="en-US" altLang="ko-KR" sz="2400" dirty="0"/>
              <a:t>cell </a:t>
            </a:r>
            <a:r>
              <a:rPr lang="ko-KR" altLang="en-US" sz="2400" dirty="0"/>
              <a:t>별로 가중치를 부여한다면 새로운 모델을 사용하여야 함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Sku</a:t>
            </a:r>
            <a:r>
              <a:rPr lang="en-US" altLang="ko-KR" sz="2400" dirty="0"/>
              <a:t> </a:t>
            </a:r>
            <a:r>
              <a:rPr lang="ko-KR" altLang="en-US" sz="2400" dirty="0"/>
              <a:t>수 및 </a:t>
            </a:r>
            <a:r>
              <a:rPr lang="en-US" altLang="ko-KR" sz="2400" dirty="0" err="1"/>
              <a:t>mps</a:t>
            </a:r>
            <a:r>
              <a:rPr lang="en-US" altLang="ko-KR" sz="2400" dirty="0"/>
              <a:t> cell </a:t>
            </a:r>
            <a:r>
              <a:rPr lang="ko-KR" altLang="en-US" sz="2400" dirty="0"/>
              <a:t>수를 특정하지 않고 일반화 하는 과정 필요</a:t>
            </a:r>
          </a:p>
        </p:txBody>
      </p:sp>
    </p:spTree>
    <p:extLst>
      <p:ext uri="{BB962C8B-B14F-4D97-AF65-F5344CB8AC3E}">
        <p14:creationId xmlns:p14="http://schemas.microsoft.com/office/powerpoint/2010/main" val="119836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305</Words>
  <Application>Microsoft Office PowerPoint</Application>
  <PresentationFormat>와이드스크린</PresentationFormat>
  <Paragraphs>92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kimkeun ho</dc:creator>
  <cp:lastModifiedBy>kimkeun ho</cp:lastModifiedBy>
  <cp:revision>3</cp:revision>
  <dcterms:created xsi:type="dcterms:W3CDTF">2017-11-22T14:10:09Z</dcterms:created>
  <dcterms:modified xsi:type="dcterms:W3CDTF">2017-11-22T14:25:45Z</dcterms:modified>
</cp:coreProperties>
</file>