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304" r:id="rId2"/>
    <p:sldId id="343" r:id="rId3"/>
    <p:sldId id="344" r:id="rId4"/>
    <p:sldId id="345" r:id="rId5"/>
    <p:sldId id="259" r:id="rId6"/>
    <p:sldId id="273" r:id="rId7"/>
    <p:sldId id="257" r:id="rId8"/>
    <p:sldId id="346" r:id="rId9"/>
    <p:sldId id="348" r:id="rId10"/>
    <p:sldId id="347" r:id="rId11"/>
    <p:sldId id="349" r:id="rId12"/>
    <p:sldId id="350" r:id="rId13"/>
    <p:sldId id="351" r:id="rId14"/>
    <p:sldId id="352" r:id="rId15"/>
    <p:sldId id="354" r:id="rId16"/>
    <p:sldId id="355" r:id="rId17"/>
    <p:sldId id="356" r:id="rId18"/>
    <p:sldId id="357" r:id="rId19"/>
    <p:sldId id="353" r:id="rId20"/>
    <p:sldId id="359" r:id="rId21"/>
    <p:sldId id="358" r:id="rId22"/>
    <p:sldId id="360" r:id="rId23"/>
    <p:sldId id="363" r:id="rId24"/>
    <p:sldId id="362" r:id="rId25"/>
    <p:sldId id="361" r:id="rId26"/>
  </p:sldIdLst>
  <p:sldSz cx="12192000" cy="6858000"/>
  <p:notesSz cx="6858000" cy="9144000"/>
  <p:embeddedFontLst>
    <p:embeddedFont>
      <p:font typeface="나눔바른고딕 Light" panose="020B0603020101020101" pitchFamily="50" charset="-127"/>
      <p:regular r:id="rId28"/>
    </p:embeddedFont>
    <p:embeddedFont>
      <p:font typeface="배달의민족 한나는 열한살" panose="020B0600000101010101" pitchFamily="50" charset="-127"/>
      <p:regular r:id="rId29"/>
    </p:embeddedFont>
    <p:embeddedFont>
      <p:font typeface="나눔바른고딕" panose="020B0603020101020101" pitchFamily="50" charset="-127"/>
      <p:regular r:id="rId30"/>
      <p:bold r:id="rId31"/>
    </p:embeddedFont>
    <p:embeddedFont>
      <p:font typeface="맑은 고딕" panose="020B0503020000020004" pitchFamily="50" charset="-127"/>
      <p:regular r:id="rId32"/>
      <p:bold r:id="rId33"/>
    </p:embeddedFont>
    <p:embeddedFont>
      <p:font typeface="나눔스퀘어 ExtraBold" panose="020B0600000101010101" pitchFamily="50" charset="-127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15922"/>
    <a:srgbClr val="F16915"/>
    <a:srgbClr val="01A7E1"/>
    <a:srgbClr val="F68121"/>
    <a:srgbClr val="CDCDCD"/>
    <a:srgbClr val="FAFAFA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62" y="9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82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77836-2C23-4C96-97A7-2E4E156D93B7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465DB-D6A6-4480-9752-AC5BD12CF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273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20A5CCD-BBE0-4629-884D-5EA7AC122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9E61A11A-31CF-4288-91C5-7817E5661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57321FC-40F1-4757-8550-8A22DC5E4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D5B8-4EA7-4F2F-81C7-022FBA56D0B7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A4B6804-1CED-4999-A877-6647D1F35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01AA0B7-730B-4E27-A695-11CFC26B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81892-EC8C-42EB-BBDB-BE96438F8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97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48E08B9-E745-4B20-8C04-533765D2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0E8D0D6-74F8-426F-B297-2A68EBA90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2F03FBA-57C1-4192-8A35-977397B2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D5B8-4EA7-4F2F-81C7-022FBA56D0B7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21955EB-C98C-4FA6-9213-D9A3DCB7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8411BFA-2B0B-46F5-80B6-83568155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81892-EC8C-42EB-BBDB-BE96438F8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39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A2CFD8C0-8743-49F8-8305-3C600CD6D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E4200D3-E65F-4FB2-906A-CD2FC46A0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919B873-D901-4A54-9902-23DB0ADFC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D5B8-4EA7-4F2F-81C7-022FBA56D0B7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C5F05C9-E321-4C5D-9B30-844F28824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9AAA6A-FC9C-40CF-8EC2-1CAA188E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81892-EC8C-42EB-BBDB-BE96438F8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47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58B946F-0277-4641-8C95-A9DB279A8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327D167-347F-4348-B4EF-3F556D982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85F6B3F-F9E7-4110-8B8C-C2C0B5C8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D5B8-4EA7-4F2F-81C7-022FBA56D0B7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C4DF30B-2FF5-4016-BE9A-E03D6E06F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C8B9B7D-A848-457F-9319-B5B35DD1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81892-EC8C-42EB-BBDB-BE96438F8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15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75BAF52-B4F4-4835-A803-6013B1EC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5DBA697-A907-4127-B023-F7A98C068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F8F44FB-EDC6-4F48-A78A-94F48662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D5B8-4EA7-4F2F-81C7-022FBA56D0B7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67E421E-2B93-4D49-922A-3893BFD7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82404B8-43E6-4043-8A7B-632A3FA1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81892-EC8C-42EB-BBDB-BE96438F8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32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5D34DBF-F236-4451-82BD-1227AA2DD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1D3DB8C-52A9-4FE2-BDD6-43AC744D9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869FF51-31BF-43FB-92C0-7AB553343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5C0853E-9609-4FC6-B093-9545D7CA0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D5B8-4EA7-4F2F-81C7-022FBA56D0B7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96ABD29-03B0-43EB-AE83-E9C57E106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701CFC3-0830-4607-96A4-C38F6697B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81892-EC8C-42EB-BBDB-BE96438F8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34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23B1DC-AE17-4A2C-87BE-E405AFB4F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7F0D4FE-F611-4487-8200-D1771CCCB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0F0C988-D4CF-4BEC-9C13-1711D154D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B586816-0BF7-4BE9-9AB8-3DCCB0991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80B5055C-840D-4134-9FA0-659022556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34D7C4CC-AA56-4E17-89BD-16D84DB4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D5B8-4EA7-4F2F-81C7-022FBA56D0B7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ACCB82D0-B89A-42D8-A19C-E974FE7F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1ECED7B5-D090-4266-A7B3-0AF56BFD3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81892-EC8C-42EB-BBDB-BE96438F8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67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A9C8C69-9A74-4812-94BB-B3710A15C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C28C04AD-24D3-494F-9104-1E329AA4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D5B8-4EA7-4F2F-81C7-022FBA56D0B7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51852A7-DDD2-401A-A8FC-6095A436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2206A10-E8EE-44D5-89B3-E2A4465A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81892-EC8C-42EB-BBDB-BE96438F8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18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3F75E94C-9EA5-425A-99F1-4955D8384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D5B8-4EA7-4F2F-81C7-022FBA56D0B7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7E3B2D70-54D3-4766-8B4E-EF127F017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140897-DE69-4762-B4F4-9183D3A1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81892-EC8C-42EB-BBDB-BE96438F8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84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6C416F7-2CF5-4BA3-AF11-43052A7BC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7357AFC-DDA6-41EB-8A52-65462AD72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0D5DEED0-C5DB-41AC-BB29-0E0D50072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A0A048B-F3D4-4E7B-8A6F-5CC0D90E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D5B8-4EA7-4F2F-81C7-022FBA56D0B7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281E6C0-14F4-4DC2-AF54-BB1E6963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55D402B-5A83-422F-8E5D-387BC498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81892-EC8C-42EB-BBDB-BE96438F8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3EBCAAC-0119-42BB-9BE3-A4BE2EC29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7A7AD3D8-7F75-427C-86C3-2F7934870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1A22E5A-A239-4FFB-B67E-CEA392A18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F49F0C1-3AF1-4CCB-A2F1-3355D374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D5B8-4EA7-4F2F-81C7-022FBA56D0B7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7B91337-AE41-46D7-8661-4CE280F8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9778B05-B9E3-437C-A8A9-BF8FF9CC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81892-EC8C-42EB-BBDB-BE96438F8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19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460835EB-4B2C-4E96-86D0-EDC39D227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63E4539-4704-412F-B64A-373B00003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2621E92-B964-4971-BC73-5D8B76E884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8D5B8-4EA7-4F2F-81C7-022FBA56D0B7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2FAD1B2-8B11-4A46-A6EA-B8DF54EDF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BEA1076-D8A9-4E4D-961A-1EC67C748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81892-EC8C-42EB-BBDB-BE96438F8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76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23848" y="1876097"/>
            <a:ext cx="1387366" cy="9774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2538412"/>
            <a:ext cx="57150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5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A89A5CA-A47E-4131-858D-C61F48358F5A}"/>
              </a:ext>
            </a:extLst>
          </p:cNvPr>
          <p:cNvSpPr/>
          <p:nvPr/>
        </p:nvSpPr>
        <p:spPr>
          <a:xfrm>
            <a:off x="0" y="0"/>
            <a:ext cx="871908" cy="5797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A7E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684911D-4617-4C04-BC33-F7AB1C53A1BA}"/>
              </a:ext>
            </a:extLst>
          </p:cNvPr>
          <p:cNvSpPr txBox="1"/>
          <p:nvPr/>
        </p:nvSpPr>
        <p:spPr>
          <a:xfrm>
            <a:off x="83529" y="-27744"/>
            <a:ext cx="704850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D72B34C-9C3B-4AB6-BE9F-DEDF2F5FD826}"/>
              </a:ext>
            </a:extLst>
          </p:cNvPr>
          <p:cNvSpPr txBox="1"/>
          <p:nvPr/>
        </p:nvSpPr>
        <p:spPr>
          <a:xfrm>
            <a:off x="1005257" y="13993"/>
            <a:ext cx="3599993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추진배경 및 필요성</a:t>
            </a:r>
            <a:endParaRPr lang="ko-KR" altLang="en-US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이등변 삼각형 18">
            <a:extLst>
              <a:ext uri="{FF2B5EF4-FFF2-40B4-BE49-F238E27FC236}">
                <a16:creationId xmlns="" xmlns:a16="http://schemas.microsoft.com/office/drawing/2014/main" id="{2E023E17-CB9E-4D43-A3D2-162C2426179A}"/>
              </a:ext>
            </a:extLst>
          </p:cNvPr>
          <p:cNvSpPr/>
          <p:nvPr/>
        </p:nvSpPr>
        <p:spPr>
          <a:xfrm rot="6748181">
            <a:off x="653518" y="351830"/>
            <a:ext cx="501650" cy="254000"/>
          </a:xfrm>
          <a:prstGeom prst="triangle">
            <a:avLst/>
          </a:prstGeom>
          <a:solidFill>
            <a:srgbClr val="0070C0"/>
          </a:solidFill>
          <a:ln>
            <a:noFill/>
          </a:ln>
          <a:effectLst>
            <a:outerShdw blurRad="76200" dist="50800" dir="18900000" sx="89000" sy="89000" kx="-1200000" algn="bl" rotWithShape="0">
              <a:schemeClr val="tx1">
                <a:lumMod val="75000"/>
                <a:lumOff val="25000"/>
                <a:alpha val="9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6202E224-1A7B-41D6-B396-F3382038C58D}"/>
              </a:ext>
            </a:extLst>
          </p:cNvPr>
          <p:cNvCxnSpPr>
            <a:cxnSpLocks/>
          </p:cNvCxnSpPr>
          <p:nvPr/>
        </p:nvCxnSpPr>
        <p:spPr>
          <a:xfrm>
            <a:off x="258303" y="948171"/>
            <a:ext cx="0" cy="44898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5869D7B-8AE6-4D3C-A713-A02949BA2181}"/>
              </a:ext>
            </a:extLst>
          </p:cNvPr>
          <p:cNvSpPr txBox="1"/>
          <p:nvPr/>
        </p:nvSpPr>
        <p:spPr>
          <a:xfrm>
            <a:off x="258303" y="893726"/>
            <a:ext cx="2714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추진배경</a:t>
            </a:r>
            <a:endParaRPr lang="ko-KR" altLang="en-US" sz="32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내용 개체 틀 2">
            <a:extLst>
              <a:ext uri="{FF2B5EF4-FFF2-40B4-BE49-F238E27FC236}">
                <a16:creationId xmlns="" xmlns:a16="http://schemas.microsoft.com/office/drawing/2014/main" id="{A9369527-510E-42A8-8F7D-435821B97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356" y="1613075"/>
            <a:ext cx="10361242" cy="1419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온라인</a:t>
            </a:r>
            <a:r>
              <a:rPr lang="en-US" altLang="ko-KR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ko-KR" altLang="en-US" sz="2400" b="1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모바일</a:t>
            </a:r>
            <a:r>
              <a:rPr lang="ko-KR" altLang="en-US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2400" b="1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커머스</a:t>
            </a:r>
            <a:r>
              <a:rPr lang="ko-KR" altLang="en-US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시장의 성장</a:t>
            </a:r>
            <a:endParaRPr lang="en-US" altLang="ko-KR" sz="2400" b="1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CJ</a:t>
            </a:r>
            <a:r>
              <a:rPr lang="ko-KR" altLang="en-US" sz="2400" b="1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온마트</a:t>
            </a:r>
            <a:r>
              <a:rPr lang="en-US" altLang="ko-KR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제일제당</a:t>
            </a:r>
            <a:r>
              <a:rPr lang="en-US" altLang="ko-KR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처리 </a:t>
            </a:r>
            <a:r>
              <a:rPr lang="ko-KR" altLang="en-US" sz="2400" b="1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물류량</a:t>
            </a:r>
            <a:r>
              <a:rPr lang="ko-KR" altLang="en-US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증가</a:t>
            </a:r>
            <a:endParaRPr lang="ko-KR" altLang="en-US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="" xmlns:a16="http://schemas.microsoft.com/office/drawing/2014/main" id="{A9369527-510E-42A8-8F7D-435821B97C6A}"/>
              </a:ext>
            </a:extLst>
          </p:cNvPr>
          <p:cNvSpPr txBox="1">
            <a:spLocks/>
          </p:cNvSpPr>
          <p:nvPr/>
        </p:nvSpPr>
        <p:spPr>
          <a:xfrm>
            <a:off x="352791" y="2636696"/>
            <a:ext cx="10361242" cy="1190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en-US" altLang="ko-KR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 CJ</a:t>
            </a:r>
            <a:r>
              <a:rPr lang="ko-KR" altLang="en-US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제일제당의 상품다양화로  </a:t>
            </a:r>
            <a:r>
              <a:rPr lang="en-US" altLang="ko-KR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SKU(Stock Keeping Unit) </a:t>
            </a:r>
            <a:r>
              <a:rPr lang="ko-KR" altLang="en-US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 증가 </a:t>
            </a:r>
            <a:endParaRPr lang="en-US" altLang="ko-KR" sz="2400" b="1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=&gt; </a:t>
            </a:r>
            <a:r>
              <a:rPr lang="ko-KR" altLang="en-US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물류처리의 복잡성 증가</a:t>
            </a:r>
            <a:endParaRPr lang="ko-KR" altLang="en-US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="" xmlns:a16="http://schemas.microsoft.com/office/drawing/2014/main" id="{A9369527-510E-42A8-8F7D-435821B97C6A}"/>
              </a:ext>
            </a:extLst>
          </p:cNvPr>
          <p:cNvSpPr txBox="1">
            <a:spLocks/>
          </p:cNvSpPr>
          <p:nvPr/>
        </p:nvSpPr>
        <p:spPr>
          <a:xfrm>
            <a:off x="349418" y="3630738"/>
            <a:ext cx="10361242" cy="1190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 </a:t>
            </a:r>
            <a:r>
              <a:rPr lang="ko-KR" altLang="en-US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주문중심이 </a:t>
            </a:r>
            <a:r>
              <a:rPr lang="en-US" altLang="ko-KR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B2B</a:t>
            </a:r>
            <a:r>
              <a:rPr lang="ko-KR" altLang="en-US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B2C</a:t>
            </a:r>
            <a:r>
              <a:rPr lang="ko-KR" altLang="en-US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이동 </a:t>
            </a:r>
            <a:endParaRPr lang="en-US" altLang="ko-KR" sz="2400" b="1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=&gt; </a:t>
            </a:r>
            <a:r>
              <a:rPr lang="ko-KR" altLang="en-US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물류처리의 다양성 증가</a:t>
            </a:r>
            <a:endParaRPr lang="ko-KR" altLang="en-US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281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6260653-811A-44CE-A862-6FEAF9796255}"/>
              </a:ext>
            </a:extLst>
          </p:cNvPr>
          <p:cNvSpPr/>
          <p:nvPr/>
        </p:nvSpPr>
        <p:spPr>
          <a:xfrm>
            <a:off x="0" y="0"/>
            <a:ext cx="12192000" cy="6908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15922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6AF941C6-FFC9-4B4F-899F-F1EC738F1AED}"/>
              </a:ext>
            </a:extLst>
          </p:cNvPr>
          <p:cNvGrpSpPr/>
          <p:nvPr/>
        </p:nvGrpSpPr>
        <p:grpSpPr>
          <a:xfrm>
            <a:off x="0" y="2779535"/>
            <a:ext cx="4721629" cy="638316"/>
            <a:chOff x="0" y="2622087"/>
            <a:chExt cx="4099661" cy="638316"/>
          </a:xfrm>
        </p:grpSpPr>
        <p:sp>
          <p:nvSpPr>
            <p:cNvPr id="2" name="직사각형 1">
              <a:extLst>
                <a:ext uri="{FF2B5EF4-FFF2-40B4-BE49-F238E27FC236}">
                  <a16:creationId xmlns="" xmlns:a16="http://schemas.microsoft.com/office/drawing/2014/main" id="{078306B7-1AE7-4E6B-AA02-06085B5C9D31}"/>
                </a:ext>
              </a:extLst>
            </p:cNvPr>
            <p:cNvSpPr/>
            <p:nvPr/>
          </p:nvSpPr>
          <p:spPr>
            <a:xfrm>
              <a:off x="0" y="2622087"/>
              <a:ext cx="4099661" cy="638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1FDB0299-8852-462E-885B-4A215C1AF300}"/>
                </a:ext>
              </a:extLst>
            </p:cNvPr>
            <p:cNvSpPr txBox="1"/>
            <p:nvPr/>
          </p:nvSpPr>
          <p:spPr>
            <a:xfrm>
              <a:off x="236170" y="2675627"/>
              <a:ext cx="34819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r>
                <a:rPr lang="en-US" altLang="ko-KR" sz="3200" dirty="0" smtClean="0"/>
                <a:t> </a:t>
              </a:r>
              <a:r>
                <a:rPr lang="ko-KR" altLang="en-US" sz="3200" dirty="0" smtClean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프로젝트 목표</a:t>
              </a:r>
              <a:endPara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44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A89A5CA-A47E-4131-858D-C61F48358F5A}"/>
              </a:ext>
            </a:extLst>
          </p:cNvPr>
          <p:cNvSpPr/>
          <p:nvPr/>
        </p:nvSpPr>
        <p:spPr>
          <a:xfrm>
            <a:off x="0" y="0"/>
            <a:ext cx="871908" cy="5797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A7E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684911D-4617-4C04-BC33-F7AB1C53A1BA}"/>
              </a:ext>
            </a:extLst>
          </p:cNvPr>
          <p:cNvSpPr txBox="1"/>
          <p:nvPr/>
        </p:nvSpPr>
        <p:spPr>
          <a:xfrm>
            <a:off x="83529" y="-27744"/>
            <a:ext cx="704850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D72B34C-9C3B-4AB6-BE9F-DEDF2F5FD826}"/>
              </a:ext>
            </a:extLst>
          </p:cNvPr>
          <p:cNvSpPr txBox="1"/>
          <p:nvPr/>
        </p:nvSpPr>
        <p:spPr>
          <a:xfrm>
            <a:off x="1005257" y="13993"/>
            <a:ext cx="3599993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프로젝트 목표</a:t>
            </a:r>
            <a:endParaRPr lang="ko-KR" altLang="en-US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이등변 삼각형 18">
            <a:extLst>
              <a:ext uri="{FF2B5EF4-FFF2-40B4-BE49-F238E27FC236}">
                <a16:creationId xmlns="" xmlns:a16="http://schemas.microsoft.com/office/drawing/2014/main" id="{2E023E17-CB9E-4D43-A3D2-162C2426179A}"/>
              </a:ext>
            </a:extLst>
          </p:cNvPr>
          <p:cNvSpPr/>
          <p:nvPr/>
        </p:nvSpPr>
        <p:spPr>
          <a:xfrm rot="6748181">
            <a:off x="653518" y="351830"/>
            <a:ext cx="501650" cy="254000"/>
          </a:xfrm>
          <a:prstGeom prst="triangle">
            <a:avLst/>
          </a:prstGeom>
          <a:solidFill>
            <a:srgbClr val="0070C0"/>
          </a:solidFill>
          <a:ln>
            <a:noFill/>
          </a:ln>
          <a:effectLst>
            <a:outerShdw blurRad="76200" dist="50800" dir="18900000" sx="89000" sy="89000" kx="-1200000" algn="bl" rotWithShape="0">
              <a:schemeClr val="tx1">
                <a:lumMod val="75000"/>
                <a:lumOff val="25000"/>
                <a:alpha val="9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6202E224-1A7B-41D6-B396-F3382038C58D}"/>
              </a:ext>
            </a:extLst>
          </p:cNvPr>
          <p:cNvCxnSpPr>
            <a:cxnSpLocks/>
          </p:cNvCxnSpPr>
          <p:nvPr/>
        </p:nvCxnSpPr>
        <p:spPr>
          <a:xfrm>
            <a:off x="258303" y="948171"/>
            <a:ext cx="0" cy="44898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5869D7B-8AE6-4D3C-A713-A02949BA2181}"/>
              </a:ext>
            </a:extLst>
          </p:cNvPr>
          <p:cNvSpPr txBox="1"/>
          <p:nvPr/>
        </p:nvSpPr>
        <p:spPr>
          <a:xfrm>
            <a:off x="258302" y="893726"/>
            <a:ext cx="4346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</a:t>
            </a:r>
            <a:endParaRPr lang="ko-KR" altLang="en-US" sz="32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A9369527-510E-42A8-8F7D-435821B97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120" y="1978834"/>
            <a:ext cx="10564313" cy="37403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4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현재 </a:t>
            </a:r>
            <a:r>
              <a:rPr lang="en-US" altLang="ko-KR" sz="4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Picking System</a:t>
            </a:r>
            <a:r>
              <a:rPr lang="ko-KR" altLang="en-US" sz="4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ko-KR" altLang="en-US" sz="4400" b="1" dirty="0" smtClean="0">
                <a:solidFill>
                  <a:srgbClr val="00B0F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이해</a:t>
            </a:r>
            <a:r>
              <a:rPr lang="ko-KR" altLang="en-US" sz="4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하고</a:t>
            </a:r>
            <a:endParaRPr lang="en-US" altLang="ko-KR" sz="4400" b="1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4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주문 </a:t>
            </a:r>
            <a:r>
              <a:rPr lang="ko-KR" altLang="en-US" sz="4400" b="1" dirty="0" smtClean="0">
                <a:solidFill>
                  <a:srgbClr val="00B0F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데이터분석</a:t>
            </a:r>
            <a:r>
              <a:rPr lang="ko-KR" altLang="en-US" sz="4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통한</a:t>
            </a:r>
            <a:endParaRPr lang="en-US" altLang="ko-KR" sz="4400" b="1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4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생산성과 효율성을 </a:t>
            </a:r>
            <a:endParaRPr lang="en-US" altLang="ko-KR" sz="4400" b="1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4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향상시킬 </a:t>
            </a:r>
            <a:r>
              <a:rPr lang="ko-KR" altLang="en-US" sz="4400" b="1" dirty="0" smtClean="0">
                <a:solidFill>
                  <a:srgbClr val="00B0F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새로운 알고리즘 </a:t>
            </a:r>
            <a:r>
              <a:rPr lang="ko-KR" altLang="en-US" sz="4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도출 </a:t>
            </a:r>
            <a:endParaRPr lang="ko-KR" altLang="en-US" sz="32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109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6260653-811A-44CE-A862-6FEAF9796255}"/>
              </a:ext>
            </a:extLst>
          </p:cNvPr>
          <p:cNvSpPr/>
          <p:nvPr/>
        </p:nvSpPr>
        <p:spPr>
          <a:xfrm>
            <a:off x="0" y="0"/>
            <a:ext cx="12192000" cy="6908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15922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6AF941C6-FFC9-4B4F-899F-F1EC738F1AED}"/>
              </a:ext>
            </a:extLst>
          </p:cNvPr>
          <p:cNvGrpSpPr/>
          <p:nvPr/>
        </p:nvGrpSpPr>
        <p:grpSpPr>
          <a:xfrm>
            <a:off x="0" y="2779535"/>
            <a:ext cx="4721629" cy="638316"/>
            <a:chOff x="0" y="2622087"/>
            <a:chExt cx="4099661" cy="638316"/>
          </a:xfrm>
        </p:grpSpPr>
        <p:sp>
          <p:nvSpPr>
            <p:cNvPr id="2" name="직사각형 1">
              <a:extLst>
                <a:ext uri="{FF2B5EF4-FFF2-40B4-BE49-F238E27FC236}">
                  <a16:creationId xmlns="" xmlns:a16="http://schemas.microsoft.com/office/drawing/2014/main" id="{078306B7-1AE7-4E6B-AA02-06085B5C9D31}"/>
                </a:ext>
              </a:extLst>
            </p:cNvPr>
            <p:cNvSpPr/>
            <p:nvPr/>
          </p:nvSpPr>
          <p:spPr>
            <a:xfrm>
              <a:off x="0" y="2622087"/>
              <a:ext cx="4099661" cy="638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1FDB0299-8852-462E-885B-4A215C1AF300}"/>
                </a:ext>
              </a:extLst>
            </p:cNvPr>
            <p:cNvSpPr txBox="1"/>
            <p:nvPr/>
          </p:nvSpPr>
          <p:spPr>
            <a:xfrm>
              <a:off x="236170" y="2675627"/>
              <a:ext cx="34819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</a:t>
              </a:r>
              <a:r>
                <a:rPr lang="en-US" altLang="ko-KR" sz="3200" dirty="0" smtClean="0"/>
                <a:t> </a:t>
              </a:r>
              <a:r>
                <a:rPr lang="ko-KR" altLang="en-US" sz="3200" dirty="0" smtClean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현황파악</a:t>
              </a:r>
              <a:endPara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555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A89A5CA-A47E-4131-858D-C61F48358F5A}"/>
              </a:ext>
            </a:extLst>
          </p:cNvPr>
          <p:cNvSpPr/>
          <p:nvPr/>
        </p:nvSpPr>
        <p:spPr>
          <a:xfrm>
            <a:off x="0" y="0"/>
            <a:ext cx="871908" cy="5797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A7E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684911D-4617-4C04-BC33-F7AB1C53A1BA}"/>
              </a:ext>
            </a:extLst>
          </p:cNvPr>
          <p:cNvSpPr txBox="1"/>
          <p:nvPr/>
        </p:nvSpPr>
        <p:spPr>
          <a:xfrm>
            <a:off x="83529" y="-27744"/>
            <a:ext cx="704850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D72B34C-9C3B-4AB6-BE9F-DEDF2F5FD826}"/>
              </a:ext>
            </a:extLst>
          </p:cNvPr>
          <p:cNvSpPr txBox="1"/>
          <p:nvPr/>
        </p:nvSpPr>
        <p:spPr>
          <a:xfrm>
            <a:off x="1005257" y="13993"/>
            <a:ext cx="3599993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현황 파악</a:t>
            </a:r>
            <a:endParaRPr lang="ko-KR" altLang="en-US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이등변 삼각형 18">
            <a:extLst>
              <a:ext uri="{FF2B5EF4-FFF2-40B4-BE49-F238E27FC236}">
                <a16:creationId xmlns="" xmlns:a16="http://schemas.microsoft.com/office/drawing/2014/main" id="{2E023E17-CB9E-4D43-A3D2-162C2426179A}"/>
              </a:ext>
            </a:extLst>
          </p:cNvPr>
          <p:cNvSpPr/>
          <p:nvPr/>
        </p:nvSpPr>
        <p:spPr>
          <a:xfrm rot="6748181">
            <a:off x="653518" y="351830"/>
            <a:ext cx="501650" cy="254000"/>
          </a:xfrm>
          <a:prstGeom prst="triangle">
            <a:avLst/>
          </a:prstGeom>
          <a:solidFill>
            <a:srgbClr val="0070C0"/>
          </a:solidFill>
          <a:ln>
            <a:noFill/>
          </a:ln>
          <a:effectLst>
            <a:outerShdw blurRad="76200" dist="50800" dir="18900000" sx="89000" sy="89000" kx="-1200000" algn="bl" rotWithShape="0">
              <a:schemeClr val="tx1">
                <a:lumMod val="75000"/>
                <a:lumOff val="25000"/>
                <a:alpha val="9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6202E224-1A7B-41D6-B396-F3382038C58D}"/>
              </a:ext>
            </a:extLst>
          </p:cNvPr>
          <p:cNvCxnSpPr>
            <a:cxnSpLocks/>
          </p:cNvCxnSpPr>
          <p:nvPr/>
        </p:nvCxnSpPr>
        <p:spPr>
          <a:xfrm>
            <a:off x="258303" y="948171"/>
            <a:ext cx="0" cy="44898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5869D7B-8AE6-4D3C-A713-A02949BA2181}"/>
              </a:ext>
            </a:extLst>
          </p:cNvPr>
          <p:cNvSpPr txBox="1"/>
          <p:nvPr/>
        </p:nvSpPr>
        <p:spPr>
          <a:xfrm>
            <a:off x="258302" y="893726"/>
            <a:ext cx="4346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현재의 </a:t>
            </a:r>
            <a:r>
              <a:rPr lang="en-US" altLang="ko-KR" sz="32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PICKING SYSTEM</a:t>
            </a:r>
            <a:endParaRPr lang="ko-KR" altLang="en-US" sz="3200" b="1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A9369527-510E-42A8-8F7D-435821B97C6A}"/>
              </a:ext>
            </a:extLst>
          </p:cNvPr>
          <p:cNvSpPr txBox="1">
            <a:spLocks/>
          </p:cNvSpPr>
          <p:nvPr/>
        </p:nvSpPr>
        <p:spPr>
          <a:xfrm>
            <a:off x="258302" y="1792509"/>
            <a:ext cx="10564313" cy="11169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6600" b="1" dirty="0" smtClean="0">
                <a:solidFill>
                  <a:srgbClr val="00B0F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WMS</a:t>
            </a:r>
            <a:r>
              <a:rPr lang="en-US" altLang="ko-KR" sz="32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(Warehouse Management System)</a:t>
            </a:r>
            <a:endParaRPr lang="ko-KR" altLang="en-US" sz="32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="" xmlns:a16="http://schemas.microsoft.com/office/drawing/2014/main" id="{A9369527-510E-42A8-8F7D-435821B97C6A}"/>
              </a:ext>
            </a:extLst>
          </p:cNvPr>
          <p:cNvSpPr txBox="1">
            <a:spLocks/>
          </p:cNvSpPr>
          <p:nvPr/>
        </p:nvSpPr>
        <p:spPr>
          <a:xfrm>
            <a:off x="1627687" y="3223463"/>
            <a:ext cx="10564313" cy="11169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6600" b="1" dirty="0" smtClean="0">
                <a:solidFill>
                  <a:srgbClr val="00B0F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MPS</a:t>
            </a:r>
            <a:r>
              <a:rPr lang="en-US" altLang="ko-KR" sz="32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(Multi Purpose System)</a:t>
            </a:r>
            <a:endParaRPr lang="ko-KR" altLang="en-US" sz="32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="" xmlns:a16="http://schemas.microsoft.com/office/drawing/2014/main" id="{A9369527-510E-42A8-8F7D-435821B97C6A}"/>
              </a:ext>
            </a:extLst>
          </p:cNvPr>
          <p:cNvSpPr txBox="1">
            <a:spLocks/>
          </p:cNvSpPr>
          <p:nvPr/>
        </p:nvSpPr>
        <p:spPr>
          <a:xfrm>
            <a:off x="2805253" y="4654417"/>
            <a:ext cx="10564313" cy="11169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6600" b="1" dirty="0" smtClean="0">
                <a:solidFill>
                  <a:srgbClr val="00B0F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Q-Algorithm</a:t>
            </a:r>
            <a:r>
              <a:rPr lang="en-US" altLang="ko-KR" sz="32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32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배치 할당 알고리즘</a:t>
            </a:r>
            <a:r>
              <a:rPr lang="en-US" altLang="ko-KR" sz="32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32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63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A89A5CA-A47E-4131-858D-C61F48358F5A}"/>
              </a:ext>
            </a:extLst>
          </p:cNvPr>
          <p:cNvSpPr/>
          <p:nvPr/>
        </p:nvSpPr>
        <p:spPr>
          <a:xfrm>
            <a:off x="0" y="0"/>
            <a:ext cx="871908" cy="5797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A7E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684911D-4617-4C04-BC33-F7AB1C53A1BA}"/>
              </a:ext>
            </a:extLst>
          </p:cNvPr>
          <p:cNvSpPr txBox="1"/>
          <p:nvPr/>
        </p:nvSpPr>
        <p:spPr>
          <a:xfrm>
            <a:off x="83529" y="-27744"/>
            <a:ext cx="704850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D72B34C-9C3B-4AB6-BE9F-DEDF2F5FD826}"/>
              </a:ext>
            </a:extLst>
          </p:cNvPr>
          <p:cNvSpPr txBox="1"/>
          <p:nvPr/>
        </p:nvSpPr>
        <p:spPr>
          <a:xfrm>
            <a:off x="1005257" y="13993"/>
            <a:ext cx="3599993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현황 파악</a:t>
            </a:r>
            <a:endParaRPr lang="ko-KR" altLang="en-US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이등변 삼각형 18">
            <a:extLst>
              <a:ext uri="{FF2B5EF4-FFF2-40B4-BE49-F238E27FC236}">
                <a16:creationId xmlns="" xmlns:a16="http://schemas.microsoft.com/office/drawing/2014/main" id="{2E023E17-CB9E-4D43-A3D2-162C2426179A}"/>
              </a:ext>
            </a:extLst>
          </p:cNvPr>
          <p:cNvSpPr/>
          <p:nvPr/>
        </p:nvSpPr>
        <p:spPr>
          <a:xfrm rot="6748181">
            <a:off x="653518" y="351830"/>
            <a:ext cx="501650" cy="254000"/>
          </a:xfrm>
          <a:prstGeom prst="triangle">
            <a:avLst/>
          </a:prstGeom>
          <a:solidFill>
            <a:srgbClr val="0070C0"/>
          </a:solidFill>
          <a:ln>
            <a:noFill/>
          </a:ln>
          <a:effectLst>
            <a:outerShdw blurRad="76200" dist="50800" dir="18900000" sx="89000" sy="89000" kx="-1200000" algn="bl" rotWithShape="0">
              <a:schemeClr val="tx1">
                <a:lumMod val="75000"/>
                <a:lumOff val="25000"/>
                <a:alpha val="9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6202E224-1A7B-41D6-B396-F3382038C58D}"/>
              </a:ext>
            </a:extLst>
          </p:cNvPr>
          <p:cNvCxnSpPr>
            <a:cxnSpLocks/>
          </p:cNvCxnSpPr>
          <p:nvPr/>
        </p:nvCxnSpPr>
        <p:spPr>
          <a:xfrm>
            <a:off x="258303" y="948171"/>
            <a:ext cx="0" cy="44898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5869D7B-8AE6-4D3C-A713-A02949BA2181}"/>
              </a:ext>
            </a:extLst>
          </p:cNvPr>
          <p:cNvSpPr txBox="1"/>
          <p:nvPr/>
        </p:nvSpPr>
        <p:spPr>
          <a:xfrm>
            <a:off x="258302" y="893726"/>
            <a:ext cx="4346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관계자 인터뷰</a:t>
            </a:r>
            <a:endParaRPr lang="ko-KR" altLang="en-US" sz="3200" b="1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A9369527-510E-42A8-8F7D-435821B97C6A}"/>
              </a:ext>
            </a:extLst>
          </p:cNvPr>
          <p:cNvSpPr txBox="1">
            <a:spLocks/>
          </p:cNvSpPr>
          <p:nvPr/>
        </p:nvSpPr>
        <p:spPr>
          <a:xfrm>
            <a:off x="258302" y="1792509"/>
            <a:ext cx="4546454" cy="11169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6600" b="1" smtClean="0">
                <a:solidFill>
                  <a:srgbClr val="00B0F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물류 실무자</a:t>
            </a:r>
            <a:endParaRPr lang="ko-KR" altLang="en-US" sz="32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="" xmlns:a16="http://schemas.microsoft.com/office/drawing/2014/main" id="{A9369527-510E-42A8-8F7D-435821B97C6A}"/>
              </a:ext>
            </a:extLst>
          </p:cNvPr>
          <p:cNvSpPr txBox="1">
            <a:spLocks/>
          </p:cNvSpPr>
          <p:nvPr/>
        </p:nvSpPr>
        <p:spPr>
          <a:xfrm>
            <a:off x="2126451" y="3223463"/>
            <a:ext cx="10564313" cy="11169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6600" b="1" dirty="0" smtClean="0">
                <a:solidFill>
                  <a:srgbClr val="00B0F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시스템 기획</a:t>
            </a:r>
            <a:r>
              <a:rPr lang="en-US" altLang="ko-KR" sz="6600" b="1" dirty="0" smtClean="0">
                <a:solidFill>
                  <a:srgbClr val="00B0F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ko-KR" altLang="en-US" sz="6600" b="1" dirty="0" smtClean="0">
                <a:solidFill>
                  <a:srgbClr val="00B0F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관리자</a:t>
            </a:r>
            <a:endParaRPr lang="ko-KR" altLang="en-US" sz="32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="" xmlns:a16="http://schemas.microsoft.com/office/drawing/2014/main" id="{A9369527-510E-42A8-8F7D-435821B97C6A}"/>
              </a:ext>
            </a:extLst>
          </p:cNvPr>
          <p:cNvSpPr txBox="1">
            <a:spLocks/>
          </p:cNvSpPr>
          <p:nvPr/>
        </p:nvSpPr>
        <p:spPr>
          <a:xfrm>
            <a:off x="8249067" y="4654417"/>
            <a:ext cx="3942933" cy="11169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6600" b="1" dirty="0" err="1" smtClean="0">
                <a:solidFill>
                  <a:srgbClr val="00B0F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멘토링</a:t>
            </a:r>
            <a:endParaRPr lang="ko-KR" altLang="en-US" sz="32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269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A89A5CA-A47E-4131-858D-C61F48358F5A}"/>
              </a:ext>
            </a:extLst>
          </p:cNvPr>
          <p:cNvSpPr/>
          <p:nvPr/>
        </p:nvSpPr>
        <p:spPr>
          <a:xfrm>
            <a:off x="0" y="0"/>
            <a:ext cx="871908" cy="5797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A7E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684911D-4617-4C04-BC33-F7AB1C53A1BA}"/>
              </a:ext>
            </a:extLst>
          </p:cNvPr>
          <p:cNvSpPr txBox="1"/>
          <p:nvPr/>
        </p:nvSpPr>
        <p:spPr>
          <a:xfrm>
            <a:off x="83529" y="-27744"/>
            <a:ext cx="704850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D72B34C-9C3B-4AB6-BE9F-DEDF2F5FD826}"/>
              </a:ext>
            </a:extLst>
          </p:cNvPr>
          <p:cNvSpPr txBox="1"/>
          <p:nvPr/>
        </p:nvSpPr>
        <p:spPr>
          <a:xfrm>
            <a:off x="1005257" y="13993"/>
            <a:ext cx="3599993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현황 파악</a:t>
            </a:r>
            <a:endParaRPr lang="ko-KR" altLang="en-US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이등변 삼각형 18">
            <a:extLst>
              <a:ext uri="{FF2B5EF4-FFF2-40B4-BE49-F238E27FC236}">
                <a16:creationId xmlns="" xmlns:a16="http://schemas.microsoft.com/office/drawing/2014/main" id="{2E023E17-CB9E-4D43-A3D2-162C2426179A}"/>
              </a:ext>
            </a:extLst>
          </p:cNvPr>
          <p:cNvSpPr/>
          <p:nvPr/>
        </p:nvSpPr>
        <p:spPr>
          <a:xfrm rot="6748181">
            <a:off x="653518" y="351830"/>
            <a:ext cx="501650" cy="254000"/>
          </a:xfrm>
          <a:prstGeom prst="triangle">
            <a:avLst/>
          </a:prstGeom>
          <a:solidFill>
            <a:srgbClr val="0070C0"/>
          </a:solidFill>
          <a:ln>
            <a:noFill/>
          </a:ln>
          <a:effectLst>
            <a:outerShdw blurRad="76200" dist="50800" dir="18900000" sx="89000" sy="89000" kx="-1200000" algn="bl" rotWithShape="0">
              <a:schemeClr val="tx1">
                <a:lumMod val="75000"/>
                <a:lumOff val="25000"/>
                <a:alpha val="9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6202E224-1A7B-41D6-B396-F3382038C58D}"/>
              </a:ext>
            </a:extLst>
          </p:cNvPr>
          <p:cNvCxnSpPr>
            <a:cxnSpLocks/>
          </p:cNvCxnSpPr>
          <p:nvPr/>
        </p:nvCxnSpPr>
        <p:spPr>
          <a:xfrm>
            <a:off x="258303" y="948171"/>
            <a:ext cx="0" cy="44898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5869D7B-8AE6-4D3C-A713-A02949BA2181}"/>
              </a:ext>
            </a:extLst>
          </p:cNvPr>
          <p:cNvSpPr txBox="1"/>
          <p:nvPr/>
        </p:nvSpPr>
        <p:spPr>
          <a:xfrm>
            <a:off x="258302" y="893726"/>
            <a:ext cx="4346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현장조사</a:t>
            </a:r>
            <a:r>
              <a:rPr lang="en-US" altLang="ko-KR" sz="32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2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오산 물류센터</a:t>
            </a:r>
            <a:r>
              <a:rPr lang="en-US" altLang="ko-KR" sz="32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3200" b="1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A9369527-510E-42A8-8F7D-435821B97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379" y="2111837"/>
            <a:ext cx="10564313" cy="37569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6600" b="1" dirty="0" err="1" smtClean="0">
                <a:solidFill>
                  <a:srgbClr val="00B0F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현장견학</a:t>
            </a:r>
            <a:r>
              <a:rPr lang="ko-KR" altLang="en-US" sz="4400" b="1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</a:t>
            </a:r>
            <a:r>
              <a:rPr lang="ko-KR" altLang="en-US" sz="4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통한 </a:t>
            </a:r>
            <a:r>
              <a:rPr lang="ko-KR" altLang="en-US" sz="4400" b="1" dirty="0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이해</a:t>
            </a:r>
            <a:r>
              <a:rPr lang="ko-KR" altLang="en-US" sz="4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endParaRPr lang="en-US" altLang="ko-KR" sz="4400" b="1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6600" b="1" dirty="0" smtClean="0">
                <a:solidFill>
                  <a:srgbClr val="00B0F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현장인터뷰</a:t>
            </a:r>
            <a:r>
              <a:rPr lang="ko-KR" altLang="en-US" sz="4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통한 </a:t>
            </a:r>
            <a:r>
              <a:rPr lang="ko-KR" altLang="en-US" sz="4400" b="1" dirty="0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현재 시스템</a:t>
            </a:r>
            <a:r>
              <a:rPr lang="ko-KR" altLang="en-US" sz="4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파악</a:t>
            </a:r>
            <a:endParaRPr lang="en-US" altLang="ko-KR" sz="4400" b="1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7200" b="1" dirty="0" smtClean="0">
                <a:solidFill>
                  <a:srgbClr val="00B0F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분석</a:t>
            </a:r>
            <a:r>
              <a:rPr lang="ko-KR" altLang="en-US" sz="4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</a:t>
            </a:r>
            <a:r>
              <a:rPr lang="ko-KR" altLang="en-US" sz="4400" b="1" dirty="0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개선방향</a:t>
            </a:r>
            <a:r>
              <a:rPr lang="ko-KR" altLang="en-US" sz="4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도출</a:t>
            </a:r>
            <a:endParaRPr lang="ko-KR" altLang="en-US" sz="32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483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A89A5CA-A47E-4131-858D-C61F48358F5A}"/>
              </a:ext>
            </a:extLst>
          </p:cNvPr>
          <p:cNvSpPr/>
          <p:nvPr/>
        </p:nvSpPr>
        <p:spPr>
          <a:xfrm>
            <a:off x="0" y="0"/>
            <a:ext cx="871908" cy="5797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A7E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684911D-4617-4C04-BC33-F7AB1C53A1BA}"/>
              </a:ext>
            </a:extLst>
          </p:cNvPr>
          <p:cNvSpPr txBox="1"/>
          <p:nvPr/>
        </p:nvSpPr>
        <p:spPr>
          <a:xfrm>
            <a:off x="83529" y="-27744"/>
            <a:ext cx="704850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D72B34C-9C3B-4AB6-BE9F-DEDF2F5FD826}"/>
              </a:ext>
            </a:extLst>
          </p:cNvPr>
          <p:cNvSpPr txBox="1"/>
          <p:nvPr/>
        </p:nvSpPr>
        <p:spPr>
          <a:xfrm>
            <a:off x="1005257" y="13993"/>
            <a:ext cx="3599993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현황 파악</a:t>
            </a:r>
            <a:endParaRPr lang="ko-KR" altLang="en-US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이등변 삼각형 18">
            <a:extLst>
              <a:ext uri="{FF2B5EF4-FFF2-40B4-BE49-F238E27FC236}">
                <a16:creationId xmlns="" xmlns:a16="http://schemas.microsoft.com/office/drawing/2014/main" id="{2E023E17-CB9E-4D43-A3D2-162C2426179A}"/>
              </a:ext>
            </a:extLst>
          </p:cNvPr>
          <p:cNvSpPr/>
          <p:nvPr/>
        </p:nvSpPr>
        <p:spPr>
          <a:xfrm rot="6748181">
            <a:off x="653518" y="351830"/>
            <a:ext cx="501650" cy="254000"/>
          </a:xfrm>
          <a:prstGeom prst="triangle">
            <a:avLst/>
          </a:prstGeom>
          <a:solidFill>
            <a:srgbClr val="0070C0"/>
          </a:solidFill>
          <a:ln>
            <a:noFill/>
          </a:ln>
          <a:effectLst>
            <a:outerShdw blurRad="76200" dist="50800" dir="18900000" sx="89000" sy="89000" kx="-1200000" algn="bl" rotWithShape="0">
              <a:schemeClr val="tx1">
                <a:lumMod val="75000"/>
                <a:lumOff val="25000"/>
                <a:alpha val="9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6202E224-1A7B-41D6-B396-F3382038C58D}"/>
              </a:ext>
            </a:extLst>
          </p:cNvPr>
          <p:cNvCxnSpPr>
            <a:cxnSpLocks/>
          </p:cNvCxnSpPr>
          <p:nvPr/>
        </p:nvCxnSpPr>
        <p:spPr>
          <a:xfrm>
            <a:off x="258303" y="948171"/>
            <a:ext cx="0" cy="44898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5869D7B-8AE6-4D3C-A713-A02949BA2181}"/>
              </a:ext>
            </a:extLst>
          </p:cNvPr>
          <p:cNvSpPr txBox="1"/>
          <p:nvPr/>
        </p:nvSpPr>
        <p:spPr>
          <a:xfrm>
            <a:off x="258302" y="893726"/>
            <a:ext cx="5477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주문데이터</a:t>
            </a:r>
            <a:r>
              <a:rPr lang="en-US" altLang="ko-KR" sz="32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2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주문 처리 파악</a:t>
            </a:r>
            <a:r>
              <a:rPr lang="en-US" altLang="ko-KR" sz="32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3200" b="1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A9369527-510E-42A8-8F7D-435821B97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241" y="2294718"/>
            <a:ext cx="9308424" cy="6313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4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데이터로 알 수 있는 </a:t>
            </a:r>
            <a:r>
              <a:rPr lang="ko-KR" altLang="en-US" sz="4400" b="1" dirty="0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현재 배치 할당 </a:t>
            </a:r>
            <a:r>
              <a:rPr lang="ko-KR" altLang="en-US" sz="4400" b="1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로직</a:t>
            </a:r>
            <a:endParaRPr lang="ko-KR" altLang="en-US" sz="32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292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6260653-811A-44CE-A862-6FEAF9796255}"/>
              </a:ext>
            </a:extLst>
          </p:cNvPr>
          <p:cNvSpPr/>
          <p:nvPr/>
        </p:nvSpPr>
        <p:spPr>
          <a:xfrm>
            <a:off x="0" y="0"/>
            <a:ext cx="12192000" cy="6908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15922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6AF941C6-FFC9-4B4F-899F-F1EC738F1AED}"/>
              </a:ext>
            </a:extLst>
          </p:cNvPr>
          <p:cNvGrpSpPr/>
          <p:nvPr/>
        </p:nvGrpSpPr>
        <p:grpSpPr>
          <a:xfrm>
            <a:off x="-1" y="2779535"/>
            <a:ext cx="5453149" cy="1130758"/>
            <a:chOff x="0" y="2622087"/>
            <a:chExt cx="4099661" cy="1130758"/>
          </a:xfrm>
        </p:grpSpPr>
        <p:sp>
          <p:nvSpPr>
            <p:cNvPr id="2" name="직사각형 1">
              <a:extLst>
                <a:ext uri="{FF2B5EF4-FFF2-40B4-BE49-F238E27FC236}">
                  <a16:creationId xmlns="" xmlns:a16="http://schemas.microsoft.com/office/drawing/2014/main" id="{078306B7-1AE7-4E6B-AA02-06085B5C9D31}"/>
                </a:ext>
              </a:extLst>
            </p:cNvPr>
            <p:cNvSpPr/>
            <p:nvPr/>
          </p:nvSpPr>
          <p:spPr>
            <a:xfrm>
              <a:off x="0" y="2622087"/>
              <a:ext cx="4099661" cy="638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1FDB0299-8852-462E-885B-4A215C1AF300}"/>
                </a:ext>
              </a:extLst>
            </p:cNvPr>
            <p:cNvSpPr txBox="1"/>
            <p:nvPr/>
          </p:nvSpPr>
          <p:spPr>
            <a:xfrm>
              <a:off x="236170" y="2675627"/>
              <a:ext cx="348198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04</a:t>
              </a:r>
              <a:r>
                <a:rPr lang="en-US" altLang="ko-KR" sz="3200" dirty="0" smtClean="0"/>
                <a:t> </a:t>
              </a:r>
              <a:r>
                <a:rPr lang="ko-KR" altLang="en-US" sz="3200" dirty="0" smtClean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과제 및 아이디어 도출</a:t>
              </a:r>
              <a:endPara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726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A89A5CA-A47E-4131-858D-C61F48358F5A}"/>
              </a:ext>
            </a:extLst>
          </p:cNvPr>
          <p:cNvSpPr/>
          <p:nvPr/>
        </p:nvSpPr>
        <p:spPr>
          <a:xfrm>
            <a:off x="0" y="0"/>
            <a:ext cx="871908" cy="5797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A7E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684911D-4617-4C04-BC33-F7AB1C53A1BA}"/>
              </a:ext>
            </a:extLst>
          </p:cNvPr>
          <p:cNvSpPr txBox="1"/>
          <p:nvPr/>
        </p:nvSpPr>
        <p:spPr>
          <a:xfrm>
            <a:off x="83529" y="-27744"/>
            <a:ext cx="704850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D72B34C-9C3B-4AB6-BE9F-DEDF2F5FD826}"/>
              </a:ext>
            </a:extLst>
          </p:cNvPr>
          <p:cNvSpPr txBox="1"/>
          <p:nvPr/>
        </p:nvSpPr>
        <p:spPr>
          <a:xfrm>
            <a:off x="1005257" y="13993"/>
            <a:ext cx="4082132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과제 </a:t>
            </a:r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및 아이디어 </a:t>
            </a:r>
            <a:r>
              <a:rPr lang="ko-KR" altLang="en-US" sz="32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도출</a:t>
            </a:r>
            <a:endParaRPr lang="ko-KR" altLang="en-US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이등변 삼각형 18">
            <a:extLst>
              <a:ext uri="{FF2B5EF4-FFF2-40B4-BE49-F238E27FC236}">
                <a16:creationId xmlns="" xmlns:a16="http://schemas.microsoft.com/office/drawing/2014/main" id="{2E023E17-CB9E-4D43-A3D2-162C2426179A}"/>
              </a:ext>
            </a:extLst>
          </p:cNvPr>
          <p:cNvSpPr/>
          <p:nvPr/>
        </p:nvSpPr>
        <p:spPr>
          <a:xfrm rot="6748181">
            <a:off x="653518" y="351830"/>
            <a:ext cx="501650" cy="254000"/>
          </a:xfrm>
          <a:prstGeom prst="triangle">
            <a:avLst/>
          </a:prstGeom>
          <a:solidFill>
            <a:srgbClr val="0070C0"/>
          </a:solidFill>
          <a:ln>
            <a:noFill/>
          </a:ln>
          <a:effectLst>
            <a:outerShdw blurRad="76200" dist="50800" dir="18900000" sx="89000" sy="89000" kx="-1200000" algn="bl" rotWithShape="0">
              <a:schemeClr val="tx1">
                <a:lumMod val="75000"/>
                <a:lumOff val="25000"/>
                <a:alpha val="9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6202E224-1A7B-41D6-B396-F3382038C58D}"/>
              </a:ext>
            </a:extLst>
          </p:cNvPr>
          <p:cNvCxnSpPr>
            <a:cxnSpLocks/>
          </p:cNvCxnSpPr>
          <p:nvPr/>
        </p:nvCxnSpPr>
        <p:spPr>
          <a:xfrm>
            <a:off x="258303" y="948171"/>
            <a:ext cx="0" cy="44898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5869D7B-8AE6-4D3C-A713-A02949BA2181}"/>
              </a:ext>
            </a:extLst>
          </p:cNvPr>
          <p:cNvSpPr txBox="1"/>
          <p:nvPr/>
        </p:nvSpPr>
        <p:spPr>
          <a:xfrm>
            <a:off x="258302" y="893726"/>
            <a:ext cx="4346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1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도출</a:t>
            </a:r>
            <a:endParaRPr lang="ko-KR" altLang="en-US" sz="3200" b="1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내용 개체 틀 2">
            <a:extLst>
              <a:ext uri="{FF2B5EF4-FFF2-40B4-BE49-F238E27FC236}">
                <a16:creationId xmlns="" xmlns:a16="http://schemas.microsoft.com/office/drawing/2014/main" id="{A9369527-510E-42A8-8F7D-435821B97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954" y="2513293"/>
            <a:ext cx="4934068" cy="2914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현재</a:t>
            </a:r>
            <a:r>
              <a:rPr lang="en-US" altLang="ko-KR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MPS </a:t>
            </a:r>
            <a:r>
              <a:rPr lang="ko-KR" altLang="en-US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시스템의 비효율성</a:t>
            </a:r>
            <a:endParaRPr lang="en-US" altLang="ko-KR" sz="2400" b="1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indent="0">
              <a:buNone/>
            </a:pPr>
            <a:endParaRPr lang="en-US" altLang="ko-KR" sz="24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관계자 인터뷰를 통한 개선방향 </a:t>
            </a:r>
            <a:endParaRPr lang="en-US" altLang="ko-KR" sz="2400" b="1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indent="0">
              <a:buNone/>
            </a:pPr>
            <a:endParaRPr lang="en-US" altLang="ko-KR" sz="24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현장조사를 통한 문제파악</a:t>
            </a:r>
            <a:endParaRPr lang="en-US" altLang="ko-KR" sz="24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indent="0">
              <a:buNone/>
            </a:pPr>
            <a:endParaRPr lang="en-US" altLang="ko-KR" sz="24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indent="0">
              <a:buNone/>
            </a:pPr>
            <a:endParaRPr lang="ko-KR" altLang="en-US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="" xmlns:a16="http://schemas.microsoft.com/office/drawing/2014/main" id="{A9369527-510E-42A8-8F7D-435821B97C6A}"/>
              </a:ext>
            </a:extLst>
          </p:cNvPr>
          <p:cNvSpPr txBox="1">
            <a:spLocks/>
          </p:cNvSpPr>
          <p:nvPr/>
        </p:nvSpPr>
        <p:spPr>
          <a:xfrm>
            <a:off x="4904509" y="2970494"/>
            <a:ext cx="2111433" cy="2000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5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=&gt;</a:t>
            </a:r>
            <a:endParaRPr lang="ko-KR" altLang="en-US" sz="115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A9369527-510E-42A8-8F7D-435821B97C6A}"/>
              </a:ext>
            </a:extLst>
          </p:cNvPr>
          <p:cNvSpPr txBox="1">
            <a:spLocks/>
          </p:cNvSpPr>
          <p:nvPr/>
        </p:nvSpPr>
        <p:spPr>
          <a:xfrm>
            <a:off x="6716684" y="3190780"/>
            <a:ext cx="4468555" cy="1559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0" b="1" dirty="0" smtClean="0">
                <a:solidFill>
                  <a:srgbClr val="00B0F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과제 도출</a:t>
            </a:r>
            <a:endParaRPr lang="ko-KR" altLang="en-US" sz="6000" dirty="0">
              <a:solidFill>
                <a:srgbClr val="00B0F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828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J 대한통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18" y="52942"/>
            <a:ext cx="1474444" cy="60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E GLOBAL SCM INNOVATOR CJ korea express CJ대한통운의 물류터미널내 전경 사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90" y="717012"/>
            <a:ext cx="12201390" cy="459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DAB779F0-494D-4E66-A022-64AA58BFF07A}"/>
              </a:ext>
            </a:extLst>
          </p:cNvPr>
          <p:cNvSpPr/>
          <p:nvPr/>
        </p:nvSpPr>
        <p:spPr>
          <a:xfrm>
            <a:off x="0" y="0"/>
            <a:ext cx="12192000" cy="6908800"/>
          </a:xfrm>
          <a:prstGeom prst="rect">
            <a:avLst/>
          </a:prstGeom>
          <a:solidFill>
            <a:srgbClr val="00B0F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1592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25CF6F0-C05A-433F-98AC-F2E831AAB84E}"/>
              </a:ext>
            </a:extLst>
          </p:cNvPr>
          <p:cNvSpPr txBox="1"/>
          <p:nvPr/>
        </p:nvSpPr>
        <p:spPr>
          <a:xfrm>
            <a:off x="5361534" y="5464503"/>
            <a:ext cx="7166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| </a:t>
            </a:r>
            <a:r>
              <a:rPr lang="en-US" altLang="ko-KR" sz="3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Picking Planning Algorithm|</a:t>
            </a:r>
            <a:endParaRPr lang="ko-KR" altLang="en-US" sz="3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8588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A89A5CA-A47E-4131-858D-C61F48358F5A}"/>
              </a:ext>
            </a:extLst>
          </p:cNvPr>
          <p:cNvSpPr/>
          <p:nvPr/>
        </p:nvSpPr>
        <p:spPr>
          <a:xfrm>
            <a:off x="0" y="0"/>
            <a:ext cx="871908" cy="5797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A7E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684911D-4617-4C04-BC33-F7AB1C53A1BA}"/>
              </a:ext>
            </a:extLst>
          </p:cNvPr>
          <p:cNvSpPr txBox="1"/>
          <p:nvPr/>
        </p:nvSpPr>
        <p:spPr>
          <a:xfrm>
            <a:off x="83529" y="-27744"/>
            <a:ext cx="704850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D72B34C-9C3B-4AB6-BE9F-DEDF2F5FD826}"/>
              </a:ext>
            </a:extLst>
          </p:cNvPr>
          <p:cNvSpPr txBox="1"/>
          <p:nvPr/>
        </p:nvSpPr>
        <p:spPr>
          <a:xfrm>
            <a:off x="1005257" y="13993"/>
            <a:ext cx="4082132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과제 </a:t>
            </a:r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및 아이디어 </a:t>
            </a:r>
            <a:r>
              <a:rPr lang="ko-KR" altLang="en-US" sz="32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도출</a:t>
            </a:r>
            <a:endParaRPr lang="ko-KR" altLang="en-US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이등변 삼각형 18">
            <a:extLst>
              <a:ext uri="{FF2B5EF4-FFF2-40B4-BE49-F238E27FC236}">
                <a16:creationId xmlns="" xmlns:a16="http://schemas.microsoft.com/office/drawing/2014/main" id="{2E023E17-CB9E-4D43-A3D2-162C2426179A}"/>
              </a:ext>
            </a:extLst>
          </p:cNvPr>
          <p:cNvSpPr/>
          <p:nvPr/>
        </p:nvSpPr>
        <p:spPr>
          <a:xfrm rot="6748181">
            <a:off x="653518" y="351830"/>
            <a:ext cx="501650" cy="254000"/>
          </a:xfrm>
          <a:prstGeom prst="triangle">
            <a:avLst/>
          </a:prstGeom>
          <a:solidFill>
            <a:srgbClr val="0070C0"/>
          </a:solidFill>
          <a:ln>
            <a:noFill/>
          </a:ln>
          <a:effectLst>
            <a:outerShdw blurRad="76200" dist="50800" dir="18900000" sx="89000" sy="89000" kx="-1200000" algn="bl" rotWithShape="0">
              <a:schemeClr val="tx1">
                <a:lumMod val="75000"/>
                <a:lumOff val="25000"/>
                <a:alpha val="9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6202E224-1A7B-41D6-B396-F3382038C58D}"/>
              </a:ext>
            </a:extLst>
          </p:cNvPr>
          <p:cNvCxnSpPr>
            <a:cxnSpLocks/>
          </p:cNvCxnSpPr>
          <p:nvPr/>
        </p:nvCxnSpPr>
        <p:spPr>
          <a:xfrm>
            <a:off x="258303" y="948171"/>
            <a:ext cx="0" cy="44898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5869D7B-8AE6-4D3C-A713-A02949BA2181}"/>
              </a:ext>
            </a:extLst>
          </p:cNvPr>
          <p:cNvSpPr txBox="1"/>
          <p:nvPr/>
        </p:nvSpPr>
        <p:spPr>
          <a:xfrm>
            <a:off x="258302" y="893726"/>
            <a:ext cx="4346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아이디어</a:t>
            </a:r>
            <a:r>
              <a:rPr lang="ko-KR" altLang="en-US" sz="32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도출</a:t>
            </a:r>
            <a:endParaRPr lang="ko-KR" altLang="en-US" sz="3200" b="1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내용 개체 틀 2">
            <a:extLst>
              <a:ext uri="{FF2B5EF4-FFF2-40B4-BE49-F238E27FC236}">
                <a16:creationId xmlns="" xmlns:a16="http://schemas.microsoft.com/office/drawing/2014/main" id="{A9369527-510E-42A8-8F7D-435821B97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954" y="2513293"/>
            <a:ext cx="4934068" cy="2914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현재</a:t>
            </a:r>
            <a:r>
              <a:rPr lang="en-US" altLang="ko-KR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MPS </a:t>
            </a:r>
            <a:r>
              <a:rPr lang="ko-KR" altLang="en-US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시스템의 개선안</a:t>
            </a:r>
            <a:endParaRPr lang="en-US" altLang="ko-KR" sz="2400" b="1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indent="0">
              <a:buNone/>
            </a:pPr>
            <a:endParaRPr lang="en-US" altLang="ko-KR" sz="24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인터뷰 </a:t>
            </a:r>
            <a:r>
              <a:rPr lang="en-US" altLang="ko-KR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 </a:t>
            </a:r>
            <a:r>
              <a:rPr lang="ko-KR" altLang="en-US" sz="2400" b="1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멘토링</a:t>
            </a:r>
            <a:endParaRPr lang="en-US" altLang="ko-KR" sz="2400" b="1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indent="0">
              <a:buNone/>
            </a:pPr>
            <a:endParaRPr lang="en-US" altLang="ko-KR" sz="24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sz="2400" b="1" dirty="0" smtClean="0">
                <a:solidFill>
                  <a:srgbClr val="00B0F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주문 데이터 </a:t>
            </a:r>
            <a:r>
              <a:rPr lang="ko-KR" altLang="en-US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분석</a:t>
            </a:r>
            <a:endParaRPr lang="en-US" altLang="ko-KR" sz="24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indent="0">
              <a:buNone/>
            </a:pPr>
            <a:endParaRPr lang="ko-KR" altLang="en-US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="" xmlns:a16="http://schemas.microsoft.com/office/drawing/2014/main" id="{A9369527-510E-42A8-8F7D-435821B97C6A}"/>
              </a:ext>
            </a:extLst>
          </p:cNvPr>
          <p:cNvSpPr txBox="1">
            <a:spLocks/>
          </p:cNvSpPr>
          <p:nvPr/>
        </p:nvSpPr>
        <p:spPr>
          <a:xfrm>
            <a:off x="4904509" y="2970494"/>
            <a:ext cx="2111433" cy="2000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5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=&gt;</a:t>
            </a:r>
            <a:endParaRPr lang="ko-KR" altLang="en-US" sz="115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A9369527-510E-42A8-8F7D-435821B97C6A}"/>
              </a:ext>
            </a:extLst>
          </p:cNvPr>
          <p:cNvSpPr txBox="1">
            <a:spLocks/>
          </p:cNvSpPr>
          <p:nvPr/>
        </p:nvSpPr>
        <p:spPr>
          <a:xfrm>
            <a:off x="6533804" y="3190780"/>
            <a:ext cx="5486399" cy="1559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9600" b="1" dirty="0" smtClean="0">
                <a:solidFill>
                  <a:srgbClr val="4472C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IDEA </a:t>
            </a:r>
            <a:r>
              <a:rPr lang="ko-KR" altLang="en-US" sz="9600" b="1" dirty="0" smtClean="0">
                <a:solidFill>
                  <a:srgbClr val="4472C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도출</a:t>
            </a:r>
            <a:endParaRPr lang="ko-KR" altLang="en-US" sz="9600" b="1" dirty="0">
              <a:solidFill>
                <a:srgbClr val="4472C4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82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A89A5CA-A47E-4131-858D-C61F48358F5A}"/>
              </a:ext>
            </a:extLst>
          </p:cNvPr>
          <p:cNvSpPr/>
          <p:nvPr/>
        </p:nvSpPr>
        <p:spPr>
          <a:xfrm>
            <a:off x="0" y="0"/>
            <a:ext cx="871908" cy="5797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A7E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684911D-4617-4C04-BC33-F7AB1C53A1BA}"/>
              </a:ext>
            </a:extLst>
          </p:cNvPr>
          <p:cNvSpPr txBox="1"/>
          <p:nvPr/>
        </p:nvSpPr>
        <p:spPr>
          <a:xfrm>
            <a:off x="83529" y="-27744"/>
            <a:ext cx="704850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D72B34C-9C3B-4AB6-BE9F-DEDF2F5FD826}"/>
              </a:ext>
            </a:extLst>
          </p:cNvPr>
          <p:cNvSpPr txBox="1"/>
          <p:nvPr/>
        </p:nvSpPr>
        <p:spPr>
          <a:xfrm>
            <a:off x="1005257" y="13993"/>
            <a:ext cx="4082132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과제 </a:t>
            </a:r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및 아이디어 </a:t>
            </a:r>
            <a:r>
              <a:rPr lang="ko-KR" altLang="en-US" sz="32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도출</a:t>
            </a:r>
            <a:endParaRPr lang="ko-KR" altLang="en-US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이등변 삼각형 18">
            <a:extLst>
              <a:ext uri="{FF2B5EF4-FFF2-40B4-BE49-F238E27FC236}">
                <a16:creationId xmlns="" xmlns:a16="http://schemas.microsoft.com/office/drawing/2014/main" id="{2E023E17-CB9E-4D43-A3D2-162C2426179A}"/>
              </a:ext>
            </a:extLst>
          </p:cNvPr>
          <p:cNvSpPr/>
          <p:nvPr/>
        </p:nvSpPr>
        <p:spPr>
          <a:xfrm rot="6748181">
            <a:off x="653518" y="351830"/>
            <a:ext cx="501650" cy="254000"/>
          </a:xfrm>
          <a:prstGeom prst="triangle">
            <a:avLst/>
          </a:prstGeom>
          <a:solidFill>
            <a:srgbClr val="0070C0"/>
          </a:solidFill>
          <a:ln>
            <a:noFill/>
          </a:ln>
          <a:effectLst>
            <a:outerShdw blurRad="76200" dist="50800" dir="18900000" sx="89000" sy="89000" kx="-1200000" algn="bl" rotWithShape="0">
              <a:schemeClr val="tx1">
                <a:lumMod val="75000"/>
                <a:lumOff val="25000"/>
                <a:alpha val="9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6202E224-1A7B-41D6-B396-F3382038C58D}"/>
              </a:ext>
            </a:extLst>
          </p:cNvPr>
          <p:cNvCxnSpPr>
            <a:cxnSpLocks/>
          </p:cNvCxnSpPr>
          <p:nvPr/>
        </p:nvCxnSpPr>
        <p:spPr>
          <a:xfrm>
            <a:off x="258303" y="948171"/>
            <a:ext cx="0" cy="44898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5869D7B-8AE6-4D3C-A713-A02949BA2181}"/>
              </a:ext>
            </a:extLst>
          </p:cNvPr>
          <p:cNvSpPr txBox="1"/>
          <p:nvPr/>
        </p:nvSpPr>
        <p:spPr>
          <a:xfrm>
            <a:off x="258302" y="893726"/>
            <a:ext cx="4346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1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도출</a:t>
            </a:r>
            <a:endParaRPr lang="ko-KR" altLang="en-US" sz="3200" b="1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내용 개체 틀 2">
            <a:extLst>
              <a:ext uri="{FF2B5EF4-FFF2-40B4-BE49-F238E27FC236}">
                <a16:creationId xmlns="" xmlns:a16="http://schemas.microsoft.com/office/drawing/2014/main" id="{A9369527-510E-42A8-8F7D-435821B97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954" y="2513293"/>
            <a:ext cx="4934068" cy="2914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현재</a:t>
            </a:r>
            <a:r>
              <a:rPr lang="en-US" altLang="ko-KR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MPS </a:t>
            </a:r>
            <a:r>
              <a:rPr lang="ko-KR" altLang="en-US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시스템의 비효율성</a:t>
            </a:r>
            <a:endParaRPr lang="en-US" altLang="ko-KR" sz="2400" b="1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indent="0">
              <a:buNone/>
            </a:pPr>
            <a:endParaRPr lang="en-US" altLang="ko-KR" sz="24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관계자 인터뷰를 통한 개선방향 </a:t>
            </a:r>
            <a:endParaRPr lang="en-US" altLang="ko-KR" sz="2400" b="1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indent="0">
              <a:buNone/>
            </a:pPr>
            <a:endParaRPr lang="en-US" altLang="ko-KR" sz="24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현장조사를 통한 문제파악</a:t>
            </a:r>
            <a:endParaRPr lang="en-US" altLang="ko-KR" sz="24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indent="0">
              <a:buNone/>
            </a:pPr>
            <a:endParaRPr lang="en-US" altLang="ko-KR" sz="24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indent="0">
              <a:buNone/>
            </a:pPr>
            <a:endParaRPr lang="ko-KR" altLang="en-US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="" xmlns:a16="http://schemas.microsoft.com/office/drawing/2014/main" id="{A9369527-510E-42A8-8F7D-435821B97C6A}"/>
              </a:ext>
            </a:extLst>
          </p:cNvPr>
          <p:cNvSpPr txBox="1">
            <a:spLocks/>
          </p:cNvSpPr>
          <p:nvPr/>
        </p:nvSpPr>
        <p:spPr>
          <a:xfrm>
            <a:off x="4904509" y="2970494"/>
            <a:ext cx="2111433" cy="2000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5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=&gt;</a:t>
            </a:r>
            <a:endParaRPr lang="ko-KR" altLang="en-US" sz="115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A9369527-510E-42A8-8F7D-435821B97C6A}"/>
              </a:ext>
            </a:extLst>
          </p:cNvPr>
          <p:cNvSpPr txBox="1">
            <a:spLocks/>
          </p:cNvSpPr>
          <p:nvPr/>
        </p:nvSpPr>
        <p:spPr>
          <a:xfrm>
            <a:off x="7015942" y="3190780"/>
            <a:ext cx="4468555" cy="1559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0" b="1" dirty="0" smtClean="0">
                <a:solidFill>
                  <a:srgbClr val="00B0F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과제 도출</a:t>
            </a:r>
            <a:endParaRPr lang="ko-KR" altLang="en-US" sz="6000" dirty="0">
              <a:solidFill>
                <a:srgbClr val="00B0F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577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6260653-811A-44CE-A862-6FEAF9796255}"/>
              </a:ext>
            </a:extLst>
          </p:cNvPr>
          <p:cNvSpPr/>
          <p:nvPr/>
        </p:nvSpPr>
        <p:spPr>
          <a:xfrm>
            <a:off x="0" y="0"/>
            <a:ext cx="12192000" cy="6908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15922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6AF941C6-FFC9-4B4F-899F-F1EC738F1AED}"/>
              </a:ext>
            </a:extLst>
          </p:cNvPr>
          <p:cNvGrpSpPr/>
          <p:nvPr/>
        </p:nvGrpSpPr>
        <p:grpSpPr>
          <a:xfrm>
            <a:off x="-1" y="2779535"/>
            <a:ext cx="4206241" cy="638316"/>
            <a:chOff x="0" y="2622087"/>
            <a:chExt cx="4099661" cy="638316"/>
          </a:xfrm>
        </p:grpSpPr>
        <p:sp>
          <p:nvSpPr>
            <p:cNvPr id="2" name="직사각형 1">
              <a:extLst>
                <a:ext uri="{FF2B5EF4-FFF2-40B4-BE49-F238E27FC236}">
                  <a16:creationId xmlns="" xmlns:a16="http://schemas.microsoft.com/office/drawing/2014/main" id="{078306B7-1AE7-4E6B-AA02-06085B5C9D31}"/>
                </a:ext>
              </a:extLst>
            </p:cNvPr>
            <p:cNvSpPr/>
            <p:nvPr/>
          </p:nvSpPr>
          <p:spPr>
            <a:xfrm>
              <a:off x="0" y="2622087"/>
              <a:ext cx="4099661" cy="638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1FDB0299-8852-462E-885B-4A215C1AF300}"/>
                </a:ext>
              </a:extLst>
            </p:cNvPr>
            <p:cNvSpPr txBox="1"/>
            <p:nvPr/>
          </p:nvSpPr>
          <p:spPr>
            <a:xfrm>
              <a:off x="236170" y="2675627"/>
              <a:ext cx="34819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05</a:t>
              </a:r>
              <a:r>
                <a:rPr lang="en-US" altLang="ko-KR" sz="3200" dirty="0" smtClean="0"/>
                <a:t> </a:t>
              </a:r>
              <a:r>
                <a:rPr lang="ko-KR" altLang="en-US" sz="3200" dirty="0" smtClean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프로젝트 실행</a:t>
              </a:r>
              <a:endPara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248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A89A5CA-A47E-4131-858D-C61F48358F5A}"/>
              </a:ext>
            </a:extLst>
          </p:cNvPr>
          <p:cNvSpPr/>
          <p:nvPr/>
        </p:nvSpPr>
        <p:spPr>
          <a:xfrm>
            <a:off x="0" y="0"/>
            <a:ext cx="871908" cy="5797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A7E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684911D-4617-4C04-BC33-F7AB1C53A1BA}"/>
              </a:ext>
            </a:extLst>
          </p:cNvPr>
          <p:cNvSpPr txBox="1"/>
          <p:nvPr/>
        </p:nvSpPr>
        <p:spPr>
          <a:xfrm>
            <a:off x="83529" y="-27744"/>
            <a:ext cx="704850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  <a:endParaRPr lang="ko-KR" alt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D72B34C-9C3B-4AB6-BE9F-DEDF2F5FD826}"/>
              </a:ext>
            </a:extLst>
          </p:cNvPr>
          <p:cNvSpPr txBox="1"/>
          <p:nvPr/>
        </p:nvSpPr>
        <p:spPr>
          <a:xfrm>
            <a:off x="1005257" y="13993"/>
            <a:ext cx="4082132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프로젝트 진행</a:t>
            </a:r>
            <a:endParaRPr lang="ko-KR" altLang="en-US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이등변 삼각형 18">
            <a:extLst>
              <a:ext uri="{FF2B5EF4-FFF2-40B4-BE49-F238E27FC236}">
                <a16:creationId xmlns="" xmlns:a16="http://schemas.microsoft.com/office/drawing/2014/main" id="{2E023E17-CB9E-4D43-A3D2-162C2426179A}"/>
              </a:ext>
            </a:extLst>
          </p:cNvPr>
          <p:cNvSpPr/>
          <p:nvPr/>
        </p:nvSpPr>
        <p:spPr>
          <a:xfrm rot="6748181">
            <a:off x="653518" y="351830"/>
            <a:ext cx="501650" cy="254000"/>
          </a:xfrm>
          <a:prstGeom prst="triangle">
            <a:avLst/>
          </a:prstGeom>
          <a:solidFill>
            <a:srgbClr val="0070C0"/>
          </a:solidFill>
          <a:ln>
            <a:noFill/>
          </a:ln>
          <a:effectLst>
            <a:outerShdw blurRad="76200" dist="50800" dir="18900000" sx="89000" sy="89000" kx="-1200000" algn="bl" rotWithShape="0">
              <a:schemeClr val="tx1">
                <a:lumMod val="75000"/>
                <a:lumOff val="25000"/>
                <a:alpha val="9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6202E224-1A7B-41D6-B396-F3382038C58D}"/>
              </a:ext>
            </a:extLst>
          </p:cNvPr>
          <p:cNvCxnSpPr>
            <a:cxnSpLocks/>
          </p:cNvCxnSpPr>
          <p:nvPr/>
        </p:nvCxnSpPr>
        <p:spPr>
          <a:xfrm>
            <a:off x="258303" y="948171"/>
            <a:ext cx="0" cy="44898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5869D7B-8AE6-4D3C-A713-A02949BA2181}"/>
              </a:ext>
            </a:extLst>
          </p:cNvPr>
          <p:cNvSpPr txBox="1"/>
          <p:nvPr/>
        </p:nvSpPr>
        <p:spPr>
          <a:xfrm>
            <a:off x="258302" y="893726"/>
            <a:ext cx="4346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과정</a:t>
            </a:r>
            <a:endParaRPr lang="ko-KR" altLang="en-US" sz="3200" b="1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내용 개체 틀 2">
            <a:extLst>
              <a:ext uri="{FF2B5EF4-FFF2-40B4-BE49-F238E27FC236}">
                <a16:creationId xmlns="" xmlns:a16="http://schemas.microsoft.com/office/drawing/2014/main" id="{A9369527-510E-42A8-8F7D-435821B97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954" y="2513293"/>
            <a:ext cx="3820162" cy="2914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</a:t>
            </a:r>
            <a:r>
              <a:rPr lang="ko-KR" altLang="en-US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현황 이해</a:t>
            </a:r>
            <a:endParaRPr lang="en-US" altLang="ko-KR" sz="2400" b="1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</a:t>
            </a:r>
            <a:r>
              <a:rPr lang="ko-KR" altLang="en-US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현장 조사</a:t>
            </a:r>
            <a:endParaRPr lang="en-US" altLang="ko-KR" sz="2400" b="1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</a:t>
            </a:r>
            <a:r>
              <a:rPr lang="ko-KR" altLang="en-US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과제 설정</a:t>
            </a:r>
            <a:endParaRPr lang="en-US" altLang="ko-KR" sz="2400" b="1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</a:t>
            </a:r>
            <a:r>
              <a:rPr lang="ko-KR" altLang="en-US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아이디어 도출</a:t>
            </a:r>
            <a:endParaRPr lang="en-US" altLang="ko-KR" sz="2400" b="1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</a:t>
            </a:r>
            <a:r>
              <a:rPr lang="ko-KR" altLang="en-US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기존 데이터 분석</a:t>
            </a:r>
            <a:endParaRPr lang="en-US" altLang="ko-KR" sz="2400" b="1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</a:t>
            </a:r>
            <a:r>
              <a:rPr lang="en-US" altLang="ko-KR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r>
              <a:rPr lang="ko-KR" altLang="en-US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개선 알고리즘 개발</a:t>
            </a:r>
            <a:endParaRPr lang="en-US" altLang="ko-KR" sz="2400" b="1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indent="0">
              <a:buNone/>
            </a:pPr>
            <a:endParaRPr lang="en-US" altLang="ko-KR" sz="2400" b="1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indent="0">
              <a:buNone/>
            </a:pPr>
            <a:endParaRPr lang="ko-KR" altLang="en-US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="" xmlns:a16="http://schemas.microsoft.com/office/drawing/2014/main" id="{A9369527-510E-42A8-8F7D-435821B97C6A}"/>
              </a:ext>
            </a:extLst>
          </p:cNvPr>
          <p:cNvSpPr txBox="1">
            <a:spLocks/>
          </p:cNvSpPr>
          <p:nvPr/>
        </p:nvSpPr>
        <p:spPr>
          <a:xfrm>
            <a:off x="4904509" y="2970494"/>
            <a:ext cx="2111433" cy="2000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5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=&gt;</a:t>
            </a:r>
            <a:endParaRPr lang="ko-KR" altLang="en-US" sz="115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A9369527-510E-42A8-8F7D-435821B97C6A}"/>
              </a:ext>
            </a:extLst>
          </p:cNvPr>
          <p:cNvSpPr txBox="1">
            <a:spLocks/>
          </p:cNvSpPr>
          <p:nvPr/>
        </p:nvSpPr>
        <p:spPr>
          <a:xfrm>
            <a:off x="7015942" y="2970494"/>
            <a:ext cx="4468555" cy="155994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0" b="1" dirty="0" smtClean="0">
                <a:solidFill>
                  <a:srgbClr val="00B0F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개선된</a:t>
            </a:r>
            <a:endParaRPr lang="en-US" altLang="ko-KR" sz="8000" b="1" dirty="0" smtClean="0">
              <a:solidFill>
                <a:srgbClr val="00B0F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0" b="1" dirty="0" smtClean="0">
                <a:solidFill>
                  <a:srgbClr val="00206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Picking Planning Algorithm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6000" dirty="0">
              <a:solidFill>
                <a:srgbClr val="00B0F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543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6260653-811A-44CE-A862-6FEAF9796255}"/>
              </a:ext>
            </a:extLst>
          </p:cNvPr>
          <p:cNvSpPr/>
          <p:nvPr/>
        </p:nvSpPr>
        <p:spPr>
          <a:xfrm>
            <a:off x="0" y="0"/>
            <a:ext cx="12192000" cy="6908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15922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6AF941C6-FFC9-4B4F-899F-F1EC738F1AED}"/>
              </a:ext>
            </a:extLst>
          </p:cNvPr>
          <p:cNvGrpSpPr/>
          <p:nvPr/>
        </p:nvGrpSpPr>
        <p:grpSpPr>
          <a:xfrm>
            <a:off x="-1" y="2779535"/>
            <a:ext cx="4206241" cy="638316"/>
            <a:chOff x="0" y="2622087"/>
            <a:chExt cx="4099661" cy="638316"/>
          </a:xfrm>
        </p:grpSpPr>
        <p:sp>
          <p:nvSpPr>
            <p:cNvPr id="2" name="직사각형 1">
              <a:extLst>
                <a:ext uri="{FF2B5EF4-FFF2-40B4-BE49-F238E27FC236}">
                  <a16:creationId xmlns="" xmlns:a16="http://schemas.microsoft.com/office/drawing/2014/main" id="{078306B7-1AE7-4E6B-AA02-06085B5C9D31}"/>
                </a:ext>
              </a:extLst>
            </p:cNvPr>
            <p:cNvSpPr/>
            <p:nvPr/>
          </p:nvSpPr>
          <p:spPr>
            <a:xfrm>
              <a:off x="0" y="2622087"/>
              <a:ext cx="4099661" cy="638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1FDB0299-8852-462E-885B-4A215C1AF300}"/>
                </a:ext>
              </a:extLst>
            </p:cNvPr>
            <p:cNvSpPr txBox="1"/>
            <p:nvPr/>
          </p:nvSpPr>
          <p:spPr>
            <a:xfrm>
              <a:off x="236170" y="2675627"/>
              <a:ext cx="34819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06</a:t>
              </a:r>
              <a:r>
                <a:rPr lang="en-US" altLang="ko-KR" sz="3200" dirty="0" smtClean="0"/>
                <a:t> </a:t>
              </a:r>
              <a:r>
                <a:rPr lang="ko-KR" altLang="en-US" sz="3200" dirty="0" smtClean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기대효과 및 결과</a:t>
              </a:r>
              <a:endPara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642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A89A5CA-A47E-4131-858D-C61F48358F5A}"/>
              </a:ext>
            </a:extLst>
          </p:cNvPr>
          <p:cNvSpPr/>
          <p:nvPr/>
        </p:nvSpPr>
        <p:spPr>
          <a:xfrm>
            <a:off x="0" y="0"/>
            <a:ext cx="871908" cy="5797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A7E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684911D-4617-4C04-BC33-F7AB1C53A1BA}"/>
              </a:ext>
            </a:extLst>
          </p:cNvPr>
          <p:cNvSpPr txBox="1"/>
          <p:nvPr/>
        </p:nvSpPr>
        <p:spPr>
          <a:xfrm>
            <a:off x="83529" y="-27744"/>
            <a:ext cx="704850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  <a:endParaRPr lang="ko-KR" alt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D72B34C-9C3B-4AB6-BE9F-DEDF2F5FD826}"/>
              </a:ext>
            </a:extLst>
          </p:cNvPr>
          <p:cNvSpPr txBox="1"/>
          <p:nvPr/>
        </p:nvSpPr>
        <p:spPr>
          <a:xfrm>
            <a:off x="1005257" y="13993"/>
            <a:ext cx="4082132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프로젝트 실행</a:t>
            </a:r>
            <a:endParaRPr lang="ko-KR" altLang="en-US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이등변 삼각형 18">
            <a:extLst>
              <a:ext uri="{FF2B5EF4-FFF2-40B4-BE49-F238E27FC236}">
                <a16:creationId xmlns="" xmlns:a16="http://schemas.microsoft.com/office/drawing/2014/main" id="{2E023E17-CB9E-4D43-A3D2-162C2426179A}"/>
              </a:ext>
            </a:extLst>
          </p:cNvPr>
          <p:cNvSpPr/>
          <p:nvPr/>
        </p:nvSpPr>
        <p:spPr>
          <a:xfrm rot="6748181">
            <a:off x="653518" y="351830"/>
            <a:ext cx="501650" cy="254000"/>
          </a:xfrm>
          <a:prstGeom prst="triangle">
            <a:avLst/>
          </a:prstGeom>
          <a:solidFill>
            <a:srgbClr val="0070C0"/>
          </a:solidFill>
          <a:ln>
            <a:noFill/>
          </a:ln>
          <a:effectLst>
            <a:outerShdw blurRad="76200" dist="50800" dir="18900000" sx="89000" sy="89000" kx="-1200000" algn="bl" rotWithShape="0">
              <a:schemeClr val="tx1">
                <a:lumMod val="75000"/>
                <a:lumOff val="25000"/>
                <a:alpha val="9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6202E224-1A7B-41D6-B396-F3382038C58D}"/>
              </a:ext>
            </a:extLst>
          </p:cNvPr>
          <p:cNvCxnSpPr>
            <a:cxnSpLocks/>
          </p:cNvCxnSpPr>
          <p:nvPr/>
        </p:nvCxnSpPr>
        <p:spPr>
          <a:xfrm>
            <a:off x="258303" y="948171"/>
            <a:ext cx="0" cy="44898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5869D7B-8AE6-4D3C-A713-A02949BA2181}"/>
              </a:ext>
            </a:extLst>
          </p:cNvPr>
          <p:cNvSpPr txBox="1"/>
          <p:nvPr/>
        </p:nvSpPr>
        <p:spPr>
          <a:xfrm>
            <a:off x="323236" y="948171"/>
            <a:ext cx="4346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실행 및 검증</a:t>
            </a:r>
            <a:endParaRPr lang="ko-KR" altLang="en-US" sz="3200" b="1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내용 개체 틀 2">
            <a:extLst>
              <a:ext uri="{FF2B5EF4-FFF2-40B4-BE49-F238E27FC236}">
                <a16:creationId xmlns="" xmlns:a16="http://schemas.microsoft.com/office/drawing/2014/main" id="{A9369527-510E-42A8-8F7D-435821B97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394" y="2100445"/>
            <a:ext cx="8139490" cy="7951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6000" b="1" dirty="0" smtClean="0">
                <a:solidFill>
                  <a:srgbClr val="00B0F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아이디어</a:t>
            </a:r>
            <a:r>
              <a:rPr lang="ko-KR" altLang="en-US" sz="4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통한 </a:t>
            </a:r>
            <a:r>
              <a:rPr lang="ko-KR" altLang="en-US" sz="6000" b="1" dirty="0" smtClean="0">
                <a:solidFill>
                  <a:srgbClr val="00206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기대효과</a:t>
            </a:r>
            <a:endParaRPr lang="en-US" altLang="ko-KR" sz="6000" b="1" dirty="0">
              <a:solidFill>
                <a:srgbClr val="00206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indent="0">
              <a:buNone/>
            </a:pPr>
            <a:endParaRPr lang="en-US" altLang="ko-KR" sz="44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indent="0">
              <a:buNone/>
            </a:pPr>
            <a:endParaRPr lang="ko-KR" altLang="en-US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="" xmlns:a16="http://schemas.microsoft.com/office/drawing/2014/main" id="{A9369527-510E-42A8-8F7D-435821B97C6A}"/>
              </a:ext>
            </a:extLst>
          </p:cNvPr>
          <p:cNvSpPr txBox="1">
            <a:spLocks/>
          </p:cNvSpPr>
          <p:nvPr/>
        </p:nvSpPr>
        <p:spPr>
          <a:xfrm>
            <a:off x="2330454" y="4195556"/>
            <a:ext cx="8093706" cy="1091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6000" b="1" dirty="0" smtClean="0">
                <a:solidFill>
                  <a:srgbClr val="00B0F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시뮬레이션</a:t>
            </a:r>
            <a:r>
              <a:rPr lang="ko-KR" altLang="en-US" sz="4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통한 </a:t>
            </a:r>
            <a:r>
              <a:rPr lang="ko-KR" altLang="en-US" sz="6000" b="1" dirty="0" smtClean="0">
                <a:solidFill>
                  <a:srgbClr val="00206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예상결과</a:t>
            </a:r>
            <a:endParaRPr lang="en-US" altLang="ko-KR" sz="6000" b="1" dirty="0" smtClean="0">
              <a:solidFill>
                <a:srgbClr val="00206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4400" b="1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745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J 대한통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18" y="52942"/>
            <a:ext cx="1474444" cy="60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E GLOBAL SCM INNOVATOR CJ korea express CJ대한통운의 물류터미널내 전경 사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90" y="717012"/>
            <a:ext cx="12201390" cy="459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DAB779F0-494D-4E66-A022-64AA58BFF07A}"/>
              </a:ext>
            </a:extLst>
          </p:cNvPr>
          <p:cNvSpPr/>
          <p:nvPr/>
        </p:nvSpPr>
        <p:spPr>
          <a:xfrm>
            <a:off x="0" y="0"/>
            <a:ext cx="12192000" cy="6908800"/>
          </a:xfrm>
          <a:prstGeom prst="rect">
            <a:avLst/>
          </a:prstGeom>
          <a:solidFill>
            <a:srgbClr val="00B0F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1592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25CF6F0-C05A-433F-98AC-F2E831AAB84E}"/>
              </a:ext>
            </a:extLst>
          </p:cNvPr>
          <p:cNvSpPr txBox="1"/>
          <p:nvPr/>
        </p:nvSpPr>
        <p:spPr>
          <a:xfrm>
            <a:off x="482138" y="5464503"/>
            <a:ext cx="11405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CJ</a:t>
            </a:r>
            <a:r>
              <a:rPr lang="ko-KR" altLang="en-US" sz="3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대한통운</a:t>
            </a:r>
            <a:r>
              <a:rPr lang="ko-KR" altLang="en-US" sz="3600" dirty="0" smtClean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오산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온마트</a:t>
            </a:r>
            <a:r>
              <a:rPr lang="ko-KR" altLang="en-US" sz="3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물류센터 </a:t>
            </a:r>
            <a:r>
              <a:rPr lang="ko-KR" altLang="en-US" sz="3600" dirty="0" smtClean="0">
                <a:solidFill>
                  <a:srgbClr val="00B0F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효율적 알고리즘 개발</a:t>
            </a:r>
            <a:endParaRPr lang="ko-KR" altLang="en-US" sz="3600" dirty="0">
              <a:solidFill>
                <a:srgbClr val="00B0F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25CF6F0-C05A-433F-98AC-F2E831AAB84E}"/>
              </a:ext>
            </a:extLst>
          </p:cNvPr>
          <p:cNvSpPr txBox="1"/>
          <p:nvPr/>
        </p:nvSpPr>
        <p:spPr>
          <a:xfrm>
            <a:off x="388774" y="6186651"/>
            <a:ext cx="11405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동국대학교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ICIP – </a:t>
            </a:r>
            <a:r>
              <a:rPr lang="ko-KR" altLang="en-US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포챈스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멘토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최용덕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2800" dirty="0">
              <a:solidFill>
                <a:srgbClr val="00B0F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330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J 대한통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18" y="52942"/>
            <a:ext cx="1474444" cy="60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E GLOBAL SCM INNOVATOR CJ korea express CJ대한통운의 물류터미널내 전경 사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90" y="717012"/>
            <a:ext cx="12201390" cy="459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DAB779F0-494D-4E66-A022-64AA58BFF07A}"/>
              </a:ext>
            </a:extLst>
          </p:cNvPr>
          <p:cNvSpPr/>
          <p:nvPr/>
        </p:nvSpPr>
        <p:spPr>
          <a:xfrm>
            <a:off x="0" y="0"/>
            <a:ext cx="12192000" cy="6908800"/>
          </a:xfrm>
          <a:prstGeom prst="rect">
            <a:avLst/>
          </a:prstGeom>
          <a:solidFill>
            <a:srgbClr val="00B0F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1592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25CF6F0-C05A-433F-98AC-F2E831AAB84E}"/>
              </a:ext>
            </a:extLst>
          </p:cNvPr>
          <p:cNvSpPr txBox="1"/>
          <p:nvPr/>
        </p:nvSpPr>
        <p:spPr>
          <a:xfrm>
            <a:off x="7116558" y="5787669"/>
            <a:ext cx="4803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 smtClean="0">
                <a:solidFill>
                  <a:srgbClr val="00B0F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포챈스</a:t>
            </a:r>
            <a:r>
              <a:rPr lang="ko-KR" altLang="en-US" sz="3600" dirty="0" smtClean="0">
                <a:solidFill>
                  <a:srgbClr val="00B0F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김원태 김근호 소유니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25CF6F0-C05A-433F-98AC-F2E831AAB84E}"/>
              </a:ext>
            </a:extLst>
          </p:cNvPr>
          <p:cNvSpPr txBox="1"/>
          <p:nvPr/>
        </p:nvSpPr>
        <p:spPr>
          <a:xfrm>
            <a:off x="6624550" y="2076950"/>
            <a:ext cx="3406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ICIP</a:t>
            </a:r>
            <a:endParaRPr lang="en-US" altLang="ko-KR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7116558" y="6434000"/>
            <a:ext cx="480389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098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14E15B4B-69B1-4868-A524-F8BF752B2F40}"/>
              </a:ext>
            </a:extLst>
          </p:cNvPr>
          <p:cNvSpPr/>
          <p:nvPr/>
        </p:nvSpPr>
        <p:spPr>
          <a:xfrm>
            <a:off x="492125" y="1459014"/>
            <a:ext cx="3823502" cy="4076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11D5E5C0-C7C7-4877-AE29-CA64620B8E8F}"/>
              </a:ext>
            </a:extLst>
          </p:cNvPr>
          <p:cNvSpPr/>
          <p:nvPr/>
        </p:nvSpPr>
        <p:spPr>
          <a:xfrm>
            <a:off x="579983" y="1592594"/>
            <a:ext cx="33826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r>
              <a:rPr lang="en-US" altLang="ko-KR" sz="2800" dirty="0"/>
              <a:t> </a:t>
            </a:r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추진배경 및 필요성</a:t>
            </a:r>
            <a:endParaRPr lang="ko-KR" altLang="en-US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80DF40A0-3BDA-424B-B07B-22B0989A64A1}"/>
              </a:ext>
            </a:extLst>
          </p:cNvPr>
          <p:cNvSpPr/>
          <p:nvPr/>
        </p:nvSpPr>
        <p:spPr>
          <a:xfrm>
            <a:off x="579983" y="2746663"/>
            <a:ext cx="19928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r>
              <a:rPr lang="en-US" altLang="ko-KR" sz="2800" dirty="0" smtClean="0"/>
              <a:t> </a:t>
            </a:r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현황파악</a:t>
            </a:r>
            <a:endParaRPr lang="ko-KR" altLang="en-US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1288D495-B3DE-4F60-869B-3D6191B81055}"/>
              </a:ext>
            </a:extLst>
          </p:cNvPr>
          <p:cNvSpPr/>
          <p:nvPr/>
        </p:nvSpPr>
        <p:spPr>
          <a:xfrm>
            <a:off x="579983" y="3401961"/>
            <a:ext cx="38250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r>
              <a:rPr lang="en-US" altLang="ko-KR" sz="2800" dirty="0" smtClean="0"/>
              <a:t> </a:t>
            </a:r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과제 및 아이디어 도출</a:t>
            </a:r>
            <a:endParaRPr lang="ko-KR" altLang="en-US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412440AD-4BEC-4C5A-8E2C-CC280D09C865}"/>
              </a:ext>
            </a:extLst>
          </p:cNvPr>
          <p:cNvSpPr/>
          <p:nvPr/>
        </p:nvSpPr>
        <p:spPr>
          <a:xfrm>
            <a:off x="579983" y="4057259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  <a:r>
              <a:rPr lang="en-US" altLang="ko-KR" sz="2800" dirty="0" smtClean="0"/>
              <a:t> </a:t>
            </a:r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프로젝트 실행</a:t>
            </a:r>
            <a:endParaRPr lang="ko-KR" altLang="en-US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54E5A1C1-AB2D-4F8B-8333-8C21A70E9FB3}"/>
              </a:ext>
            </a:extLst>
          </p:cNvPr>
          <p:cNvSpPr/>
          <p:nvPr/>
        </p:nvSpPr>
        <p:spPr>
          <a:xfrm>
            <a:off x="579983" y="4712557"/>
            <a:ext cx="3124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  <a:r>
              <a:rPr lang="en-US" altLang="ko-KR" sz="2800" dirty="0" smtClean="0"/>
              <a:t> </a:t>
            </a:r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기대효과 및 결과</a:t>
            </a:r>
            <a:endParaRPr lang="ko-KR" altLang="en-US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711B6BC4-8BE7-4D98-BF35-69887B3C8825}"/>
              </a:ext>
            </a:extLst>
          </p:cNvPr>
          <p:cNvSpPr/>
          <p:nvPr/>
        </p:nvSpPr>
        <p:spPr>
          <a:xfrm>
            <a:off x="579983" y="2157404"/>
            <a:ext cx="27077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r>
              <a:rPr lang="en-US" altLang="ko-KR" sz="2800" dirty="0" smtClean="0"/>
              <a:t> </a:t>
            </a:r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프로젝트 목표</a:t>
            </a:r>
            <a:endParaRPr lang="ko-KR" altLang="en-US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2052" name="Picture 4" descr="CJ대한통운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79" y="215959"/>
            <a:ext cx="3735644" cy="1046697"/>
          </a:xfrm>
          <a:prstGeom prst="rect">
            <a:avLst/>
          </a:prstGeom>
          <a:noFill/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618" y="2903190"/>
            <a:ext cx="7734382" cy="386027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625CF6F0-C05A-433F-98AC-F2E831AAB84E}"/>
              </a:ext>
            </a:extLst>
          </p:cNvPr>
          <p:cNvSpPr txBox="1"/>
          <p:nvPr/>
        </p:nvSpPr>
        <p:spPr>
          <a:xfrm>
            <a:off x="4741455" y="616325"/>
            <a:ext cx="7166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| </a:t>
            </a:r>
            <a:r>
              <a:rPr lang="en-US" altLang="ko-KR" sz="3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Picking Planning Algorithm|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40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6260653-811A-44CE-A862-6FEAF9796255}"/>
              </a:ext>
            </a:extLst>
          </p:cNvPr>
          <p:cNvSpPr/>
          <p:nvPr/>
        </p:nvSpPr>
        <p:spPr>
          <a:xfrm>
            <a:off x="0" y="0"/>
            <a:ext cx="12192000" cy="6908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15922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6AF941C6-FFC9-4B4F-899F-F1EC738F1AED}"/>
              </a:ext>
            </a:extLst>
          </p:cNvPr>
          <p:cNvGrpSpPr/>
          <p:nvPr/>
        </p:nvGrpSpPr>
        <p:grpSpPr>
          <a:xfrm>
            <a:off x="0" y="2779535"/>
            <a:ext cx="4721629" cy="1130758"/>
            <a:chOff x="0" y="2622087"/>
            <a:chExt cx="4099661" cy="1130758"/>
          </a:xfrm>
        </p:grpSpPr>
        <p:sp>
          <p:nvSpPr>
            <p:cNvPr id="2" name="직사각형 1">
              <a:extLst>
                <a:ext uri="{FF2B5EF4-FFF2-40B4-BE49-F238E27FC236}">
                  <a16:creationId xmlns="" xmlns:a16="http://schemas.microsoft.com/office/drawing/2014/main" id="{078306B7-1AE7-4E6B-AA02-06085B5C9D31}"/>
                </a:ext>
              </a:extLst>
            </p:cNvPr>
            <p:cNvSpPr/>
            <p:nvPr/>
          </p:nvSpPr>
          <p:spPr>
            <a:xfrm>
              <a:off x="0" y="2622087"/>
              <a:ext cx="4099661" cy="638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1FDB0299-8852-462E-885B-4A215C1AF300}"/>
                </a:ext>
              </a:extLst>
            </p:cNvPr>
            <p:cNvSpPr txBox="1"/>
            <p:nvPr/>
          </p:nvSpPr>
          <p:spPr>
            <a:xfrm>
              <a:off x="236170" y="2675627"/>
              <a:ext cx="348198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</a:t>
              </a:r>
              <a:r>
                <a:rPr lang="en-US" altLang="ko-KR" sz="3200" dirty="0"/>
                <a:t> </a:t>
              </a:r>
              <a:r>
                <a:rPr lang="ko-KR" altLang="en-US" sz="3200" dirty="0" smtClean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추진배경 및 필요성</a:t>
              </a:r>
              <a:endPara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602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A89A5CA-A47E-4131-858D-C61F48358F5A}"/>
              </a:ext>
            </a:extLst>
          </p:cNvPr>
          <p:cNvSpPr/>
          <p:nvPr/>
        </p:nvSpPr>
        <p:spPr>
          <a:xfrm>
            <a:off x="0" y="0"/>
            <a:ext cx="871908" cy="5797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A7E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684911D-4617-4C04-BC33-F7AB1C53A1BA}"/>
              </a:ext>
            </a:extLst>
          </p:cNvPr>
          <p:cNvSpPr txBox="1"/>
          <p:nvPr/>
        </p:nvSpPr>
        <p:spPr>
          <a:xfrm>
            <a:off x="83529" y="-27744"/>
            <a:ext cx="704850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D72B34C-9C3B-4AB6-BE9F-DEDF2F5FD826}"/>
              </a:ext>
            </a:extLst>
          </p:cNvPr>
          <p:cNvSpPr txBox="1"/>
          <p:nvPr/>
        </p:nvSpPr>
        <p:spPr>
          <a:xfrm>
            <a:off x="1005257" y="13993"/>
            <a:ext cx="3599993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추진배경 및 필요성</a:t>
            </a:r>
            <a:endParaRPr lang="ko-KR" altLang="en-US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이등변 삼각형 18">
            <a:extLst>
              <a:ext uri="{FF2B5EF4-FFF2-40B4-BE49-F238E27FC236}">
                <a16:creationId xmlns="" xmlns:a16="http://schemas.microsoft.com/office/drawing/2014/main" id="{2E023E17-CB9E-4D43-A3D2-162C2426179A}"/>
              </a:ext>
            </a:extLst>
          </p:cNvPr>
          <p:cNvSpPr/>
          <p:nvPr/>
        </p:nvSpPr>
        <p:spPr>
          <a:xfrm rot="6748181">
            <a:off x="653518" y="351830"/>
            <a:ext cx="501650" cy="254000"/>
          </a:xfrm>
          <a:prstGeom prst="triangle">
            <a:avLst/>
          </a:prstGeom>
          <a:solidFill>
            <a:srgbClr val="0070C0"/>
          </a:solidFill>
          <a:ln>
            <a:noFill/>
          </a:ln>
          <a:effectLst>
            <a:outerShdw blurRad="76200" dist="50800" dir="18900000" sx="89000" sy="89000" kx="-1200000" algn="bl" rotWithShape="0">
              <a:schemeClr val="tx1">
                <a:lumMod val="75000"/>
                <a:lumOff val="25000"/>
                <a:alpha val="9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6202E224-1A7B-41D6-B396-F3382038C58D}"/>
              </a:ext>
            </a:extLst>
          </p:cNvPr>
          <p:cNvCxnSpPr>
            <a:cxnSpLocks/>
          </p:cNvCxnSpPr>
          <p:nvPr/>
        </p:nvCxnSpPr>
        <p:spPr>
          <a:xfrm>
            <a:off x="258303" y="948171"/>
            <a:ext cx="0" cy="44898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5869D7B-8AE6-4D3C-A713-A02949BA2181}"/>
              </a:ext>
            </a:extLst>
          </p:cNvPr>
          <p:cNvSpPr txBox="1"/>
          <p:nvPr/>
        </p:nvSpPr>
        <p:spPr>
          <a:xfrm>
            <a:off x="258302" y="893726"/>
            <a:ext cx="4346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추진배경 및 필요성</a:t>
            </a:r>
            <a:endParaRPr lang="ko-KR" altLang="en-US" sz="32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내용 개체 틀 2">
            <a:extLst>
              <a:ext uri="{FF2B5EF4-FFF2-40B4-BE49-F238E27FC236}">
                <a16:creationId xmlns="" xmlns:a16="http://schemas.microsoft.com/office/drawing/2014/main" id="{A9369527-510E-42A8-8F7D-435821B97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356" y="1613075"/>
            <a:ext cx="10361242" cy="1419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온라인</a:t>
            </a:r>
            <a:r>
              <a:rPr lang="en-US" altLang="ko-KR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ko-KR" altLang="en-US" sz="2400" b="1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모바일</a:t>
            </a:r>
            <a:r>
              <a:rPr lang="ko-KR" altLang="en-US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2400" b="1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커머스</a:t>
            </a:r>
            <a:r>
              <a:rPr lang="ko-KR" altLang="en-US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시장의 성장</a:t>
            </a:r>
            <a:endParaRPr lang="en-US" altLang="ko-KR" sz="2400" b="1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CJ</a:t>
            </a:r>
            <a:r>
              <a:rPr lang="ko-KR" altLang="en-US" sz="2400" b="1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온마트</a:t>
            </a:r>
            <a:r>
              <a:rPr lang="en-US" altLang="ko-KR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제일제당</a:t>
            </a:r>
            <a:r>
              <a:rPr lang="en-US" altLang="ko-KR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처리 </a:t>
            </a:r>
            <a:r>
              <a:rPr lang="ko-KR" altLang="en-US" sz="2400" b="1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물류량</a:t>
            </a:r>
            <a:r>
              <a:rPr lang="ko-KR" altLang="en-US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증가</a:t>
            </a:r>
            <a:endParaRPr lang="ko-KR" altLang="en-US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="" xmlns:a16="http://schemas.microsoft.com/office/drawing/2014/main" id="{A9369527-510E-42A8-8F7D-435821B97C6A}"/>
              </a:ext>
            </a:extLst>
          </p:cNvPr>
          <p:cNvSpPr txBox="1">
            <a:spLocks/>
          </p:cNvSpPr>
          <p:nvPr/>
        </p:nvSpPr>
        <p:spPr>
          <a:xfrm>
            <a:off x="352791" y="2636696"/>
            <a:ext cx="10361242" cy="1190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en-US" altLang="ko-KR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 CJ</a:t>
            </a:r>
            <a:r>
              <a:rPr lang="ko-KR" altLang="en-US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제일제당의 상품다양화로  </a:t>
            </a:r>
            <a:r>
              <a:rPr lang="en-US" altLang="ko-KR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SKU(Stock Keeping Unit) </a:t>
            </a:r>
            <a:r>
              <a:rPr lang="ko-KR" altLang="en-US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 증가 </a:t>
            </a:r>
            <a:endParaRPr lang="en-US" altLang="ko-KR" sz="2400" b="1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=&gt; </a:t>
            </a:r>
            <a:r>
              <a:rPr lang="ko-KR" altLang="en-US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물류처리의 복잡성 증가</a:t>
            </a:r>
            <a:endParaRPr lang="ko-KR" altLang="en-US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="" xmlns:a16="http://schemas.microsoft.com/office/drawing/2014/main" id="{A9369527-510E-42A8-8F7D-435821B97C6A}"/>
              </a:ext>
            </a:extLst>
          </p:cNvPr>
          <p:cNvSpPr txBox="1">
            <a:spLocks/>
          </p:cNvSpPr>
          <p:nvPr/>
        </p:nvSpPr>
        <p:spPr>
          <a:xfrm>
            <a:off x="349418" y="3630738"/>
            <a:ext cx="10361242" cy="1190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 </a:t>
            </a:r>
            <a:r>
              <a:rPr lang="ko-KR" altLang="en-US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주문중심이 </a:t>
            </a:r>
            <a:r>
              <a:rPr lang="en-US" altLang="ko-KR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B2B</a:t>
            </a:r>
            <a:r>
              <a:rPr lang="ko-KR" altLang="en-US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B2C</a:t>
            </a:r>
            <a:r>
              <a:rPr lang="ko-KR" altLang="en-US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이동 </a:t>
            </a:r>
            <a:endParaRPr lang="en-US" altLang="ko-KR" sz="2400" b="1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=&gt; </a:t>
            </a:r>
            <a:r>
              <a:rPr lang="ko-KR" altLang="en-US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물류처리의 다양성 증가</a:t>
            </a:r>
            <a:endParaRPr lang="ko-KR" altLang="en-US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00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A89A5CA-A47E-4131-858D-C61F48358F5A}"/>
              </a:ext>
            </a:extLst>
          </p:cNvPr>
          <p:cNvSpPr/>
          <p:nvPr/>
        </p:nvSpPr>
        <p:spPr>
          <a:xfrm>
            <a:off x="0" y="0"/>
            <a:ext cx="871908" cy="5797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A7E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684911D-4617-4C04-BC33-F7AB1C53A1BA}"/>
              </a:ext>
            </a:extLst>
          </p:cNvPr>
          <p:cNvSpPr txBox="1"/>
          <p:nvPr/>
        </p:nvSpPr>
        <p:spPr>
          <a:xfrm>
            <a:off x="83529" y="-27744"/>
            <a:ext cx="704850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D72B34C-9C3B-4AB6-BE9F-DEDF2F5FD826}"/>
              </a:ext>
            </a:extLst>
          </p:cNvPr>
          <p:cNvSpPr txBox="1"/>
          <p:nvPr/>
        </p:nvSpPr>
        <p:spPr>
          <a:xfrm>
            <a:off x="1005257" y="13993"/>
            <a:ext cx="3599993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추진배경 및 필요성</a:t>
            </a:r>
            <a:endParaRPr lang="ko-KR" altLang="en-US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이등변 삼각형 18">
            <a:extLst>
              <a:ext uri="{FF2B5EF4-FFF2-40B4-BE49-F238E27FC236}">
                <a16:creationId xmlns="" xmlns:a16="http://schemas.microsoft.com/office/drawing/2014/main" id="{2E023E17-CB9E-4D43-A3D2-162C2426179A}"/>
              </a:ext>
            </a:extLst>
          </p:cNvPr>
          <p:cNvSpPr/>
          <p:nvPr/>
        </p:nvSpPr>
        <p:spPr>
          <a:xfrm rot="6748181">
            <a:off x="653518" y="351830"/>
            <a:ext cx="501650" cy="254000"/>
          </a:xfrm>
          <a:prstGeom prst="triangle">
            <a:avLst/>
          </a:prstGeom>
          <a:solidFill>
            <a:srgbClr val="0070C0"/>
          </a:solidFill>
          <a:ln>
            <a:noFill/>
          </a:ln>
          <a:effectLst>
            <a:outerShdw blurRad="76200" dist="50800" dir="18900000" sx="89000" sy="89000" kx="-1200000" algn="bl" rotWithShape="0">
              <a:schemeClr val="tx1">
                <a:lumMod val="75000"/>
                <a:lumOff val="25000"/>
                <a:alpha val="9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6202E224-1A7B-41D6-B396-F3382038C58D}"/>
              </a:ext>
            </a:extLst>
          </p:cNvPr>
          <p:cNvCxnSpPr>
            <a:cxnSpLocks/>
          </p:cNvCxnSpPr>
          <p:nvPr/>
        </p:nvCxnSpPr>
        <p:spPr>
          <a:xfrm>
            <a:off x="258303" y="948171"/>
            <a:ext cx="0" cy="44898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5869D7B-8AE6-4D3C-A713-A02949BA2181}"/>
              </a:ext>
            </a:extLst>
          </p:cNvPr>
          <p:cNvSpPr txBox="1"/>
          <p:nvPr/>
        </p:nvSpPr>
        <p:spPr>
          <a:xfrm>
            <a:off x="258303" y="893726"/>
            <a:ext cx="2714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추진배경</a:t>
            </a:r>
            <a:endParaRPr lang="ko-KR" altLang="en-US" sz="32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내용 개체 틀 2">
            <a:extLst>
              <a:ext uri="{FF2B5EF4-FFF2-40B4-BE49-F238E27FC236}">
                <a16:creationId xmlns="" xmlns:a16="http://schemas.microsoft.com/office/drawing/2014/main" id="{A9369527-510E-42A8-8F7D-435821B97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120" y="1978835"/>
            <a:ext cx="8841081" cy="6313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4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개선대상 </a:t>
            </a:r>
            <a:r>
              <a:rPr lang="en-US" altLang="ko-KR" sz="4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CJ</a:t>
            </a:r>
            <a:r>
              <a:rPr lang="ko-KR" altLang="en-US" sz="4400" b="1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온마트</a:t>
            </a:r>
            <a:r>
              <a:rPr lang="ko-KR" altLang="en-US" sz="4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오산 물류센터</a:t>
            </a:r>
            <a:endParaRPr lang="ko-KR" altLang="en-US" sz="32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="" xmlns:a16="http://schemas.microsoft.com/office/drawing/2014/main" id="{A9369527-510E-42A8-8F7D-435821B97C6A}"/>
              </a:ext>
            </a:extLst>
          </p:cNvPr>
          <p:cNvSpPr txBox="1">
            <a:spLocks/>
          </p:cNvSpPr>
          <p:nvPr/>
        </p:nvSpPr>
        <p:spPr>
          <a:xfrm>
            <a:off x="691120" y="2858568"/>
            <a:ext cx="8841081" cy="6313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4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4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PICKING SYSTEM</a:t>
            </a:r>
            <a:endParaRPr lang="ko-KR" altLang="en-US" sz="32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104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A89A5CA-A47E-4131-858D-C61F48358F5A}"/>
              </a:ext>
            </a:extLst>
          </p:cNvPr>
          <p:cNvSpPr/>
          <p:nvPr/>
        </p:nvSpPr>
        <p:spPr>
          <a:xfrm>
            <a:off x="0" y="0"/>
            <a:ext cx="871908" cy="5797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A7E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684911D-4617-4C04-BC33-F7AB1C53A1BA}"/>
              </a:ext>
            </a:extLst>
          </p:cNvPr>
          <p:cNvSpPr txBox="1"/>
          <p:nvPr/>
        </p:nvSpPr>
        <p:spPr>
          <a:xfrm>
            <a:off x="83529" y="-27744"/>
            <a:ext cx="704850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D72B34C-9C3B-4AB6-BE9F-DEDF2F5FD826}"/>
              </a:ext>
            </a:extLst>
          </p:cNvPr>
          <p:cNvSpPr txBox="1"/>
          <p:nvPr/>
        </p:nvSpPr>
        <p:spPr>
          <a:xfrm>
            <a:off x="1005257" y="13993"/>
            <a:ext cx="3599993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추진배경 및 필요성</a:t>
            </a:r>
            <a:endParaRPr lang="ko-KR" altLang="en-US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이등변 삼각형 18">
            <a:extLst>
              <a:ext uri="{FF2B5EF4-FFF2-40B4-BE49-F238E27FC236}">
                <a16:creationId xmlns="" xmlns:a16="http://schemas.microsoft.com/office/drawing/2014/main" id="{2E023E17-CB9E-4D43-A3D2-162C2426179A}"/>
              </a:ext>
            </a:extLst>
          </p:cNvPr>
          <p:cNvSpPr/>
          <p:nvPr/>
        </p:nvSpPr>
        <p:spPr>
          <a:xfrm rot="6748181">
            <a:off x="653518" y="351830"/>
            <a:ext cx="501650" cy="254000"/>
          </a:xfrm>
          <a:prstGeom prst="triangle">
            <a:avLst/>
          </a:prstGeom>
          <a:solidFill>
            <a:srgbClr val="0070C0"/>
          </a:solidFill>
          <a:ln>
            <a:noFill/>
          </a:ln>
          <a:effectLst>
            <a:outerShdw blurRad="76200" dist="50800" dir="18900000" sx="89000" sy="89000" kx="-1200000" algn="bl" rotWithShape="0">
              <a:schemeClr val="tx1">
                <a:lumMod val="75000"/>
                <a:lumOff val="25000"/>
                <a:alpha val="9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6202E224-1A7B-41D6-B396-F3382038C58D}"/>
              </a:ext>
            </a:extLst>
          </p:cNvPr>
          <p:cNvCxnSpPr>
            <a:cxnSpLocks/>
          </p:cNvCxnSpPr>
          <p:nvPr/>
        </p:nvCxnSpPr>
        <p:spPr>
          <a:xfrm>
            <a:off x="258303" y="948171"/>
            <a:ext cx="0" cy="44898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5869D7B-8AE6-4D3C-A713-A02949BA2181}"/>
              </a:ext>
            </a:extLst>
          </p:cNvPr>
          <p:cNvSpPr txBox="1"/>
          <p:nvPr/>
        </p:nvSpPr>
        <p:spPr>
          <a:xfrm>
            <a:off x="258303" y="893726"/>
            <a:ext cx="2714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추진배경</a:t>
            </a:r>
            <a:endParaRPr lang="ko-KR" altLang="en-US" sz="32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내용 개체 틀 2">
            <a:extLst>
              <a:ext uri="{FF2B5EF4-FFF2-40B4-BE49-F238E27FC236}">
                <a16:creationId xmlns="" xmlns:a16="http://schemas.microsoft.com/office/drawing/2014/main" id="{A9369527-510E-42A8-8F7D-435821B97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120" y="1978835"/>
            <a:ext cx="8841081" cy="6313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4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CJ</a:t>
            </a:r>
            <a:r>
              <a:rPr lang="ko-KR" altLang="en-US" sz="4400" b="1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온마트</a:t>
            </a:r>
            <a:r>
              <a:rPr lang="ko-KR" altLang="en-US" sz="4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현재 운영</a:t>
            </a:r>
            <a:r>
              <a:rPr lang="en-US" altLang="ko-KR" sz="4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PROCESS</a:t>
            </a:r>
            <a:endParaRPr lang="ko-KR" altLang="en-US" sz="32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="" xmlns:a16="http://schemas.microsoft.com/office/drawing/2014/main" id="{A9369527-510E-42A8-8F7D-435821B97C6A}"/>
              </a:ext>
            </a:extLst>
          </p:cNvPr>
          <p:cNvSpPr txBox="1">
            <a:spLocks/>
          </p:cNvSpPr>
          <p:nvPr/>
        </p:nvSpPr>
        <p:spPr>
          <a:xfrm>
            <a:off x="691120" y="2858567"/>
            <a:ext cx="8841081" cy="21623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4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4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4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전반적 프로세스</a:t>
            </a:r>
            <a:endParaRPr lang="en-US" altLang="ko-KR" sz="4400" b="1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- Picking Line </a:t>
            </a:r>
            <a:r>
              <a:rPr lang="ko-KR" altLang="en-US" sz="4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프로세스</a:t>
            </a:r>
            <a:endParaRPr lang="ko-KR" altLang="en-US" sz="32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658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421</Words>
  <Application>Microsoft Office PowerPoint</Application>
  <PresentationFormat>와이드스크린</PresentationFormat>
  <Paragraphs>123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나눔바른고딕 Light</vt:lpstr>
      <vt:lpstr>배달의민족 한나는 열한살</vt:lpstr>
      <vt:lpstr>Symbol</vt:lpstr>
      <vt:lpstr>Arial</vt:lpstr>
      <vt:lpstr>나눔바른고딕</vt:lpstr>
      <vt:lpstr>맑은 고딕</vt:lpstr>
      <vt:lpstr>나눔스퀘어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이우준</dc:creator>
  <cp:lastModifiedBy>LG</cp:lastModifiedBy>
  <cp:revision>73</cp:revision>
  <dcterms:created xsi:type="dcterms:W3CDTF">2017-09-29T11:08:58Z</dcterms:created>
  <dcterms:modified xsi:type="dcterms:W3CDTF">2017-10-09T14:15:57Z</dcterms:modified>
</cp:coreProperties>
</file>