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4" r:id="rId5"/>
    <p:sldId id="265" r:id="rId6"/>
    <p:sldId id="258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>
                <a:solidFill>
                  <a:schemeClr val="tx1"/>
                </a:solidFill>
              </a:rPr>
              <a:t>B2C</a:t>
            </a:r>
            <a:r>
              <a:rPr lang="en-US" altLang="ko-KR" b="1" baseline="0" dirty="0">
                <a:solidFill>
                  <a:schemeClr val="tx1"/>
                </a:solidFill>
              </a:rPr>
              <a:t> </a:t>
            </a:r>
            <a:r>
              <a:rPr lang="ko-KR" altLang="en-US" b="1" baseline="0">
                <a:solidFill>
                  <a:schemeClr val="tx1"/>
                </a:solidFill>
              </a:rPr>
              <a:t>온라인 성장 </a:t>
            </a:r>
            <a:r>
              <a:rPr lang="en-US" altLang="ko-KR" b="1" baseline="0">
                <a:solidFill>
                  <a:schemeClr val="tx1"/>
                </a:solidFill>
              </a:rPr>
              <a:t>Trend</a:t>
            </a:r>
            <a:endParaRPr lang="ko-KR" alt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388034264553999"/>
          <c:y val="2.5698833377031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인터넷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31.9</c:v>
                </c:pt>
                <c:pt idx="1">
                  <c:v>30.4</c:v>
                </c:pt>
                <c:pt idx="2">
                  <c:v>29.2</c:v>
                </c:pt>
                <c:pt idx="3">
                  <c:v>30.1</c:v>
                </c:pt>
                <c:pt idx="4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9BA-4F8C-8BAA-A3467E1D67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모바일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6.6</c:v>
                </c:pt>
                <c:pt idx="1">
                  <c:v>14.9</c:v>
                </c:pt>
                <c:pt idx="2">
                  <c:v>24.9</c:v>
                </c:pt>
                <c:pt idx="3">
                  <c:v>35.5</c:v>
                </c:pt>
                <c:pt idx="4">
                  <c:v>41.1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9BA-4F8C-8BAA-A3467E1D6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1606320"/>
        <c:axId val="411609040"/>
        <c:axId val="0"/>
      </c:bar3DChart>
      <c:catAx>
        <c:axId val="41160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1609040"/>
        <c:crosses val="autoZero"/>
        <c:auto val="1"/>
        <c:lblAlgn val="ctr"/>
        <c:lblOffset val="100"/>
        <c:noMultiLvlLbl val="0"/>
      </c:catAx>
      <c:valAx>
        <c:axId val="41160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160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8415949091451"/>
          <c:y val="0.24825130857361069"/>
          <c:w val="0.25121259842519683"/>
          <c:h val="7.57866540915334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9EA5FB-1D66-4ED7-B548-69D0C090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84C573-6F0B-416D-B86D-97B9DE4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BED31F-2A5B-47C0-BAD1-FCDB584A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A74FE5-01D7-4724-A7D0-726D5CD1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74F489D-B94D-4581-BDB1-CF4DB129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04B851-0488-4B05-9AC2-1992020C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69655E-62FC-4C7D-882A-05C262EF6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407310-CC24-414B-8233-EB7DCAC3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3CA05E0-69A6-4B49-A8A9-3836EF2A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E331B3-1DFE-45EB-BE70-FC8C769E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82E468D-38B2-4F26-A4EE-52F9B9A86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FD2FC64-7BA8-4468-BC6F-23DDC3151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FE4278-AF97-4AD5-866C-6142E80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F80B32-862D-4A06-80D5-128903A7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EBA020-A2DD-43AA-8B92-3FB522A0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D590A5-F481-42A5-93A9-CA547042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678A12-ACD3-4D8E-A7E7-6B9AB70B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6F47D64-5D82-4A62-B5EC-40DB4B9A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63F6C6-F63B-44FE-8E22-03BD062B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5F9DAA-3B6E-483B-8F55-7508BE60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FE68C2-BDEA-4070-A254-A6418C71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A3F425-CD44-4D32-AF3C-0D135AC7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018B70-DAFE-4C59-9192-DD261088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D3601E-DC0A-4172-8E43-F69F13B6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B3C898-1BD9-4AA3-8940-089454D2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3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608EA6-4FC4-4031-A7BB-8338886A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8710712-3265-478E-8CCD-53BBC7318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E24D75-9220-49FC-A6C1-0FD4742A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CDE2FFB-0C60-4DBB-883C-80D3AD83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0537D39-814D-4CD3-835F-EF7959DD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B8FAC5C-1D63-4459-AB3A-CBDEED47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2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93988C-1619-4AEB-BB8D-E8641265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B4CBC7-0C36-479B-BAA9-AB6318E07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69B9A6D-9129-4F36-AA5A-A40A3F5E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8D63219-A635-475E-B513-C1FC5191D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8C9ABCD-115A-48E4-88C2-9851A9A37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ED0F06A-A054-417D-8530-A0E64457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7332996-E738-465B-A71D-8B259DEF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60CD14E-65A3-43A2-B1E3-A1DEE695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0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CBFD07-3DBB-485F-AF1F-254F92C7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6E2BE79-A83D-4589-935A-D46BDAB8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555A8A4-EA29-4FBF-A332-B62FF0E3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4CB642F-DD35-4BA0-9755-C5E55DD9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A7502AD-40E4-4944-B66B-C6655BB1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FA7D98B-9640-464B-B5D6-25653AAA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33B84BB-B45B-4228-85E1-F28B0670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3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026A7C-8830-4BE2-BBC4-2BE160BC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57A26FC-2FAB-4AC9-BA4B-72A07752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4AB3A26-E4AE-43E1-9AF0-8A6679FB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344989-FCFD-4449-81EC-653DC9CC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1344816-0795-4DF7-97DA-3B0DA9E5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3DBF1B-7901-45B7-AF05-D480B1A1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1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6E13C2-3E21-4752-8790-EE8C98DB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52737D7-42BA-4D01-BECF-D28C4B000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56AF2C1-1337-4F7E-89B9-F69483BCA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50EAC99-2B05-4B21-B521-DF53A55F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DC3506A-58ED-49E6-8ED2-46C05157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064E44E-B2A5-439B-8F2E-AB768556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C8D8E47-A463-4161-807C-BB381A60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6AE2978-52AE-477F-A7BC-A509E7B47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64FC558-F339-4A9A-AE09-C8B1FE9E4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8A23-4DBF-4A83-98FD-A9C9C788BEA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3194E8-FC8A-425D-8645-6245D4188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0F7AAA-9B9F-434B-8166-1DDD67043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5FE8-3DCB-457F-AECA-6820FA3ED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4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J 대한통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8" y="52942"/>
            <a:ext cx="1474444" cy="6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GLOBAL SCM INNOVATOR CJ korea express CJ대한통운의 물류터미널내 전경 사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0" y="717012"/>
            <a:ext cx="12201390" cy="45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CF6F0-C05A-433F-98AC-F2E831AAB84E}"/>
              </a:ext>
            </a:extLst>
          </p:cNvPr>
          <p:cNvSpPr txBox="1"/>
          <p:nvPr/>
        </p:nvSpPr>
        <p:spPr>
          <a:xfrm>
            <a:off x="6380574" y="5383551"/>
            <a:ext cx="582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sz="36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MPS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PICKING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58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4243018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CJ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오산물류센터 개요 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xmlns="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9CDC35-B76E-4B2F-91E4-D12463409033}"/>
              </a:ext>
            </a:extLst>
          </p:cNvPr>
          <p:cNvSpPr txBox="1"/>
          <p:nvPr/>
        </p:nvSpPr>
        <p:spPr>
          <a:xfrm>
            <a:off x="435954" y="849496"/>
            <a:ext cx="1095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B2C</a:t>
            </a:r>
            <a:r>
              <a:rPr lang="ko-KR" altLang="en-US" dirty="0"/>
              <a:t> 온라인 시장의 지속적인 성장 및 다양한 고객 </a:t>
            </a:r>
            <a:r>
              <a:rPr lang="en-US" altLang="ko-KR" dirty="0"/>
              <a:t>Needs</a:t>
            </a:r>
            <a:r>
              <a:rPr lang="ko-KR" altLang="en-US" dirty="0"/>
              <a:t>를 대응할 수 있도록 </a:t>
            </a:r>
            <a:r>
              <a:rPr lang="en-US" altLang="ko-KR" dirty="0"/>
              <a:t>Semi Automation </a:t>
            </a:r>
            <a:r>
              <a:rPr lang="ko-KR" altLang="en-US" dirty="0"/>
              <a:t>센터를 구축하였으며</a:t>
            </a:r>
            <a:r>
              <a:rPr lang="en-US" altLang="ko-KR" dirty="0"/>
              <a:t>, GCP2020 </a:t>
            </a:r>
            <a:r>
              <a:rPr lang="ko-KR" altLang="en-US" dirty="0"/>
              <a:t>달성을 위해 </a:t>
            </a:r>
            <a:r>
              <a:rPr lang="en-US" altLang="ko-KR" dirty="0"/>
              <a:t>Global B2C </a:t>
            </a:r>
            <a:r>
              <a:rPr lang="ko-KR" altLang="en-US" dirty="0"/>
              <a:t>고객들을 대응할 수 있는 표준화 센터를 구축하고자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xmlns="" id="{1492B047-310F-431F-B570-6089AB35CE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092072"/>
              </p:ext>
            </p:extLst>
          </p:nvPr>
        </p:nvGraphicFramePr>
        <p:xfrm>
          <a:off x="6096000" y="1586171"/>
          <a:ext cx="6096000" cy="3647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8115B4-575A-4473-9880-2AC57258A247}"/>
              </a:ext>
            </a:extLst>
          </p:cNvPr>
          <p:cNvSpPr txBox="1"/>
          <p:nvPr/>
        </p:nvSpPr>
        <p:spPr>
          <a:xfrm>
            <a:off x="788379" y="1846362"/>
            <a:ext cx="185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센터 규모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9380B69-6F0F-4447-B6B3-7888086A5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9" y="1777370"/>
            <a:ext cx="568359" cy="592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374DB6-AC8F-4A4A-A794-1B5639040A9E}"/>
              </a:ext>
            </a:extLst>
          </p:cNvPr>
          <p:cNvSpPr txBox="1"/>
          <p:nvPr/>
        </p:nvSpPr>
        <p:spPr>
          <a:xfrm>
            <a:off x="2283486" y="2369582"/>
            <a:ext cx="17398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4,837</a:t>
            </a:r>
            <a:r>
              <a:rPr lang="en-US" altLang="ko-KR" sz="3600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chemeClr val="bg1">
                    <a:lumMod val="65000"/>
                  </a:schemeClr>
                </a:solidFill>
              </a:rPr>
              <a:t>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717D112-1EBE-4480-9AD2-80486A763C47}"/>
              </a:ext>
            </a:extLst>
          </p:cNvPr>
          <p:cNvSpPr txBox="1"/>
          <p:nvPr/>
        </p:nvSpPr>
        <p:spPr>
          <a:xfrm>
            <a:off x="788379" y="3378389"/>
            <a:ext cx="185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운영 자원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7251193D-1D51-4345-9A86-1BDCC56D8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9" y="3309397"/>
            <a:ext cx="568359" cy="592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FB63DB2-E98C-43FF-89F2-A8874F397179}"/>
              </a:ext>
            </a:extLst>
          </p:cNvPr>
          <p:cNvSpPr txBox="1"/>
          <p:nvPr/>
        </p:nvSpPr>
        <p:spPr>
          <a:xfrm>
            <a:off x="2211070" y="3889668"/>
            <a:ext cx="31622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투입인력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131</a:t>
            </a:r>
            <a:r>
              <a:rPr lang="ko-KR" altLang="en-US" sz="2800" b="1">
                <a:solidFill>
                  <a:srgbClr val="FF0000"/>
                </a:solidFill>
              </a:rPr>
              <a:t>명</a:t>
            </a:r>
            <a:r>
              <a:rPr lang="en-US" altLang="ko-KR" sz="3600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b="1">
                <a:solidFill>
                  <a:schemeClr val="bg1">
                    <a:lumMod val="65000"/>
                  </a:schemeClr>
                </a:solidFill>
              </a:rPr>
              <a:t>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799DBA3-0308-48B4-BC2A-09465D71C840}"/>
              </a:ext>
            </a:extLst>
          </p:cNvPr>
          <p:cNvSpPr txBox="1"/>
          <p:nvPr/>
        </p:nvSpPr>
        <p:spPr>
          <a:xfrm>
            <a:off x="2211070" y="4587250"/>
            <a:ext cx="40678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출고작업 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CAPA</a:t>
            </a:r>
            <a:r>
              <a:rPr lang="ko-KR" altLang="en-US" sz="28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25</a:t>
            </a:r>
            <a:r>
              <a:rPr lang="ko-KR" altLang="en-US" sz="2800" b="1">
                <a:solidFill>
                  <a:srgbClr val="FF0000"/>
                </a:solidFill>
              </a:rPr>
              <a:t>천 건</a:t>
            </a:r>
            <a:r>
              <a:rPr lang="en-US" altLang="ko-KR" sz="360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b="1">
                <a:solidFill>
                  <a:schemeClr val="bg1">
                    <a:lumMod val="65000"/>
                  </a:schemeClr>
                </a:solidFill>
              </a:rPr>
              <a:t>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FB4709F-B8EA-41E1-A9B5-8129226CF618}"/>
              </a:ext>
            </a:extLst>
          </p:cNvPr>
          <p:cNvSpPr txBox="1"/>
          <p:nvPr/>
        </p:nvSpPr>
        <p:spPr>
          <a:xfrm>
            <a:off x="2211070" y="5289922"/>
            <a:ext cx="35496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운영장비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000" b="1">
                <a:solidFill>
                  <a:schemeClr val="bg1">
                    <a:lumMod val="65000"/>
                  </a:schemeClr>
                </a:solidFill>
              </a:rPr>
              <a:t>지게차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28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14</a:t>
            </a:r>
            <a:r>
              <a:rPr lang="en-US" altLang="ko-KR" sz="3600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b="1">
                <a:solidFill>
                  <a:schemeClr val="bg1">
                    <a:lumMod val="65000"/>
                  </a:schemeClr>
                </a:solidFill>
              </a:rPr>
              <a:t>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75F0665-EDD0-4DCA-AAD8-9A81DBDCB33C}"/>
              </a:ext>
            </a:extLst>
          </p:cNvPr>
          <p:cNvSpPr txBox="1"/>
          <p:nvPr/>
        </p:nvSpPr>
        <p:spPr>
          <a:xfrm>
            <a:off x="2211070" y="5994226"/>
            <a:ext cx="28994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주요 운영 설비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7</a:t>
            </a:r>
            <a:r>
              <a:rPr lang="en-US" altLang="ko-KR" sz="3600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b="1">
                <a:solidFill>
                  <a:schemeClr val="bg1">
                    <a:lumMod val="65000"/>
                  </a:schemeClr>
                </a:solidFill>
              </a:rPr>
              <a:t>종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xmlns="" id="{802607D3-6012-4F08-8030-302989F03476}"/>
              </a:ext>
            </a:extLst>
          </p:cNvPr>
          <p:cNvSpPr/>
          <p:nvPr/>
        </p:nvSpPr>
        <p:spPr>
          <a:xfrm>
            <a:off x="6344920" y="5158378"/>
            <a:ext cx="5781040" cy="1482179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MPS, </a:t>
            </a:r>
            <a:r>
              <a:rPr lang="ko-KR" altLang="en-US">
                <a:solidFill>
                  <a:schemeClr val="tx1"/>
                </a:solidFill>
              </a:rPr>
              <a:t>아이스박스 자동</a:t>
            </a:r>
            <a:r>
              <a:rPr lang="en-US" altLang="ko-KR" dirty="0">
                <a:solidFill>
                  <a:schemeClr val="tx1"/>
                </a:solidFill>
              </a:rPr>
              <a:t>TAPING</a:t>
            </a:r>
            <a:r>
              <a:rPr lang="ko-KR" altLang="en-US">
                <a:solidFill>
                  <a:schemeClr val="tx1"/>
                </a:solidFill>
              </a:rPr>
              <a:t>기</a:t>
            </a:r>
            <a:r>
              <a:rPr lang="en-US" altLang="ko-KR" dirty="0">
                <a:solidFill>
                  <a:schemeClr val="tx1"/>
                </a:solidFill>
              </a:rPr>
              <a:t>, BOX</a:t>
            </a:r>
            <a:r>
              <a:rPr lang="ko-KR" altLang="en-US">
                <a:solidFill>
                  <a:schemeClr val="tx1"/>
                </a:solidFill>
              </a:rPr>
              <a:t>제함기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전동 </a:t>
            </a:r>
            <a:r>
              <a:rPr lang="en-US" altLang="ko-KR" dirty="0">
                <a:solidFill>
                  <a:schemeClr val="tx1"/>
                </a:solidFill>
              </a:rPr>
              <a:t>CON V, PDA, BCR</a:t>
            </a:r>
            <a:r>
              <a:rPr lang="ko-KR" altLang="en-US">
                <a:solidFill>
                  <a:schemeClr val="tx1"/>
                </a:solidFill>
              </a:rPr>
              <a:t> 장비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반자동 박스 </a:t>
            </a:r>
            <a:r>
              <a:rPr lang="en-US" altLang="ko-KR">
                <a:solidFill>
                  <a:schemeClr val="tx1"/>
                </a:solidFill>
              </a:rPr>
              <a:t>TAPING</a:t>
            </a:r>
            <a:r>
              <a:rPr lang="ko-KR" altLang="en-US">
                <a:solidFill>
                  <a:schemeClr val="tx1"/>
                </a:solidFill>
              </a:rPr>
              <a:t>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24ECA7B3-DA1F-4BA3-A69A-9C28F7E570F4}"/>
              </a:ext>
            </a:extLst>
          </p:cNvPr>
          <p:cNvCxnSpPr>
            <a:stCxn id="13" idx="2"/>
            <a:endCxn id="30" idx="3"/>
          </p:cNvCxnSpPr>
          <p:nvPr/>
        </p:nvCxnSpPr>
        <p:spPr>
          <a:xfrm rot="10800000" flipV="1">
            <a:off x="5110480" y="5899468"/>
            <a:ext cx="1234440" cy="417924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4243018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센터운영 </a:t>
            </a:r>
            <a:r>
              <a:rPr lang="en-US" altLang="ko-KR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PROCESS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xmlns="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E79124A-81B5-4BAC-B663-6D874A04A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7" y="797276"/>
            <a:ext cx="9670071" cy="54979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C92E529-B2A9-4F95-AD82-6B6469075542}"/>
              </a:ext>
            </a:extLst>
          </p:cNvPr>
          <p:cNvSpPr/>
          <p:nvPr/>
        </p:nvSpPr>
        <p:spPr>
          <a:xfrm>
            <a:off x="4343400" y="2152650"/>
            <a:ext cx="3619500" cy="1704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B28AA5-9A46-4262-8CA6-268DCA63479C}"/>
              </a:ext>
            </a:extLst>
          </p:cNvPr>
          <p:cNvSpPr txBox="1"/>
          <p:nvPr/>
        </p:nvSpPr>
        <p:spPr>
          <a:xfrm>
            <a:off x="5314950" y="2000250"/>
            <a:ext cx="1676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PROJECT </a:t>
            </a:r>
            <a:r>
              <a:rPr lang="ko-KR" altLang="en-US" sz="1600" b="1">
                <a:solidFill>
                  <a:srgbClr val="FF0000"/>
                </a:solidFill>
              </a:rPr>
              <a:t>범위</a:t>
            </a:r>
          </a:p>
        </p:txBody>
      </p:sp>
    </p:spTree>
    <p:extLst>
      <p:ext uri="{BB962C8B-B14F-4D97-AF65-F5344CB8AC3E}">
        <p14:creationId xmlns:p14="http://schemas.microsoft.com/office/powerpoint/2010/main" val="17991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5138368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MPS</a:t>
            </a:r>
            <a:r>
              <a:rPr lang="ko-KR" altLang="en-US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PICKING</a:t>
            </a:r>
            <a:r>
              <a:rPr lang="ko-KR" altLang="en-US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OPERATION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xmlns="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9970E0A-A6D3-46D6-A23C-42AC0F1F6F21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7E26DA-8229-484E-B3B7-C444008D041A}"/>
              </a:ext>
            </a:extLst>
          </p:cNvPr>
          <p:cNvSpPr txBox="1"/>
          <p:nvPr/>
        </p:nvSpPr>
        <p:spPr>
          <a:xfrm>
            <a:off x="403182" y="972607"/>
            <a:ext cx="1002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/>
              <a:t>DATA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209F2E2-D4AF-46BD-A7E1-48EF27A2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"/>
          <a:stretch/>
        </p:blipFill>
        <p:spPr>
          <a:xfrm>
            <a:off x="258302" y="1593755"/>
            <a:ext cx="11695873" cy="3670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ACA4EA-C2B7-4908-8A46-C8B644EF577E}"/>
              </a:ext>
            </a:extLst>
          </p:cNvPr>
          <p:cNvSpPr txBox="1"/>
          <p:nvPr/>
        </p:nvSpPr>
        <p:spPr>
          <a:xfrm>
            <a:off x="435954" y="5334000"/>
            <a:ext cx="110490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실시간으로 접수되는 주문 </a:t>
            </a:r>
            <a:r>
              <a:rPr lang="en-US" altLang="ko-KR" dirty="0"/>
              <a:t>DATA</a:t>
            </a:r>
            <a:r>
              <a:rPr lang="ko-KR" altLang="en-US"/>
              <a:t>를 </a:t>
            </a:r>
            <a:r>
              <a:rPr lang="ko-KR" altLang="en-US" dirty="0"/>
              <a:t>실시간으로 </a:t>
            </a:r>
            <a:r>
              <a:rPr lang="ko-KR" altLang="en-US"/>
              <a:t>처리함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MPS </a:t>
            </a:r>
            <a:r>
              <a:rPr lang="ko-KR" altLang="en-US"/>
              <a:t>작업은 최소 </a:t>
            </a:r>
            <a:r>
              <a:rPr lang="en-US" altLang="ko-KR" dirty="0"/>
              <a:t>5</a:t>
            </a:r>
            <a:r>
              <a:rPr lang="ko-KR" altLang="en-US"/>
              <a:t>차수</a:t>
            </a:r>
            <a:r>
              <a:rPr lang="en-US" altLang="ko-KR" dirty="0"/>
              <a:t>(SHIFT)</a:t>
            </a:r>
            <a:r>
              <a:rPr lang="ko-KR" altLang="en-US"/>
              <a:t>이상</a:t>
            </a:r>
            <a:r>
              <a:rPr lang="en-US" altLang="ko-KR" dirty="0"/>
              <a:t>, </a:t>
            </a:r>
            <a:r>
              <a:rPr lang="ko-KR" altLang="en-US"/>
              <a:t>평균적으로 </a:t>
            </a:r>
            <a:r>
              <a:rPr lang="en-US" altLang="ko-KR" dirty="0"/>
              <a:t>10</a:t>
            </a:r>
            <a:r>
              <a:rPr lang="ko-KR" altLang="en-US"/>
              <a:t>차수 처리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각 주문에 대한 처리시간</a:t>
            </a:r>
            <a:r>
              <a:rPr lang="en-US" altLang="ko-KR" dirty="0"/>
              <a:t>, </a:t>
            </a:r>
            <a:r>
              <a:rPr lang="ko-KR" altLang="en-US"/>
              <a:t>주문번호</a:t>
            </a:r>
            <a:r>
              <a:rPr lang="en-US" altLang="ko-KR" dirty="0"/>
              <a:t>, </a:t>
            </a:r>
            <a:r>
              <a:rPr lang="ko-KR" altLang="en-US"/>
              <a:t>품목명</a:t>
            </a:r>
            <a:r>
              <a:rPr lang="en-US" altLang="ko-KR" dirty="0"/>
              <a:t>, </a:t>
            </a:r>
            <a:r>
              <a:rPr lang="ko-KR" altLang="en-US"/>
              <a:t>수량</a:t>
            </a:r>
            <a:r>
              <a:rPr lang="en-US" altLang="ko-KR" dirty="0"/>
              <a:t>, </a:t>
            </a:r>
            <a:r>
              <a:rPr lang="ko-KR" altLang="en-US"/>
              <a:t>적재위치 등의 정보를 저장함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004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6D2BE284-7DD5-4832-AF41-4BDA7D06A0A8}"/>
              </a:ext>
            </a:extLst>
          </p:cNvPr>
          <p:cNvSpPr/>
          <p:nvPr/>
        </p:nvSpPr>
        <p:spPr>
          <a:xfrm>
            <a:off x="4045059" y="3724112"/>
            <a:ext cx="3060591" cy="30605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Q-ALGORITHM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72B34C-9C3B-4AB6-BE9F-DEDF2F5FD826}"/>
              </a:ext>
            </a:extLst>
          </p:cNvPr>
          <p:cNvSpPr txBox="1"/>
          <p:nvPr/>
        </p:nvSpPr>
        <p:spPr>
          <a:xfrm>
            <a:off x="1005257" y="13993"/>
            <a:ext cx="5138368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MPS</a:t>
            </a:r>
            <a:r>
              <a:rPr lang="ko-KR" altLang="en-US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PICKING</a:t>
            </a:r>
            <a:r>
              <a:rPr lang="ko-KR" altLang="en-US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2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OPERATION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xmlns="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9970E0A-A6D3-46D6-A23C-42AC0F1F6F21}"/>
              </a:ext>
            </a:extLst>
          </p:cNvPr>
          <p:cNvCxnSpPr>
            <a:cxnSpLocks/>
          </p:cNvCxnSpPr>
          <p:nvPr/>
        </p:nvCxnSpPr>
        <p:spPr>
          <a:xfrm>
            <a:off x="258303" y="948171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7E26DA-8229-484E-B3B7-C444008D041A}"/>
              </a:ext>
            </a:extLst>
          </p:cNvPr>
          <p:cNvSpPr txBox="1"/>
          <p:nvPr/>
        </p:nvSpPr>
        <p:spPr>
          <a:xfrm>
            <a:off x="403181" y="972607"/>
            <a:ext cx="290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/>
              <a:t>SYSTEM / OPERATION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8701B16-56DB-403C-AA4C-C14EA4478690}"/>
              </a:ext>
            </a:extLst>
          </p:cNvPr>
          <p:cNvSpPr/>
          <p:nvPr/>
        </p:nvSpPr>
        <p:spPr>
          <a:xfrm>
            <a:off x="258303" y="1765606"/>
            <a:ext cx="2404505" cy="93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WMS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/>
              <a:t>창고관리 시스템</a:t>
            </a:r>
            <a:r>
              <a:rPr lang="en-US" altLang="ko-KR" dirty="0"/>
              <a:t>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9A25E2C-935C-4A60-82DB-4FB92B7160F9}"/>
              </a:ext>
            </a:extLst>
          </p:cNvPr>
          <p:cNvSpPr/>
          <p:nvPr/>
        </p:nvSpPr>
        <p:spPr>
          <a:xfrm>
            <a:off x="4373102" y="4889806"/>
            <a:ext cx="2404505" cy="93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MPS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xmlns="" id="{3D92D010-9A58-420C-ACA7-C62DED66F2E2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2662808" y="2231753"/>
            <a:ext cx="2912547" cy="2658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2E21FB-7465-4C05-B47A-CA47B882CAFA}"/>
              </a:ext>
            </a:extLst>
          </p:cNvPr>
          <p:cNvSpPr txBox="1"/>
          <p:nvPr/>
        </p:nvSpPr>
        <p:spPr>
          <a:xfrm>
            <a:off x="2868925" y="243973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실시간 주문에 대해 </a:t>
            </a:r>
            <a:r>
              <a:rPr lang="en-US" altLang="ko-KR"/>
              <a:t>SKU, </a:t>
            </a:r>
            <a:r>
              <a:rPr lang="ko-KR" altLang="en-US"/>
              <a:t>수량 별 차수할당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CDD1950-42C7-43DB-9960-BE62F0D32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37" y="1377440"/>
            <a:ext cx="927879" cy="170862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7C0B8AD8-500F-4494-92F5-B90C85D81C3A}"/>
              </a:ext>
            </a:extLst>
          </p:cNvPr>
          <p:cNvCxnSpPr/>
          <p:nvPr/>
        </p:nvCxnSpPr>
        <p:spPr>
          <a:xfrm>
            <a:off x="2662808" y="1943100"/>
            <a:ext cx="7809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28BD1F-9CF4-4081-B6DD-5760C37F4A3F}"/>
              </a:ext>
            </a:extLst>
          </p:cNvPr>
          <p:cNvSpPr txBox="1"/>
          <p:nvPr/>
        </p:nvSpPr>
        <p:spPr>
          <a:xfrm>
            <a:off x="3544429" y="1397153"/>
            <a:ext cx="56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차수에 포함된 주문에 대해 </a:t>
            </a:r>
            <a:r>
              <a:rPr lang="en-US" altLang="ko-KR"/>
              <a:t>TOTAL PICKING </a:t>
            </a:r>
            <a:r>
              <a:rPr lang="ko-KR" altLang="en-US"/>
              <a:t>지시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1C7639F2-3997-4DB3-A030-85F173DCAF18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7722199" y="2141474"/>
            <a:ext cx="2269887" cy="415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4CAAE1-6244-4EC0-984A-DD0F114762DF}"/>
              </a:ext>
            </a:extLst>
          </p:cNvPr>
          <p:cNvSpPr txBox="1"/>
          <p:nvPr/>
        </p:nvSpPr>
        <p:spPr>
          <a:xfrm>
            <a:off x="7602641" y="5498934"/>
            <a:ext cx="313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TOTAL PICKING</a:t>
            </a:r>
            <a:r>
              <a:rPr lang="ko-KR" altLang="en-US"/>
              <a:t>한 품목을 </a:t>
            </a:r>
            <a:r>
              <a:rPr lang="en-US" altLang="ko-KR" dirty="0"/>
              <a:t>MPS LACK</a:t>
            </a:r>
            <a:r>
              <a:rPr lang="ko-KR" altLang="en-US"/>
              <a:t>에 적재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적재 기준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F015BE7-E1D4-4D0A-833A-CA0867985A94}"/>
              </a:ext>
            </a:extLst>
          </p:cNvPr>
          <p:cNvSpPr txBox="1"/>
          <p:nvPr/>
        </p:nvSpPr>
        <p:spPr>
          <a:xfrm>
            <a:off x="10116685" y="875709"/>
            <a:ext cx="188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&lt;OPERATOR&gt;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F115962-BA09-4E78-BA88-0C9B14785710}"/>
              </a:ext>
            </a:extLst>
          </p:cNvPr>
          <p:cNvSpPr txBox="1"/>
          <p:nvPr/>
        </p:nvSpPr>
        <p:spPr>
          <a:xfrm>
            <a:off x="1141170" y="4365936"/>
            <a:ext cx="292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Q-ALGORITHM</a:t>
            </a:r>
            <a:r>
              <a:rPr lang="ko-KR" altLang="en-US"/>
              <a:t>을 통해 </a:t>
            </a:r>
            <a:endParaRPr lang="en-US" altLang="ko-KR"/>
          </a:p>
          <a:p>
            <a:pPr algn="ctr"/>
            <a:r>
              <a:rPr lang="ko-KR" altLang="en-US"/>
              <a:t>작업할 수 있는 주문부터 우선적 할당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FE155F64-0768-489B-BE30-CCC845341E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875" y="4400094"/>
            <a:ext cx="927879" cy="1708626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0A41335-962D-4DD4-91BF-5D487E5206A9}"/>
              </a:ext>
            </a:extLst>
          </p:cNvPr>
          <p:cNvCxnSpPr>
            <a:stCxn id="11" idx="1"/>
          </p:cNvCxnSpPr>
          <p:nvPr/>
        </p:nvCxnSpPr>
        <p:spPr>
          <a:xfrm flipH="1">
            <a:off x="1201754" y="5355953"/>
            <a:ext cx="3171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J 대한통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8" y="52942"/>
            <a:ext cx="1474444" cy="6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GLOBAL SCM INNOVATOR CJ korea express CJ대한통운의 물류터미널내 전경 사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0" y="717012"/>
            <a:ext cx="12201390" cy="45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CF6F0-C05A-433F-98AC-F2E831AAB84E}"/>
              </a:ext>
            </a:extLst>
          </p:cNvPr>
          <p:cNvSpPr txBox="1"/>
          <p:nvPr/>
        </p:nvSpPr>
        <p:spPr>
          <a:xfrm>
            <a:off x="5904459" y="5464503"/>
            <a:ext cx="628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</a:t>
            </a:r>
            <a:r>
              <a:rPr lang="ko-KR" altLang="en-US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</a:t>
            </a:r>
            <a:r>
              <a:rPr lang="ko-KR" altLang="en-US" sz="3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컨셉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88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A89A5CA-A47E-4131-858D-C61F48358F5A}"/>
              </a:ext>
            </a:extLst>
          </p:cNvPr>
          <p:cNvSpPr/>
          <p:nvPr/>
        </p:nvSpPr>
        <p:spPr>
          <a:xfrm>
            <a:off x="0" y="0"/>
            <a:ext cx="871908" cy="579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A7E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84911D-4617-4C04-BC33-F7AB1C53A1BA}"/>
              </a:ext>
            </a:extLst>
          </p:cNvPr>
          <p:cNvSpPr txBox="1"/>
          <p:nvPr/>
        </p:nvSpPr>
        <p:spPr>
          <a:xfrm>
            <a:off x="83529" y="-27744"/>
            <a:ext cx="704850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72B34C-9C3B-4AB6-BE9F-DEDF2F5FD826}"/>
              </a:ext>
            </a:extLst>
          </p:cNvPr>
          <p:cNvSpPr txBox="1"/>
          <p:nvPr/>
        </p:nvSpPr>
        <p:spPr>
          <a:xfrm>
            <a:off x="1005256" y="13993"/>
            <a:ext cx="954844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기초 아이디어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xmlns="" id="{2E023E17-CB9E-4D43-A3D2-162C2426179A}"/>
              </a:ext>
            </a:extLst>
          </p:cNvPr>
          <p:cNvSpPr/>
          <p:nvPr/>
        </p:nvSpPr>
        <p:spPr>
          <a:xfrm rot="6748181">
            <a:off x="653518" y="351830"/>
            <a:ext cx="501650" cy="254000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76200" dist="50800" dir="18900000" sx="89000" sy="89000" kx="-1200000" algn="bl" rotWithShape="0">
              <a:schemeClr val="tx1">
                <a:lumMod val="75000"/>
                <a:lumOff val="25000"/>
                <a:alpha val="9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202E224-1A7B-41D6-B396-F3382038C58D}"/>
              </a:ext>
            </a:extLst>
          </p:cNvPr>
          <p:cNvCxnSpPr>
            <a:cxnSpLocks/>
          </p:cNvCxnSpPr>
          <p:nvPr/>
        </p:nvCxnSpPr>
        <p:spPr>
          <a:xfrm>
            <a:off x="412127" y="1076358"/>
            <a:ext cx="0" cy="44898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869D7B-8AE6-4D3C-A713-A02949BA2181}"/>
              </a:ext>
            </a:extLst>
          </p:cNvPr>
          <p:cNvSpPr txBox="1"/>
          <p:nvPr/>
        </p:nvSpPr>
        <p:spPr>
          <a:xfrm>
            <a:off x="412126" y="1021913"/>
            <a:ext cx="43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초안</a:t>
            </a:r>
            <a:endParaRPr lang="ko-KR" altLang="en-US" sz="3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A9369527-510E-42A8-8F7D-435821B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94" y="2513291"/>
            <a:ext cx="4934068" cy="2914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주문 유사도 기준으로 배치 할당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</a:t>
            </a:r>
            <a:r>
              <a:rPr lang="ko-KR" altLang="en-US" sz="2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활용성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강화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MPI</a:t>
            </a: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지시기에 불빛</a:t>
            </a:r>
            <a:endParaRPr lang="en-US" altLang="ko-KR" sz="2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패널설치를 통한 작업 효율화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4904509" y="2970494"/>
            <a:ext cx="2111433" cy="200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5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=&gt;</a:t>
            </a:r>
            <a:endParaRPr lang="ko-KR" altLang="en-US" sz="115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A9369527-510E-42A8-8F7D-435821B97C6A}"/>
              </a:ext>
            </a:extLst>
          </p:cNvPr>
          <p:cNvSpPr txBox="1">
            <a:spLocks/>
          </p:cNvSpPr>
          <p:nvPr/>
        </p:nvSpPr>
        <p:spPr>
          <a:xfrm>
            <a:off x="6896302" y="3190778"/>
            <a:ext cx="4468555" cy="1559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0" b="1" dirty="0" smtClean="0">
                <a:solidFill>
                  <a:srgbClr val="00B0F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생산성 증가</a:t>
            </a:r>
            <a:endParaRPr lang="ko-KR" altLang="en-US" sz="6000" dirty="0">
              <a:solidFill>
                <a:srgbClr val="00B0F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86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234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나눔바른고딕</vt:lpstr>
      <vt:lpstr>나눔바른고딕 Light</vt:lpstr>
      <vt:lpstr>나눔스퀘어 ExtraBold</vt:lpstr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kimkeun ho</dc:creator>
  <cp:lastModifiedBy>LG</cp:lastModifiedBy>
  <cp:revision>13</cp:revision>
  <dcterms:created xsi:type="dcterms:W3CDTF">2017-10-24T04:24:11Z</dcterms:created>
  <dcterms:modified xsi:type="dcterms:W3CDTF">2017-10-24T08:50:51Z</dcterms:modified>
</cp:coreProperties>
</file>