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5" r:id="rId4"/>
    <p:sldId id="282" r:id="rId5"/>
    <p:sldId id="283" r:id="rId6"/>
    <p:sldId id="276" r:id="rId7"/>
    <p:sldId id="284" r:id="rId8"/>
    <p:sldId id="285" r:id="rId9"/>
    <p:sldId id="286" r:id="rId10"/>
    <p:sldId id="288" r:id="rId11"/>
    <p:sldId id="287" r:id="rId12"/>
    <p:sldId id="289" r:id="rId13"/>
    <p:sldId id="290" r:id="rId14"/>
    <p:sldId id="291" r:id="rId15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8"/>
      <p:bold r:id="rId19"/>
    </p:embeddedFont>
    <p:embeddedFont>
      <p:font typeface="나눔고딕 ExtraBold" panose="020D0904000000000000" pitchFamily="50" charset="-127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나눔스퀘어 Bold" panose="020B0600000101010101" pitchFamily="50" charset="-127"/>
      <p:bold r:id="rId22"/>
    </p:embeddedFont>
    <p:embeddedFont>
      <p:font typeface="-윤고딕330" panose="0203050400010101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1524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92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4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91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55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8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02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0715" y="1343478"/>
            <a:ext cx="4445509" cy="128993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1:1 </a:t>
            </a:r>
            <a:r>
              <a:rPr lang="ko-KR" altLang="en-US" sz="5400" b="1" spc="-250" dirty="0" err="1">
                <a:solidFill>
                  <a:schemeClr val="accent4">
                    <a:lumMod val="50000"/>
                  </a:schemeClr>
                </a:solidFill>
              </a:rPr>
              <a:t>테트리스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4385058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2017.12.12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소속 팀 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잘해보조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(2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442534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73534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504795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535974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2">
            <a:extLst>
              <a:ext uri="{FF2B5EF4-FFF2-40B4-BE49-F238E27FC236}">
                <a16:creationId xmlns:a16="http://schemas.microsoft.com/office/drawing/2014/main" id="{A04ACF89-8B60-433C-8DB8-F66CC079240A}"/>
              </a:ext>
            </a:extLst>
          </p:cNvPr>
          <p:cNvSpPr txBox="1">
            <a:spLocks/>
          </p:cNvSpPr>
          <p:nvPr/>
        </p:nvSpPr>
        <p:spPr>
          <a:xfrm>
            <a:off x="7667538" y="6459524"/>
            <a:ext cx="1476462" cy="3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</a:t>
            </a:r>
            <a:r>
              <a:rPr lang="en-US" altLang="ko-KR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ko-KR" altLang="en-US" sz="1100" u="sng" spc="-20" dirty="0">
              <a:solidFill>
                <a:srgbClr val="4495D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61472" y="3558054"/>
            <a:ext cx="2481132" cy="425886"/>
            <a:chOff x="364474" y="3076063"/>
            <a:chExt cx="2481132" cy="425886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구현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진행과정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소감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011EF53B-B0E5-4992-8121-A61C07F45D9E}"/>
              </a:ext>
            </a:extLst>
          </p:cNvPr>
          <p:cNvSpPr txBox="1">
            <a:spLocks/>
          </p:cNvSpPr>
          <p:nvPr/>
        </p:nvSpPr>
        <p:spPr>
          <a:xfrm>
            <a:off x="7667538" y="6459524"/>
            <a:ext cx="1476462" cy="3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</a:t>
            </a:r>
            <a:r>
              <a:rPr lang="en-US" altLang="ko-KR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ko-KR" altLang="en-US" sz="1100" u="sng" spc="-20" dirty="0">
              <a:solidFill>
                <a:srgbClr val="4495D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C62C60-3DBE-4F10-9E37-A8BC4EA6D01E}"/>
              </a:ext>
            </a:extLst>
          </p:cNvPr>
          <p:cNvCxnSpPr/>
          <p:nvPr/>
        </p:nvCxnSpPr>
        <p:spPr>
          <a:xfrm flipV="1">
            <a:off x="361472" y="2277849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0E64E1D-06DC-4C26-8418-B606309FAA6B}"/>
              </a:ext>
            </a:extLst>
          </p:cNvPr>
          <p:cNvCxnSpPr/>
          <p:nvPr/>
        </p:nvCxnSpPr>
        <p:spPr>
          <a:xfrm flipV="1">
            <a:off x="361472" y="270369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0900909-D9BB-410A-BC8B-5E0492639D61}"/>
              </a:ext>
            </a:extLst>
          </p:cNvPr>
          <p:cNvCxnSpPr/>
          <p:nvPr/>
        </p:nvCxnSpPr>
        <p:spPr>
          <a:xfrm flipV="1">
            <a:off x="361472" y="4409786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6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진행과정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타임라인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C90DF7A-50A3-4197-A812-0036AC2D8166}"/>
              </a:ext>
            </a:extLst>
          </p:cNvPr>
          <p:cNvSpPr txBox="1">
            <a:spLocks/>
          </p:cNvSpPr>
          <p:nvPr/>
        </p:nvSpPr>
        <p:spPr>
          <a:xfrm>
            <a:off x="7667538" y="6459524"/>
            <a:ext cx="1476462" cy="3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</a:t>
            </a:r>
            <a:r>
              <a:rPr lang="en-US" altLang="ko-KR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ko-KR" altLang="en-US" sz="1100" u="sng" spc="-20" dirty="0">
              <a:solidFill>
                <a:srgbClr val="4495D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0" name="Group 127">
            <a:extLst>
              <a:ext uri="{FF2B5EF4-FFF2-40B4-BE49-F238E27FC236}">
                <a16:creationId xmlns:a16="http://schemas.microsoft.com/office/drawing/2014/main" id="{B1F3645F-9292-4BF7-8031-1A8712E52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3568"/>
              </p:ext>
            </p:extLst>
          </p:nvPr>
        </p:nvGraphicFramePr>
        <p:xfrm>
          <a:off x="408908" y="1259840"/>
          <a:ext cx="8245954" cy="5209513"/>
        </p:xfrm>
        <a:graphic>
          <a:graphicData uri="http://schemas.openxmlformats.org/drawingml/2006/table">
            <a:tbl>
              <a:tblPr firstRow="1" bandRow="1"/>
              <a:tblGrid>
                <a:gridCol w="147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5654">
                  <a:extLst>
                    <a:ext uri="{9D8B030D-6E8A-4147-A177-3AD203B41FA5}">
                      <a16:colId xmlns:a16="http://schemas.microsoft.com/office/drawing/2014/main" val="2995881317"/>
                    </a:ext>
                  </a:extLst>
                </a:gridCol>
                <a:gridCol w="845654">
                  <a:extLst>
                    <a:ext uri="{9D8B030D-6E8A-4147-A177-3AD203B41FA5}">
                      <a16:colId xmlns:a16="http://schemas.microsoft.com/office/drawing/2014/main" val="1533482795"/>
                    </a:ext>
                  </a:extLst>
                </a:gridCol>
              </a:tblGrid>
              <a:tr h="552278"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1200" b="1" i="0" dirty="0">
                          <a:solidFill>
                            <a:schemeClr val="bg1"/>
                          </a:solidFill>
                          <a:latin typeface="나눔스퀘어 ExtraBold"/>
                          <a:ea typeface="나눔스퀘어 ExtraBold"/>
                        </a:rPr>
                        <a:t>Week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1100" b="1" i="0" dirty="0">
                          <a:solidFill>
                            <a:schemeClr val="bg1"/>
                          </a:solidFill>
                          <a:latin typeface="나눔스퀘어 ExtraBold"/>
                          <a:ea typeface="나눔스퀘어 ExtraBold"/>
                        </a:rPr>
                        <a:t>1</a:t>
                      </a:r>
                      <a:r>
                        <a:rPr lang="ko-KR" altLang="en-US" sz="1100" b="1" i="0" dirty="0">
                          <a:solidFill>
                            <a:schemeClr val="bg1"/>
                          </a:solidFill>
                          <a:latin typeface="나눔스퀘어 ExtraBold"/>
                          <a:ea typeface="나눔스퀘어 ExtraBold"/>
                        </a:rPr>
                        <a:t>0/16~22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1" i="0" dirty="0">
                          <a:solidFill>
                            <a:schemeClr val="bg1"/>
                          </a:solidFill>
                          <a:latin typeface="나눔스퀘어 ExtraBold"/>
                          <a:ea typeface="나눔스퀘어 ExtraBold"/>
                        </a:rPr>
                        <a:t>10/23~29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1" i="0" dirty="0">
                          <a:solidFill>
                            <a:schemeClr val="bg1"/>
                          </a:solidFill>
                          <a:latin typeface="나눔스퀘어 ExtraBold"/>
                          <a:ea typeface="나눔스퀘어 ExtraBold"/>
                        </a:rPr>
                        <a:t>30~11/5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1" i="0" dirty="0">
                          <a:solidFill>
                            <a:schemeClr val="bg1"/>
                          </a:solidFill>
                          <a:latin typeface="나눔스퀘어 ExtraBold"/>
                          <a:ea typeface="나눔스퀘어 ExtraBold"/>
                        </a:rPr>
                        <a:t>11/6~12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1" i="0" dirty="0">
                          <a:solidFill>
                            <a:schemeClr val="bg1"/>
                          </a:solidFill>
                          <a:latin typeface="나눔스퀘어 ExtraBold"/>
                          <a:ea typeface="나눔스퀘어 ExtraBold"/>
                        </a:rPr>
                        <a:t>11/13~19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1" i="0" dirty="0">
                          <a:solidFill>
                            <a:schemeClr val="bg1"/>
                          </a:solidFill>
                          <a:latin typeface="나눔스퀘어 ExtraBold"/>
                          <a:ea typeface="나눔스퀘어 ExtraBold"/>
                        </a:rPr>
                        <a:t>11/20~26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1100" b="1" i="0" dirty="0">
                          <a:solidFill>
                            <a:schemeClr val="bg1"/>
                          </a:solidFill>
                          <a:latin typeface="나눔스퀘어 ExtraBold"/>
                          <a:ea typeface="나눔스퀘어 ExtraBold"/>
                        </a:rPr>
                        <a:t>27~12/3</a:t>
                      </a:r>
                      <a:endParaRPr lang="ko-KR" altLang="en-US" sz="1100" b="1" i="0" dirty="0">
                        <a:solidFill>
                          <a:schemeClr val="bg1"/>
                        </a:solidFill>
                        <a:latin typeface="나눔스퀘어 ExtraBold"/>
                        <a:ea typeface="나눔스퀘어 ExtraBold"/>
                      </a:endParaRP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1100" b="1" i="0" dirty="0">
                          <a:solidFill>
                            <a:schemeClr val="bg1"/>
                          </a:solidFill>
                          <a:latin typeface="나눔스퀘어 ExtraBold"/>
                          <a:ea typeface="나눔스퀘어 ExtraBold"/>
                        </a:rPr>
                        <a:t>12/3</a:t>
                      </a:r>
                      <a:endParaRPr lang="ko-KR" altLang="en-US" sz="1100" b="1" i="0" dirty="0">
                        <a:solidFill>
                          <a:schemeClr val="bg1"/>
                        </a:solidFill>
                        <a:latin typeface="나눔스퀘어 ExtraBold"/>
                        <a:ea typeface="나눔스퀘어 ExtraBold"/>
                      </a:endParaRP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925">
                <a:tc>
                  <a:txBody>
                    <a:bodyPr/>
                    <a:lstStyle/>
                    <a:p>
                      <a:pPr marL="7200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200" i="0" dirty="0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기획회의</a:t>
                      </a:r>
                    </a:p>
                    <a:p>
                      <a:pPr marL="7200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2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 Bold"/>
                          <a:ea typeface="나눔스퀘어 Bold"/>
                        </a:rPr>
                        <a:t>: 각자 역할 배분 및 </a:t>
                      </a:r>
                      <a:r>
                        <a:rPr lang="en-US" altLang="ko-KR" sz="12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 Bold"/>
                          <a:ea typeface="나눔스퀘어 Bold"/>
                        </a:rPr>
                        <a:t>Github</a:t>
                      </a:r>
                      <a:r>
                        <a:rPr lang="ko-KR" altLang="en-US" sz="12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 Bold"/>
                          <a:ea typeface="나눔스퀘어 Bold"/>
                        </a:rPr>
                        <a:t>조사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62">
                <a:tc>
                  <a:txBody>
                    <a:bodyPr/>
                    <a:lstStyle/>
                    <a:p>
                      <a:pPr marL="7200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팀원 전체 작업 </a:t>
                      </a:r>
                    </a:p>
                    <a:p>
                      <a:pPr marL="7200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 Bold"/>
                          <a:ea typeface="나눔스퀘어 Bold"/>
                        </a:rPr>
                        <a:t>: 네트워크 통신 개념 이해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>
                        <a:solidFill>
                          <a:srgbClr val="FF0000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62">
                <a:tc>
                  <a:txBody>
                    <a:bodyPr/>
                    <a:lstStyle/>
                    <a:p>
                      <a:pPr marL="7200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테트리스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방 </a:t>
                      </a:r>
                    </a:p>
                    <a:p>
                      <a:pPr marL="7200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개설 유저(호스트) 부분 개발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62">
                <a:tc>
                  <a:txBody>
                    <a:bodyPr/>
                    <a:lstStyle/>
                    <a:p>
                      <a:pPr marL="7200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게임 참가 유저(클라이언트) 부분 개발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3262">
                <a:tc>
                  <a:txBody>
                    <a:bodyPr/>
                    <a:lstStyle/>
                    <a:p>
                      <a:pPr marL="7200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테스트 및 오류 점검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262">
                <a:tc>
                  <a:txBody>
                    <a:bodyPr/>
                    <a:lstStyle/>
                    <a:p>
                      <a:pPr marL="7200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보고서 및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ppt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1500" b="0" i="0" dirty="0">
                        <a:solidFill>
                          <a:schemeClr val="tx1"/>
                        </a:solidFill>
                        <a:latin typeface="-윤고딕330"/>
                        <a:ea typeface="-윤고딕330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662B364C-89D3-4610-8B18-3AA3F92F72F5}"/>
              </a:ext>
            </a:extLst>
          </p:cNvPr>
          <p:cNvSpPr/>
          <p:nvPr/>
        </p:nvSpPr>
        <p:spPr>
          <a:xfrm>
            <a:off x="1874500" y="2081958"/>
            <a:ext cx="3396240" cy="324000"/>
          </a:xfrm>
          <a:prstGeom prst="roundRect">
            <a:avLst>
              <a:gd name="adj" fmla="val 16667"/>
            </a:avLst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 lang="ko-KR" altLang="en-US"/>
            </a:pPr>
            <a:endParaRPr lang="en-US" sz="1000">
              <a:latin typeface="Open Sans"/>
              <a:ea typeface="Open Sans"/>
              <a:cs typeface="Open Sans"/>
            </a:endParaRPr>
          </a:p>
        </p:txBody>
      </p:sp>
      <p:sp>
        <p:nvSpPr>
          <p:cNvPr id="22" name="Rounded Rectangle 10">
            <a:extLst>
              <a:ext uri="{FF2B5EF4-FFF2-40B4-BE49-F238E27FC236}">
                <a16:creationId xmlns:a16="http://schemas.microsoft.com/office/drawing/2014/main" id="{09D3AD5F-9949-4266-94DA-D1767A05646E}"/>
              </a:ext>
            </a:extLst>
          </p:cNvPr>
          <p:cNvSpPr/>
          <p:nvPr/>
        </p:nvSpPr>
        <p:spPr>
          <a:xfrm>
            <a:off x="2739002" y="2850538"/>
            <a:ext cx="3396239" cy="324000"/>
          </a:xfrm>
          <a:prstGeom prst="roundRect">
            <a:avLst>
              <a:gd name="adj" fmla="val 16667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 lang="ko-KR" altLang="en-US"/>
            </a:pPr>
            <a:endParaRPr lang="en-US" sz="1000">
              <a:latin typeface="Open Sans"/>
              <a:ea typeface="Open Sans"/>
              <a:cs typeface="Open Sans"/>
            </a:endParaRPr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E66FA0F9-EACB-4706-87BD-1F3992995A30}"/>
              </a:ext>
            </a:extLst>
          </p:cNvPr>
          <p:cNvSpPr/>
          <p:nvPr/>
        </p:nvSpPr>
        <p:spPr>
          <a:xfrm>
            <a:off x="7795991" y="5905842"/>
            <a:ext cx="858871" cy="330090"/>
          </a:xfrm>
          <a:prstGeom prst="roundRect">
            <a:avLst>
              <a:gd name="adj" fmla="val 16667"/>
            </a:avLst>
          </a:prstGeom>
          <a:solidFill>
            <a:srgbClr val="8A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r">
              <a:defRPr lang="ko-KR" altLang="en-US"/>
            </a:pPr>
            <a:endParaRPr lang="en-US" sz="1000">
              <a:latin typeface="Open Sans"/>
              <a:ea typeface="Open Sans"/>
              <a:cs typeface="Open Sans"/>
            </a:endParaRPr>
          </a:p>
        </p:txBody>
      </p:sp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791A5F18-707B-40B4-B702-EA7E2AA74E57}"/>
              </a:ext>
            </a:extLst>
          </p:cNvPr>
          <p:cNvSpPr/>
          <p:nvPr/>
        </p:nvSpPr>
        <p:spPr>
          <a:xfrm>
            <a:off x="5270740" y="3628325"/>
            <a:ext cx="2510286" cy="324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r">
              <a:defRPr lang="ko-KR" altLang="en-US"/>
            </a:pPr>
            <a:endParaRPr lang="en-US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EB156DC5-73B8-42F2-8358-2202B8FC7117}"/>
              </a:ext>
            </a:extLst>
          </p:cNvPr>
          <p:cNvSpPr/>
          <p:nvPr/>
        </p:nvSpPr>
        <p:spPr>
          <a:xfrm>
            <a:off x="6150206" y="4379678"/>
            <a:ext cx="1645785" cy="324000"/>
          </a:xfrm>
          <a:prstGeom prst="roundRect">
            <a:avLst>
              <a:gd name="adj" fmla="val 16667"/>
            </a:avLst>
          </a:prstGeom>
          <a:solidFill>
            <a:srgbClr val="8A8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r">
              <a:defRPr lang="ko-KR" altLang="en-US"/>
            </a:pPr>
            <a:endParaRPr lang="en-US" sz="1000">
              <a:latin typeface="Open Sans"/>
              <a:ea typeface="Open Sans"/>
              <a:cs typeface="Open Sans"/>
            </a:endParaRP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3808FF0E-7243-4745-8CF2-F9CDB1184BA3}"/>
              </a:ext>
            </a:extLst>
          </p:cNvPr>
          <p:cNvSpPr/>
          <p:nvPr/>
        </p:nvSpPr>
        <p:spPr>
          <a:xfrm>
            <a:off x="7433682" y="5131032"/>
            <a:ext cx="362309" cy="324000"/>
          </a:xfrm>
          <a:prstGeom prst="roundRect">
            <a:avLst>
              <a:gd name="adj" fmla="val 16667"/>
            </a:avLst>
          </a:prstGeom>
          <a:solidFill>
            <a:schemeClr val="accent2">
              <a:lumMod val="80000"/>
              <a:lumOff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r">
              <a:defRPr lang="ko-KR" altLang="en-US"/>
            </a:pPr>
            <a:endParaRPr lang="en-US" sz="100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0975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361472" y="3983920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구현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진행과정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소감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011EF53B-B0E5-4992-8121-A61C07F45D9E}"/>
              </a:ext>
            </a:extLst>
          </p:cNvPr>
          <p:cNvSpPr txBox="1">
            <a:spLocks/>
          </p:cNvSpPr>
          <p:nvPr/>
        </p:nvSpPr>
        <p:spPr>
          <a:xfrm>
            <a:off x="7667538" y="6459524"/>
            <a:ext cx="1476462" cy="3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</a:t>
            </a:r>
            <a:r>
              <a:rPr lang="en-US" altLang="ko-KR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ko-KR" altLang="en-US" sz="1100" u="sng" spc="-20" dirty="0">
              <a:solidFill>
                <a:srgbClr val="4495D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C62C60-3DBE-4F10-9E37-A8BC4EA6D01E}"/>
              </a:ext>
            </a:extLst>
          </p:cNvPr>
          <p:cNvCxnSpPr/>
          <p:nvPr/>
        </p:nvCxnSpPr>
        <p:spPr>
          <a:xfrm flipV="1">
            <a:off x="361472" y="2277849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0E64E1D-06DC-4C26-8418-B606309FAA6B}"/>
              </a:ext>
            </a:extLst>
          </p:cNvPr>
          <p:cNvCxnSpPr/>
          <p:nvPr/>
        </p:nvCxnSpPr>
        <p:spPr>
          <a:xfrm flipV="1">
            <a:off x="361472" y="313216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E12010-98F3-416E-A69A-9B766BCD916B}"/>
              </a:ext>
            </a:extLst>
          </p:cNvPr>
          <p:cNvCxnSpPr/>
          <p:nvPr/>
        </p:nvCxnSpPr>
        <p:spPr>
          <a:xfrm flipV="1">
            <a:off x="361472" y="2703715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9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소감 및 </a:t>
            </a:r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Q&amp;A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12799" y="1969641"/>
            <a:ext cx="7474856" cy="15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타임라인의 구체성 필요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 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대략적인 과제에 대해서만 계획을 </a:t>
            </a:r>
            <a:r>
              <a:rPr lang="ko-KR" altLang="en-US" sz="13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세우다보니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세부 업무 분담에 있어 팀원 간의 의견 충돌 발생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예상했던 것에 비해 선결 과제 해결이 지연되자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다음 과제를 진행하는데 어려움으로 인함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C90DF7A-50A3-4197-A812-0036AC2D8166}"/>
              </a:ext>
            </a:extLst>
          </p:cNvPr>
          <p:cNvSpPr txBox="1">
            <a:spLocks/>
          </p:cNvSpPr>
          <p:nvPr/>
        </p:nvSpPr>
        <p:spPr>
          <a:xfrm>
            <a:off x="7667538" y="6459524"/>
            <a:ext cx="1476462" cy="3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</a:t>
            </a:r>
            <a:r>
              <a:rPr lang="en-US" altLang="ko-KR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ko-KR" altLang="en-US" sz="1100" u="sng" spc="-20" dirty="0">
              <a:solidFill>
                <a:srgbClr val="4495D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4D9DD99-E4D2-488B-A14E-C7DCAA538490}"/>
              </a:ext>
            </a:extLst>
          </p:cNvPr>
          <p:cNvSpPr txBox="1">
            <a:spLocks/>
          </p:cNvSpPr>
          <p:nvPr/>
        </p:nvSpPr>
        <p:spPr>
          <a:xfrm>
            <a:off x="712799" y="3916790"/>
            <a:ext cx="6954737" cy="20393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적은 경험으로 인한 협업의 어려움</a:t>
            </a:r>
            <a:r>
              <a:rPr lang="en-US" altLang="ko-KR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그러나</a:t>
            </a:r>
            <a:r>
              <a:rPr lang="en-US" altLang="ko-KR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…</a:t>
            </a:r>
            <a:r>
              <a:rPr lang="ko-KR" altLang="en-US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endParaRPr lang="en-US" altLang="ko-KR" sz="17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앞서 언급한대로 세부 업무 분담이 미흡하여 시간이 많이 지체되었음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5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5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 Git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3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최대한 활용하고자 했으나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때때로 메신저 혹은 메일로 아이디어와 코드 공유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dirty="0">
                <a:solidFill>
                  <a:srgbClr val="3D3C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1+1+1 = ? </a:t>
            </a:r>
          </a:p>
        </p:txBody>
      </p:sp>
    </p:spTree>
    <p:extLst>
      <p:ext uri="{BB962C8B-B14F-4D97-AF65-F5344CB8AC3E}">
        <p14:creationId xmlns:p14="http://schemas.microsoft.com/office/powerpoint/2010/main" val="130828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05509" y="2696895"/>
            <a:ext cx="1932981" cy="1464210"/>
          </a:xfrm>
        </p:spPr>
        <p:txBody>
          <a:bodyPr>
            <a:noAutofit/>
          </a:bodyPr>
          <a:lstStyle/>
          <a:p>
            <a:pPr algn="l"/>
            <a:r>
              <a:rPr lang="en-US" altLang="ko-KR" sz="5000" b="1" spc="-150" dirty="0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ko-KR" altLang="en-US" sz="5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5000" b="1" spc="-15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5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5000" b="1" spc="-150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endParaRPr lang="ko-KR" altLang="en-US" sz="5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C90DF7A-50A3-4197-A812-0036AC2D8166}"/>
              </a:ext>
            </a:extLst>
          </p:cNvPr>
          <p:cNvSpPr txBox="1">
            <a:spLocks/>
          </p:cNvSpPr>
          <p:nvPr/>
        </p:nvSpPr>
        <p:spPr>
          <a:xfrm>
            <a:off x="7667538" y="6459524"/>
            <a:ext cx="1476462" cy="3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</a:t>
            </a:r>
            <a:r>
              <a:rPr lang="en-US" altLang="ko-KR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ko-KR" altLang="en-US" sz="1100" u="sng" spc="-20" dirty="0">
              <a:solidFill>
                <a:srgbClr val="4495D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72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구현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진행과정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소감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7C43DC03-D1B1-41F8-9D63-F5E8C5CEC3D9}"/>
              </a:ext>
            </a:extLst>
          </p:cNvPr>
          <p:cNvSpPr txBox="1">
            <a:spLocks/>
          </p:cNvSpPr>
          <p:nvPr/>
        </p:nvSpPr>
        <p:spPr>
          <a:xfrm>
            <a:off x="7667538" y="6459524"/>
            <a:ext cx="1476462" cy="3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</a:t>
            </a:r>
            <a:r>
              <a:rPr lang="en-US" altLang="ko-KR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ko-KR" altLang="en-US" sz="1100" u="sng" spc="-20" dirty="0">
              <a:solidFill>
                <a:srgbClr val="4495D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64474" y="3181591"/>
            <a:ext cx="2483371" cy="1695095"/>
            <a:chOff x="364474" y="2224331"/>
            <a:chExt cx="2483371" cy="1695095"/>
          </a:xfrm>
        </p:grpSpPr>
        <p:cxnSp>
          <p:nvCxnSpPr>
            <p:cNvPr id="23" name="직선 연결선 22"/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64474" y="3919406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부제목 2"/>
          <p:cNvSpPr txBox="1">
            <a:spLocks/>
          </p:cNvSpPr>
          <p:nvPr/>
        </p:nvSpPr>
        <p:spPr>
          <a:xfrm>
            <a:off x="255952" y="1765785"/>
            <a:ext cx="5173304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	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1.2	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목표 및 목적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endParaRPr lang="en-US" altLang="ko-KR" sz="1200" b="1" spc="-5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2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구현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2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진행과정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2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소감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41300" y="1397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806CCE27-2118-405D-93D1-74274D029BC9}"/>
              </a:ext>
            </a:extLst>
          </p:cNvPr>
          <p:cNvSpPr txBox="1">
            <a:spLocks/>
          </p:cNvSpPr>
          <p:nvPr/>
        </p:nvSpPr>
        <p:spPr>
          <a:xfrm>
            <a:off x="7667538" y="6459524"/>
            <a:ext cx="1476462" cy="3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</a:t>
            </a:r>
            <a:r>
              <a:rPr lang="en-US" altLang="ko-KR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ko-KR" altLang="en-US" sz="1100" u="sng" spc="-20" dirty="0">
              <a:solidFill>
                <a:srgbClr val="4495D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12799" y="1608239"/>
            <a:ext cx="7198018" cy="194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배경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 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최근 오픈소스의 중요성이 대두되고 있음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5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 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실무에서 다루는 프로젝트의 경우 큰 규모로 인해 협업 능력 필요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5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 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따라서 시장에서는 최근 개발자들에게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분산 버전 관리 툴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(Git)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endParaRPr lang="en-US" altLang="ko-KR" sz="13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 이를 사용하는 프로젝트를 지원하는 </a:t>
            </a:r>
            <a:r>
              <a:rPr lang="ko-KR" altLang="en-US" sz="13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웹호스팅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서비스 </a:t>
            </a:r>
            <a:r>
              <a:rPr lang="en-US" altLang="ko-KR" sz="13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활용 능력 요구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C90DF7A-50A3-4197-A812-0036AC2D8166}"/>
              </a:ext>
            </a:extLst>
          </p:cNvPr>
          <p:cNvSpPr txBox="1">
            <a:spLocks/>
          </p:cNvSpPr>
          <p:nvPr/>
        </p:nvSpPr>
        <p:spPr>
          <a:xfrm>
            <a:off x="7667538" y="6459524"/>
            <a:ext cx="1476462" cy="3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</a:t>
            </a:r>
            <a:r>
              <a:rPr lang="en-US" altLang="ko-KR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ko-KR" altLang="en-US" sz="1100" u="sng" spc="-20" dirty="0">
              <a:solidFill>
                <a:srgbClr val="4495D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4D9DD99-E4D2-488B-A14E-C7DCAA538490}"/>
              </a:ext>
            </a:extLst>
          </p:cNvPr>
          <p:cNvSpPr txBox="1">
            <a:spLocks/>
          </p:cNvSpPr>
          <p:nvPr/>
        </p:nvSpPr>
        <p:spPr>
          <a:xfrm>
            <a:off x="712799" y="3916790"/>
            <a:ext cx="6954737" cy="217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주제 선정이유</a:t>
            </a:r>
            <a:endParaRPr lang="en-US" altLang="ko-KR" sz="17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  </a:t>
            </a:r>
            <a:r>
              <a:rPr lang="en-US" altLang="ko-KR" sz="13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활용해 모두에게 친숙한 게임을 만들어보고자 계획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5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 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실제 </a:t>
            </a:r>
            <a:r>
              <a:rPr lang="en-US" altLang="ko-KR" sz="13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엄청나게 많은 숫자의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TETRIS </a:t>
            </a:r>
            <a:r>
              <a:rPr lang="en-US" altLang="ko-KR" sz="13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OpenSource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들이 등록되어 있음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5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 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그러나 거의 대부분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초보 개발자들의 학습용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실제 사용자는 오직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Solo mode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만 가능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5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 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최근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특히나 한국에서는 타 유저와 플레이 가능한 온라인 게임이 인기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목표 및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12799" y="1966876"/>
            <a:ext cx="6476566" cy="179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Git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통한 개발 능력 함양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  </a:t>
            </a:r>
            <a:r>
              <a:rPr lang="ko-KR" altLang="en-US" sz="13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팀원별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역량에 맞는 업무를 적절히 분배하여 프로젝트를 진행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0" indent="0">
              <a:buFont typeface="Arial" pitchFamily="34" charset="0"/>
              <a:buNone/>
            </a:pPr>
            <a:endParaRPr lang="en-US" altLang="ko-KR" sz="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 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이때 각각의 소스코드는 </a:t>
            </a:r>
            <a:r>
              <a:rPr lang="en-US" altLang="ko-KR" sz="13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통해 관리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 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이를 통해 처음 접하는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3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기능을 이해하고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활용 기초능력 배양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C90DF7A-50A3-4197-A812-0036AC2D8166}"/>
              </a:ext>
            </a:extLst>
          </p:cNvPr>
          <p:cNvSpPr txBox="1">
            <a:spLocks/>
          </p:cNvSpPr>
          <p:nvPr/>
        </p:nvSpPr>
        <p:spPr>
          <a:xfrm>
            <a:off x="7667538" y="6459524"/>
            <a:ext cx="1476462" cy="3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</a:t>
            </a:r>
            <a:r>
              <a:rPr lang="en-US" altLang="ko-KR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ko-KR" altLang="en-US" sz="1100" u="sng" spc="-20" dirty="0">
              <a:solidFill>
                <a:srgbClr val="4495D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4D9DD99-E4D2-488B-A14E-C7DCAA538490}"/>
              </a:ext>
            </a:extLst>
          </p:cNvPr>
          <p:cNvSpPr txBox="1">
            <a:spLocks/>
          </p:cNvSpPr>
          <p:nvPr/>
        </p:nvSpPr>
        <p:spPr>
          <a:xfrm>
            <a:off x="712799" y="4184019"/>
            <a:ext cx="7114129" cy="1791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Socket Programming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실습시간에 배운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Socket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개념을 토대로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초기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Solo Play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만 가능했던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TETRIS(</a:t>
            </a:r>
            <a:r>
              <a:rPr lang="en-US" altLang="ko-KR" sz="13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공개된 </a:t>
            </a:r>
            <a:r>
              <a:rPr lang="en-US" altLang="ko-KR" sz="13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OpenSource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참조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타 유저와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1:1 Play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가능하도록 시스템 구축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3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7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64474" y="3828474"/>
            <a:ext cx="2481132" cy="851752"/>
            <a:chOff x="364474" y="2650197"/>
            <a:chExt cx="2481132" cy="851752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	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구현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2.1	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2.2	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핵심 기술 소개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2.3	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결과물 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endParaRPr lang="en-US" altLang="ko-KR" sz="1200" b="1" spc="-5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진행과정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소감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011EF53B-B0E5-4992-8121-A61C07F45D9E}"/>
              </a:ext>
            </a:extLst>
          </p:cNvPr>
          <p:cNvSpPr txBox="1">
            <a:spLocks/>
          </p:cNvSpPr>
          <p:nvPr/>
        </p:nvSpPr>
        <p:spPr>
          <a:xfrm>
            <a:off x="7667538" y="6459524"/>
            <a:ext cx="1476462" cy="3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</a:t>
            </a:r>
            <a:r>
              <a:rPr lang="en-US" altLang="ko-KR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ko-KR" altLang="en-US" sz="1100" u="sng" spc="-20" dirty="0">
              <a:solidFill>
                <a:srgbClr val="4495D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64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구현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개발 환경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04759" y="1900743"/>
            <a:ext cx="4926088" cy="94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OS : Ubuntu</a:t>
            </a:r>
            <a:r>
              <a:rPr lang="ko-KR" altLang="en-US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16.04(Virtual Machine)</a:t>
            </a:r>
            <a:r>
              <a:rPr lang="ko-KR" altLang="en-US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7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통합개발환경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Eclipse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개발언어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Java</a:t>
            </a:r>
            <a:endParaRPr lang="en-US" altLang="ko-KR" sz="13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C90DF7A-50A3-4197-A812-0036AC2D8166}"/>
              </a:ext>
            </a:extLst>
          </p:cNvPr>
          <p:cNvSpPr txBox="1">
            <a:spLocks/>
          </p:cNvSpPr>
          <p:nvPr/>
        </p:nvSpPr>
        <p:spPr>
          <a:xfrm>
            <a:off x="7667538" y="6459524"/>
            <a:ext cx="1476462" cy="3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</a:t>
            </a:r>
            <a:r>
              <a:rPr lang="en-US" altLang="ko-KR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ko-KR" altLang="en-US" sz="1100" u="sng" spc="-20" dirty="0">
              <a:solidFill>
                <a:srgbClr val="4495D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80158D-F483-4292-9909-0CAF32A4EF67}"/>
              </a:ext>
            </a:extLst>
          </p:cNvPr>
          <p:cNvGrpSpPr/>
          <p:nvPr/>
        </p:nvGrpSpPr>
        <p:grpSpPr>
          <a:xfrm>
            <a:off x="405378" y="3544583"/>
            <a:ext cx="8324850" cy="2094592"/>
            <a:chOff x="380807" y="3401970"/>
            <a:chExt cx="8324850" cy="209459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0D26127-2AFF-45EE-8ADF-021EDAF65EAE}"/>
                </a:ext>
              </a:extLst>
            </p:cNvPr>
            <p:cNvSpPr/>
            <p:nvPr/>
          </p:nvSpPr>
          <p:spPr>
            <a:xfrm>
              <a:off x="380807" y="4135162"/>
              <a:ext cx="1467296" cy="1361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50" dirty="0">
                  <a:latin typeface="나눔고딕" pitchFamily="50" charset="-127"/>
                  <a:ea typeface="나눔고딕" pitchFamily="50" charset="-127"/>
                </a:rPr>
                <a:t>TCP/IP</a:t>
              </a:r>
              <a:endParaRPr lang="ko-KR" altLang="en-US" sz="1400" b="1" spc="-5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B998F2C-1391-48F2-B35E-AF7C58755DC5}"/>
                </a:ext>
              </a:extLst>
            </p:cNvPr>
            <p:cNvSpPr/>
            <p:nvPr/>
          </p:nvSpPr>
          <p:spPr>
            <a:xfrm>
              <a:off x="1904807" y="4135162"/>
              <a:ext cx="2613855" cy="13614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tx2">
                    <a:lumMod val="10000"/>
                    <a:lumOff val="9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vl="0">
                <a:lnSpc>
                  <a:spcPct val="150000"/>
                </a:lnSpc>
              </a:pPr>
              <a:r>
                <a:rPr lang="en-US" altLang="ko-KR" sz="1200" b="1" spc="-5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Transmission Control Protocol</a:t>
              </a:r>
            </a:p>
            <a:p>
              <a:pPr marL="266700" lvl="0">
                <a:lnSpc>
                  <a:spcPct val="150000"/>
                </a:lnSpc>
              </a:pPr>
              <a:r>
                <a:rPr lang="ko-KR" altLang="en-US" sz="1200" b="1" spc="-5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연결 기반 서비스</a:t>
              </a:r>
              <a:r>
                <a:rPr lang="en-US" altLang="ko-KR" sz="1200" b="1" spc="-5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1:1</a:t>
              </a:r>
              <a:r>
                <a:rPr lang="ko-KR" altLang="en-US" sz="1200" b="1" spc="-5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연결을 지원</a:t>
              </a:r>
              <a:endPara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1B04A53-4507-4890-8B7E-2DDD3681C650}"/>
                </a:ext>
              </a:extLst>
            </p:cNvPr>
            <p:cNvSpPr/>
            <p:nvPr/>
          </p:nvSpPr>
          <p:spPr>
            <a:xfrm>
              <a:off x="4567802" y="4135162"/>
              <a:ext cx="1467296" cy="1361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50" dirty="0">
                  <a:latin typeface="나눔고딕" pitchFamily="50" charset="-127"/>
                  <a:ea typeface="나눔고딕" pitchFamily="50" charset="-127"/>
                </a:rPr>
                <a:t>Socket</a:t>
              </a:r>
              <a:endParaRPr lang="ko-KR" altLang="en-US" sz="1400" b="1" spc="-5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4ECB14-8D20-4C00-9D24-59F6976A19DB}"/>
                </a:ext>
              </a:extLst>
            </p:cNvPr>
            <p:cNvSpPr/>
            <p:nvPr/>
          </p:nvSpPr>
          <p:spPr>
            <a:xfrm>
              <a:off x="6091802" y="4135162"/>
              <a:ext cx="2613855" cy="13614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tx2">
                    <a:lumMod val="10000"/>
                    <a:lumOff val="9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vl="0">
                <a:lnSpc>
                  <a:spcPct val="150000"/>
                </a:lnSpc>
              </a:pPr>
              <a:r>
                <a:rPr lang="ko-KR" altLang="en-US" sz="1200" b="1" spc="-5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컴퓨터 네트워크를 경유하는 </a:t>
              </a:r>
              <a:endPara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266700" lvl="0">
                <a:lnSpc>
                  <a:spcPct val="150000"/>
                </a:lnSpc>
              </a:pPr>
              <a:r>
                <a:rPr lang="ko-KR" altLang="en-US" sz="1200" b="1" spc="-5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프로세스 간 통신의 종착점</a:t>
              </a:r>
              <a:r>
                <a:rPr lang="en-US" altLang="ko-KR" sz="1400" b="1" spc="-5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05663B8-1BAD-4A31-9345-61E171C97C74}"/>
                </a:ext>
              </a:extLst>
            </p:cNvPr>
            <p:cNvSpPr/>
            <p:nvPr/>
          </p:nvSpPr>
          <p:spPr>
            <a:xfrm>
              <a:off x="3346706" y="3401970"/>
              <a:ext cx="23439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프로젝트 주요 키워드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176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134E52-D02A-452B-8320-8F9DE52B0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85" y="1570503"/>
            <a:ext cx="3205538" cy="4511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구현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just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핵심 기술소개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just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C90DF7A-50A3-4197-A812-0036AC2D8166}"/>
              </a:ext>
            </a:extLst>
          </p:cNvPr>
          <p:cNvSpPr txBox="1">
            <a:spLocks/>
          </p:cNvSpPr>
          <p:nvPr/>
        </p:nvSpPr>
        <p:spPr>
          <a:xfrm>
            <a:off x="7667538" y="6459524"/>
            <a:ext cx="1476462" cy="3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</a:t>
            </a:r>
            <a:r>
              <a:rPr lang="en-US" altLang="ko-KR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ko-KR" altLang="en-US" sz="1100" u="sng" spc="-20" dirty="0">
              <a:solidFill>
                <a:srgbClr val="4495D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46999FD-9AB3-45FA-AEFE-8988F89A28A9}"/>
              </a:ext>
            </a:extLst>
          </p:cNvPr>
          <p:cNvSpPr txBox="1">
            <a:spLocks/>
          </p:cNvSpPr>
          <p:nvPr/>
        </p:nvSpPr>
        <p:spPr>
          <a:xfrm>
            <a:off x="165094" y="1479526"/>
            <a:ext cx="4723002" cy="247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altLang="ko-KR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TCP/IP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just">
              <a:buFont typeface="Arial" pitchFamily="34" charset="0"/>
              <a:buNone/>
            </a:pP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just">
              <a:buNone/>
            </a:pP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TETRIS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1:1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기능을 구현하기 위해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TCP/IP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프로토콜 사용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 algn="just">
              <a:buNone/>
            </a:pPr>
            <a:endParaRPr lang="en-US" altLang="ko-KR" sz="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just">
              <a:buNone/>
            </a:pP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TCP/IP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프로토콜을 사용하면 프로그램은 </a:t>
            </a:r>
            <a:endParaRPr lang="en-US" altLang="ko-KR" sz="13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just">
              <a:buNone/>
            </a:pPr>
            <a:r>
              <a:rPr lang="en-US" altLang="ko-KR" sz="13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300" b="1" u="sng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점 대 점 통신</a:t>
            </a:r>
            <a:r>
              <a:rPr lang="en-US" altLang="ko-KR" sz="1300" b="1" u="sng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(Point-to-Point Protocol)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가능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 algn="just">
              <a:buNone/>
            </a:pPr>
            <a:endParaRPr lang="en-US" altLang="ko-KR" sz="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just">
              <a:buNone/>
            </a:pP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두 컴퓨터 중 하나인 컴퓨터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‘Server’, </a:t>
            </a:r>
          </a:p>
          <a:p>
            <a:pPr marL="0" indent="0" algn="just">
              <a:buNone/>
            </a:pP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나머지 컴퓨터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‘Client’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역할을 수행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 algn="just">
              <a:buNone/>
            </a:pPr>
            <a:endParaRPr lang="en-US" altLang="ko-KR" sz="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just">
              <a:buNone/>
            </a:pP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때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Server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Client</a:t>
            </a:r>
            <a:r>
              <a:rPr lang="ko-KR" altLang="en-US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요구를 수행하고 결과를 넘겨줌</a:t>
            </a:r>
            <a:r>
              <a:rPr lang="en-US" altLang="ko-KR" sz="13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1C115C-0143-4270-80D9-49F548AE6DF1}"/>
              </a:ext>
            </a:extLst>
          </p:cNvPr>
          <p:cNvSpPr/>
          <p:nvPr/>
        </p:nvSpPr>
        <p:spPr>
          <a:xfrm>
            <a:off x="5037441" y="3065447"/>
            <a:ext cx="906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algn="just"/>
            <a:r>
              <a:rPr lang="ko-KR" altLang="en-US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연결요청대기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EDAF5B-E9CD-4639-BF2E-E2FD43F8AA71}"/>
              </a:ext>
            </a:extLst>
          </p:cNvPr>
          <p:cNvSpPr/>
          <p:nvPr/>
        </p:nvSpPr>
        <p:spPr>
          <a:xfrm>
            <a:off x="7891075" y="3034989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algn="just"/>
            <a:r>
              <a:rPr lang="ko-KR" altLang="en-US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연결요청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D9B749-6412-4FC1-92C5-2696DE535775}"/>
              </a:ext>
            </a:extLst>
          </p:cNvPr>
          <p:cNvSpPr/>
          <p:nvPr/>
        </p:nvSpPr>
        <p:spPr>
          <a:xfrm>
            <a:off x="5037441" y="3752462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algn="just"/>
            <a:r>
              <a:rPr lang="ko-KR" altLang="en-US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연결요청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2F293E-C32D-4C6D-B6DC-6F252644D01B}"/>
              </a:ext>
            </a:extLst>
          </p:cNvPr>
          <p:cNvSpPr/>
          <p:nvPr/>
        </p:nvSpPr>
        <p:spPr>
          <a:xfrm>
            <a:off x="364803" y="4106749"/>
            <a:ext cx="49286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rgbClr val="3D3C3E"/>
                </a:solidFill>
                <a:ea typeface="나눔고딕" pitchFamily="50" charset="-127"/>
              </a:rPr>
              <a:t>Bind() </a:t>
            </a:r>
            <a:endParaRPr lang="en-US" altLang="ko-KR" sz="1400" dirty="0">
              <a:solidFill>
                <a:srgbClr val="3D3C3E"/>
              </a:solidFill>
              <a:ea typeface="나눔고딕" pitchFamily="50" charset="-127"/>
            </a:endParaRPr>
          </a:p>
          <a:p>
            <a:pPr algn="just"/>
            <a:r>
              <a:rPr lang="en-US" altLang="ko-KR" sz="1400" dirty="0">
                <a:solidFill>
                  <a:srgbClr val="3D3C3E"/>
                </a:solidFill>
                <a:ea typeface="나눔고딕" pitchFamily="50" charset="-127"/>
              </a:rPr>
              <a:t>: socket()</a:t>
            </a:r>
            <a:r>
              <a:rPr lang="ko-KR" altLang="en-US" sz="1400" dirty="0">
                <a:solidFill>
                  <a:srgbClr val="3D3C3E"/>
                </a:solidFill>
                <a:ea typeface="나눔고딕" pitchFamily="50" charset="-127"/>
              </a:rPr>
              <a:t>을 통해 </a:t>
            </a:r>
            <a:r>
              <a:rPr lang="ko-KR" altLang="en-US" sz="1400" dirty="0" err="1">
                <a:solidFill>
                  <a:srgbClr val="3D3C3E"/>
                </a:solidFill>
                <a:ea typeface="나눔고딕" pitchFamily="50" charset="-127"/>
              </a:rPr>
              <a:t>부여받은</a:t>
            </a:r>
            <a:r>
              <a:rPr lang="ko-KR" altLang="en-US" sz="1400" dirty="0">
                <a:solidFill>
                  <a:srgbClr val="3D3C3E"/>
                </a:solidFill>
                <a:ea typeface="나눔고딕" pitchFamily="50" charset="-127"/>
              </a:rPr>
              <a:t> 소켓의 번호와 </a:t>
            </a:r>
            <a:endParaRPr lang="en-US" altLang="ko-KR" sz="1400" dirty="0">
              <a:solidFill>
                <a:srgbClr val="3D3C3E"/>
              </a:solidFill>
              <a:ea typeface="나눔고딕" pitchFamily="50" charset="-127"/>
            </a:endParaRPr>
          </a:p>
          <a:p>
            <a:pPr algn="just"/>
            <a:r>
              <a:rPr lang="ko-KR" altLang="en-US" sz="1400" dirty="0">
                <a:solidFill>
                  <a:srgbClr val="3D3C3E"/>
                </a:solidFill>
                <a:ea typeface="나눔고딕" pitchFamily="50" charset="-127"/>
              </a:rPr>
              <a:t>자신의 소켓주소</a:t>
            </a:r>
            <a:r>
              <a:rPr lang="en-US" altLang="ko-KR" sz="1400" dirty="0">
                <a:solidFill>
                  <a:srgbClr val="3D3C3E"/>
                </a:solidFill>
                <a:ea typeface="나눔고딕" pitchFamily="50" charset="-127"/>
              </a:rPr>
              <a:t>(</a:t>
            </a:r>
            <a:r>
              <a:rPr lang="ko-KR" altLang="en-US" sz="1400" dirty="0">
                <a:solidFill>
                  <a:srgbClr val="3D3C3E"/>
                </a:solidFill>
                <a:ea typeface="나눔고딕" pitchFamily="50" charset="-127"/>
              </a:rPr>
              <a:t>자신의 </a:t>
            </a:r>
            <a:r>
              <a:rPr lang="en-US" altLang="ko-KR" sz="1400" dirty="0">
                <a:solidFill>
                  <a:srgbClr val="3D3C3E"/>
                </a:solidFill>
                <a:ea typeface="나눔고딕" pitchFamily="50" charset="-127"/>
              </a:rPr>
              <a:t>IP</a:t>
            </a:r>
            <a:r>
              <a:rPr lang="ko-KR" altLang="en-US" sz="1400" dirty="0">
                <a:solidFill>
                  <a:srgbClr val="3D3C3E"/>
                </a:solidFill>
                <a:ea typeface="나눔고딕" pitchFamily="50" charset="-127"/>
              </a:rPr>
              <a:t>주소 및 </a:t>
            </a:r>
            <a:r>
              <a:rPr lang="en-US" altLang="ko-KR" sz="1400" dirty="0">
                <a:solidFill>
                  <a:srgbClr val="3D3C3E"/>
                </a:solidFill>
                <a:ea typeface="나눔고딕" pitchFamily="50" charset="-127"/>
              </a:rPr>
              <a:t>port</a:t>
            </a:r>
            <a:r>
              <a:rPr lang="ko-KR" altLang="en-US" sz="1400" dirty="0">
                <a:solidFill>
                  <a:srgbClr val="3D3C3E"/>
                </a:solidFill>
                <a:ea typeface="나눔고딕" pitchFamily="50" charset="-127"/>
              </a:rPr>
              <a:t>번호</a:t>
            </a:r>
            <a:r>
              <a:rPr lang="en-US" altLang="ko-KR" sz="1400" dirty="0">
                <a:solidFill>
                  <a:srgbClr val="3D3C3E"/>
                </a:solidFill>
                <a:ea typeface="나눔고딕" pitchFamily="50" charset="-127"/>
              </a:rPr>
              <a:t>)</a:t>
            </a:r>
            <a:r>
              <a:rPr lang="ko-KR" altLang="en-US" sz="1400" dirty="0">
                <a:solidFill>
                  <a:srgbClr val="3D3C3E"/>
                </a:solidFill>
                <a:ea typeface="나눔고딕" pitchFamily="50" charset="-127"/>
              </a:rPr>
              <a:t>를 묶는 메소드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5E76F8-1A50-49E8-ADBA-DB761880E9D7}"/>
              </a:ext>
            </a:extLst>
          </p:cNvPr>
          <p:cNvSpPr/>
          <p:nvPr/>
        </p:nvSpPr>
        <p:spPr>
          <a:xfrm>
            <a:off x="186897" y="5166862"/>
            <a:ext cx="492864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왜</a:t>
            </a:r>
            <a:r>
              <a:rPr lang="en-US" altLang="ko-KR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? </a:t>
            </a:r>
          </a:p>
          <a:p>
            <a:pPr marL="285750" indent="-285750" algn="just">
              <a:buFontTx/>
              <a:buChar char="-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소켓번호는 응용 프로그램이 알고 있는 통신 창구 번호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85750" indent="-285750" algn="just">
              <a:buFontTx/>
              <a:buChar char="-"/>
            </a:pPr>
            <a:endParaRPr lang="en-US" altLang="ko-KR" sz="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소켓주소는 네트워크 시스템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TCP/IP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알고 있는 주소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altLang="ko-KR" sz="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둘을 묶어 두어야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(bind)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응용 프로세스와 네트워크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시스템간의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패킷이 전달 가능함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20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구현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2.3 </a:t>
            </a:r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결과물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C90DF7A-50A3-4197-A812-0036AC2D8166}"/>
              </a:ext>
            </a:extLst>
          </p:cNvPr>
          <p:cNvSpPr txBox="1">
            <a:spLocks/>
          </p:cNvSpPr>
          <p:nvPr/>
        </p:nvSpPr>
        <p:spPr>
          <a:xfrm>
            <a:off x="7667538" y="6459524"/>
            <a:ext cx="1476462" cy="3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</a:t>
            </a:r>
            <a:r>
              <a:rPr lang="en-US" altLang="ko-KR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1100" spc="-2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ko-KR" altLang="en-US" sz="1100" u="sng" spc="-20" dirty="0">
              <a:solidFill>
                <a:srgbClr val="4495D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2CC6C7-4290-43CA-B457-2119C8BB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2" y="1293251"/>
            <a:ext cx="7926281" cy="50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2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3225</TotalTime>
  <Words>677</Words>
  <Application>Microsoft Office PowerPoint</Application>
  <PresentationFormat>화면 슬라이드 쇼(4:3)</PresentationFormat>
  <Paragraphs>177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나눔고딕</vt:lpstr>
      <vt:lpstr>나눔고딕 ExtraBold</vt:lpstr>
      <vt:lpstr>나눔스퀘어 ExtraBold</vt:lpstr>
      <vt:lpstr>Open Sans</vt:lpstr>
      <vt:lpstr>나눔스퀘어 Bold</vt:lpstr>
      <vt:lpstr>Arial</vt:lpstr>
      <vt:lpstr>-윤고딕330</vt:lpstr>
      <vt:lpstr>Wingdings</vt:lpstr>
      <vt:lpstr>맑은 고딕</vt:lpstr>
      <vt:lpstr>Office 테마</vt:lpstr>
      <vt:lpstr>1:1 테트리스</vt:lpstr>
      <vt:lpstr>목차</vt:lpstr>
      <vt:lpstr>목차</vt:lpstr>
      <vt:lpstr>1.1 개요</vt:lpstr>
      <vt:lpstr>1.2 목표 및 목적</vt:lpstr>
      <vt:lpstr>목차</vt:lpstr>
      <vt:lpstr>2.1 프로젝트 개발 환경 </vt:lpstr>
      <vt:lpstr>2.2 핵심 기술소개</vt:lpstr>
      <vt:lpstr>2.3 결과물</vt:lpstr>
      <vt:lpstr>목차</vt:lpstr>
      <vt:lpstr>타임라인</vt:lpstr>
      <vt:lpstr>목차</vt:lpstr>
      <vt:lpstr> 소감 및 Q&amp;A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admin</cp:lastModifiedBy>
  <cp:revision>138</cp:revision>
  <cp:lastPrinted>2011-08-28T13:13:29Z</cp:lastPrinted>
  <dcterms:created xsi:type="dcterms:W3CDTF">2011-08-24T01:05:33Z</dcterms:created>
  <dcterms:modified xsi:type="dcterms:W3CDTF">2017-12-12T03:48:37Z</dcterms:modified>
</cp:coreProperties>
</file>